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07" r:id="rId2"/>
    <p:sldMasterId id="2147483919" r:id="rId3"/>
  </p:sldMasterIdLst>
  <p:notesMasterIdLst>
    <p:notesMasterId r:id="rId27"/>
  </p:notesMasterIdLst>
  <p:handoutMasterIdLst>
    <p:handoutMasterId r:id="rId28"/>
  </p:handoutMasterIdLst>
  <p:sldIdLst>
    <p:sldId id="268" r:id="rId4"/>
    <p:sldId id="270" r:id="rId5"/>
    <p:sldId id="551" r:id="rId6"/>
    <p:sldId id="563" r:id="rId7"/>
    <p:sldId id="329" r:id="rId8"/>
    <p:sldId id="561" r:id="rId9"/>
    <p:sldId id="571" r:id="rId10"/>
    <p:sldId id="382" r:id="rId11"/>
    <p:sldId id="348" r:id="rId12"/>
    <p:sldId id="364" r:id="rId13"/>
    <p:sldId id="531" r:id="rId14"/>
    <p:sldId id="537" r:id="rId15"/>
    <p:sldId id="562" r:id="rId16"/>
    <p:sldId id="452" r:id="rId17"/>
    <p:sldId id="453" r:id="rId18"/>
    <p:sldId id="572" r:id="rId19"/>
    <p:sldId id="455" r:id="rId20"/>
    <p:sldId id="456" r:id="rId21"/>
    <p:sldId id="467" r:id="rId22"/>
    <p:sldId id="331" r:id="rId23"/>
    <p:sldId id="557" r:id="rId24"/>
    <p:sldId id="490" r:id="rId25"/>
    <p:sldId id="556" r:id="rId26"/>
  </p:sldIdLst>
  <p:sldSz cx="9144000" cy="5143500" type="screen16x9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7B3631A-F648-463F-B6BA-75662DA6A245}">
          <p14:sldIdLst>
            <p14:sldId id="268"/>
            <p14:sldId id="270"/>
            <p14:sldId id="551"/>
            <p14:sldId id="563"/>
            <p14:sldId id="329"/>
            <p14:sldId id="561"/>
            <p14:sldId id="571"/>
            <p14:sldId id="382"/>
            <p14:sldId id="348"/>
            <p14:sldId id="364"/>
            <p14:sldId id="531"/>
            <p14:sldId id="537"/>
            <p14:sldId id="562"/>
            <p14:sldId id="452"/>
            <p14:sldId id="453"/>
            <p14:sldId id="572"/>
            <p14:sldId id="455"/>
            <p14:sldId id="456"/>
            <p14:sldId id="467"/>
            <p14:sldId id="331"/>
            <p14:sldId id="557"/>
            <p14:sldId id="490"/>
            <p14:sldId id="5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24">
          <p15:clr>
            <a:srgbClr val="A4A3A4"/>
          </p15:clr>
        </p15:guide>
        <p15:guide id="2" orient="horz" pos="3024">
          <p15:clr>
            <a:srgbClr val="A4A3A4"/>
          </p15:clr>
        </p15:guide>
        <p15:guide id="3" orient="horz" pos="1512">
          <p15:clr>
            <a:srgbClr val="A4A3A4"/>
          </p15:clr>
        </p15:guide>
        <p15:guide id="4" orient="horz" pos="936">
          <p15:clr>
            <a:srgbClr val="A4A3A4"/>
          </p15:clr>
        </p15:guide>
        <p15:guide id="5" pos="4704">
          <p15:clr>
            <a:srgbClr val="A4A3A4"/>
          </p15:clr>
        </p15:guide>
        <p15:guide id="6" pos="2880">
          <p15:clr>
            <a:srgbClr val="A4A3A4"/>
          </p15:clr>
        </p15:guide>
        <p15:guide id="7" pos="3984">
          <p15:clr>
            <a:srgbClr val="A4A3A4"/>
          </p15:clr>
        </p15:guide>
        <p15:guide id="8" pos="5184">
          <p15:clr>
            <a:srgbClr val="A4A3A4"/>
          </p15:clr>
        </p15:guide>
        <p15:guide id="9" pos="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76F"/>
    <a:srgbClr val="1A8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8" autoAdjust="0"/>
    <p:restoredTop sz="92593" autoAdjust="0"/>
  </p:normalViewPr>
  <p:slideViewPr>
    <p:cSldViewPr>
      <p:cViewPr varScale="1">
        <p:scale>
          <a:sx n="96" d="100"/>
          <a:sy n="96" d="100"/>
        </p:scale>
        <p:origin x="845" y="86"/>
      </p:cViewPr>
      <p:guideLst>
        <p:guide orient="horz" pos="1224"/>
        <p:guide orient="horz" pos="3024"/>
        <p:guide orient="horz" pos="1512"/>
        <p:guide orient="horz" pos="936"/>
        <p:guide pos="4704"/>
        <p:guide pos="2880"/>
        <p:guide pos="3984"/>
        <p:guide pos="5184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80" y="-12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2001" cy="461193"/>
          </a:xfrm>
          <a:prstGeom prst="rect">
            <a:avLst/>
          </a:prstGeom>
        </p:spPr>
        <p:txBody>
          <a:bodyPr vert="horz" lIns="92471" tIns="46236" rIns="92471" bIns="4623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8"/>
            <a:ext cx="3012001" cy="461193"/>
          </a:xfrm>
          <a:prstGeom prst="rect">
            <a:avLst/>
          </a:prstGeom>
        </p:spPr>
        <p:txBody>
          <a:bodyPr vert="horz" lIns="92471" tIns="46236" rIns="92471" bIns="4623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568" y="8773358"/>
            <a:ext cx="3012001" cy="461193"/>
          </a:xfrm>
          <a:prstGeom prst="rect">
            <a:avLst/>
          </a:prstGeom>
        </p:spPr>
        <p:txBody>
          <a:bodyPr vert="horz" lIns="92471" tIns="46236" rIns="92471" bIns="4623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3EB524-9133-4F15-9084-64C234DBC3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5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2001" cy="461193"/>
          </a:xfrm>
          <a:prstGeom prst="rect">
            <a:avLst/>
          </a:prstGeom>
        </p:spPr>
        <p:txBody>
          <a:bodyPr vert="horz" lIns="92471" tIns="46236" rIns="92471" bIns="4623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568" y="2"/>
            <a:ext cx="3012001" cy="461193"/>
          </a:xfrm>
          <a:prstGeom prst="rect">
            <a:avLst/>
          </a:prstGeom>
        </p:spPr>
        <p:txBody>
          <a:bodyPr vert="horz" lIns="92471" tIns="46236" rIns="92471" bIns="4623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68A222-C6D0-4AA1-9EE3-439016FA5E94}" type="datetimeFigureOut">
              <a:rPr lang="en-CA"/>
              <a:pPr>
                <a:defRPr/>
              </a:pPr>
              <a:t>2026-04-08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1" tIns="46236" rIns="92471" bIns="46236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12" y="4387444"/>
            <a:ext cx="5559457" cy="4155317"/>
          </a:xfrm>
          <a:prstGeom prst="rect">
            <a:avLst/>
          </a:prstGeom>
        </p:spPr>
        <p:txBody>
          <a:bodyPr vert="horz" lIns="92471" tIns="46236" rIns="92471" bIns="4623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3358"/>
            <a:ext cx="3012001" cy="461193"/>
          </a:xfrm>
          <a:prstGeom prst="rect">
            <a:avLst/>
          </a:prstGeom>
        </p:spPr>
        <p:txBody>
          <a:bodyPr vert="horz" lIns="92471" tIns="46236" rIns="92471" bIns="4623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568" y="8773358"/>
            <a:ext cx="3012001" cy="461193"/>
          </a:xfrm>
          <a:prstGeom prst="rect">
            <a:avLst/>
          </a:prstGeom>
        </p:spPr>
        <p:txBody>
          <a:bodyPr vert="horz" lIns="92471" tIns="46236" rIns="92471" bIns="4623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1DE4A4-6321-4248-9F8B-41BD00964F9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9005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3738"/>
            <a:ext cx="6153150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4A8202-37E5-403A-9640-7D8AEA58F229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2645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42" indent="-2857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35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69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103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37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7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505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64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782D10-6C2E-46B2-A2F3-7EC92C229A39}" type="slidenum">
              <a:rPr lang="en-CA" altLang="en-US" sz="1300"/>
              <a:pPr>
                <a:spcBef>
                  <a:spcPct val="0"/>
                </a:spcBef>
              </a:pPr>
              <a:t>10</a:t>
            </a:fld>
            <a:endParaRPr lang="en-CA" altLang="en-US" sz="1300" dirty="0"/>
          </a:p>
        </p:txBody>
      </p:sp>
    </p:spTree>
    <p:extLst>
      <p:ext uri="{BB962C8B-B14F-4D97-AF65-F5344CB8AC3E}">
        <p14:creationId xmlns:p14="http://schemas.microsoft.com/office/powerpoint/2010/main" val="522842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D85F2-BFE0-AA83-1AAC-2C1D678D9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0E97A05B-B7E2-C8E2-5F93-E68522416F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2F33FC17-1A88-C3F4-4FC5-E9D6847479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75AF9B78-A374-0537-B08E-EEFCFBEF0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42" indent="-2857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35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69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103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37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7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505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64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782D10-6C2E-46B2-A2F3-7EC92C229A39}" type="slidenum">
              <a:rPr lang="en-CA" altLang="en-US" sz="1300"/>
              <a:pPr>
                <a:spcBef>
                  <a:spcPct val="0"/>
                </a:spcBef>
              </a:pPr>
              <a:t>11</a:t>
            </a:fld>
            <a:endParaRPr lang="en-CA" altLang="en-US" sz="1300" dirty="0"/>
          </a:p>
        </p:txBody>
      </p:sp>
    </p:spTree>
    <p:extLst>
      <p:ext uri="{BB962C8B-B14F-4D97-AF65-F5344CB8AC3E}">
        <p14:creationId xmlns:p14="http://schemas.microsoft.com/office/powerpoint/2010/main" val="2737718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92979-DEE0-448E-F4AF-D64EF988A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0B4163-25C0-306B-80A6-62F15B34D6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71AE6F-C24B-8AB9-8784-CC6674B36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5C291-3C22-DD2B-5A57-8C1BC0D127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8094D-F29B-4207-BAC6-B360657C35EF}" type="slidenum">
              <a:rPr lang="en-CA" altLang="en-US" smtClean="0"/>
              <a:pPr>
                <a:defRPr/>
              </a:pPr>
              <a:t>12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137317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EE15A-F160-1251-8C84-D79A28831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696015-825D-22B3-F460-C4675B82C4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0AC07A-E09A-8748-C02C-B6C4B24465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36BE5-E737-0689-2214-253FBEEF41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8094D-F29B-4207-BAC6-B360657C35EF}" type="slidenum">
              <a:rPr lang="en-CA" altLang="en-US" smtClean="0"/>
              <a:pPr>
                <a:defRPr/>
              </a:pPr>
              <a:t>13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30284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8274">
              <a:defRPr/>
            </a:pPr>
            <a:endParaRPr lang="en-US" altLang="en-US" dirty="0">
              <a:highlight>
                <a:srgbClr val="FFFF00"/>
              </a:highlight>
            </a:endParaRPr>
          </a:p>
          <a:p>
            <a:endParaRPr lang="en-CA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38" indent="-2857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28" indent="-2285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59" indent="-2285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92" indent="-2285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22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54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86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617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196DAB-EDA1-4CBC-A107-358225D85F57}" type="slidenum">
              <a:rPr lang="en-CA" altLang="en-US"/>
              <a:pPr>
                <a:spcBef>
                  <a:spcPct val="0"/>
                </a:spcBef>
              </a:pPr>
              <a:t>14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644154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38" indent="-2857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28" indent="-2285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59" indent="-2285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92" indent="-2285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22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54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86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617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D0CD18-EBB0-466E-8061-186A33001C1A}" type="slidenum">
              <a:rPr lang="en-CA" altLang="en-US"/>
              <a:pPr>
                <a:spcBef>
                  <a:spcPct val="0"/>
                </a:spcBef>
              </a:pPr>
              <a:t>15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327269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77A7E-EC9E-C098-D291-4C33A1D63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8251F401-68A0-0092-D8A8-1B52BAB1A6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E64B4A4B-126D-6D87-411C-C1FA05AFEE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1C30B133-65FA-E223-A716-C5F7C00594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38" indent="-2857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28" indent="-2285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59" indent="-2285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92" indent="-2285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22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54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86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617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8EDCC2-CA77-4BBE-B18A-FDCC7AA10E5F}" type="slidenum">
              <a:rPr lang="en-CA" altLang="en-US"/>
              <a:pPr>
                <a:spcBef>
                  <a:spcPct val="0"/>
                </a:spcBef>
              </a:pPr>
              <a:t>16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227491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38" indent="-2857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28" indent="-2285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59" indent="-2285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92" indent="-2285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22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54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86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617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8EDCC2-CA77-4BBE-B18A-FDCC7AA10E5F}" type="slidenum">
              <a:rPr lang="en-CA" altLang="en-US"/>
              <a:pPr>
                <a:spcBef>
                  <a:spcPct val="0"/>
                </a:spcBef>
              </a:pPr>
              <a:t>17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831221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38" indent="-2857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28" indent="-2285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59" indent="-2285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92" indent="-2285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22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54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86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617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07D5D2-13D9-4567-98A6-7FF3A9219101}" type="slidenum">
              <a:rPr lang="en-CA" altLang="en-US"/>
              <a:pPr>
                <a:spcBef>
                  <a:spcPct val="0"/>
                </a:spcBef>
              </a:pPr>
              <a:t>18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595024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38" indent="-2857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28" indent="-2285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59" indent="-2285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92" indent="-2285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22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54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86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617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60C2A1-6657-470C-B708-4291633115CA}" type="slidenum">
              <a:rPr lang="en-CA" altLang="en-US"/>
              <a:pPr>
                <a:spcBef>
                  <a:spcPct val="0"/>
                </a:spcBef>
              </a:pPr>
              <a:t>19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34554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42" indent="-2857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35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69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103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37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7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505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64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782D10-6C2E-46B2-A2F3-7EC92C229A39}" type="slidenum">
              <a:rPr lang="en-CA" altLang="en-US" sz="1300"/>
              <a:pPr>
                <a:spcBef>
                  <a:spcPct val="0"/>
                </a:spcBef>
              </a:pPr>
              <a:t>2</a:t>
            </a:fld>
            <a:endParaRPr lang="en-CA" altLang="en-US" sz="1300" dirty="0"/>
          </a:p>
        </p:txBody>
      </p:sp>
    </p:spTree>
    <p:extLst>
      <p:ext uri="{BB962C8B-B14F-4D97-AF65-F5344CB8AC3E}">
        <p14:creationId xmlns:p14="http://schemas.microsoft.com/office/powerpoint/2010/main" val="2961210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42" indent="-2857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35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69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103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37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7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505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64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782D10-6C2E-46B2-A2F3-7EC92C229A39}" type="slidenum">
              <a:rPr lang="en-CA" altLang="en-US" sz="1300"/>
              <a:pPr>
                <a:spcBef>
                  <a:spcPct val="0"/>
                </a:spcBef>
              </a:pPr>
              <a:t>20</a:t>
            </a:fld>
            <a:endParaRPr lang="en-CA" altLang="en-US" sz="1300" dirty="0"/>
          </a:p>
        </p:txBody>
      </p:sp>
    </p:spTree>
    <p:extLst>
      <p:ext uri="{BB962C8B-B14F-4D97-AF65-F5344CB8AC3E}">
        <p14:creationId xmlns:p14="http://schemas.microsoft.com/office/powerpoint/2010/main" val="2883389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5C45B-A3F1-D2C7-7A98-BFFBF6DA1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CFB7DA26-2A4C-E33E-33F5-AE6502DD5A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AB8B3CA3-D5DF-6D7B-EA20-C0E9EEBA7B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1EE087F6-F91E-EA96-1BD9-777EA9037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7345" indent="-283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4378" indent="-2268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8130" indent="-2268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1880" indent="-2268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5632" indent="-226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9384" indent="-226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134" indent="-226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56886" indent="-226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80562F9-6A49-4ACB-A02C-8E3BA08D515F}" type="slidenum">
              <a:rPr lang="en-CA" altLang="en-US" smtClean="0">
                <a:latin typeface="Calibri" panose="020F0502020204030204" pitchFamily="34" charset="0"/>
              </a:rPr>
              <a:pPr/>
              <a:t>21</a:t>
            </a:fld>
            <a:endParaRPr lang="en-CA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11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EC1F72-EBE6-4C00-9C96-48AC6384B001}" type="slidenum">
              <a:rPr lang="en-CA" smtClean="0"/>
              <a:pPr>
                <a:defRPr/>
              </a:pPr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25063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42" indent="-2857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835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969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103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237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37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505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64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FEAA10D-FFC3-453C-9C77-6DD713904871}" type="slidenum">
              <a:rPr lang="en-CA" altLang="en-US"/>
              <a:pPr>
                <a:spcBef>
                  <a:spcPct val="0"/>
                </a:spcBef>
              </a:pPr>
              <a:t>23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32153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8094D-F29B-4207-BAC6-B360657C35EF}" type="slidenum">
              <a:rPr lang="en-CA" altLang="en-US" smtClean="0"/>
              <a:pPr>
                <a:defRPr/>
              </a:pPr>
              <a:t>3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31627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48D64-75D5-A791-CE7A-0DDF7BFD3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F21F98B2-88EC-70F6-C987-81D0423180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95E12BDA-0CFC-2D5E-3111-B40BC44633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D7531EBB-BEC8-4D10-1062-55EBAA05F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42" indent="-2857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35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69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103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37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7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505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64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782D10-6C2E-46B2-A2F3-7EC92C229A39}" type="slidenum">
              <a:rPr lang="en-CA" altLang="en-US" sz="1300"/>
              <a:pPr>
                <a:spcBef>
                  <a:spcPct val="0"/>
                </a:spcBef>
              </a:pPr>
              <a:t>4</a:t>
            </a:fld>
            <a:endParaRPr lang="en-CA" altLang="en-US" sz="1300" dirty="0"/>
          </a:p>
        </p:txBody>
      </p:sp>
    </p:spTree>
    <p:extLst>
      <p:ext uri="{BB962C8B-B14F-4D97-AF65-F5344CB8AC3E}">
        <p14:creationId xmlns:p14="http://schemas.microsoft.com/office/powerpoint/2010/main" val="1797949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D1930-0F30-3366-21FE-D257705FC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D691F805-0BFA-7011-029E-E57C167342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9A22BEE0-1A4F-6DB4-DD4C-E931D69715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EB5F714D-601D-8C39-81C9-146B8B5046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42" indent="-2857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35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69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103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37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7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505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64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782D10-6C2E-46B2-A2F3-7EC92C229A39}" type="slidenum">
              <a:rPr lang="en-CA" altLang="en-US" sz="1300"/>
              <a:pPr>
                <a:spcBef>
                  <a:spcPct val="0"/>
                </a:spcBef>
              </a:pPr>
              <a:t>5</a:t>
            </a:fld>
            <a:endParaRPr lang="en-CA" altLang="en-US" sz="1300" dirty="0"/>
          </a:p>
        </p:txBody>
      </p:sp>
    </p:spTree>
    <p:extLst>
      <p:ext uri="{BB962C8B-B14F-4D97-AF65-F5344CB8AC3E}">
        <p14:creationId xmlns:p14="http://schemas.microsoft.com/office/powerpoint/2010/main" val="4064536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90FDF-DF59-5E16-0C47-9E6F0E6D0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1DACAB-5A71-F6A2-F84B-A1A8D8FA0B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C83618-3640-2EEF-942C-5C1E4647C4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55BF3-09EF-7B6F-617D-8053E7971E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8094D-F29B-4207-BAC6-B360657C35EF}" type="slidenum">
              <a:rPr lang="en-CA" altLang="en-US" smtClean="0"/>
              <a:pPr>
                <a:defRPr/>
              </a:pPr>
              <a:t>6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26903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23E64-8B6F-F89E-218C-205AD5CD0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9C8292E9-4CA9-031E-81CB-1F747920B1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B70C84C0-892B-13DD-1388-07CEC19C81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50C5BD98-6732-112D-D98F-C475EC5E3A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42" indent="-2857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35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69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103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37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7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505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64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782D10-6C2E-46B2-A2F3-7EC92C229A39}" type="slidenum">
              <a:rPr lang="en-CA" altLang="en-US" sz="1300"/>
              <a:pPr>
                <a:spcBef>
                  <a:spcPct val="0"/>
                </a:spcBef>
              </a:pPr>
              <a:t>7</a:t>
            </a:fld>
            <a:endParaRPr lang="en-CA" altLang="en-US" sz="1300" dirty="0"/>
          </a:p>
        </p:txBody>
      </p:sp>
    </p:spTree>
    <p:extLst>
      <p:ext uri="{BB962C8B-B14F-4D97-AF65-F5344CB8AC3E}">
        <p14:creationId xmlns:p14="http://schemas.microsoft.com/office/powerpoint/2010/main" val="2707349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42" indent="-2857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35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69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103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37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7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505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64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782D10-6C2E-46B2-A2F3-7EC92C229A39}" type="slidenum">
              <a:rPr lang="en-CA" altLang="en-US" sz="1300"/>
              <a:pPr>
                <a:spcBef>
                  <a:spcPct val="0"/>
                </a:spcBef>
              </a:pPr>
              <a:t>8</a:t>
            </a:fld>
            <a:endParaRPr lang="en-CA" altLang="en-US" sz="1300" dirty="0"/>
          </a:p>
        </p:txBody>
      </p:sp>
    </p:spTree>
    <p:extLst>
      <p:ext uri="{BB962C8B-B14F-4D97-AF65-F5344CB8AC3E}">
        <p14:creationId xmlns:p14="http://schemas.microsoft.com/office/powerpoint/2010/main" val="1295525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42" indent="-2857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35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69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103" indent="-2285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37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7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505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64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782D10-6C2E-46B2-A2F3-7EC92C229A39}" type="slidenum">
              <a:rPr lang="en-CA" altLang="en-US" sz="1300"/>
              <a:pPr>
                <a:spcBef>
                  <a:spcPct val="0"/>
                </a:spcBef>
              </a:pPr>
              <a:t>9</a:t>
            </a:fld>
            <a:endParaRPr lang="en-CA" altLang="en-US" sz="1300" dirty="0"/>
          </a:p>
        </p:txBody>
      </p:sp>
    </p:spTree>
    <p:extLst>
      <p:ext uri="{BB962C8B-B14F-4D97-AF65-F5344CB8AC3E}">
        <p14:creationId xmlns:p14="http://schemas.microsoft.com/office/powerpoint/2010/main" val="355708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illms&amp;Shier Graphic 2c PP.jpg"/>
          <p:cNvPicPr>
            <a:picLocks noChangeAspect="1"/>
          </p:cNvPicPr>
          <p:nvPr userDrawn="1"/>
        </p:nvPicPr>
        <p:blipFill>
          <a:blip r:embed="rId2" cstate="print"/>
          <a:srcRect l="37387" t="-44690" r="-37387" b="44690"/>
          <a:stretch>
            <a:fillRect/>
          </a:stretch>
        </p:blipFill>
        <p:spPr bwMode="auto">
          <a:xfrm>
            <a:off x="0" y="80962"/>
            <a:ext cx="6726238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>
            <a:off x="1063625" y="970360"/>
            <a:ext cx="7132638" cy="119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40" y="57150"/>
            <a:ext cx="7315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540" y="1200150"/>
            <a:ext cx="7315200" cy="3154680"/>
          </a:xfrm>
        </p:spPr>
        <p:txBody>
          <a:bodyPr/>
          <a:lstStyle>
            <a:lvl1pPr>
              <a:buSzPct val="110000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Clr>
                <a:srgbClr val="336699"/>
              </a:buClr>
              <a:buSzPct val="70000"/>
              <a:buFont typeface="Courier New" pitchFamily="49" charset="0"/>
              <a:buChar char="o"/>
              <a:defRPr/>
            </a:lvl3pPr>
            <a:lvl4pPr>
              <a:buClr>
                <a:srgbClr val="336699"/>
              </a:buClr>
              <a:buSzPct val="70000"/>
              <a:buFont typeface="Courier New" pitchFamily="49" charset="0"/>
              <a:buChar char="o"/>
              <a:defRPr/>
            </a:lvl4pPr>
            <a:lvl5pPr>
              <a:buClr>
                <a:srgbClr val="336699"/>
              </a:buClr>
              <a:buSzPct val="70000"/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EF7E1-AF40-4251-B5BC-C19C6434F19E}" type="datetime1">
              <a:rPr lang="en-CA" smtClean="0"/>
              <a:t>2026-04-08</a:t>
            </a:fld>
            <a:endParaRPr lang="en-C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700F8-0A31-4F1B-8E68-2BDFC6861EB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028700" y="2957513"/>
            <a:ext cx="7086600" cy="84125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 fontAlgn="auto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1600" b="1" dirty="0">
                <a:solidFill>
                  <a:schemeClr val="accent1"/>
                </a:solidFill>
                <a:latin typeface="+mn-lt"/>
                <a:cs typeface="+mn-cs"/>
              </a:rPr>
              <a:t>Willms &amp; Shier Environmental Lawyers LLP</a:t>
            </a:r>
          </a:p>
          <a:p>
            <a:pPr lvl="1" algn="ctr" fontAlgn="auto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1600" b="1" dirty="0">
                <a:solidFill>
                  <a:schemeClr val="accent1"/>
                </a:solidFill>
                <a:latin typeface="+mn-lt"/>
                <a:cs typeface="+mn-cs"/>
              </a:rPr>
              <a:t>www.willmsshier.com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4804172"/>
            <a:ext cx="982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419587"/>
            <a:ext cx="7086600" cy="1271588"/>
          </a:xfrm>
        </p:spPr>
        <p:txBody>
          <a:bodyPr/>
          <a:lstStyle>
            <a:lvl1pPr algn="ctr">
              <a:defRPr sz="4000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28700" y="1999538"/>
            <a:ext cx="7086600" cy="51435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</a:defRPr>
            </a:lvl1pPr>
            <a:lvl2pPr marL="0" indent="0" algn="ctr">
              <a:buNone/>
              <a:defRPr sz="28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028700" y="2571038"/>
            <a:ext cx="7086600" cy="800100"/>
          </a:xfrm>
        </p:spPr>
        <p:txBody>
          <a:bodyPr>
            <a:normAutofit/>
          </a:bodyPr>
          <a:lstStyle>
            <a:lvl1pPr algn="ctr">
              <a:buFontTx/>
              <a:buNone/>
              <a:defRPr sz="1400" b="0" i="1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11225" y="4392600"/>
            <a:ext cx="7086600" cy="8572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4BBEC-2999-4873-818C-AFD59F714E02}" type="datetime1">
              <a:rPr lang="en-CA" smtClean="0"/>
              <a:t>2026-04-08</a:t>
            </a:fld>
            <a:endParaRPr lang="en-C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170DC-2693-46CF-8B01-53B7239E824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49328" y="400051"/>
            <a:ext cx="72421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Contact Information</a:t>
            </a:r>
            <a:endParaRPr lang="en-CA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9"/>
          <p:cNvCxnSpPr>
            <a:cxnSpLocks noChangeShapeType="1"/>
          </p:cNvCxnSpPr>
          <p:nvPr userDrawn="1"/>
        </p:nvCxnSpPr>
        <p:spPr bwMode="auto">
          <a:xfrm>
            <a:off x="1573216" y="970360"/>
            <a:ext cx="6245225" cy="119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</p:spPr>
      </p:cxn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47800" y="1371600"/>
            <a:ext cx="6245352" cy="836676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0" indent="0" algn="ctr">
              <a:buNone/>
              <a:defRPr sz="28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424940" y="2286000"/>
            <a:ext cx="6245352" cy="836676"/>
          </a:xfrm>
        </p:spPr>
        <p:txBody>
          <a:bodyPr>
            <a:normAutofit/>
          </a:bodyPr>
          <a:lstStyle>
            <a:lvl1pPr marL="0" indent="0" algn="ctr">
              <a:buNone/>
              <a:defRPr sz="3000" b="0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58D81-BBB5-49BA-A48C-BA5AF46AA8AC}" type="datetime1">
              <a:rPr lang="en-CA" smtClean="0"/>
              <a:t>2026-04-08</a:t>
            </a:fld>
            <a:endParaRPr lang="en-C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F85E-393C-48E0-A55F-4B8E36BFB0B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>
            <a:cxnSpLocks noChangeShapeType="1"/>
          </p:cNvCxnSpPr>
          <p:nvPr userDrawn="1"/>
        </p:nvCxnSpPr>
        <p:spPr bwMode="auto">
          <a:xfrm>
            <a:off x="1573216" y="970360"/>
            <a:ext cx="6245225" cy="119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373" y="57151"/>
            <a:ext cx="6245225" cy="83462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5608" y="1143001"/>
            <a:ext cx="2953512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1435608" y="1622822"/>
            <a:ext cx="2953512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4770120" y="1143001"/>
            <a:ext cx="2953512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770120" y="1622822"/>
            <a:ext cx="2953512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B4C48-17CA-4354-8039-73D54CAF3DE7}" type="datetime1">
              <a:rPr lang="en-CA" smtClean="0"/>
              <a:t>2026-04-08</a:t>
            </a:fld>
            <a:endParaRPr lang="en-CA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5D252-2C50-4A98-B17B-7BFAF39E0AB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96926" y="4246582"/>
            <a:ext cx="7242175" cy="6873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eaLnBrk="1" hangingPunct="1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altLang="en-US" sz="1100" b="1" dirty="0">
                <a:solidFill>
                  <a:schemeClr val="accent1"/>
                </a:solidFill>
                <a:latin typeface="Verdana" pitchFamily="34" charset="0"/>
              </a:rPr>
              <a:t>Willms &amp; Shier Environmental Lawyers LLP</a:t>
            </a:r>
          </a:p>
          <a:p>
            <a:pPr lvl="1" algn="ctr" eaLnBrk="1" hangingPunct="1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altLang="en-US" sz="1100" b="1" dirty="0">
                <a:solidFill>
                  <a:schemeClr val="accent1"/>
                </a:solidFill>
                <a:latin typeface="Verdana" pitchFamily="34" charset="0"/>
              </a:rPr>
              <a:t>www.willmsshier.com</a:t>
            </a: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949326" y="400050"/>
            <a:ext cx="7242175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Contact Information</a:t>
            </a:r>
            <a:endParaRPr lang="en-CA" alt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idx="1"/>
          </p:nvPr>
        </p:nvSpPr>
        <p:spPr>
          <a:xfrm>
            <a:off x="1435100" y="1120378"/>
            <a:ext cx="3517900" cy="1108472"/>
          </a:xfrm>
        </p:spPr>
        <p:txBody>
          <a:bodyPr/>
          <a:lstStyle>
            <a:lvl1pPr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idx="18"/>
          </p:nvPr>
        </p:nvSpPr>
        <p:spPr>
          <a:xfrm>
            <a:off x="1447800" y="1503798"/>
            <a:ext cx="3517900" cy="325003"/>
          </a:xfrm>
        </p:spPr>
        <p:txBody>
          <a:bodyPr/>
          <a:lstStyle>
            <a:lvl1pPr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idx="19"/>
          </p:nvPr>
        </p:nvSpPr>
        <p:spPr>
          <a:xfrm>
            <a:off x="1447800" y="1831491"/>
            <a:ext cx="3517900" cy="725053"/>
          </a:xfrm>
        </p:spPr>
        <p:txBody>
          <a:bodyPr/>
          <a:lstStyle>
            <a:lvl1pPr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E302-F389-4326-8D20-03324C06B564}" type="datetime1">
              <a:rPr lang="en-CA"/>
              <a:pPr>
                <a:defRPr/>
              </a:pPr>
              <a:t>2026-04-08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785FAB-EF49-4E48-885F-23F3B9727309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486103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illms&amp;Shier Graphic 2c P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7" t="-44690" r="-37387" b="44690"/>
          <a:stretch>
            <a:fillRect/>
          </a:stretch>
        </p:blipFill>
        <p:spPr bwMode="auto">
          <a:xfrm>
            <a:off x="0" y="80962"/>
            <a:ext cx="6726238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40" y="57150"/>
            <a:ext cx="7315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540" y="1200150"/>
            <a:ext cx="7315200" cy="3154680"/>
          </a:xfrm>
        </p:spPr>
        <p:txBody>
          <a:bodyPr/>
          <a:lstStyle>
            <a:lvl1pPr>
              <a:buSzPct val="110000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Clr>
                <a:srgbClr val="336699"/>
              </a:buClr>
              <a:buSzPct val="70000"/>
              <a:buFont typeface="Courier New" pitchFamily="49" charset="0"/>
              <a:buChar char="o"/>
              <a:defRPr/>
            </a:lvl3pPr>
            <a:lvl4pPr>
              <a:buClr>
                <a:srgbClr val="336699"/>
              </a:buClr>
              <a:buSzPct val="70000"/>
              <a:buFont typeface="Courier New" pitchFamily="49" charset="0"/>
              <a:buChar char="o"/>
              <a:defRPr/>
            </a:lvl4pPr>
            <a:lvl5pPr>
              <a:buClr>
                <a:srgbClr val="336699"/>
              </a:buClr>
              <a:buSzPct val="70000"/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F0D6E-1960-4F55-86B1-68DBB71E66BD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BCC4-3E6F-4A0F-9FCE-A2C09881A174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69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heading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Willms&amp;Shier Graphic 2c P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7" t="-44690" r="-37387" b="44690"/>
          <a:stretch>
            <a:fillRect/>
          </a:stretch>
        </p:blipFill>
        <p:spPr bwMode="auto">
          <a:xfrm>
            <a:off x="0" y="80962"/>
            <a:ext cx="6726238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40" y="57150"/>
            <a:ext cx="7315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540" y="1543049"/>
            <a:ext cx="7315200" cy="2811780"/>
          </a:xfrm>
        </p:spPr>
        <p:txBody>
          <a:bodyPr>
            <a:normAutofit/>
          </a:bodyPr>
          <a:lstStyle>
            <a:lvl1pPr>
              <a:buSzPct val="110000"/>
              <a:defRPr sz="2400"/>
            </a:lvl1pPr>
            <a:lvl2pPr>
              <a:buFont typeface="Arial" pitchFamily="34" charset="0"/>
              <a:buChar char="•"/>
              <a:defRPr sz="2000"/>
            </a:lvl2pPr>
            <a:lvl3pPr>
              <a:buClr>
                <a:srgbClr val="336699"/>
              </a:buClr>
              <a:buSzPct val="70000"/>
              <a:buFont typeface="Courier New" pitchFamily="49" charset="0"/>
              <a:buChar char="o"/>
              <a:defRPr sz="1800"/>
            </a:lvl3pPr>
            <a:lvl4pPr>
              <a:buClr>
                <a:srgbClr val="336699"/>
              </a:buClr>
              <a:buSzPct val="70000"/>
              <a:buFont typeface="Courier New" pitchFamily="49" charset="0"/>
              <a:buChar char="o"/>
              <a:defRPr sz="1600"/>
            </a:lvl4pPr>
            <a:lvl5pPr>
              <a:buClr>
                <a:srgbClr val="336699"/>
              </a:buClr>
              <a:buSzPct val="70000"/>
              <a:buFont typeface="Courier New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1539" y="1085850"/>
            <a:ext cx="7315200" cy="4572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7F982-AF3D-461B-9180-0AA7DA0E79E9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77425-C7A5-45B0-97CC-176C6A596107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0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illms&amp;Shier Graphic 2c P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7" t="-44690" r="-37387" b="44690"/>
          <a:stretch>
            <a:fillRect/>
          </a:stretch>
        </p:blipFill>
        <p:spPr bwMode="auto">
          <a:xfrm>
            <a:off x="0" y="80962"/>
            <a:ext cx="6726238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370" y="57150"/>
            <a:ext cx="7315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370" y="1200150"/>
            <a:ext cx="7315200" cy="3154680"/>
          </a:xfrm>
        </p:spPr>
        <p:txBody>
          <a:bodyPr/>
          <a:lstStyle>
            <a:lvl1pPr marL="514350" indent="-514350">
              <a:buSzPct val="100000"/>
              <a:buFont typeface="+mj-lt"/>
              <a:buAutoNum type="arabicPeriod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Clr>
                <a:srgbClr val="336699"/>
              </a:buClr>
              <a:buSzPct val="70000"/>
              <a:buFont typeface="Courier New" pitchFamily="49" charset="0"/>
              <a:buChar char="o"/>
              <a:defRPr/>
            </a:lvl3pPr>
            <a:lvl4pPr>
              <a:buClr>
                <a:srgbClr val="336699"/>
              </a:buClr>
              <a:buSzPct val="70000"/>
              <a:buFont typeface="Courier New" pitchFamily="49" charset="0"/>
              <a:buChar char="o"/>
              <a:defRPr/>
            </a:lvl4pPr>
            <a:lvl5pPr>
              <a:buClr>
                <a:srgbClr val="336699"/>
              </a:buClr>
              <a:buSzPct val="70000"/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D6678-893B-4EED-A1BB-AEA281F6CB22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ACC3D-FB92-41D8-A805-05031C1371B2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2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Willms&amp;Shier Graphic 2c P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7" t="-44690" r="-37387" b="44690"/>
          <a:stretch>
            <a:fillRect/>
          </a:stretch>
        </p:blipFill>
        <p:spPr bwMode="auto">
          <a:xfrm>
            <a:off x="0" y="80962"/>
            <a:ext cx="6726238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W&amp;S Logo 2013.jp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8" y="4343401"/>
            <a:ext cx="2201863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724" y="1028701"/>
            <a:ext cx="6702552" cy="1021556"/>
          </a:xfrm>
        </p:spPr>
        <p:txBody>
          <a:bodyPr anchor="t"/>
          <a:lstStyle>
            <a:lvl1pPr algn="ctr">
              <a:defRPr sz="4000" b="0" i="0" cap="all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1E366-B129-4B3D-9A82-ABDB1D087268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69630-8933-4B8A-BA6A-C527DF8A1F27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00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Willms&amp;Shier Graphic 2c P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7" t="-44690" r="-37387" b="44690"/>
          <a:stretch>
            <a:fillRect/>
          </a:stretch>
        </p:blipFill>
        <p:spPr bwMode="auto">
          <a:xfrm>
            <a:off x="0" y="80962"/>
            <a:ext cx="6726238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349" y="57150"/>
            <a:ext cx="7315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D6E7-AC2E-42EF-B2DB-AB1AB1A47893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1A0D9-D110-43E6-AC48-DEC4213457BA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93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D16E3-ECF3-4459-A891-EC7F7E2E2848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73F1F-A8EA-4DA1-A2DF-5EF180F98A47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6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heading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Willms&amp;Shier Graphic 2c PP.jpg"/>
          <p:cNvPicPr>
            <a:picLocks noChangeAspect="1"/>
          </p:cNvPicPr>
          <p:nvPr userDrawn="1"/>
        </p:nvPicPr>
        <p:blipFill>
          <a:blip r:embed="rId2" cstate="print"/>
          <a:srcRect l="37387" t="-44690" r="-37387" b="44690"/>
          <a:stretch>
            <a:fillRect/>
          </a:stretch>
        </p:blipFill>
        <p:spPr bwMode="auto">
          <a:xfrm>
            <a:off x="0" y="80962"/>
            <a:ext cx="6726238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40" y="57150"/>
            <a:ext cx="7315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540" y="1543049"/>
            <a:ext cx="7315200" cy="2811780"/>
          </a:xfrm>
        </p:spPr>
        <p:txBody>
          <a:bodyPr>
            <a:normAutofit/>
          </a:bodyPr>
          <a:lstStyle>
            <a:lvl1pPr>
              <a:buSzPct val="110000"/>
              <a:defRPr sz="2400"/>
            </a:lvl1pPr>
            <a:lvl2pPr>
              <a:buFont typeface="Arial" pitchFamily="34" charset="0"/>
              <a:buChar char="•"/>
              <a:defRPr sz="2000"/>
            </a:lvl2pPr>
            <a:lvl3pPr>
              <a:buClr>
                <a:srgbClr val="336699"/>
              </a:buClr>
              <a:buSzPct val="70000"/>
              <a:buFont typeface="Courier New" pitchFamily="49" charset="0"/>
              <a:buChar char="o"/>
              <a:defRPr sz="1800"/>
            </a:lvl3pPr>
            <a:lvl4pPr>
              <a:buClr>
                <a:srgbClr val="336699"/>
              </a:buClr>
              <a:buSzPct val="70000"/>
              <a:buFont typeface="Courier New" pitchFamily="49" charset="0"/>
              <a:buChar char="o"/>
              <a:defRPr sz="1600"/>
            </a:lvl4pPr>
            <a:lvl5pPr>
              <a:buClr>
                <a:srgbClr val="336699"/>
              </a:buClr>
              <a:buSzPct val="70000"/>
              <a:buFont typeface="Courier New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1539" y="1085850"/>
            <a:ext cx="7315200" cy="4572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51E84-FB9B-493E-8A1D-141985181BA3}" type="datetime1">
              <a:rPr lang="en-CA" smtClean="0"/>
              <a:t>2026-04-08</a:t>
            </a:fld>
            <a:endParaRPr lang="en-C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9A959-B12B-4696-9DD2-FCC4F756500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88" y="57150"/>
            <a:ext cx="7315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588" y="1200149"/>
            <a:ext cx="3291840" cy="31546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100" y="1200149"/>
            <a:ext cx="3291840" cy="31546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E8B0-3CB1-4669-BD7E-F101BF74FB12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F7B4D-2B57-40E3-8215-2CA352E11AC3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0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9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1998" y="459581"/>
            <a:ext cx="7315200" cy="315468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199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88386-090F-40B9-A624-48977FCC94E9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09D5-3402-4B2E-AFE0-79FAFE9AFBF7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92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Willms&amp;Shier Graphic 2c P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7" t="-44690" r="-37387" b="44690"/>
          <a:stretch>
            <a:fillRect/>
          </a:stretch>
        </p:blipFill>
        <p:spPr bwMode="auto">
          <a:xfrm>
            <a:off x="0" y="80962"/>
            <a:ext cx="6726238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W&amp;S Logo 2013.jp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8" y="4343401"/>
            <a:ext cx="2201863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028700" y="2957513"/>
            <a:ext cx="7086600" cy="15286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eaLnBrk="1" hangingPunct="1">
              <a:spcBef>
                <a:spcPts val="1000"/>
              </a:spcBef>
              <a:spcAft>
                <a:spcPts val="1000"/>
              </a:spcAft>
              <a:defRPr/>
            </a:pPr>
            <a:endParaRPr lang="en-US" altLang="en-US" sz="2000" b="1" dirty="0">
              <a:solidFill>
                <a:srgbClr val="1D476F"/>
              </a:solidFill>
              <a:latin typeface="Verdana" pitchFamily="34" charset="0"/>
            </a:endParaRPr>
          </a:p>
          <a:p>
            <a:pPr lvl="1" algn="ctr" eaLnBrk="1" hangingPunct="1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altLang="en-US" sz="2000" b="1" dirty="0">
                <a:solidFill>
                  <a:srgbClr val="1D476F"/>
                </a:solidFill>
                <a:latin typeface="Verdana" pitchFamily="34" charset="0"/>
              </a:rPr>
              <a:t>Willms &amp; Shier Environmental Lawyers LLP</a:t>
            </a:r>
          </a:p>
          <a:p>
            <a:pPr lvl="1" algn="ctr" eaLnBrk="1" hangingPunct="1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altLang="en-US" sz="2000" b="1" dirty="0">
                <a:solidFill>
                  <a:srgbClr val="1D476F"/>
                </a:solidFill>
                <a:latin typeface="Verdana" pitchFamily="34" charset="0"/>
              </a:rPr>
              <a:t>www.willmsshier.com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419587"/>
            <a:ext cx="7086600" cy="1271588"/>
          </a:xfrm>
        </p:spPr>
        <p:txBody>
          <a:bodyPr/>
          <a:lstStyle>
            <a:lvl1pPr algn="ctr">
              <a:defRPr sz="4000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28700" y="1999538"/>
            <a:ext cx="7086600" cy="51435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</a:defRPr>
            </a:lvl1pPr>
            <a:lvl2pPr marL="0" indent="0" algn="ctr">
              <a:buNone/>
              <a:defRPr sz="28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143000" y="3429000"/>
            <a:ext cx="7086600" cy="800100"/>
          </a:xfrm>
        </p:spPr>
        <p:txBody>
          <a:bodyPr>
            <a:normAutofit/>
          </a:bodyPr>
          <a:lstStyle>
            <a:lvl1pPr algn="ctr">
              <a:buFontTx/>
              <a:buNone/>
              <a:defRPr sz="1400" b="0" i="1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11225" y="4392600"/>
            <a:ext cx="7086600" cy="8572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F9F0-AF29-41EE-B7B2-E3A178E9262C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5D38-918A-40B6-A005-672483684F6B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39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96928" y="3654028"/>
            <a:ext cx="7242175" cy="99514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eaLnBrk="1" hangingPunct="1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altLang="en-US" sz="2100" b="1" dirty="0">
                <a:solidFill>
                  <a:srgbClr val="1D476F"/>
                </a:solidFill>
                <a:latin typeface="Verdana" pitchFamily="34" charset="0"/>
              </a:rPr>
              <a:t>Willms &amp; Shier Environmental Lawyers LLP</a:t>
            </a:r>
          </a:p>
          <a:p>
            <a:pPr lvl="1" algn="ctr" eaLnBrk="1" hangingPunct="1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altLang="en-US" sz="2100" b="1" dirty="0">
                <a:solidFill>
                  <a:srgbClr val="1D476F"/>
                </a:solidFill>
                <a:latin typeface="Verdana" pitchFamily="34" charset="0"/>
              </a:rPr>
              <a:t>www.willmsshier.com</a:t>
            </a: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949328" y="400051"/>
            <a:ext cx="7242175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>
                <a:solidFill>
                  <a:srgbClr val="1D476F"/>
                </a:solidFill>
                <a:latin typeface="Times New Roman" pitchFamily="18" charset="0"/>
                <a:cs typeface="Times New Roman" pitchFamily="18" charset="0"/>
              </a:rPr>
              <a:t>Contact Information</a:t>
            </a:r>
            <a:endParaRPr lang="en-CA" altLang="en-US" sz="3200" dirty="0">
              <a:solidFill>
                <a:srgbClr val="1D47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idx="1"/>
          </p:nvPr>
        </p:nvSpPr>
        <p:spPr>
          <a:xfrm>
            <a:off x="1435100" y="1120378"/>
            <a:ext cx="3517900" cy="1108472"/>
          </a:xfrm>
        </p:spPr>
        <p:txBody>
          <a:bodyPr/>
          <a:lstStyle>
            <a:lvl1pPr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idx="18"/>
          </p:nvPr>
        </p:nvSpPr>
        <p:spPr>
          <a:xfrm>
            <a:off x="1447800" y="1503799"/>
            <a:ext cx="3517900" cy="325003"/>
          </a:xfrm>
        </p:spPr>
        <p:txBody>
          <a:bodyPr/>
          <a:lstStyle>
            <a:lvl1pPr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idx="19"/>
          </p:nvPr>
        </p:nvSpPr>
        <p:spPr>
          <a:xfrm>
            <a:off x="1447800" y="1831492"/>
            <a:ext cx="3517900" cy="725053"/>
          </a:xfrm>
        </p:spPr>
        <p:txBody>
          <a:bodyPr/>
          <a:lstStyle>
            <a:lvl1pPr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B3694-3A62-409C-BCF5-922BDA297C7E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91AE-EF22-4B33-84D8-F526FCA4E514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05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>
            <a:cxnSpLocks noChangeShapeType="1"/>
          </p:cNvCxnSpPr>
          <p:nvPr userDrawn="1"/>
        </p:nvCxnSpPr>
        <p:spPr bwMode="auto">
          <a:xfrm>
            <a:off x="1573216" y="970360"/>
            <a:ext cx="6245225" cy="119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373" y="57151"/>
            <a:ext cx="6245225" cy="83462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5608" y="1143001"/>
            <a:ext cx="2953512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1435608" y="1622822"/>
            <a:ext cx="2953512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4770120" y="1143001"/>
            <a:ext cx="2953512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770120" y="1622822"/>
            <a:ext cx="2953512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5F140-F719-431E-9A12-C9A156110C88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7944-34FF-4FC8-A1C0-DDB32102A18B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09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illms&amp;Shier Graphic 2c P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7" t="-44690" r="-37387" b="44690"/>
          <a:stretch>
            <a:fillRect/>
          </a:stretch>
        </p:blipFill>
        <p:spPr bwMode="auto">
          <a:xfrm>
            <a:off x="0" y="80962"/>
            <a:ext cx="6726238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40" y="57150"/>
            <a:ext cx="7315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540" y="1200150"/>
            <a:ext cx="7315200" cy="3154680"/>
          </a:xfrm>
        </p:spPr>
        <p:txBody>
          <a:bodyPr/>
          <a:lstStyle>
            <a:lvl1pPr>
              <a:buSzPct val="110000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Clr>
                <a:srgbClr val="336699"/>
              </a:buClr>
              <a:buSzPct val="70000"/>
              <a:buFont typeface="Courier New" pitchFamily="49" charset="0"/>
              <a:buChar char="o"/>
              <a:defRPr/>
            </a:lvl3pPr>
            <a:lvl4pPr>
              <a:buClr>
                <a:srgbClr val="336699"/>
              </a:buClr>
              <a:buSzPct val="70000"/>
              <a:buFont typeface="Courier New" pitchFamily="49" charset="0"/>
              <a:buChar char="o"/>
              <a:defRPr/>
            </a:lvl4pPr>
            <a:lvl5pPr>
              <a:buClr>
                <a:srgbClr val="336699"/>
              </a:buClr>
              <a:buSzPct val="70000"/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34B2-0991-4C92-807D-9D06DF93DC96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BCC4-3E6F-4A0F-9FCE-A2C09881A174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89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heading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Willms&amp;Shier Graphic 2c P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7" t="-44690" r="-37387" b="44690"/>
          <a:stretch>
            <a:fillRect/>
          </a:stretch>
        </p:blipFill>
        <p:spPr bwMode="auto">
          <a:xfrm>
            <a:off x="0" y="80962"/>
            <a:ext cx="6726238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40" y="57150"/>
            <a:ext cx="7315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540" y="1543049"/>
            <a:ext cx="7315200" cy="2811780"/>
          </a:xfrm>
        </p:spPr>
        <p:txBody>
          <a:bodyPr>
            <a:normAutofit/>
          </a:bodyPr>
          <a:lstStyle>
            <a:lvl1pPr>
              <a:buSzPct val="110000"/>
              <a:defRPr sz="2400"/>
            </a:lvl1pPr>
            <a:lvl2pPr>
              <a:buFont typeface="Arial" pitchFamily="34" charset="0"/>
              <a:buChar char="•"/>
              <a:defRPr sz="2000"/>
            </a:lvl2pPr>
            <a:lvl3pPr>
              <a:buClr>
                <a:srgbClr val="336699"/>
              </a:buClr>
              <a:buSzPct val="70000"/>
              <a:buFont typeface="Courier New" pitchFamily="49" charset="0"/>
              <a:buChar char="o"/>
              <a:defRPr sz="1800"/>
            </a:lvl3pPr>
            <a:lvl4pPr>
              <a:buClr>
                <a:srgbClr val="336699"/>
              </a:buClr>
              <a:buSzPct val="70000"/>
              <a:buFont typeface="Courier New" pitchFamily="49" charset="0"/>
              <a:buChar char="o"/>
              <a:defRPr sz="1600"/>
            </a:lvl4pPr>
            <a:lvl5pPr>
              <a:buClr>
                <a:srgbClr val="336699"/>
              </a:buClr>
              <a:buSzPct val="70000"/>
              <a:buFont typeface="Courier New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1539" y="1085850"/>
            <a:ext cx="7315200" cy="4572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FEB15-2235-4154-A344-D15C0D863F25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77425-C7A5-45B0-97CC-176C6A596107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24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illms&amp;Shier Graphic 2c P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7" t="-44690" r="-37387" b="44690"/>
          <a:stretch>
            <a:fillRect/>
          </a:stretch>
        </p:blipFill>
        <p:spPr bwMode="auto">
          <a:xfrm>
            <a:off x="0" y="80962"/>
            <a:ext cx="6726238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370" y="57150"/>
            <a:ext cx="7315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370" y="1200150"/>
            <a:ext cx="7315200" cy="3154680"/>
          </a:xfrm>
        </p:spPr>
        <p:txBody>
          <a:bodyPr/>
          <a:lstStyle>
            <a:lvl1pPr marL="514350" indent="-514350">
              <a:buSzPct val="100000"/>
              <a:buFont typeface="+mj-lt"/>
              <a:buAutoNum type="arabicPeriod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Clr>
                <a:srgbClr val="336699"/>
              </a:buClr>
              <a:buSzPct val="70000"/>
              <a:buFont typeface="Courier New" pitchFamily="49" charset="0"/>
              <a:buChar char="o"/>
              <a:defRPr/>
            </a:lvl3pPr>
            <a:lvl4pPr>
              <a:buClr>
                <a:srgbClr val="336699"/>
              </a:buClr>
              <a:buSzPct val="70000"/>
              <a:buFont typeface="Courier New" pitchFamily="49" charset="0"/>
              <a:buChar char="o"/>
              <a:defRPr/>
            </a:lvl4pPr>
            <a:lvl5pPr>
              <a:buClr>
                <a:srgbClr val="336699"/>
              </a:buClr>
              <a:buSzPct val="70000"/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41F6A-7AF1-4E0C-B2AB-08707E4EC257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ACC3D-FB92-41D8-A805-05031C1371B2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03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Willms&amp;Shier Graphic 2c P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7" t="-44690" r="-37387" b="44690"/>
          <a:stretch>
            <a:fillRect/>
          </a:stretch>
        </p:blipFill>
        <p:spPr bwMode="auto">
          <a:xfrm>
            <a:off x="0" y="80962"/>
            <a:ext cx="6726238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W&amp;S Logo 2013.jp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8" y="4343401"/>
            <a:ext cx="2201863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724" y="1028701"/>
            <a:ext cx="6702552" cy="1021556"/>
          </a:xfrm>
        </p:spPr>
        <p:txBody>
          <a:bodyPr anchor="t"/>
          <a:lstStyle>
            <a:lvl1pPr algn="ctr">
              <a:defRPr sz="4000" b="0" i="0" cap="all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F7ED-73C9-4B17-8919-A16E59954900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69630-8933-4B8A-BA6A-C527DF8A1F27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1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Willms&amp;Shier Graphic 2c P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7" t="-44690" r="-37387" b="44690"/>
          <a:stretch>
            <a:fillRect/>
          </a:stretch>
        </p:blipFill>
        <p:spPr bwMode="auto">
          <a:xfrm>
            <a:off x="0" y="80962"/>
            <a:ext cx="6726238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349" y="57150"/>
            <a:ext cx="7315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F29B4-06A6-457D-8D1B-7A916E798026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1A0D9-D110-43E6-AC48-DEC4213457BA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7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illms&amp;Shier Graphic 2c PP.jpg"/>
          <p:cNvPicPr>
            <a:picLocks noChangeAspect="1"/>
          </p:cNvPicPr>
          <p:nvPr userDrawn="1"/>
        </p:nvPicPr>
        <p:blipFill>
          <a:blip r:embed="rId2" cstate="print"/>
          <a:srcRect l="37387" t="-44690" r="-37387" b="44690"/>
          <a:stretch>
            <a:fillRect/>
          </a:stretch>
        </p:blipFill>
        <p:spPr bwMode="auto">
          <a:xfrm>
            <a:off x="0" y="80962"/>
            <a:ext cx="6726238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370" y="57150"/>
            <a:ext cx="7315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370" y="1200150"/>
            <a:ext cx="7315200" cy="3154680"/>
          </a:xfrm>
        </p:spPr>
        <p:txBody>
          <a:bodyPr/>
          <a:lstStyle>
            <a:lvl1pPr marL="514350" indent="-514350">
              <a:buSzPct val="100000"/>
              <a:buFont typeface="+mj-lt"/>
              <a:buAutoNum type="arabicPeriod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Clr>
                <a:srgbClr val="336699"/>
              </a:buClr>
              <a:buSzPct val="70000"/>
              <a:buFont typeface="Courier New" pitchFamily="49" charset="0"/>
              <a:buChar char="o"/>
              <a:defRPr/>
            </a:lvl3pPr>
            <a:lvl4pPr>
              <a:buClr>
                <a:srgbClr val="336699"/>
              </a:buClr>
              <a:buSzPct val="70000"/>
              <a:buFont typeface="Courier New" pitchFamily="49" charset="0"/>
              <a:buChar char="o"/>
              <a:defRPr/>
            </a:lvl4pPr>
            <a:lvl5pPr>
              <a:buClr>
                <a:srgbClr val="336699"/>
              </a:buClr>
              <a:buSzPct val="70000"/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57BD2-0D90-43D3-B073-3AEDAB7AC79A}" type="datetime1">
              <a:rPr lang="en-CA" smtClean="0"/>
              <a:t>2026-04-08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53C6-DAE2-4124-9CDD-33920C2DB06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BEB47-7AC5-400D-BD47-EC2CA7260968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73F1F-A8EA-4DA1-A2DF-5EF180F98A47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77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88" y="57150"/>
            <a:ext cx="7315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588" y="1200149"/>
            <a:ext cx="3291840" cy="31546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100" y="1200149"/>
            <a:ext cx="3291840" cy="31546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96D6-85AD-46B1-BC6A-378C6C7B5DB1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F7B4D-2B57-40E3-8215-2CA352E11AC3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68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9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1998" y="459581"/>
            <a:ext cx="7315200" cy="315468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199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8D8E4-71E7-4929-BED9-3CB7A495F172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09D5-3402-4B2E-AFE0-79FAFE9AFBF7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66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Willms&amp;Shier Graphic 2c P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7" t="-44690" r="-37387" b="44690"/>
          <a:stretch>
            <a:fillRect/>
          </a:stretch>
        </p:blipFill>
        <p:spPr bwMode="auto">
          <a:xfrm>
            <a:off x="0" y="80962"/>
            <a:ext cx="6726238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W&amp;S Logo 2013.jp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8" y="4343401"/>
            <a:ext cx="2201863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028700" y="2957513"/>
            <a:ext cx="7086600" cy="15286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eaLnBrk="1" hangingPunct="1">
              <a:spcBef>
                <a:spcPts val="1000"/>
              </a:spcBef>
              <a:spcAft>
                <a:spcPts val="1000"/>
              </a:spcAft>
              <a:defRPr/>
            </a:pPr>
            <a:endParaRPr lang="en-US" altLang="en-US" sz="2000" b="1" dirty="0">
              <a:solidFill>
                <a:srgbClr val="1D476F"/>
              </a:solidFill>
              <a:latin typeface="Verdana" pitchFamily="34" charset="0"/>
            </a:endParaRPr>
          </a:p>
          <a:p>
            <a:pPr lvl="1" algn="ctr" eaLnBrk="1" hangingPunct="1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altLang="en-US" sz="2000" b="1" dirty="0">
                <a:solidFill>
                  <a:srgbClr val="1D476F"/>
                </a:solidFill>
                <a:latin typeface="Verdana" pitchFamily="34" charset="0"/>
              </a:rPr>
              <a:t>Willms &amp; Shier Environmental Lawyers LLP</a:t>
            </a:r>
          </a:p>
          <a:p>
            <a:pPr lvl="1" algn="ctr" eaLnBrk="1" hangingPunct="1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altLang="en-US" sz="2000" b="1" dirty="0">
                <a:solidFill>
                  <a:srgbClr val="1D476F"/>
                </a:solidFill>
                <a:latin typeface="Verdana" pitchFamily="34" charset="0"/>
              </a:rPr>
              <a:t>www.willmsshier.com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419587"/>
            <a:ext cx="7086600" cy="1271588"/>
          </a:xfrm>
        </p:spPr>
        <p:txBody>
          <a:bodyPr/>
          <a:lstStyle>
            <a:lvl1pPr algn="ctr">
              <a:defRPr sz="4000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28700" y="1999538"/>
            <a:ext cx="7086600" cy="51435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</a:defRPr>
            </a:lvl1pPr>
            <a:lvl2pPr marL="0" indent="0" algn="ctr">
              <a:buNone/>
              <a:defRPr sz="28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143000" y="3429000"/>
            <a:ext cx="7086600" cy="800100"/>
          </a:xfrm>
        </p:spPr>
        <p:txBody>
          <a:bodyPr>
            <a:normAutofit/>
          </a:bodyPr>
          <a:lstStyle>
            <a:lvl1pPr algn="ctr">
              <a:buFontTx/>
              <a:buNone/>
              <a:defRPr sz="1400" b="0" i="1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11225" y="4392600"/>
            <a:ext cx="7086600" cy="8572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5A8B8-EE0F-48B2-B6C3-0234506A96E9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5D38-918A-40B6-A005-672483684F6B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423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96928" y="3654028"/>
            <a:ext cx="7242175" cy="99514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eaLnBrk="1" hangingPunct="1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altLang="en-US" sz="2100" b="1" dirty="0">
                <a:solidFill>
                  <a:srgbClr val="1D476F"/>
                </a:solidFill>
                <a:latin typeface="Verdana" pitchFamily="34" charset="0"/>
              </a:rPr>
              <a:t>Willms &amp; Shier Environmental Lawyers LLP</a:t>
            </a:r>
          </a:p>
          <a:p>
            <a:pPr lvl="1" algn="ctr" eaLnBrk="1" hangingPunct="1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altLang="en-US" sz="2100" b="1" dirty="0">
                <a:solidFill>
                  <a:srgbClr val="1D476F"/>
                </a:solidFill>
                <a:latin typeface="Verdana" pitchFamily="34" charset="0"/>
              </a:rPr>
              <a:t>www.willmsshier.com</a:t>
            </a: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949328" y="400051"/>
            <a:ext cx="7242175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>
                <a:solidFill>
                  <a:srgbClr val="1D476F"/>
                </a:solidFill>
                <a:latin typeface="Times New Roman" pitchFamily="18" charset="0"/>
                <a:cs typeface="Times New Roman" pitchFamily="18" charset="0"/>
              </a:rPr>
              <a:t>Contact Information</a:t>
            </a:r>
            <a:endParaRPr lang="en-CA" altLang="en-US" sz="3200" dirty="0">
              <a:solidFill>
                <a:srgbClr val="1D47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idx="1"/>
          </p:nvPr>
        </p:nvSpPr>
        <p:spPr>
          <a:xfrm>
            <a:off x="1435100" y="1120378"/>
            <a:ext cx="3517900" cy="1108472"/>
          </a:xfrm>
        </p:spPr>
        <p:txBody>
          <a:bodyPr/>
          <a:lstStyle>
            <a:lvl1pPr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idx="18"/>
          </p:nvPr>
        </p:nvSpPr>
        <p:spPr>
          <a:xfrm>
            <a:off x="1447800" y="1503799"/>
            <a:ext cx="3517900" cy="325003"/>
          </a:xfrm>
        </p:spPr>
        <p:txBody>
          <a:bodyPr/>
          <a:lstStyle>
            <a:lvl1pPr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idx="19"/>
          </p:nvPr>
        </p:nvSpPr>
        <p:spPr>
          <a:xfrm>
            <a:off x="1447800" y="1831492"/>
            <a:ext cx="3517900" cy="725053"/>
          </a:xfrm>
        </p:spPr>
        <p:txBody>
          <a:bodyPr/>
          <a:lstStyle>
            <a:lvl1pPr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7E5FA-0C94-4FAE-B44B-4192BC39C062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91AE-EF22-4B33-84D8-F526FCA4E514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48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>
            <a:cxnSpLocks noChangeShapeType="1"/>
          </p:cNvCxnSpPr>
          <p:nvPr userDrawn="1"/>
        </p:nvCxnSpPr>
        <p:spPr bwMode="auto">
          <a:xfrm>
            <a:off x="1573216" y="970360"/>
            <a:ext cx="6245225" cy="119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373" y="57151"/>
            <a:ext cx="6245225" cy="83462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5608" y="1143001"/>
            <a:ext cx="2953512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1435608" y="1622822"/>
            <a:ext cx="2953512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4770120" y="1143001"/>
            <a:ext cx="2953512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770120" y="1622822"/>
            <a:ext cx="2953512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B9F82-4253-46CE-A432-60FCC2913500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7944-34FF-4FC8-A1C0-DDB32102A18B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5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Willms&amp;Shier Graphic 2c PP.jpg"/>
          <p:cNvPicPr>
            <a:picLocks noChangeAspect="1"/>
          </p:cNvPicPr>
          <p:nvPr userDrawn="1"/>
        </p:nvPicPr>
        <p:blipFill>
          <a:blip r:embed="rId2" cstate="print"/>
          <a:srcRect l="37387" t="-44690" r="-37387" b="44690"/>
          <a:stretch>
            <a:fillRect/>
          </a:stretch>
        </p:blipFill>
        <p:spPr bwMode="auto">
          <a:xfrm>
            <a:off x="0" y="80962"/>
            <a:ext cx="6726238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724" y="1028701"/>
            <a:ext cx="6702552" cy="1021556"/>
          </a:xfrm>
        </p:spPr>
        <p:txBody>
          <a:bodyPr anchor="t"/>
          <a:lstStyle>
            <a:lvl1pPr algn="ctr">
              <a:defRPr sz="4000" b="0" i="0" cap="all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8EF11-3B4C-4ED3-9FC7-72B4318CB1A7}" type="datetime1">
              <a:rPr lang="en-CA" smtClean="0"/>
              <a:t>2026-04-08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7D8C-661F-4E36-8DA5-CE22659DCE1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Willms&amp;Shier Graphic 2c PP.jpg"/>
          <p:cNvPicPr>
            <a:picLocks noChangeAspect="1"/>
          </p:cNvPicPr>
          <p:nvPr userDrawn="1"/>
        </p:nvPicPr>
        <p:blipFill>
          <a:blip r:embed="rId2" cstate="print"/>
          <a:srcRect l="37387" t="-44690" r="-37387" b="44690"/>
          <a:stretch>
            <a:fillRect/>
          </a:stretch>
        </p:blipFill>
        <p:spPr bwMode="auto">
          <a:xfrm>
            <a:off x="0" y="80962"/>
            <a:ext cx="6726238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1573216" y="970360"/>
            <a:ext cx="6245225" cy="119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349" y="57150"/>
            <a:ext cx="7315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CDCA0-1206-4837-AF22-E00D0530CBCE}" type="datetime1">
              <a:rPr lang="en-CA" smtClean="0"/>
              <a:t>2026-04-08</a:t>
            </a:fld>
            <a:endParaRPr lang="en-CA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2A556-1AA1-4114-A9B1-F3D0CAE73D5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5032A-D8DF-4B63-BE4D-B8607A307BDB}" type="datetime1">
              <a:rPr lang="en-CA" smtClean="0"/>
              <a:t>2026-04-08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1D131-FA8F-490C-864A-C5C7FA5D145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backgrou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85C25-FA5C-49EA-8800-A20EAB018CE1}" type="datetime1">
              <a:rPr lang="en-CA" smtClean="0"/>
              <a:t>2026-04-08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ACCE-22E1-407B-80F1-5CF0B514AA8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88" y="57150"/>
            <a:ext cx="7315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588" y="1200149"/>
            <a:ext cx="3291840" cy="31546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100" y="1200149"/>
            <a:ext cx="3291840" cy="31546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00905-FC8F-4F33-8F43-84C15D461AD4}" type="datetime1">
              <a:rPr lang="en-CA" smtClean="0"/>
              <a:t>2026-04-08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DA038-A1BF-4C20-933A-FF0F50FCB54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9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1998" y="459581"/>
            <a:ext cx="7315200" cy="315468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199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25691-B8FB-4B77-96FB-355AE2C4CE74}" type="datetime1">
              <a:rPr lang="en-CA" smtClean="0"/>
              <a:t>2026-04-08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7F26-87DA-47A3-B4C7-8D829405B48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Willms&amp;Shier Graphic 2c PP.jpg"/>
          <p:cNvPicPr>
            <a:picLocks noChangeAspect="1"/>
          </p:cNvPicPr>
          <p:nvPr userDrawn="1"/>
        </p:nvPicPr>
        <p:blipFill>
          <a:blip r:embed="rId15" cstate="print"/>
          <a:srcRect l="37387" t="-44690" r="-37387" b="44690"/>
          <a:stretch>
            <a:fillRect/>
          </a:stretch>
        </p:blipFill>
        <p:spPr bwMode="auto">
          <a:xfrm>
            <a:off x="0" y="80962"/>
            <a:ext cx="6726238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15988" y="57150"/>
            <a:ext cx="7315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5988" y="1200151"/>
            <a:ext cx="7315200" cy="315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4CFDF0-7976-49D1-8C2D-11F62A71C195}" type="datetime1">
              <a:rPr lang="en-CA" smtClean="0"/>
              <a:t>2026-04-08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C0BD22-EFDA-4D24-83DD-FE6CF951F25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cxnSp>
        <p:nvCxnSpPr>
          <p:cNvPr id="1032" name="Straight Connector 9"/>
          <p:cNvCxnSpPr>
            <a:cxnSpLocks noChangeShapeType="1"/>
          </p:cNvCxnSpPr>
          <p:nvPr userDrawn="1"/>
        </p:nvCxnSpPr>
        <p:spPr bwMode="auto">
          <a:xfrm>
            <a:off x="1063625" y="970360"/>
            <a:ext cx="7132638" cy="119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893" r:id="rId6"/>
    <p:sldLayoutId id="2147483894" r:id="rId7"/>
    <p:sldLayoutId id="2147483895" r:id="rId8"/>
    <p:sldLayoutId id="2147483896" r:id="rId9"/>
    <p:sldLayoutId id="2147483902" r:id="rId10"/>
    <p:sldLayoutId id="2147483903" r:id="rId11"/>
    <p:sldLayoutId id="2147483904" r:id="rId12"/>
    <p:sldLayoutId id="214748393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Times New Roman" pitchFamily="18" charset="0"/>
          <a:ea typeface="Verdana" pitchFamily="34" charset="0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itchFamily="18" charset="0"/>
          <a:ea typeface="Verdana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itchFamily="18" charset="0"/>
          <a:ea typeface="Verdana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itchFamily="18" charset="0"/>
          <a:ea typeface="Verdana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itchFamily="18" charset="0"/>
          <a:ea typeface="Verdana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863"/>
        </a:spcAft>
        <a:buClr>
          <a:srgbClr val="1D476F"/>
        </a:buClr>
        <a:buSzPct val="110000"/>
        <a:buFont typeface="Arial" charset="0"/>
        <a:buChar char="•"/>
        <a:defRPr sz="2800" b="1" kern="1200">
          <a:solidFill>
            <a:schemeClr val="accent1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rtl="0" eaLnBrk="0" fontAlgn="base" hangingPunct="0">
        <a:spcBef>
          <a:spcPts val="675"/>
        </a:spcBef>
        <a:spcAft>
          <a:spcPts val="675"/>
        </a:spcAft>
        <a:buClr>
          <a:srgbClr val="1D476F"/>
        </a:buClr>
        <a:buFont typeface="Arial" charset="0"/>
        <a:buChar char="•"/>
        <a:defRPr sz="2400" kern="1200">
          <a:solidFill>
            <a:schemeClr val="accent1"/>
          </a:solidFill>
          <a:latin typeface="Helvetica" pitchFamily="34" charset="0"/>
          <a:ea typeface="+mn-ea"/>
          <a:cs typeface="Helvetica" pitchFamily="34" charset="0"/>
        </a:defRPr>
      </a:lvl2pPr>
      <a:lvl3pPr marL="1143000" indent="-228600" algn="l" rtl="0" eaLnBrk="0" fontAlgn="base" hangingPunct="0">
        <a:spcBef>
          <a:spcPts val="575"/>
        </a:spcBef>
        <a:spcAft>
          <a:spcPts val="575"/>
        </a:spcAft>
        <a:buClr>
          <a:srgbClr val="336699"/>
        </a:buClr>
        <a:buSzPct val="70000"/>
        <a:buFont typeface="Courier New" pitchFamily="49" charset="0"/>
        <a:buChar char="o"/>
        <a:defRPr sz="2000" kern="1200">
          <a:solidFill>
            <a:schemeClr val="accent1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70000"/>
        <a:buFont typeface="Courier New" pitchFamily="49" charset="0"/>
        <a:buChar char="o"/>
        <a:defRPr kern="1200">
          <a:solidFill>
            <a:schemeClr val="accent1"/>
          </a:solidFill>
          <a:latin typeface="Helvetica" pitchFamily="34" charset="0"/>
          <a:ea typeface="+mn-ea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70000"/>
        <a:buFont typeface="Courier New" pitchFamily="49" charset="0"/>
        <a:buChar char="o"/>
        <a:defRPr kern="1200">
          <a:solidFill>
            <a:schemeClr val="accent1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Willms&amp;Shier Graphic 2c PP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7" t="-44690" r="-37387" b="44690"/>
          <a:stretch>
            <a:fillRect/>
          </a:stretch>
        </p:blipFill>
        <p:spPr bwMode="auto">
          <a:xfrm>
            <a:off x="0" y="80962"/>
            <a:ext cx="6726238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15988" y="57150"/>
            <a:ext cx="7315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5988" y="1200151"/>
            <a:ext cx="7315200" cy="315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07060B-8573-4790-9351-5915851C5CB1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4E64B3-4CE8-4AC4-8F93-5FD6D746C969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32" name="Picture 9" descr="W&amp;S Logo 2013.jpe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8" y="4343401"/>
            <a:ext cx="2201863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3" name="Straight Connector 10"/>
          <p:cNvCxnSpPr>
            <a:cxnSpLocks noChangeShapeType="1"/>
          </p:cNvCxnSpPr>
          <p:nvPr userDrawn="1"/>
        </p:nvCxnSpPr>
        <p:spPr bwMode="auto">
          <a:xfrm>
            <a:off x="1063625" y="970360"/>
            <a:ext cx="7132638" cy="119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302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Times New Roman" pitchFamily="18" charset="0"/>
          <a:ea typeface="Verdana" pitchFamily="34" charset="0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itchFamily="18" charset="0"/>
          <a:ea typeface="Verdana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itchFamily="18" charset="0"/>
          <a:ea typeface="Verdana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itchFamily="18" charset="0"/>
          <a:ea typeface="Verdana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itchFamily="18" charset="0"/>
          <a:ea typeface="Verdana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863"/>
        </a:spcAft>
        <a:buClr>
          <a:srgbClr val="1D476F"/>
        </a:buClr>
        <a:buSzPct val="110000"/>
        <a:buFont typeface="Arial" charset="0"/>
        <a:buChar char="•"/>
        <a:defRPr sz="2800" b="1" kern="1200">
          <a:solidFill>
            <a:schemeClr val="accent1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rtl="0" eaLnBrk="0" fontAlgn="base" hangingPunct="0">
        <a:spcBef>
          <a:spcPts val="675"/>
        </a:spcBef>
        <a:spcAft>
          <a:spcPts val="675"/>
        </a:spcAft>
        <a:buClr>
          <a:srgbClr val="1D476F"/>
        </a:buClr>
        <a:buFont typeface="Arial" charset="0"/>
        <a:buChar char="•"/>
        <a:defRPr sz="2400" kern="1200">
          <a:solidFill>
            <a:schemeClr val="accent1"/>
          </a:solidFill>
          <a:latin typeface="Helvetica" pitchFamily="34" charset="0"/>
          <a:ea typeface="+mn-ea"/>
          <a:cs typeface="Helvetica" pitchFamily="34" charset="0"/>
        </a:defRPr>
      </a:lvl2pPr>
      <a:lvl3pPr marL="1143000" indent="-228600" algn="l" rtl="0" eaLnBrk="0" fontAlgn="base" hangingPunct="0">
        <a:spcBef>
          <a:spcPts val="575"/>
        </a:spcBef>
        <a:spcAft>
          <a:spcPts val="575"/>
        </a:spcAft>
        <a:buClr>
          <a:srgbClr val="336699"/>
        </a:buClr>
        <a:buSzPct val="70000"/>
        <a:buFont typeface="Courier New" pitchFamily="49" charset="0"/>
        <a:buChar char="o"/>
        <a:defRPr sz="2000" kern="1200">
          <a:solidFill>
            <a:schemeClr val="accent1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70000"/>
        <a:buFont typeface="Courier New" pitchFamily="49" charset="0"/>
        <a:buChar char="o"/>
        <a:defRPr kern="1200">
          <a:solidFill>
            <a:schemeClr val="accent1"/>
          </a:solidFill>
          <a:latin typeface="Helvetica" pitchFamily="34" charset="0"/>
          <a:ea typeface="+mn-ea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70000"/>
        <a:buFont typeface="Courier New" pitchFamily="49" charset="0"/>
        <a:buChar char="o"/>
        <a:defRPr kern="1200">
          <a:solidFill>
            <a:schemeClr val="accent1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Willms&amp;Shier Graphic 2c PP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7" t="-44690" r="-37387" b="44690"/>
          <a:stretch>
            <a:fillRect/>
          </a:stretch>
        </p:blipFill>
        <p:spPr bwMode="auto">
          <a:xfrm>
            <a:off x="0" y="80962"/>
            <a:ext cx="6726238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15988" y="57150"/>
            <a:ext cx="7315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5988" y="1200151"/>
            <a:ext cx="7315200" cy="315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BDDC94-7F3A-47FC-9838-4642A110A7F6}" type="datetime1">
              <a:rPr lang="en-CA" smtClean="0">
                <a:solidFill>
                  <a:srgbClr val="000000">
                    <a:tint val="75000"/>
                  </a:srgbClr>
                </a:solidFill>
              </a:rPr>
              <a:t>2026-04-08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4E64B3-4CE8-4AC4-8F93-5FD6D746C969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32" name="Picture 9" descr="W&amp;S Logo 2013.jpe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8" y="4343401"/>
            <a:ext cx="2201863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3" name="Straight Connector 10"/>
          <p:cNvCxnSpPr>
            <a:cxnSpLocks noChangeShapeType="1"/>
          </p:cNvCxnSpPr>
          <p:nvPr userDrawn="1"/>
        </p:nvCxnSpPr>
        <p:spPr bwMode="auto">
          <a:xfrm>
            <a:off x="1063625" y="970360"/>
            <a:ext cx="7132638" cy="119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7289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Times New Roman" pitchFamily="18" charset="0"/>
          <a:ea typeface="Verdana" pitchFamily="34" charset="0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itchFamily="18" charset="0"/>
          <a:ea typeface="Verdana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itchFamily="18" charset="0"/>
          <a:ea typeface="Verdana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itchFamily="18" charset="0"/>
          <a:ea typeface="Verdana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itchFamily="18" charset="0"/>
          <a:ea typeface="Verdana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863"/>
        </a:spcAft>
        <a:buClr>
          <a:srgbClr val="1D476F"/>
        </a:buClr>
        <a:buSzPct val="110000"/>
        <a:buFont typeface="Arial" charset="0"/>
        <a:buChar char="•"/>
        <a:defRPr sz="2800" b="1" kern="1200">
          <a:solidFill>
            <a:schemeClr val="accent1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rtl="0" eaLnBrk="0" fontAlgn="base" hangingPunct="0">
        <a:spcBef>
          <a:spcPts val="675"/>
        </a:spcBef>
        <a:spcAft>
          <a:spcPts val="675"/>
        </a:spcAft>
        <a:buClr>
          <a:srgbClr val="1D476F"/>
        </a:buClr>
        <a:buFont typeface="Arial" charset="0"/>
        <a:buChar char="•"/>
        <a:defRPr sz="2400" kern="1200">
          <a:solidFill>
            <a:schemeClr val="accent1"/>
          </a:solidFill>
          <a:latin typeface="Helvetica" pitchFamily="34" charset="0"/>
          <a:ea typeface="+mn-ea"/>
          <a:cs typeface="Helvetica" pitchFamily="34" charset="0"/>
        </a:defRPr>
      </a:lvl2pPr>
      <a:lvl3pPr marL="1143000" indent="-228600" algn="l" rtl="0" eaLnBrk="0" fontAlgn="base" hangingPunct="0">
        <a:spcBef>
          <a:spcPts val="575"/>
        </a:spcBef>
        <a:spcAft>
          <a:spcPts val="575"/>
        </a:spcAft>
        <a:buClr>
          <a:srgbClr val="336699"/>
        </a:buClr>
        <a:buSzPct val="70000"/>
        <a:buFont typeface="Courier New" pitchFamily="49" charset="0"/>
        <a:buChar char="o"/>
        <a:defRPr sz="2000" kern="1200">
          <a:solidFill>
            <a:schemeClr val="accent1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70000"/>
        <a:buFont typeface="Courier New" pitchFamily="49" charset="0"/>
        <a:buChar char="o"/>
        <a:defRPr kern="1200">
          <a:solidFill>
            <a:schemeClr val="accent1"/>
          </a:solidFill>
          <a:latin typeface="Helvetica" pitchFamily="34" charset="0"/>
          <a:ea typeface="+mn-ea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70000"/>
        <a:buFont typeface="Courier New" pitchFamily="49" charset="0"/>
        <a:buChar char="o"/>
        <a:defRPr kern="1200">
          <a:solidFill>
            <a:schemeClr val="accent1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Willms&amp;Shier Graphic 2c PP.jpg"/>
          <p:cNvPicPr>
            <a:picLocks noChangeAspect="1"/>
          </p:cNvPicPr>
          <p:nvPr/>
        </p:nvPicPr>
        <p:blipFill>
          <a:blip r:embed="rId3" cstate="print"/>
          <a:srcRect l="37387" t="-44690" r="-37387" b="44690"/>
          <a:stretch>
            <a:fillRect/>
          </a:stretch>
        </p:blipFill>
        <p:spPr bwMode="auto">
          <a:xfrm>
            <a:off x="0" y="80962"/>
            <a:ext cx="6726238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ctrTitle"/>
          </p:nvPr>
        </p:nvSpPr>
        <p:spPr>
          <a:xfrm>
            <a:off x="1028700" y="614362"/>
            <a:ext cx="7086600" cy="1576388"/>
          </a:xfrm>
        </p:spPr>
        <p:txBody>
          <a:bodyPr/>
          <a:lstStyle/>
          <a:p>
            <a:r>
              <a:rPr lang="en-US" sz="2800" dirty="0"/>
              <a:t>Everything Environmental Lawyers Wish Environmental Consultants Knew</a:t>
            </a:r>
            <a:endParaRPr lang="en-CA" sz="2800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25156" y="2088358"/>
            <a:ext cx="7086600" cy="1728786"/>
          </a:xfrm>
        </p:spPr>
        <p:txBody>
          <a:bodyPr/>
          <a:lstStyle/>
          <a:p>
            <a:pPr lvl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1800" dirty="0">
                <a:solidFill>
                  <a:srgbClr val="1D476F"/>
                </a:solidFill>
              </a:rPr>
              <a:t>Alessia Petricone-Westwood</a:t>
            </a:r>
            <a:br>
              <a:rPr lang="en-US" altLang="en-US" sz="1000" dirty="0">
                <a:solidFill>
                  <a:srgbClr val="1D476F"/>
                </a:solidFill>
              </a:rPr>
            </a:br>
            <a:r>
              <a:rPr lang="en-US" altLang="en-US" sz="1000" b="0" i="1" dirty="0">
                <a:solidFill>
                  <a:srgbClr val="1D476F"/>
                </a:solidFill>
              </a:rPr>
              <a:t>Partner, Willms &amp; Shier Environmental Lawyers LLP</a:t>
            </a:r>
          </a:p>
          <a:p>
            <a:pPr>
              <a:defRPr/>
            </a:pPr>
            <a:r>
              <a:rPr lang="en-US" altLang="en-US" sz="1800" dirty="0">
                <a:solidFill>
                  <a:srgbClr val="1D476F"/>
                </a:solidFill>
              </a:rPr>
              <a:t>Sydney Smith </a:t>
            </a:r>
            <a:br>
              <a:rPr lang="en-US" altLang="en-US" sz="1000" dirty="0">
                <a:solidFill>
                  <a:srgbClr val="1D476F"/>
                </a:solidFill>
              </a:rPr>
            </a:br>
            <a:r>
              <a:rPr lang="en-US" altLang="en-US" sz="1000" b="0" i="1" dirty="0">
                <a:solidFill>
                  <a:srgbClr val="1D476F"/>
                </a:solidFill>
              </a:rPr>
              <a:t>Associate, Willms &amp; Shier Environmental Lawyers LLP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863"/>
              </a:spcAft>
              <a:buClr>
                <a:srgbClr val="1D476F"/>
              </a:buClr>
              <a:buSzPct val="110000"/>
              <a:buFont typeface="Arial" charset="0"/>
              <a:buNone/>
              <a:tabLst/>
              <a:defRPr/>
            </a:pPr>
            <a:b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476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</a:b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476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This presentation provides general information and is not intended to provide legal advice.  </a:t>
            </a:r>
            <a:b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476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</a:b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476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Audience members should seek legal advice for specific situations.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1D476F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endParaRPr lang="en-US" altLang="en-US" sz="1200" dirty="0"/>
          </a:p>
        </p:txBody>
      </p:sp>
      <p:sp>
        <p:nvSpPr>
          <p:cNvPr id="1126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87378" y="4229100"/>
            <a:ext cx="6138860" cy="78105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dirty="0" err="1"/>
              <a:t>RemTech</a:t>
            </a:r>
            <a:r>
              <a:rPr lang="en-US" sz="1400" dirty="0"/>
              <a:t> East 2026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Ottawa, ON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April 9, 2026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324350"/>
            <a:ext cx="1634233" cy="4741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title"/>
          </p:nvPr>
        </p:nvSpPr>
        <p:spPr>
          <a:xfrm>
            <a:off x="911225" y="57150"/>
            <a:ext cx="7315200" cy="857250"/>
          </a:xfrm>
        </p:spPr>
        <p:txBody>
          <a:bodyPr/>
          <a:lstStyle/>
          <a:p>
            <a:r>
              <a:rPr lang="en-US" altLang="en-US" sz="3200" dirty="0"/>
              <a:t>Expert Role in Litigation – General </a:t>
            </a:r>
          </a:p>
        </p:txBody>
      </p:sp>
      <p:sp>
        <p:nvSpPr>
          <p:cNvPr id="12291" name="Content Placeholder 7"/>
          <p:cNvSpPr>
            <a:spLocks noGrp="1"/>
          </p:cNvSpPr>
          <p:nvPr>
            <p:ph idx="1"/>
          </p:nvPr>
        </p:nvSpPr>
        <p:spPr>
          <a:xfrm>
            <a:off x="911225" y="1047750"/>
            <a:ext cx="7315200" cy="3352800"/>
          </a:xfrm>
        </p:spPr>
        <p:txBody>
          <a:bodyPr>
            <a:normAutofit fontScale="92500" lnSpcReduction="20000"/>
          </a:bodyPr>
          <a:lstStyle/>
          <a:p>
            <a:r>
              <a:rPr lang="en-CA" altLang="en-US" sz="1800" dirty="0"/>
              <a:t>Provincial and Federal Courts have rules about: </a:t>
            </a:r>
          </a:p>
          <a:p>
            <a:pPr lvl="1"/>
            <a:r>
              <a:rPr lang="en-CA" altLang="en-US" sz="1600" dirty="0"/>
              <a:t>who can be an expert </a:t>
            </a:r>
          </a:p>
          <a:p>
            <a:pPr lvl="1"/>
            <a:r>
              <a:rPr lang="en-CA" altLang="en-US" sz="1600" dirty="0"/>
              <a:t>the role of the expert</a:t>
            </a:r>
          </a:p>
          <a:p>
            <a:pPr lvl="1"/>
            <a:r>
              <a:rPr lang="en-CA" altLang="en-US" sz="1600" dirty="0"/>
              <a:t>the duties of an expert to the Court (duty of loyalty)</a:t>
            </a:r>
          </a:p>
          <a:p>
            <a:r>
              <a:rPr lang="en-CA" altLang="en-US" sz="1800" dirty="0"/>
              <a:t>Independence of an expert is an element of the expert’s duty of loyalty</a:t>
            </a:r>
          </a:p>
          <a:p>
            <a:r>
              <a:rPr lang="en-CA" altLang="en-US" sz="1800" dirty="0"/>
              <a:t>Advocacy on the part of an expert may affect the weight given to expert evidence</a:t>
            </a:r>
          </a:p>
          <a:p>
            <a:r>
              <a:rPr lang="en-CA" altLang="en-US" sz="1800" dirty="0"/>
              <a:t>Any expert opinion and/or expert report must be within the expert’s area of expertise </a:t>
            </a:r>
          </a:p>
          <a:p>
            <a:endParaRPr lang="en-CA" altLang="en-US" sz="1800" dirty="0"/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863"/>
              </a:spcAft>
              <a:buClr>
                <a:srgbClr val="1D476F"/>
              </a:buClr>
              <a:buSzPct val="110000"/>
              <a:buFont typeface="Arial" panose="020B0604020202020204" pitchFamily="34" charset="0"/>
              <a:buChar char="•"/>
              <a:defRPr sz="2800" b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Bef>
                <a:spcPts val="675"/>
              </a:spcBef>
              <a:spcAft>
                <a:spcPts val="675"/>
              </a:spcAft>
              <a:buClr>
                <a:srgbClr val="1D476F"/>
              </a:buClr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Bef>
                <a:spcPts val="575"/>
              </a:spcBef>
              <a:spcAft>
                <a:spcPts val="575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86A2AA5-E25C-4B46-9544-9CF0188AD03E}" type="slidenum">
              <a:rPr lang="en-CA" altLang="en-US" sz="1200" b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n-CA" altLang="en-US" sz="1200" b="0" dirty="0">
              <a:solidFill>
                <a:srgbClr val="89898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324350"/>
            <a:ext cx="1634233" cy="4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D08C0-5F7F-3621-4EB7-C74E20D6D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B3118A-B969-2A84-59CD-D9FFF8DF06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324350"/>
            <a:ext cx="1634233" cy="474158"/>
          </a:xfrm>
          <a:prstGeom prst="rect">
            <a:avLst/>
          </a:prstGeom>
        </p:spPr>
      </p:pic>
      <p:sp>
        <p:nvSpPr>
          <p:cNvPr id="12290" name="Title 6">
            <a:extLst>
              <a:ext uri="{FF2B5EF4-FFF2-40B4-BE49-F238E27FC236}">
                <a16:creationId xmlns:a16="http://schemas.microsoft.com/office/drawing/2014/main" id="{1404DA40-1462-BC9E-6713-D7060FCD6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57150"/>
            <a:ext cx="7315200" cy="857250"/>
          </a:xfrm>
        </p:spPr>
        <p:txBody>
          <a:bodyPr/>
          <a:lstStyle/>
          <a:p>
            <a:r>
              <a:rPr lang="en-US" altLang="en-US" sz="3200" dirty="0"/>
              <a:t>Credibility and Preparation are Key</a:t>
            </a:r>
          </a:p>
        </p:txBody>
      </p:sp>
      <p:sp>
        <p:nvSpPr>
          <p:cNvPr id="12291" name="Content Placeholder 7">
            <a:extLst>
              <a:ext uri="{FF2B5EF4-FFF2-40B4-BE49-F238E27FC236}">
                <a16:creationId xmlns:a16="http://schemas.microsoft.com/office/drawing/2014/main" id="{DF79C25F-D273-05E4-A170-939938FA9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077228"/>
            <a:ext cx="7315200" cy="3826958"/>
          </a:xfrm>
        </p:spPr>
        <p:txBody>
          <a:bodyPr>
            <a:normAutofit fontScale="92500" lnSpcReduction="20000"/>
          </a:bodyPr>
          <a:lstStyle/>
          <a:p>
            <a:r>
              <a:rPr lang="en-CA" altLang="en-US" sz="1800" dirty="0"/>
              <a:t>Credibility:</a:t>
            </a:r>
          </a:p>
          <a:p>
            <a:pPr lvl="1"/>
            <a:r>
              <a:rPr lang="en-US" altLang="en-US" sz="1400" dirty="0"/>
              <a:t>Be honest and candid</a:t>
            </a:r>
          </a:p>
          <a:p>
            <a:pPr lvl="1"/>
            <a:r>
              <a:rPr lang="en-US" altLang="en-US" sz="1400" dirty="0"/>
              <a:t>Don’t contradict yourself or take contrary positions from previous cases</a:t>
            </a:r>
          </a:p>
          <a:p>
            <a:pPr lvl="1"/>
            <a:r>
              <a:rPr lang="en-US" altLang="en-US" sz="1400" dirty="0"/>
              <a:t>Flag issues with the case/position ahead of time</a:t>
            </a:r>
          </a:p>
          <a:p>
            <a:pPr lvl="1"/>
            <a:r>
              <a:rPr lang="en-US" altLang="en-US" sz="1400" dirty="0"/>
              <a:t>Review and consider everything</a:t>
            </a:r>
          </a:p>
          <a:p>
            <a:pPr lvl="1"/>
            <a:r>
              <a:rPr lang="en-US" altLang="en-US" sz="1400" dirty="0"/>
              <a:t>All opinions need to be supported by evidence</a:t>
            </a:r>
            <a:endParaRPr lang="en-CA" altLang="en-US" sz="1400" dirty="0"/>
          </a:p>
          <a:p>
            <a:r>
              <a:rPr lang="en-CA" altLang="en-US" sz="1800" dirty="0"/>
              <a:t>Preparation:</a:t>
            </a:r>
          </a:p>
          <a:p>
            <a:pPr lvl="1"/>
            <a:r>
              <a:rPr lang="en-US" altLang="en-US" sz="1400" dirty="0"/>
              <a:t>Being a litigation expert takes significant time and dedication</a:t>
            </a:r>
          </a:p>
          <a:p>
            <a:pPr lvl="1"/>
            <a:r>
              <a:rPr lang="en-US" altLang="en-US" sz="1400" dirty="0"/>
              <a:t>Make sure you understand the case and what you are being asked to do</a:t>
            </a:r>
          </a:p>
          <a:p>
            <a:pPr lvl="1"/>
            <a:r>
              <a:rPr lang="en-US" altLang="en-US" sz="1400" dirty="0"/>
              <a:t>Work closely with the legal team to prepare for any testimony</a:t>
            </a:r>
          </a:p>
          <a:p>
            <a:pPr lvl="1"/>
            <a:r>
              <a:rPr lang="en-US" altLang="en-US" sz="1400" dirty="0"/>
              <a:t>Put in the time to be knowledgeable and trustworthy</a:t>
            </a:r>
          </a:p>
          <a:p>
            <a:pPr lvl="1"/>
            <a:endParaRPr lang="en-CA" altLang="en-US" sz="800" dirty="0"/>
          </a:p>
          <a:p>
            <a:pPr lvl="1"/>
            <a:endParaRPr lang="en-CA" altLang="en-US" sz="1800" dirty="0"/>
          </a:p>
          <a:p>
            <a:pPr lvl="1"/>
            <a:endParaRPr lang="en-CA" altLang="en-US" sz="1800" dirty="0"/>
          </a:p>
          <a:p>
            <a:pPr lvl="1"/>
            <a:endParaRPr lang="en-CA" altLang="en-US" sz="1800" dirty="0"/>
          </a:p>
        </p:txBody>
      </p:sp>
      <p:sp>
        <p:nvSpPr>
          <p:cNvPr id="12292" name="Slide Number Placeholder 1">
            <a:extLst>
              <a:ext uri="{FF2B5EF4-FFF2-40B4-BE49-F238E27FC236}">
                <a16:creationId xmlns:a16="http://schemas.microsoft.com/office/drawing/2014/main" id="{B7AD2BB3-BDD2-9671-AAF8-74C279FF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863"/>
              </a:spcAft>
              <a:buClr>
                <a:srgbClr val="1D476F"/>
              </a:buClr>
              <a:buSzPct val="110000"/>
              <a:buFont typeface="Arial" panose="020B0604020202020204" pitchFamily="34" charset="0"/>
              <a:buChar char="•"/>
              <a:defRPr sz="2800" b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Bef>
                <a:spcPts val="675"/>
              </a:spcBef>
              <a:spcAft>
                <a:spcPts val="675"/>
              </a:spcAft>
              <a:buClr>
                <a:srgbClr val="1D476F"/>
              </a:buClr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Bef>
                <a:spcPts val="575"/>
              </a:spcBef>
              <a:spcAft>
                <a:spcPts val="575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86A2AA5-E25C-4B46-9544-9CF0188AD03E}" type="slidenum">
              <a:rPr lang="en-CA" altLang="en-US" sz="1200" b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n-CA" altLang="en-US" sz="1200" b="0" dirty="0">
              <a:solidFill>
                <a:srgbClr val="89898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94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7202F-86C0-2EA4-1832-F592D8272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79EE-8DE9-B517-31A7-3CBF8B77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271" y="308609"/>
            <a:ext cx="7315200" cy="857250"/>
          </a:xfrm>
        </p:spPr>
        <p:txBody>
          <a:bodyPr>
            <a:noAutofit/>
          </a:bodyPr>
          <a:lstStyle/>
          <a:p>
            <a:r>
              <a:rPr lang="en-US" altLang="en-US" sz="2800" i="1" dirty="0"/>
              <a:t>Seaspan </a:t>
            </a:r>
            <a:r>
              <a:rPr lang="en-US" altLang="en-US" sz="2800" i="1" dirty="0" err="1"/>
              <a:t>ULC</a:t>
            </a:r>
            <a:r>
              <a:rPr lang="en-US" altLang="en-US" sz="2800" i="1" dirty="0"/>
              <a:t> v. British Columbia (Director, Environmental Management Act)</a:t>
            </a:r>
            <a:r>
              <a:rPr lang="en-US" altLang="en-US" sz="2800" dirty="0"/>
              <a:t> (2014, </a:t>
            </a:r>
            <a:r>
              <a:rPr lang="en-US" altLang="en-US" sz="2800" dirty="0" err="1"/>
              <a:t>BCEAB</a:t>
            </a:r>
            <a:r>
              <a:rPr lang="en-US" altLang="en-US" sz="2800" dirty="0"/>
              <a:t>)</a:t>
            </a:r>
            <a:br>
              <a:rPr lang="en-CA" altLang="en-US" sz="2400" dirty="0"/>
            </a:b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76A69-867D-10A8-E85E-034F3B32CB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509A959-B12B-4696-9DD2-FCC4F7565009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12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3CB093-EEF3-58E1-D48B-251AE5676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315421"/>
            <a:ext cx="1651397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EFC1F42-5A4D-DFF4-EAB8-A9A77E766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529" y="1165859"/>
            <a:ext cx="7315200" cy="3177541"/>
          </a:xfrm>
        </p:spPr>
        <p:txBody>
          <a:bodyPr>
            <a:normAutofit/>
          </a:bodyPr>
          <a:lstStyle/>
          <a:p>
            <a:r>
              <a:rPr lang="en-CA" altLang="en-US" sz="1600" b="0" dirty="0"/>
              <a:t>Environmental Appeal Board found that a sophisticated appellant pursued an ill-founded appeal where that appellant’s expert professional engineer’s opinion was held to be “fundamentally and irredeemably flawed” because:</a:t>
            </a:r>
          </a:p>
          <a:p>
            <a:pPr marL="914400" lvl="2"/>
            <a:r>
              <a:rPr lang="en-US" altLang="en-US" sz="1400" dirty="0"/>
              <a:t>the expert report was deceptive</a:t>
            </a:r>
          </a:p>
          <a:p>
            <a:pPr marL="914400" lvl="2"/>
            <a:r>
              <a:rPr lang="en-US" altLang="en-US" sz="1400" dirty="0"/>
              <a:t>the expert adopted an artificially technical definition of contamination, and</a:t>
            </a:r>
          </a:p>
          <a:p>
            <a:pPr marL="914400" lvl="2"/>
            <a:r>
              <a:rPr lang="en-US" altLang="en-US" sz="1400" dirty="0"/>
              <a:t>the expert contradicted conclusions of previous reports authored for Seaspan</a:t>
            </a:r>
            <a:endParaRPr lang="en-CA" altLang="en-US" sz="1400" dirty="0"/>
          </a:p>
          <a:p>
            <a:r>
              <a:rPr lang="en-CA" altLang="en-US" sz="1600" b="0" dirty="0"/>
              <a:t>Costs awarded against the appellant, who unexpectedly abandoned the appeal after their expert witness was completely discredited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4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E612F-C04E-C246-6D94-10A710234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95960-8B60-00ED-B793-B6E664DF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185587"/>
            <a:ext cx="6477000" cy="2133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</a:rPr>
              <a:t>Common consultant blunders and how 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to avoid them</a:t>
            </a:r>
          </a:p>
        </p:txBody>
      </p:sp>
      <p:sp>
        <p:nvSpPr>
          <p:cNvPr id="22531" name="Slide Number Placeholder 2">
            <a:extLst>
              <a:ext uri="{FF2B5EF4-FFF2-40B4-BE49-F238E27FC236}">
                <a16:creationId xmlns:a16="http://schemas.microsoft.com/office/drawing/2014/main" id="{35730455-FB3A-FE46-58AC-06423C78F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47"/>
              </a:spcAft>
              <a:buClr>
                <a:srgbClr val="1D476F"/>
              </a:buClr>
              <a:buSzPct val="110000"/>
              <a:buFont typeface="Arial" panose="020B0604020202020204" pitchFamily="34" charset="0"/>
              <a:buChar char="•"/>
              <a:defRPr sz="2100" b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57213" indent="-214313">
              <a:spcBef>
                <a:spcPts val="506"/>
              </a:spcBef>
              <a:spcAft>
                <a:spcPts val="506"/>
              </a:spcAft>
              <a:buClr>
                <a:srgbClr val="1D476F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857250" indent="-171450">
              <a:spcBef>
                <a:spcPts val="431"/>
              </a:spcBef>
              <a:spcAft>
                <a:spcPts val="431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 sz="15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DA38E70-8ABD-439A-BA3A-70324A102890}" type="slidenum">
              <a:rPr lang="en-CA" altLang="en-US" sz="1000" b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CA" altLang="en-US" sz="1000" b="0" dirty="0">
              <a:solidFill>
                <a:srgbClr val="89898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E11816-322B-CFF7-F1D1-04E2BC24E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317305"/>
            <a:ext cx="1634233" cy="4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30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066800" y="57150"/>
            <a:ext cx="6246019" cy="857250"/>
          </a:xfrm>
        </p:spPr>
        <p:txBody>
          <a:bodyPr/>
          <a:lstStyle/>
          <a:p>
            <a:r>
              <a:rPr lang="en-US" altLang="en-US" sz="3200" dirty="0"/>
              <a:t>Common Blunders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066800" y="1085851"/>
            <a:ext cx="6246019" cy="3155156"/>
          </a:xfrm>
        </p:spPr>
        <p:txBody>
          <a:bodyPr/>
          <a:lstStyle/>
          <a:p>
            <a:pPr marL="385763" indent="-385763">
              <a:buFont typeface="Verdana" panose="020B0604030504040204" pitchFamily="34" charset="0"/>
              <a:buAutoNum type="arabicPeriod"/>
            </a:pPr>
            <a:r>
              <a:rPr lang="en-US" altLang="en-US" sz="2000" dirty="0"/>
              <a:t>Failing to communicate </a:t>
            </a:r>
          </a:p>
          <a:p>
            <a:pPr marL="385763" indent="-385763">
              <a:buFont typeface="Verdana" panose="020B0604030504040204" pitchFamily="34" charset="0"/>
              <a:buAutoNum type="arabicPeriod"/>
            </a:pPr>
            <a:r>
              <a:rPr lang="en-US" altLang="en-US" sz="2000" dirty="0"/>
              <a:t>Not staying on top of legislative changes</a:t>
            </a:r>
          </a:p>
          <a:p>
            <a:pPr marL="385763" indent="-385763">
              <a:buFont typeface="Verdana" panose="020B0604030504040204" pitchFamily="34" charset="0"/>
              <a:buAutoNum type="arabicPeriod"/>
            </a:pPr>
            <a:r>
              <a:rPr lang="en-US" altLang="en-US" sz="2000" dirty="0"/>
              <a:t>Sharing findings with regulators</a:t>
            </a:r>
          </a:p>
          <a:p>
            <a:pPr marL="385763" indent="-385763">
              <a:buFont typeface="Verdana" panose="020B0604030504040204" pitchFamily="34" charset="0"/>
              <a:buAutoNum type="arabicPeriod"/>
            </a:pPr>
            <a:r>
              <a:rPr lang="en-US" altLang="en-US" sz="2000" dirty="0"/>
              <a:t>Performing work below the standard of care </a:t>
            </a:r>
          </a:p>
          <a:p>
            <a:pPr marL="385763" indent="-385763">
              <a:buFont typeface="Verdana" panose="020B0604030504040204" pitchFamily="34" charset="0"/>
              <a:buAutoNum type="arabicPeriod"/>
            </a:pPr>
            <a:r>
              <a:rPr lang="en-US" altLang="en-US" sz="2000" dirty="0"/>
              <a:t>Extending reliance in consultant contracts</a:t>
            </a:r>
          </a:p>
        </p:txBody>
      </p:sp>
      <p:pic>
        <p:nvPicPr>
          <p:cNvPr id="3994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93106"/>
            <a:ext cx="1651397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34E3B-97E5-4B10-9672-D95C26F9967D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6512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066800" y="57150"/>
            <a:ext cx="6246019" cy="857250"/>
          </a:xfrm>
        </p:spPr>
        <p:txBody>
          <a:bodyPr/>
          <a:lstStyle/>
          <a:p>
            <a:r>
              <a:rPr lang="en-CA" altLang="en-US" sz="3200" dirty="0"/>
              <a:t>Blunder #1: Failing to Communicate</a:t>
            </a:r>
            <a:endParaRPr lang="en-US" altLang="en-US" sz="3200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066800" y="971550"/>
            <a:ext cx="6246019" cy="4069558"/>
          </a:xfrm>
        </p:spPr>
        <p:txBody>
          <a:bodyPr/>
          <a:lstStyle/>
          <a:p>
            <a:r>
              <a:rPr lang="en-CA" altLang="en-US" sz="1500" dirty="0"/>
              <a:t>Communication is key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CA" altLang="en-US" sz="1200" dirty="0"/>
              <a:t>Client objectives – static or dynamic?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CA" altLang="en-US" sz="1200" dirty="0"/>
              <a:t>Scope of work – what is in; importantly, what is not in?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CA" altLang="en-US" sz="1200" dirty="0"/>
              <a:t>Timing and deadlines</a:t>
            </a:r>
          </a:p>
          <a:p>
            <a:pPr lvl="2">
              <a:spcBef>
                <a:spcPts val="450"/>
              </a:spcBef>
              <a:spcAft>
                <a:spcPts val="450"/>
              </a:spcAft>
            </a:pPr>
            <a:r>
              <a:rPr lang="en-CA" altLang="en-US" sz="1200" dirty="0"/>
              <a:t>due diligence date in a deal</a:t>
            </a:r>
          </a:p>
          <a:p>
            <a:pPr lvl="2">
              <a:spcBef>
                <a:spcPts val="450"/>
              </a:spcBef>
              <a:spcAft>
                <a:spcPts val="450"/>
              </a:spcAft>
            </a:pPr>
            <a:r>
              <a:rPr lang="en-CA" altLang="en-US" sz="1200" dirty="0"/>
              <a:t>anticipated first date of operations</a:t>
            </a:r>
          </a:p>
          <a:p>
            <a:pPr lvl="2">
              <a:spcBef>
                <a:spcPts val="450"/>
              </a:spcBef>
              <a:spcAft>
                <a:spcPts val="450"/>
              </a:spcAft>
            </a:pPr>
            <a:r>
              <a:rPr lang="en-CA" altLang="en-US" sz="1200" dirty="0"/>
              <a:t>obtaining a permit or approval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CA" altLang="en-US" sz="1200" dirty="0"/>
              <a:t>Findings and conclusions</a:t>
            </a:r>
          </a:p>
          <a:p>
            <a:pPr lvl="2">
              <a:spcBef>
                <a:spcPts val="450"/>
              </a:spcBef>
              <a:spcAft>
                <a:spcPts val="450"/>
              </a:spcAft>
            </a:pPr>
            <a:r>
              <a:rPr lang="en-CA" altLang="en-US" sz="1200" dirty="0"/>
              <a:t>do they relate to the client’s objectives?</a:t>
            </a:r>
          </a:p>
          <a:p>
            <a:pPr lvl="2">
              <a:spcBef>
                <a:spcPts val="450"/>
              </a:spcBef>
              <a:spcAft>
                <a:spcPts val="450"/>
              </a:spcAft>
            </a:pPr>
            <a:r>
              <a:rPr lang="en-CA" altLang="en-US" sz="1200" dirty="0"/>
              <a:t>does the client understand?</a:t>
            </a:r>
          </a:p>
          <a:p>
            <a:pPr lvl="2">
              <a:spcBef>
                <a:spcPts val="450"/>
              </a:spcBef>
              <a:spcAft>
                <a:spcPts val="450"/>
              </a:spcAft>
            </a:pPr>
            <a:r>
              <a:rPr lang="en-CA" altLang="en-US" sz="1200" dirty="0"/>
              <a:t>are there limitations, caveats, carve-outs?</a:t>
            </a:r>
          </a:p>
          <a:p>
            <a:pPr lvl="2">
              <a:spcBef>
                <a:spcPts val="450"/>
              </a:spcBef>
              <a:spcAft>
                <a:spcPts val="450"/>
              </a:spcAft>
            </a:pPr>
            <a:r>
              <a:rPr lang="en-CA" altLang="en-US" sz="1200" dirty="0"/>
              <a:t>does the executive summary match?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CA" altLang="en-US" sz="1200" dirty="0"/>
              <a:t>Cost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34E3B-97E5-4B10-9672-D95C26F9967D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A33C721F-F19F-9E69-7ECC-72DD08C93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01" y="4291046"/>
            <a:ext cx="1651397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504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BCD53-60E5-2EEB-F96F-B4033C770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B258E905-F40F-1882-443B-1C9330B7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7150"/>
            <a:ext cx="6246019" cy="857250"/>
          </a:xfrm>
        </p:spPr>
        <p:txBody>
          <a:bodyPr/>
          <a:lstStyle/>
          <a:p>
            <a:r>
              <a:rPr lang="en-CA" altLang="en-US" sz="3200" dirty="0"/>
              <a:t>Blunder #2: Not Staying Up-to-Date</a:t>
            </a:r>
            <a:endParaRPr lang="en-US" altLang="en-US" sz="3200" dirty="0"/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574C6B98-2C89-1FDF-4527-2FB195B69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00151"/>
            <a:ext cx="7086600" cy="3155156"/>
          </a:xfrm>
        </p:spPr>
        <p:txBody>
          <a:bodyPr/>
          <a:lstStyle/>
          <a:p>
            <a:r>
              <a:rPr lang="en-CA" altLang="en-US" sz="1650" dirty="0"/>
              <a:t>Environmental legislation is in flux and constantly evolving </a:t>
            </a:r>
          </a:p>
          <a:p>
            <a:r>
              <a:rPr lang="en-CA" altLang="en-US" sz="1650" dirty="0"/>
              <a:t>Consultants need to be up-to-date on the latest legislative changes and requirements </a:t>
            </a:r>
          </a:p>
          <a:p>
            <a:r>
              <a:rPr lang="en-CA" altLang="en-US" sz="1650" dirty="0"/>
              <a:t>Recent legislative changes in Ontario include:</a:t>
            </a:r>
          </a:p>
          <a:p>
            <a:pPr lvl="1"/>
            <a:r>
              <a:rPr lang="en-US" altLang="en-US" sz="1250" i="1" dirty="0"/>
              <a:t>Environmental Protection Act</a:t>
            </a:r>
            <a:endParaRPr lang="en-US" altLang="en-US" sz="1250" dirty="0"/>
          </a:p>
          <a:p>
            <a:pPr lvl="1"/>
            <a:r>
              <a:rPr lang="en-US" altLang="en-US" sz="1250" i="1" dirty="0"/>
              <a:t>Environmental Assessment Act</a:t>
            </a:r>
            <a:endParaRPr lang="en-US" altLang="en-US" sz="1250" dirty="0"/>
          </a:p>
          <a:p>
            <a:pPr lvl="1"/>
            <a:r>
              <a:rPr lang="en-US" altLang="en-US" sz="1250" i="1" dirty="0"/>
              <a:t>On-Site and Excess Soil Management Regulation </a:t>
            </a:r>
          </a:p>
          <a:p>
            <a:pPr lvl="1"/>
            <a:r>
              <a:rPr lang="en-US" altLang="en-US" sz="1250" i="1" dirty="0"/>
              <a:t>Species Conservation Act, 2025</a:t>
            </a:r>
          </a:p>
        </p:txBody>
      </p:sp>
      <p:pic>
        <p:nvPicPr>
          <p:cNvPr id="46085" name="Picture 9">
            <a:extLst>
              <a:ext uri="{FF2B5EF4-FFF2-40B4-BE49-F238E27FC236}">
                <a16:creationId xmlns:a16="http://schemas.microsoft.com/office/drawing/2014/main" id="{985F90A6-B961-D82A-AEEA-17EF6934C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21938"/>
            <a:ext cx="1651397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BD513A-7582-8C6E-C009-6E72FAF2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34E3B-97E5-4B10-9672-D95C26F9967D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9405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914400" y="102392"/>
            <a:ext cx="7696200" cy="857250"/>
          </a:xfrm>
        </p:spPr>
        <p:txBody>
          <a:bodyPr/>
          <a:lstStyle/>
          <a:p>
            <a:r>
              <a:rPr lang="en-CA" altLang="en-US" sz="3200" dirty="0"/>
              <a:t>Blunder #3: Sharing Findings with Regulators</a:t>
            </a:r>
            <a:endParaRPr lang="en-US" altLang="en-US" sz="3200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066800" y="1132286"/>
            <a:ext cx="7162800" cy="3155156"/>
          </a:xfrm>
        </p:spPr>
        <p:txBody>
          <a:bodyPr/>
          <a:lstStyle/>
          <a:p>
            <a:r>
              <a:rPr lang="en-CA" altLang="en-US" sz="1650" dirty="0"/>
              <a:t>There are few circumstances when there is an obligation to notify an environmental regulator</a:t>
            </a:r>
          </a:p>
          <a:p>
            <a:r>
              <a:rPr lang="en-CA" altLang="en-US" sz="1650" dirty="0"/>
              <a:t>The obligation is often on the client</a:t>
            </a:r>
          </a:p>
          <a:p>
            <a:r>
              <a:rPr lang="en-US" altLang="en-US" sz="1650" dirty="0"/>
              <a:t>Understand the regulatory framework in your jurisdiction</a:t>
            </a:r>
            <a:endParaRPr lang="en-CA" altLang="en-US" sz="1650" dirty="0"/>
          </a:p>
          <a:p>
            <a:r>
              <a:rPr lang="en-CA" altLang="en-US" sz="1650" dirty="0"/>
              <a:t>Seek legal advice</a:t>
            </a:r>
          </a:p>
          <a:p>
            <a:r>
              <a:rPr lang="en-CA" altLang="en-US" sz="1650" dirty="0"/>
              <a:t>Get client instructions</a:t>
            </a:r>
          </a:p>
          <a:p>
            <a:r>
              <a:rPr lang="en-CA" altLang="en-US" sz="1650" dirty="0"/>
              <a:t>Consider P.Eng. and P.Geo. professional reporting obligations where imminent harm (refer to applicable regulations)</a:t>
            </a:r>
            <a:endParaRPr lang="en-US" altLang="en-US" sz="1650" dirty="0"/>
          </a:p>
        </p:txBody>
      </p:sp>
      <p:pic>
        <p:nvPicPr>
          <p:cNvPr id="4608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87442"/>
            <a:ext cx="1651397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34E3B-97E5-4B10-9672-D95C26F9967D}" type="slidenum">
              <a:rPr lang="en-CA" smtClean="0"/>
              <a:pPr>
                <a:defRPr/>
              </a:pPr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4115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066800" y="57150"/>
            <a:ext cx="7086600" cy="857250"/>
          </a:xfrm>
        </p:spPr>
        <p:txBody>
          <a:bodyPr/>
          <a:lstStyle/>
          <a:p>
            <a:r>
              <a:rPr lang="en-CA" altLang="en-US" sz="3200" dirty="0"/>
              <a:t>Blunder #4: Performing Below Standard</a:t>
            </a:r>
            <a:endParaRPr lang="en-US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3227"/>
            <a:ext cx="7086600" cy="3840957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CA" sz="2400" dirty="0"/>
              <a:t>There is a duty to meet the standard of care expected of a consultant within your area of practice and at the time the work is done</a:t>
            </a:r>
          </a:p>
          <a:p>
            <a:pPr>
              <a:defRPr/>
            </a:pPr>
            <a:r>
              <a:rPr lang="en-CA" sz="2400" dirty="0"/>
              <a:t>Includes:</a:t>
            </a:r>
          </a:p>
          <a:p>
            <a:pPr lvl="1">
              <a:defRPr/>
            </a:pPr>
            <a:r>
              <a:rPr lang="en-CA" sz="2200" dirty="0"/>
              <a:t>sampling and conducting testing, modelling</a:t>
            </a:r>
          </a:p>
          <a:p>
            <a:pPr lvl="1">
              <a:defRPr/>
            </a:pPr>
            <a:r>
              <a:rPr lang="en-CA" sz="2200" dirty="0"/>
              <a:t>reviewing and forming conclusions and opinions</a:t>
            </a:r>
          </a:p>
          <a:p>
            <a:pPr lvl="1">
              <a:defRPr/>
            </a:pPr>
            <a:r>
              <a:rPr lang="en-CA" sz="2200" dirty="0"/>
              <a:t>preparation of reports </a:t>
            </a:r>
          </a:p>
          <a:p>
            <a:pPr lvl="1">
              <a:defRPr/>
            </a:pPr>
            <a:r>
              <a:rPr lang="en-CA" sz="2200" dirty="0"/>
              <a:t>recommendations for next steps (or no next steps)</a:t>
            </a:r>
          </a:p>
          <a:p>
            <a:pPr>
              <a:defRPr/>
            </a:pPr>
            <a:r>
              <a:rPr lang="en-CA" sz="2400" dirty="0"/>
              <a:t>Need to ensure that all members of the team meet the appropriate standard</a:t>
            </a:r>
          </a:p>
          <a:p>
            <a:pPr>
              <a:defRPr/>
            </a:pPr>
            <a:r>
              <a:rPr lang="en-CA" sz="2400" dirty="0"/>
              <a:t>Ensure that the appropriate protocols, procedures, and methods are used and do not create a risk of damage to property/ exacerbate the existing problem</a:t>
            </a:r>
          </a:p>
        </p:txBody>
      </p:sp>
      <p:pic>
        <p:nvPicPr>
          <p:cNvPr id="4813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87442"/>
            <a:ext cx="1651397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34E3B-97E5-4B10-9672-D95C26F9967D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7339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1066800" y="57150"/>
            <a:ext cx="6246019" cy="857250"/>
          </a:xfrm>
        </p:spPr>
        <p:txBody>
          <a:bodyPr/>
          <a:lstStyle/>
          <a:p>
            <a:r>
              <a:rPr lang="en-CA" altLang="en-US" sz="3200" dirty="0"/>
              <a:t>Blunder #5: Extending Reliance</a:t>
            </a:r>
            <a:endParaRPr lang="en-US" altLang="en-US" sz="3200" dirty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1066800" y="1200151"/>
            <a:ext cx="7162799" cy="3155156"/>
          </a:xfrm>
        </p:spPr>
        <p:txBody>
          <a:bodyPr/>
          <a:lstStyle/>
          <a:p>
            <a:r>
              <a:rPr lang="en-CA" altLang="en-US" sz="1650" dirty="0"/>
              <a:t>Be aware who you are extending reliance to </a:t>
            </a:r>
          </a:p>
          <a:p>
            <a:r>
              <a:rPr lang="en-CA" altLang="en-US" sz="1650" dirty="0"/>
              <a:t>Reliance on a consultant’s work products and reports provides a contractual right for the party receiving reliance to rely on the report</a:t>
            </a:r>
          </a:p>
          <a:p>
            <a:r>
              <a:rPr lang="en-CA" altLang="en-US" sz="1650" dirty="0"/>
              <a:t>Where the report is erroneous, the party that is permitted to rely on the report can sue the consultant for damages</a:t>
            </a:r>
          </a:p>
          <a:p>
            <a:r>
              <a:rPr lang="en-CA" altLang="en-US" sz="1650" dirty="0"/>
              <a:t>This can occur where the party depends on the report in making decisions (e.g. purchase transaction)</a:t>
            </a:r>
          </a:p>
          <a:p>
            <a:r>
              <a:rPr lang="en-CA" altLang="en-US" sz="1650" dirty="0"/>
              <a:t>Reliance creates liability for consultants</a:t>
            </a:r>
          </a:p>
          <a:p>
            <a:pPr marL="0" indent="0">
              <a:buNone/>
            </a:pPr>
            <a:endParaRPr lang="en-US" altLang="en-US" sz="1650" dirty="0"/>
          </a:p>
        </p:txBody>
      </p:sp>
      <p:pic>
        <p:nvPicPr>
          <p:cNvPr id="7066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00" y="4321375"/>
            <a:ext cx="1651397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34E3B-97E5-4B10-9672-D95C26F9967D}" type="slidenum">
              <a:rPr lang="en-CA" smtClean="0"/>
              <a:pPr>
                <a:defRPr/>
              </a:pPr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652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title"/>
          </p:nvPr>
        </p:nvSpPr>
        <p:spPr>
          <a:xfrm>
            <a:off x="911225" y="57150"/>
            <a:ext cx="7315200" cy="857250"/>
          </a:xfrm>
        </p:spPr>
        <p:txBody>
          <a:bodyPr/>
          <a:lstStyle/>
          <a:p>
            <a:r>
              <a:rPr lang="en-US" altLang="en-US" sz="3200" dirty="0"/>
              <a:t>Overview</a:t>
            </a:r>
          </a:p>
        </p:txBody>
      </p:sp>
      <p:sp>
        <p:nvSpPr>
          <p:cNvPr id="12291" name="Content Placeholder 7"/>
          <p:cNvSpPr>
            <a:spLocks noGrp="1"/>
          </p:cNvSpPr>
          <p:nvPr>
            <p:ph idx="1"/>
          </p:nvPr>
        </p:nvSpPr>
        <p:spPr>
          <a:xfrm>
            <a:off x="914400" y="1143000"/>
            <a:ext cx="7543800" cy="2571750"/>
          </a:xfrm>
        </p:spPr>
        <p:txBody>
          <a:bodyPr/>
          <a:lstStyle/>
          <a:p>
            <a:r>
              <a:rPr lang="en-CA" altLang="en-US" sz="2400" dirty="0"/>
              <a:t>Considerations for Environmental Pre-Purchase D</a:t>
            </a:r>
            <a:r>
              <a:rPr lang="en-US" altLang="en-US" sz="2400" dirty="0" err="1"/>
              <a:t>ue</a:t>
            </a:r>
            <a:r>
              <a:rPr lang="en-US" altLang="en-US" sz="2400" dirty="0"/>
              <a:t> Diligence</a:t>
            </a:r>
          </a:p>
          <a:p>
            <a:r>
              <a:rPr lang="en-US" altLang="en-US" sz="2400" dirty="0"/>
              <a:t>Acting as an Environmental Litigation Expert</a:t>
            </a:r>
          </a:p>
          <a:p>
            <a:r>
              <a:rPr lang="en-US" altLang="en-US" sz="2400" dirty="0"/>
              <a:t>Common Consultant Blunders and How To Avoid Them</a:t>
            </a: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863"/>
              </a:spcAft>
              <a:buClr>
                <a:srgbClr val="1D476F"/>
              </a:buClr>
              <a:buSzPct val="110000"/>
              <a:buFont typeface="Arial" panose="020B0604020202020204" pitchFamily="34" charset="0"/>
              <a:buChar char="•"/>
              <a:defRPr sz="2800" b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Bef>
                <a:spcPts val="675"/>
              </a:spcBef>
              <a:spcAft>
                <a:spcPts val="675"/>
              </a:spcAft>
              <a:buClr>
                <a:srgbClr val="1D476F"/>
              </a:buClr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Bef>
                <a:spcPts val="575"/>
              </a:spcBef>
              <a:spcAft>
                <a:spcPts val="575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86A2AA5-E25C-4B46-9544-9CF0188AD03E}" type="slidenum">
              <a:rPr lang="en-CA" altLang="en-US" sz="1200" b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n-CA" altLang="en-US" sz="1200" b="0" dirty="0">
              <a:solidFill>
                <a:srgbClr val="89898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324350"/>
            <a:ext cx="1634233" cy="4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33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324350"/>
            <a:ext cx="1634233" cy="474158"/>
          </a:xfrm>
          <a:prstGeom prst="rect">
            <a:avLst/>
          </a:prstGeom>
        </p:spPr>
      </p:pic>
      <p:sp>
        <p:nvSpPr>
          <p:cNvPr id="12290" name="Title 6"/>
          <p:cNvSpPr>
            <a:spLocks noGrp="1"/>
          </p:cNvSpPr>
          <p:nvPr>
            <p:ph type="title"/>
          </p:nvPr>
        </p:nvSpPr>
        <p:spPr>
          <a:xfrm>
            <a:off x="911225" y="57150"/>
            <a:ext cx="7315200" cy="85725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i="1" dirty="0"/>
              <a:t>Niagara Regional Housing v Trustees of Carleton United Church et al. </a:t>
            </a:r>
            <a:r>
              <a:rPr lang="en-US" sz="2800" dirty="0"/>
              <a:t>(2022, </a:t>
            </a:r>
            <a:r>
              <a:rPr lang="en-US" sz="2800" dirty="0" err="1"/>
              <a:t>ONSC</a:t>
            </a:r>
            <a:r>
              <a:rPr lang="en-US" sz="2800" dirty="0"/>
              <a:t>)</a:t>
            </a:r>
            <a:endParaRPr lang="en-US" sz="2800" i="1" dirty="0"/>
          </a:p>
        </p:txBody>
      </p:sp>
      <p:sp>
        <p:nvSpPr>
          <p:cNvPr id="12291" name="Content Placeholder 7"/>
          <p:cNvSpPr>
            <a:spLocks noGrp="1"/>
          </p:cNvSpPr>
          <p:nvPr>
            <p:ph idx="1"/>
          </p:nvPr>
        </p:nvSpPr>
        <p:spPr>
          <a:xfrm>
            <a:off x="911225" y="1123950"/>
            <a:ext cx="7315200" cy="340071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0" dirty="0"/>
              <a:t>The Housing Authority entered into an APS to purchase a property in St. Catharines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0" dirty="0"/>
              <a:t>Vendor’s Consultant’s Report included a Disclaimer Clause that the Consultant’s Report was prepared for the sole benefit of the Vendor and expressly limited third parties’ reliance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0" dirty="0"/>
              <a:t>Without the Consultant’s knowledge or consent, Vendor gave a copy of the Consultant’s Report to the Housing Authority during the sale transaction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0" dirty="0"/>
              <a:t>The Housing Authority relied on the Consultant’s Report in the purchase transaction and claimed damages due to alleged negligent misstatement(s) in the report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0" dirty="0"/>
              <a:t>The Court held that the Consultant’s Disclaimer Clause excluded imposition of a duty of care owed by the Consultant to the Housing Authority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0" dirty="0"/>
              <a:t>A Disclaimer Clause can extinguish any duty of care and defeat a claim in negligence brought by a third-party even when the third-party plaintiff, who relied on the report absent the extension of reliance, establishes actual negligence by the Consultant</a:t>
            </a:r>
          </a:p>
          <a:p>
            <a:pPr marL="0" indent="0">
              <a:buNone/>
            </a:pPr>
            <a:endParaRPr lang="en-US" altLang="en-US" sz="1800" dirty="0"/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863"/>
              </a:spcAft>
              <a:buClr>
                <a:srgbClr val="1D476F"/>
              </a:buClr>
              <a:buSzPct val="110000"/>
              <a:buFont typeface="Arial" panose="020B0604020202020204" pitchFamily="34" charset="0"/>
              <a:buChar char="•"/>
              <a:defRPr sz="2800" b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Bef>
                <a:spcPts val="675"/>
              </a:spcBef>
              <a:spcAft>
                <a:spcPts val="675"/>
              </a:spcAft>
              <a:buClr>
                <a:srgbClr val="1D476F"/>
              </a:buClr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Bef>
                <a:spcPts val="575"/>
              </a:spcBef>
              <a:spcAft>
                <a:spcPts val="575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86A2AA5-E25C-4B46-9544-9CF0188AD03E}" type="slidenum">
              <a:rPr lang="en-CA" altLang="en-US" sz="1200" b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n-CA" altLang="en-US" sz="1200" b="0" dirty="0">
              <a:solidFill>
                <a:srgbClr val="89898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9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371D3-1C85-C7BA-9D0F-9E205345E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C74E7E-DED5-63BE-B77E-C3F7096F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590" y="1657350"/>
            <a:ext cx="5026819" cy="1021556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</a:rPr>
              <a:t>Questions?</a:t>
            </a:r>
          </a:p>
        </p:txBody>
      </p:sp>
      <p:sp>
        <p:nvSpPr>
          <p:cNvPr id="78852" name="Slide Number Placeholder 5">
            <a:extLst>
              <a:ext uri="{FF2B5EF4-FFF2-40B4-BE49-F238E27FC236}">
                <a16:creationId xmlns:a16="http://schemas.microsoft.com/office/drawing/2014/main" id="{4276EAF5-09AA-2AF6-445F-F3537C25E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47"/>
              </a:spcAft>
              <a:buClr>
                <a:srgbClr val="1D476F"/>
              </a:buClr>
              <a:buSzPct val="110000"/>
              <a:buFont typeface="Arial" panose="020B0604020202020204" pitchFamily="34" charset="0"/>
              <a:buChar char="•"/>
              <a:defRPr sz="2100" b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57213" indent="-214313">
              <a:spcBef>
                <a:spcPts val="506"/>
              </a:spcBef>
              <a:spcAft>
                <a:spcPts val="506"/>
              </a:spcAft>
              <a:buClr>
                <a:srgbClr val="1D476F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857250" indent="-171450">
              <a:spcBef>
                <a:spcPts val="431"/>
              </a:spcBef>
              <a:spcAft>
                <a:spcPts val="431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 sz="15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64AFAD3-312F-4063-AB55-9D22D0FC2370}" type="slidenum">
              <a:rPr lang="en-CA" altLang="en-US" sz="1000" b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n-CA" altLang="en-US" sz="1000" b="0" dirty="0">
              <a:solidFill>
                <a:srgbClr val="89898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183481-5C60-7219-00B0-E033C1324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324350"/>
            <a:ext cx="1634233" cy="4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73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1066800" y="1200150"/>
            <a:ext cx="7162800" cy="3143250"/>
          </a:xfrm>
        </p:spPr>
        <p:txBody>
          <a:bodyPr/>
          <a:lstStyle/>
          <a:p>
            <a:r>
              <a:rPr lang="en-CA" altLang="en-US" sz="1650" dirty="0"/>
              <a:t>Established nearly 50 years ago </a:t>
            </a:r>
          </a:p>
          <a:p>
            <a:r>
              <a:rPr lang="en-CA" altLang="en-US" sz="1650" dirty="0"/>
              <a:t>Environmental, Indigenous, and Energy law</a:t>
            </a:r>
          </a:p>
          <a:p>
            <a:r>
              <a:rPr lang="en-CA" altLang="en-US" sz="1650" dirty="0"/>
              <a:t>16 lawyers</a:t>
            </a:r>
          </a:p>
          <a:p>
            <a:pPr lvl="1"/>
            <a:r>
              <a:rPr lang="en-US" altLang="en-US" sz="1350" dirty="0"/>
              <a:t>six lawyers are certified by the Law Society of Ontario as Environmental Law Specialists</a:t>
            </a:r>
          </a:p>
          <a:p>
            <a:pPr lvl="1">
              <a:buFont typeface="Arial" charset="0"/>
              <a:buChar char="•"/>
            </a:pPr>
            <a:r>
              <a:rPr lang="en-CA" altLang="en-US" sz="1350" dirty="0"/>
              <a:t>lawyers called to the Bar in Alberta, British Columbia, Ontario, the Northwest Territories, Nunavut and the Yukon</a:t>
            </a:r>
          </a:p>
          <a:p>
            <a:pPr lvl="1"/>
            <a:r>
              <a:rPr lang="en-CA" altLang="en-US" sz="1350" dirty="0"/>
              <a:t>offices in </a:t>
            </a:r>
            <a:r>
              <a:rPr lang="en-CA" altLang="en-US" sz="1350" dirty="0">
                <a:ea typeface="Helvetica" pitchFamily="34" charset="0"/>
              </a:rPr>
              <a:t>Toronto, Ottawa, Calgary, and Yellowknife</a:t>
            </a:r>
          </a:p>
        </p:txBody>
      </p:sp>
      <p:sp>
        <p:nvSpPr>
          <p:cNvPr id="11267" name="Title 2"/>
          <p:cNvSpPr txBox="1">
            <a:spLocks/>
          </p:cNvSpPr>
          <p:nvPr/>
        </p:nvSpPr>
        <p:spPr bwMode="auto">
          <a:xfrm>
            <a:off x="1066800" y="57150"/>
            <a:ext cx="7086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863"/>
              </a:spcAft>
              <a:buClr>
                <a:srgbClr val="1D476F"/>
              </a:buClr>
              <a:buSzPct val="110000"/>
              <a:buFont typeface="Arial" charset="0"/>
              <a:buChar char="•"/>
              <a:defRPr sz="2800" b="1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defRPr>
            </a:lvl1pPr>
            <a:lvl2pPr marL="742950" indent="-285750" eaLnBrk="0" hangingPunct="0">
              <a:spcBef>
                <a:spcPts val="675"/>
              </a:spcBef>
              <a:spcAft>
                <a:spcPts val="675"/>
              </a:spcAft>
              <a:buClr>
                <a:srgbClr val="1D476F"/>
              </a:buClr>
              <a:buFont typeface="Arial" charset="0"/>
              <a:buChar char="•"/>
              <a:defRPr sz="240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defRPr>
            </a:lvl2pPr>
            <a:lvl3pPr marL="1143000" indent="-228600" eaLnBrk="0" hangingPunct="0">
              <a:spcBef>
                <a:spcPts val="575"/>
              </a:spcBef>
              <a:spcAft>
                <a:spcPts val="575"/>
              </a:spcAft>
              <a:buClr>
                <a:srgbClr val="336699"/>
              </a:buClr>
              <a:buSzPct val="70000"/>
              <a:buFont typeface="Courier New" pitchFamily="49" charset="0"/>
              <a:buChar char="o"/>
              <a:defRPr sz="200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6699"/>
              </a:buClr>
              <a:buSzPct val="70000"/>
              <a:buFont typeface="Courier New" pitchFamily="49" charset="0"/>
              <a:buChar char="o"/>
              <a:defRPr>
                <a:solidFill>
                  <a:schemeClr val="accent1"/>
                </a:solidFill>
                <a:latin typeface="Helvetica" pitchFamily="34" charset="0"/>
                <a:cs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6699"/>
              </a:buClr>
              <a:buSzPct val="70000"/>
              <a:buFont typeface="Courier New" pitchFamily="49" charset="0"/>
              <a:buChar char="o"/>
              <a:defRPr>
                <a:solidFill>
                  <a:schemeClr val="accent1"/>
                </a:solidFill>
                <a:latin typeface="Helvetica" pitchFamily="34" charset="0"/>
                <a:cs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itchFamily="49" charset="0"/>
              <a:buChar char="o"/>
              <a:defRPr>
                <a:solidFill>
                  <a:schemeClr val="accent1"/>
                </a:solidFill>
                <a:latin typeface="Helvetica" pitchFamily="34" charset="0"/>
                <a:cs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itchFamily="49" charset="0"/>
              <a:buChar char="o"/>
              <a:defRPr>
                <a:solidFill>
                  <a:schemeClr val="accent1"/>
                </a:solidFill>
                <a:latin typeface="Helvetica" pitchFamily="34" charset="0"/>
                <a:cs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itchFamily="49" charset="0"/>
              <a:buChar char="o"/>
              <a:defRPr>
                <a:solidFill>
                  <a:schemeClr val="accent1"/>
                </a:solidFill>
                <a:latin typeface="Helvetica" pitchFamily="34" charset="0"/>
                <a:cs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itchFamily="49" charset="0"/>
              <a:buChar char="o"/>
              <a:defRPr>
                <a:solidFill>
                  <a:schemeClr val="accent1"/>
                </a:solidFill>
                <a:latin typeface="Helvetica" pitchFamily="34" charset="0"/>
                <a:cs typeface="Helvetica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CA" altLang="en-US" b="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Willms &amp; Shier Environmental Lawyers</a:t>
            </a:r>
            <a:endParaRPr lang="en-US" altLang="en-US" b="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700F8-0A31-4F1B-8E68-2BDFC6861EBC}" type="slidenum">
              <a:rPr lang="en-CA" smtClean="0"/>
              <a:pPr>
                <a:defRPr/>
              </a:pPr>
              <a:t>22</a:t>
            </a:fld>
            <a:endParaRPr lang="en-CA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84868"/>
            <a:ext cx="1651397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402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324350"/>
            <a:ext cx="1634233" cy="47415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A978861-13B3-2E15-97E6-8F1491539C33}"/>
              </a:ext>
            </a:extLst>
          </p:cNvPr>
          <p:cNvSpPr txBox="1">
            <a:spLocks/>
          </p:cNvSpPr>
          <p:nvPr/>
        </p:nvSpPr>
        <p:spPr bwMode="auto">
          <a:xfrm>
            <a:off x="1676400" y="3259800"/>
            <a:ext cx="304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863"/>
              </a:spcAft>
              <a:buClr>
                <a:srgbClr val="1D476F"/>
              </a:buClr>
              <a:buSzPct val="110000"/>
              <a:buFont typeface="Arial" charset="0"/>
              <a:buNone/>
              <a:defRPr sz="2000" b="1" kern="1200">
                <a:solidFill>
                  <a:schemeClr val="accent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742950" indent="-285750" algn="l" rtl="0" eaLnBrk="0" fontAlgn="base" hangingPunct="0">
              <a:spcBef>
                <a:spcPts val="675"/>
              </a:spcBef>
              <a:spcAft>
                <a:spcPts val="675"/>
              </a:spcAft>
              <a:buClr>
                <a:srgbClr val="1D476F"/>
              </a:buClr>
              <a:buFont typeface="Arial" charset="0"/>
              <a:buChar char="•"/>
              <a:defRPr sz="2400" kern="1200">
                <a:solidFill>
                  <a:schemeClr val="accent1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1143000" indent="-228600" algn="l" rtl="0" eaLnBrk="0" fontAlgn="base" hangingPunct="0">
              <a:spcBef>
                <a:spcPts val="575"/>
              </a:spcBef>
              <a:spcAft>
                <a:spcPts val="575"/>
              </a:spcAft>
              <a:buClr>
                <a:srgbClr val="336699"/>
              </a:buClr>
              <a:buSzPct val="70000"/>
              <a:buFont typeface="Courier New" pitchFamily="49" charset="0"/>
              <a:buChar char="o"/>
              <a:defRPr sz="2000" kern="1200">
                <a:solidFill>
                  <a:schemeClr val="accent1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itchFamily="49" charset="0"/>
              <a:buChar char="o"/>
              <a:defRPr kern="1200">
                <a:solidFill>
                  <a:schemeClr val="accent1"/>
                </a:solidFill>
                <a:latin typeface="Helvetica" pitchFamily="34" charset="0"/>
                <a:ea typeface="+mn-ea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itchFamily="49" charset="0"/>
              <a:buChar char="o"/>
              <a:defRPr kern="1200">
                <a:solidFill>
                  <a:schemeClr val="accent1"/>
                </a:solidFill>
                <a:latin typeface="Helvetica" pitchFamily="34" charset="0"/>
                <a:ea typeface="+mn-ea"/>
                <a:cs typeface="Helvetic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1600" dirty="0"/>
              <a:t>Alessia Petricone-Westwood</a:t>
            </a:r>
          </a:p>
          <a:p>
            <a:pPr algn="ctr">
              <a:spcAft>
                <a:spcPts val="0"/>
              </a:spcAft>
              <a:defRPr/>
            </a:pPr>
            <a:r>
              <a:rPr lang="en-US" sz="1100" b="0" dirty="0" err="1"/>
              <a:t>apetricone-westwood@willmsshier.com</a:t>
            </a:r>
            <a:endParaRPr lang="en-US" sz="1100" b="0" dirty="0"/>
          </a:p>
          <a:p>
            <a:pPr algn="ctr">
              <a:spcAft>
                <a:spcPts val="0"/>
              </a:spcAft>
              <a:defRPr/>
            </a:pPr>
            <a:r>
              <a:rPr lang="en-US" altLang="en-US" sz="1100" b="0" dirty="0"/>
              <a:t>(416) 642-4874</a:t>
            </a:r>
          </a:p>
        </p:txBody>
      </p:sp>
      <p:pic>
        <p:nvPicPr>
          <p:cNvPr id="8" name="Picture 7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52ED8BE1-807C-84F8-7282-B085FAF240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" y="1047750"/>
            <a:ext cx="1402080" cy="21031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CB4F13-4764-3266-26CE-CE5C5789CD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1270" y="1047750"/>
            <a:ext cx="1401930" cy="210312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30C1B-AD88-A863-D243-22966047C8E7}"/>
              </a:ext>
            </a:extLst>
          </p:cNvPr>
          <p:cNvSpPr txBox="1">
            <a:spLocks/>
          </p:cNvSpPr>
          <p:nvPr/>
        </p:nvSpPr>
        <p:spPr bwMode="auto">
          <a:xfrm>
            <a:off x="4572000" y="3203085"/>
            <a:ext cx="2819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863"/>
              </a:spcAft>
              <a:buClr>
                <a:srgbClr val="1D476F"/>
              </a:buClr>
              <a:buSzPct val="110000"/>
              <a:buFont typeface="Arial" charset="0"/>
              <a:buNone/>
              <a:defRPr sz="2000" b="1" kern="1200">
                <a:solidFill>
                  <a:schemeClr val="accent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742950" indent="-285750" algn="l" rtl="0" eaLnBrk="0" fontAlgn="base" hangingPunct="0">
              <a:spcBef>
                <a:spcPts val="675"/>
              </a:spcBef>
              <a:spcAft>
                <a:spcPts val="675"/>
              </a:spcAft>
              <a:buClr>
                <a:srgbClr val="1D476F"/>
              </a:buClr>
              <a:buFont typeface="Arial" charset="0"/>
              <a:buChar char="•"/>
              <a:defRPr sz="2400" kern="1200">
                <a:solidFill>
                  <a:schemeClr val="accent1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1143000" indent="-228600" algn="l" rtl="0" eaLnBrk="0" fontAlgn="base" hangingPunct="0">
              <a:spcBef>
                <a:spcPts val="575"/>
              </a:spcBef>
              <a:spcAft>
                <a:spcPts val="575"/>
              </a:spcAft>
              <a:buClr>
                <a:srgbClr val="336699"/>
              </a:buClr>
              <a:buSzPct val="70000"/>
              <a:buFont typeface="Courier New" pitchFamily="49" charset="0"/>
              <a:buChar char="o"/>
              <a:defRPr sz="2000" kern="1200">
                <a:solidFill>
                  <a:schemeClr val="accent1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itchFamily="49" charset="0"/>
              <a:buChar char="o"/>
              <a:defRPr kern="1200">
                <a:solidFill>
                  <a:schemeClr val="accent1"/>
                </a:solidFill>
                <a:latin typeface="Helvetica" pitchFamily="34" charset="0"/>
                <a:ea typeface="+mn-ea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itchFamily="49" charset="0"/>
              <a:buChar char="o"/>
              <a:defRPr kern="1200">
                <a:solidFill>
                  <a:schemeClr val="accent1"/>
                </a:solidFill>
                <a:latin typeface="Helvetica" pitchFamily="34" charset="0"/>
                <a:ea typeface="+mn-ea"/>
                <a:cs typeface="Helvetic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1600" dirty="0"/>
              <a:t>Sydney Smith </a:t>
            </a:r>
          </a:p>
          <a:p>
            <a:pPr algn="ctr">
              <a:spcAft>
                <a:spcPts val="0"/>
              </a:spcAft>
              <a:defRPr/>
            </a:pPr>
            <a:r>
              <a:rPr lang="en-US" sz="1100" b="0" dirty="0"/>
              <a:t>ssmith@willmsshier.com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en-US" sz="1100" b="0" dirty="0"/>
              <a:t>(416) 642-4876</a:t>
            </a:r>
          </a:p>
        </p:txBody>
      </p:sp>
    </p:spTree>
    <p:extLst>
      <p:ext uri="{BB962C8B-B14F-4D97-AF65-F5344CB8AC3E}">
        <p14:creationId xmlns:p14="http://schemas.microsoft.com/office/powerpoint/2010/main" val="99825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269" y="919308"/>
            <a:ext cx="6934200" cy="2667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</a:rPr>
              <a:t>Considerations for Environmental 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pre-purchase due diligence</a:t>
            </a: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47"/>
              </a:spcAft>
              <a:buClr>
                <a:srgbClr val="1D476F"/>
              </a:buClr>
              <a:buSzPct val="110000"/>
              <a:buFont typeface="Arial" panose="020B0604020202020204" pitchFamily="34" charset="0"/>
              <a:buChar char="•"/>
              <a:defRPr sz="2100" b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57213" indent="-214313">
              <a:spcBef>
                <a:spcPts val="506"/>
              </a:spcBef>
              <a:spcAft>
                <a:spcPts val="506"/>
              </a:spcAft>
              <a:buClr>
                <a:srgbClr val="1D476F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857250" indent="-171450">
              <a:spcBef>
                <a:spcPts val="431"/>
              </a:spcBef>
              <a:spcAft>
                <a:spcPts val="431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 sz="15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DA38E70-8ABD-439A-BA3A-70324A102890}" type="slidenum">
              <a:rPr lang="en-CA" altLang="en-US" sz="1000" b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n-CA" altLang="en-US" sz="1000" b="0" dirty="0">
              <a:solidFill>
                <a:srgbClr val="89898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33E3DD-3CCF-DA0A-F24C-76AAE91A1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324350"/>
            <a:ext cx="1634233" cy="4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7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19DE1-2638-ACA7-F433-1895D2913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>
            <a:extLst>
              <a:ext uri="{FF2B5EF4-FFF2-40B4-BE49-F238E27FC236}">
                <a16:creationId xmlns:a16="http://schemas.microsoft.com/office/drawing/2014/main" id="{DD33A4B8-C93E-D7DD-F0BC-CD07AE80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57150"/>
            <a:ext cx="7315200" cy="857250"/>
          </a:xfrm>
        </p:spPr>
        <p:txBody>
          <a:bodyPr/>
          <a:lstStyle/>
          <a:p>
            <a:r>
              <a:rPr lang="en-US" altLang="en-US" sz="3200" dirty="0"/>
              <a:t>Environmental Pre-Purchase Due Diligence</a:t>
            </a:r>
          </a:p>
        </p:txBody>
      </p:sp>
      <p:sp>
        <p:nvSpPr>
          <p:cNvPr id="12291" name="Content Placeholder 7">
            <a:extLst>
              <a:ext uri="{FF2B5EF4-FFF2-40B4-BE49-F238E27FC236}">
                <a16:creationId xmlns:a16="http://schemas.microsoft.com/office/drawing/2014/main" id="{ADD404F4-3D5F-0CD1-C898-B07DF931F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47750"/>
            <a:ext cx="7315200" cy="3200400"/>
          </a:xfrm>
        </p:spPr>
        <p:txBody>
          <a:bodyPr/>
          <a:lstStyle/>
          <a:p>
            <a:r>
              <a:rPr lang="en-CA" altLang="en-US" sz="1800" dirty="0"/>
              <a:t>Know your client’s objectives, including proposed use of the property</a:t>
            </a:r>
          </a:p>
          <a:p>
            <a:r>
              <a:rPr lang="en-CA" altLang="en-US" sz="1800" dirty="0"/>
              <a:t>Highlight risks with the property and the client’s objectives, including:</a:t>
            </a:r>
          </a:p>
          <a:p>
            <a:pPr lvl="1"/>
            <a:r>
              <a:rPr lang="en-CA" altLang="en-US" sz="1400" dirty="0"/>
              <a:t>permits needed for development and/or proposed use</a:t>
            </a:r>
          </a:p>
          <a:p>
            <a:pPr lvl="1"/>
            <a:r>
              <a:rPr lang="en-CA" altLang="en-US" sz="1400" dirty="0"/>
              <a:t>contamination risks on-site and off-site</a:t>
            </a:r>
          </a:p>
          <a:p>
            <a:pPr lvl="1"/>
            <a:r>
              <a:rPr lang="en-CA" altLang="en-US" sz="1400" dirty="0"/>
              <a:t>if contamination is present, possible remedial options and costs</a:t>
            </a:r>
            <a:endParaRPr lang="en-CA" altLang="en-US" sz="1600" dirty="0"/>
          </a:p>
          <a:p>
            <a:endParaRPr lang="en-CA" altLang="en-US" sz="2000" dirty="0"/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endParaRPr lang="en-US" altLang="en-US" sz="2000" dirty="0"/>
          </a:p>
          <a:p>
            <a:endParaRPr lang="en-US" altLang="en-US" sz="2400" dirty="0"/>
          </a:p>
        </p:txBody>
      </p:sp>
      <p:sp>
        <p:nvSpPr>
          <p:cNvPr id="12292" name="Slide Number Placeholder 1">
            <a:extLst>
              <a:ext uri="{FF2B5EF4-FFF2-40B4-BE49-F238E27FC236}">
                <a16:creationId xmlns:a16="http://schemas.microsoft.com/office/drawing/2014/main" id="{C93D79E1-DFE0-D5AC-0703-BAB0BA31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863"/>
              </a:spcAft>
              <a:buClr>
                <a:srgbClr val="1D476F"/>
              </a:buClr>
              <a:buSzPct val="110000"/>
              <a:buFont typeface="Arial" panose="020B0604020202020204" pitchFamily="34" charset="0"/>
              <a:buChar char="•"/>
              <a:defRPr sz="2800" b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Bef>
                <a:spcPts val="675"/>
              </a:spcBef>
              <a:spcAft>
                <a:spcPts val="675"/>
              </a:spcAft>
              <a:buClr>
                <a:srgbClr val="1D476F"/>
              </a:buClr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Bef>
                <a:spcPts val="575"/>
              </a:spcBef>
              <a:spcAft>
                <a:spcPts val="575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86A2AA5-E25C-4B46-9544-9CF0188AD03E}" type="slidenum">
              <a:rPr lang="en-CA" altLang="en-US" sz="1200" b="0" smtClean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CA" altLang="en-US" sz="1200" b="0" dirty="0">
              <a:solidFill>
                <a:srgbClr val="89898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03C279-A4FC-B32D-3E30-0F97FD6548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324350"/>
            <a:ext cx="1634233" cy="4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41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6D123-0832-7F4C-70BF-49673911D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3636CA-498B-BBF2-E761-96DE27B84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324350"/>
            <a:ext cx="1634233" cy="474158"/>
          </a:xfrm>
          <a:prstGeom prst="rect">
            <a:avLst/>
          </a:prstGeom>
        </p:spPr>
      </p:pic>
      <p:sp>
        <p:nvSpPr>
          <p:cNvPr id="12290" name="Title 6">
            <a:extLst>
              <a:ext uri="{FF2B5EF4-FFF2-40B4-BE49-F238E27FC236}">
                <a16:creationId xmlns:a16="http://schemas.microsoft.com/office/drawing/2014/main" id="{7E90689E-8998-242F-AF34-2C66740BC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57150"/>
            <a:ext cx="7315200" cy="857250"/>
          </a:xfrm>
        </p:spPr>
        <p:txBody>
          <a:bodyPr/>
          <a:lstStyle/>
          <a:p>
            <a:r>
              <a:rPr lang="en-CA" altLang="en-US" sz="3200" dirty="0"/>
              <a:t>Environmental P</a:t>
            </a:r>
            <a:r>
              <a:rPr lang="en-US" altLang="en-US" sz="3200" dirty="0"/>
              <a:t>re-Purchase Due Diligence</a:t>
            </a:r>
          </a:p>
        </p:txBody>
      </p:sp>
      <p:sp>
        <p:nvSpPr>
          <p:cNvPr id="12291" name="Content Placeholder 7">
            <a:extLst>
              <a:ext uri="{FF2B5EF4-FFF2-40B4-BE49-F238E27FC236}">
                <a16:creationId xmlns:a16="http://schemas.microsoft.com/office/drawing/2014/main" id="{6707EACF-2729-A258-3EED-D455B60DD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066800"/>
            <a:ext cx="7315200" cy="3333750"/>
          </a:xfrm>
        </p:spPr>
        <p:txBody>
          <a:bodyPr>
            <a:normAutofit fontScale="92500" lnSpcReduction="10000"/>
          </a:bodyPr>
          <a:lstStyle/>
          <a:p>
            <a:r>
              <a:rPr lang="en-CA" altLang="en-US" sz="1800" dirty="0"/>
              <a:t>Follow all applicable standards and procedures when conducting environmental investigations and preparing environmental reports</a:t>
            </a:r>
          </a:p>
          <a:p>
            <a:r>
              <a:rPr lang="en-CA" altLang="en-US" sz="1800" dirty="0"/>
              <a:t>Contamination at a property may result in litigation</a:t>
            </a:r>
          </a:p>
          <a:p>
            <a:r>
              <a:rPr lang="en-CA" altLang="en-US" sz="1800" dirty="0"/>
              <a:t>Pull in legal team when needed, who can: </a:t>
            </a:r>
          </a:p>
          <a:p>
            <a:pPr lvl="1"/>
            <a:r>
              <a:rPr lang="en-CA" altLang="en-US" sz="1400" dirty="0"/>
              <a:t>provide advice to the client about legal risks, including migration of contamination and dealing with regulators</a:t>
            </a:r>
          </a:p>
          <a:p>
            <a:pPr lvl="1"/>
            <a:r>
              <a:rPr lang="en-CA" altLang="en-US" sz="1400" dirty="0"/>
              <a:t>retain the consultant under privilege to keep reports and communications confidential, and </a:t>
            </a:r>
          </a:p>
          <a:p>
            <a:pPr lvl="1"/>
            <a:r>
              <a:rPr lang="en-CA" altLang="en-US" sz="1400" dirty="0"/>
              <a:t>negotiate terms that may offer some protections to the client as part of the transaction</a:t>
            </a:r>
          </a:p>
          <a:p>
            <a:endParaRPr lang="en-US" altLang="en-US" sz="2400" dirty="0"/>
          </a:p>
        </p:txBody>
      </p:sp>
      <p:sp>
        <p:nvSpPr>
          <p:cNvPr id="12292" name="Slide Number Placeholder 1">
            <a:extLst>
              <a:ext uri="{FF2B5EF4-FFF2-40B4-BE49-F238E27FC236}">
                <a16:creationId xmlns:a16="http://schemas.microsoft.com/office/drawing/2014/main" id="{6E8151FE-ECBA-2115-5AB9-B5AEC0BA3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863"/>
              </a:spcAft>
              <a:buClr>
                <a:srgbClr val="1D476F"/>
              </a:buClr>
              <a:buSzPct val="110000"/>
              <a:buFont typeface="Arial" panose="020B0604020202020204" pitchFamily="34" charset="0"/>
              <a:buChar char="•"/>
              <a:defRPr sz="2800" b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Bef>
                <a:spcPts val="675"/>
              </a:spcBef>
              <a:spcAft>
                <a:spcPts val="675"/>
              </a:spcAft>
              <a:buClr>
                <a:srgbClr val="1D476F"/>
              </a:buClr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Bef>
                <a:spcPts val="575"/>
              </a:spcBef>
              <a:spcAft>
                <a:spcPts val="575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86A2AA5-E25C-4B46-9544-9CF0188AD03E}" type="slidenum">
              <a:rPr lang="en-CA" altLang="en-US" sz="1200" b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n-CA" altLang="en-US" sz="1200" b="0" dirty="0">
              <a:solidFill>
                <a:srgbClr val="89898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2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EADEC-3458-A717-26C1-14877D839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C6FD6-20DE-361B-8CC3-38FE534C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995" y="1123950"/>
            <a:ext cx="5790010" cy="2133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</a:rPr>
              <a:t>Acting as an environmental litigation expert</a:t>
            </a:r>
          </a:p>
        </p:txBody>
      </p:sp>
      <p:sp>
        <p:nvSpPr>
          <p:cNvPr id="22531" name="Slide Number Placeholder 2">
            <a:extLst>
              <a:ext uri="{FF2B5EF4-FFF2-40B4-BE49-F238E27FC236}">
                <a16:creationId xmlns:a16="http://schemas.microsoft.com/office/drawing/2014/main" id="{8EB504BB-4240-BD95-8CD6-2C50F0DF2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47"/>
              </a:spcAft>
              <a:buClr>
                <a:srgbClr val="1D476F"/>
              </a:buClr>
              <a:buSzPct val="110000"/>
              <a:buFont typeface="Arial" panose="020B0604020202020204" pitchFamily="34" charset="0"/>
              <a:buChar char="•"/>
              <a:defRPr sz="2100" b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57213" indent="-214313">
              <a:spcBef>
                <a:spcPts val="506"/>
              </a:spcBef>
              <a:spcAft>
                <a:spcPts val="506"/>
              </a:spcAft>
              <a:buClr>
                <a:srgbClr val="1D476F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857250" indent="-171450">
              <a:spcBef>
                <a:spcPts val="431"/>
              </a:spcBef>
              <a:spcAft>
                <a:spcPts val="431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 sz="15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DA38E70-8ABD-439A-BA3A-70324A102890}" type="slidenum">
              <a:rPr lang="en-CA" altLang="en-US" sz="1000" b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CA" altLang="en-US" sz="1000" b="0" dirty="0">
              <a:solidFill>
                <a:srgbClr val="89898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DC1C4-3E32-ED2B-DE89-B0C1734D8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324350"/>
            <a:ext cx="1634233" cy="4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4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7891-8B1C-EB20-DD18-ADC4FAE59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>
            <a:extLst>
              <a:ext uri="{FF2B5EF4-FFF2-40B4-BE49-F238E27FC236}">
                <a16:creationId xmlns:a16="http://schemas.microsoft.com/office/drawing/2014/main" id="{62D30B9A-2808-B05F-E1B6-84BFF318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57150"/>
            <a:ext cx="7315200" cy="857250"/>
          </a:xfrm>
        </p:spPr>
        <p:txBody>
          <a:bodyPr/>
          <a:lstStyle/>
          <a:p>
            <a:r>
              <a:rPr lang="en-US" altLang="en-US" sz="3200" dirty="0"/>
              <a:t>Two Types of Environmental Liability</a:t>
            </a:r>
          </a:p>
        </p:txBody>
      </p:sp>
      <p:sp>
        <p:nvSpPr>
          <p:cNvPr id="12291" name="Content Placeholder 7">
            <a:extLst>
              <a:ext uri="{FF2B5EF4-FFF2-40B4-BE49-F238E27FC236}">
                <a16:creationId xmlns:a16="http://schemas.microsoft.com/office/drawing/2014/main" id="{46BA9240-42C4-F3FE-F799-794E5B018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7315200" cy="3624264"/>
          </a:xfrm>
        </p:spPr>
        <p:txBody>
          <a:bodyPr/>
          <a:lstStyle/>
          <a:p>
            <a:r>
              <a:rPr lang="en-US" altLang="en-US" sz="2000" dirty="0"/>
              <a:t>Regulatory</a:t>
            </a:r>
          </a:p>
          <a:p>
            <a:pPr lvl="1"/>
            <a:r>
              <a:rPr lang="en-US" altLang="en-US" sz="1600" dirty="0"/>
              <a:t>Prosecutions </a:t>
            </a:r>
          </a:p>
          <a:p>
            <a:pPr lvl="1"/>
            <a:r>
              <a:rPr lang="en-US" altLang="en-US" sz="1600" dirty="0"/>
              <a:t>Orders</a:t>
            </a:r>
          </a:p>
          <a:p>
            <a:pPr lvl="1"/>
            <a:r>
              <a:rPr lang="en-US" altLang="en-US" sz="1600" dirty="0"/>
              <a:t>Authorizing Documents </a:t>
            </a:r>
          </a:p>
          <a:p>
            <a:r>
              <a:rPr lang="en-US" altLang="en-US" sz="2000" dirty="0"/>
              <a:t>Civil</a:t>
            </a:r>
          </a:p>
          <a:p>
            <a:pPr lvl="1"/>
            <a:r>
              <a:rPr lang="en-US" altLang="en-US" sz="1600" dirty="0"/>
              <a:t>Lawsuits brought by third parties for injunctions and/or damages</a:t>
            </a:r>
          </a:p>
          <a:p>
            <a:pPr lvl="1"/>
            <a:endParaRPr lang="en-US" altLang="en-US" sz="2000" dirty="0"/>
          </a:p>
          <a:p>
            <a:endParaRPr lang="en-US" altLang="en-US" sz="2400" dirty="0"/>
          </a:p>
        </p:txBody>
      </p:sp>
      <p:sp>
        <p:nvSpPr>
          <p:cNvPr id="12292" name="Slide Number Placeholder 1">
            <a:extLst>
              <a:ext uri="{FF2B5EF4-FFF2-40B4-BE49-F238E27FC236}">
                <a16:creationId xmlns:a16="http://schemas.microsoft.com/office/drawing/2014/main" id="{91B85BDE-5080-273C-803C-3DDBD215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863"/>
              </a:spcAft>
              <a:buClr>
                <a:srgbClr val="1D476F"/>
              </a:buClr>
              <a:buSzPct val="110000"/>
              <a:buFont typeface="Arial" panose="020B0604020202020204" pitchFamily="34" charset="0"/>
              <a:buChar char="•"/>
              <a:defRPr sz="2800" b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Bef>
                <a:spcPts val="675"/>
              </a:spcBef>
              <a:spcAft>
                <a:spcPts val="675"/>
              </a:spcAft>
              <a:buClr>
                <a:srgbClr val="1D476F"/>
              </a:buClr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Bef>
                <a:spcPts val="575"/>
              </a:spcBef>
              <a:spcAft>
                <a:spcPts val="575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86A2AA5-E25C-4B46-9544-9CF0188AD03E}" type="slidenum">
              <a:rPr lang="en-CA" altLang="en-US" sz="1200" b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CA" altLang="en-US" sz="1200" b="0" dirty="0">
              <a:solidFill>
                <a:srgbClr val="89898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8CE2A-1D2A-2B43-67DD-B5AFDFD43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324350"/>
            <a:ext cx="1634233" cy="4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2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title"/>
          </p:nvPr>
        </p:nvSpPr>
        <p:spPr>
          <a:xfrm>
            <a:off x="911225" y="57150"/>
            <a:ext cx="7315200" cy="857250"/>
          </a:xfrm>
        </p:spPr>
        <p:txBody>
          <a:bodyPr/>
          <a:lstStyle/>
          <a:p>
            <a:r>
              <a:rPr lang="en-US" altLang="en-US" sz="3200" dirty="0"/>
              <a:t>Expert Role in Regulatory Litigation</a:t>
            </a:r>
          </a:p>
        </p:txBody>
      </p:sp>
      <p:sp>
        <p:nvSpPr>
          <p:cNvPr id="12291" name="Content Placeholder 7"/>
          <p:cNvSpPr>
            <a:spLocks noGrp="1"/>
          </p:cNvSpPr>
          <p:nvPr>
            <p:ph idx="1"/>
          </p:nvPr>
        </p:nvSpPr>
        <p:spPr>
          <a:xfrm>
            <a:off x="914400" y="1143000"/>
            <a:ext cx="7315200" cy="3624264"/>
          </a:xfrm>
        </p:spPr>
        <p:txBody>
          <a:bodyPr/>
          <a:lstStyle/>
          <a:p>
            <a:r>
              <a:rPr lang="en-US" altLang="en-US" sz="2000" dirty="0"/>
              <a:t>Client may require:</a:t>
            </a:r>
          </a:p>
          <a:p>
            <a:pPr lvl="1"/>
            <a:r>
              <a:rPr lang="en-US" altLang="en-US" sz="1800" dirty="0"/>
              <a:t>workplan under Order </a:t>
            </a:r>
          </a:p>
          <a:p>
            <a:pPr lvl="1"/>
            <a:r>
              <a:rPr lang="en-US" altLang="en-US" sz="1800" dirty="0"/>
              <a:t>completion of work items and remediation</a:t>
            </a:r>
          </a:p>
          <a:p>
            <a:pPr lvl="1"/>
            <a:r>
              <a:rPr lang="en-US" altLang="en-US" sz="1800" dirty="0"/>
              <a:t>if order is appealed, expert assistance with Tribunal proceeding</a:t>
            </a:r>
          </a:p>
          <a:p>
            <a:pPr lvl="1"/>
            <a:r>
              <a:rPr lang="en-US" altLang="en-US" sz="1800" dirty="0"/>
              <a:t>prosecution defence and support</a:t>
            </a:r>
          </a:p>
          <a:p>
            <a:pPr lvl="2"/>
            <a:r>
              <a:rPr lang="en-US" altLang="en-US" sz="1600" dirty="0"/>
              <a:t>pre-trial preparation and attendance</a:t>
            </a:r>
          </a:p>
          <a:p>
            <a:pPr lvl="2"/>
            <a:r>
              <a:rPr lang="en-US" altLang="en-US" sz="1600" dirty="0"/>
              <a:t>trial support and attendance</a:t>
            </a:r>
          </a:p>
          <a:p>
            <a:pPr lvl="1"/>
            <a:endParaRPr lang="en-US" altLang="en-US" sz="2000" dirty="0"/>
          </a:p>
          <a:p>
            <a:endParaRPr lang="en-US" altLang="en-US" sz="2400" dirty="0"/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863"/>
              </a:spcAft>
              <a:buClr>
                <a:srgbClr val="1D476F"/>
              </a:buClr>
              <a:buSzPct val="110000"/>
              <a:buFont typeface="Arial" panose="020B0604020202020204" pitchFamily="34" charset="0"/>
              <a:buChar char="•"/>
              <a:defRPr sz="2800" b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Bef>
                <a:spcPts val="675"/>
              </a:spcBef>
              <a:spcAft>
                <a:spcPts val="675"/>
              </a:spcAft>
              <a:buClr>
                <a:srgbClr val="1D476F"/>
              </a:buClr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Bef>
                <a:spcPts val="575"/>
              </a:spcBef>
              <a:spcAft>
                <a:spcPts val="575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86A2AA5-E25C-4B46-9544-9CF0188AD03E}" type="slidenum">
              <a:rPr lang="en-CA" altLang="en-US" sz="1200" b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n-CA" altLang="en-US" sz="1200" b="0" dirty="0">
              <a:solidFill>
                <a:srgbClr val="89898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324350"/>
            <a:ext cx="1634233" cy="4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6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title"/>
          </p:nvPr>
        </p:nvSpPr>
        <p:spPr>
          <a:xfrm>
            <a:off x="911225" y="57150"/>
            <a:ext cx="7315200" cy="857250"/>
          </a:xfrm>
        </p:spPr>
        <p:txBody>
          <a:bodyPr/>
          <a:lstStyle/>
          <a:p>
            <a:r>
              <a:rPr lang="en-US" altLang="en-US" sz="3200" dirty="0"/>
              <a:t>Expert Role in Civil Litigation </a:t>
            </a:r>
          </a:p>
        </p:txBody>
      </p:sp>
      <p:sp>
        <p:nvSpPr>
          <p:cNvPr id="12291" name="Content Placeholder 7"/>
          <p:cNvSpPr>
            <a:spLocks noGrp="1"/>
          </p:cNvSpPr>
          <p:nvPr>
            <p:ph idx="1"/>
          </p:nvPr>
        </p:nvSpPr>
        <p:spPr>
          <a:xfrm>
            <a:off x="914400" y="1143000"/>
            <a:ext cx="7315200" cy="2571750"/>
          </a:xfrm>
        </p:spPr>
        <p:txBody>
          <a:bodyPr/>
          <a:lstStyle/>
          <a:p>
            <a:r>
              <a:rPr lang="en-US" altLang="en-US" sz="2000" dirty="0"/>
              <a:t>Client may require:</a:t>
            </a:r>
          </a:p>
          <a:p>
            <a:pPr lvl="1"/>
            <a:r>
              <a:rPr lang="en-US" altLang="en-US" sz="1800" dirty="0"/>
              <a:t>peer review and gap analysis</a:t>
            </a:r>
          </a:p>
          <a:p>
            <a:pPr lvl="1"/>
            <a:r>
              <a:rPr lang="en-US" altLang="en-US" sz="1800" dirty="0"/>
              <a:t>investigations of environmental conditions on and off-site</a:t>
            </a:r>
          </a:p>
          <a:p>
            <a:pPr lvl="1"/>
            <a:r>
              <a:rPr lang="en-US" altLang="en-US" sz="1800" dirty="0"/>
              <a:t>expert reports, including recommendations for mitigation and/or remediation, to assist with:</a:t>
            </a:r>
          </a:p>
          <a:p>
            <a:pPr lvl="2"/>
            <a:r>
              <a:rPr lang="en-US" altLang="en-US" sz="1600" dirty="0"/>
              <a:t>mediation</a:t>
            </a:r>
          </a:p>
          <a:p>
            <a:pPr lvl="2"/>
            <a:r>
              <a:rPr lang="en-US" altLang="en-US" sz="1600" dirty="0"/>
              <a:t>pre-trial preparation and attendance, and/or</a:t>
            </a:r>
          </a:p>
          <a:p>
            <a:pPr lvl="2"/>
            <a:r>
              <a:rPr lang="en-US" altLang="en-US" sz="1600" dirty="0"/>
              <a:t>trial support and attendance</a:t>
            </a:r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endParaRPr lang="en-US" altLang="en-US" sz="2400" dirty="0"/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863"/>
              </a:spcAft>
              <a:buClr>
                <a:srgbClr val="1D476F"/>
              </a:buClr>
              <a:buSzPct val="110000"/>
              <a:buFont typeface="Arial" panose="020B0604020202020204" pitchFamily="34" charset="0"/>
              <a:buChar char="•"/>
              <a:defRPr sz="2800" b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Bef>
                <a:spcPts val="675"/>
              </a:spcBef>
              <a:spcAft>
                <a:spcPts val="675"/>
              </a:spcAft>
              <a:buClr>
                <a:srgbClr val="1D476F"/>
              </a:buClr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Bef>
                <a:spcPts val="575"/>
              </a:spcBef>
              <a:spcAft>
                <a:spcPts val="575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0000"/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86A2AA5-E25C-4B46-9544-9CF0188AD03E}" type="slidenum">
              <a:rPr lang="en-CA" altLang="en-US" sz="1200" b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n-CA" altLang="en-US" sz="1200" b="0" dirty="0">
              <a:solidFill>
                <a:srgbClr val="89898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324350"/>
            <a:ext cx="1634233" cy="4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71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vironmental Law Colou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476F"/>
      </a:accent1>
      <a:accent2>
        <a:srgbClr val="4A7EBB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vironmental La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Environmental Law Colou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476F"/>
      </a:accent1>
      <a:accent2>
        <a:srgbClr val="4A7EBB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vironmental La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Environmental Law Colou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476F"/>
      </a:accent1>
      <a:accent2>
        <a:srgbClr val="4A7EBB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vironmental La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32450</TotalTime>
  <Words>1332</Words>
  <Application>Microsoft Office PowerPoint</Application>
  <PresentationFormat>On-screen Show (16:9)</PresentationFormat>
  <Paragraphs>195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Courier New</vt:lpstr>
      <vt:lpstr>Helvetica</vt:lpstr>
      <vt:lpstr>Times New Roman</vt:lpstr>
      <vt:lpstr>Verdana</vt:lpstr>
      <vt:lpstr>Office Theme</vt:lpstr>
      <vt:lpstr>1_Office Theme</vt:lpstr>
      <vt:lpstr>2_Office Theme</vt:lpstr>
      <vt:lpstr>Everything Environmental Lawyers Wish Environmental Consultants Knew</vt:lpstr>
      <vt:lpstr>Overview</vt:lpstr>
      <vt:lpstr>Considerations for Environmental  pre-purchase due diligence</vt:lpstr>
      <vt:lpstr>Environmental Pre-Purchase Due Diligence</vt:lpstr>
      <vt:lpstr>Environmental Pre-Purchase Due Diligence</vt:lpstr>
      <vt:lpstr>Acting as an environmental litigation expert</vt:lpstr>
      <vt:lpstr>Two Types of Environmental Liability</vt:lpstr>
      <vt:lpstr>Expert Role in Regulatory Litigation</vt:lpstr>
      <vt:lpstr>Expert Role in Civil Litigation </vt:lpstr>
      <vt:lpstr>Expert Role in Litigation – General </vt:lpstr>
      <vt:lpstr>Credibility and Preparation are Key</vt:lpstr>
      <vt:lpstr>Seaspan ULC v. British Columbia (Director, Environmental Management Act) (2014, BCEAB) </vt:lpstr>
      <vt:lpstr>Common consultant blunders and how  to avoid them</vt:lpstr>
      <vt:lpstr>Common Blunders</vt:lpstr>
      <vt:lpstr>Blunder #1: Failing to Communicate</vt:lpstr>
      <vt:lpstr>Blunder #2: Not Staying Up-to-Date</vt:lpstr>
      <vt:lpstr>Blunder #3: Sharing Findings with Regulators</vt:lpstr>
      <vt:lpstr>Blunder #4: Performing Below Standard</vt:lpstr>
      <vt:lpstr>Blunder #5: Extending Reliance</vt:lpstr>
      <vt:lpstr>Niagara Regional Housing v Trustees of Carleton United Church et al. (2022, ONSC)</vt:lpstr>
      <vt:lpstr>Questions?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Lucy Langstaff</dc:creator>
  <cp:lastModifiedBy>Alessia Petricone-Westwood</cp:lastModifiedBy>
  <cp:revision>686</cp:revision>
  <cp:lastPrinted>2026-03-23T19:30:33Z</cp:lastPrinted>
  <dcterms:created xsi:type="dcterms:W3CDTF">2010-10-12T19:55:27Z</dcterms:created>
  <dcterms:modified xsi:type="dcterms:W3CDTF">2026-04-08T18:19:19Z</dcterms:modified>
</cp: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ndDocumentId">
    <vt:lpwstr>1409-0397-1355</vt:lpwstr>
  </op:property>
</op:Properties>
</file>