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7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8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9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0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11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12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  <p:sldMasterId id="2147483793" r:id="rId5"/>
    <p:sldMasterId id="2147483807" r:id="rId6"/>
    <p:sldMasterId id="2147483816" r:id="rId7"/>
    <p:sldMasterId id="2147483823" r:id="rId8"/>
    <p:sldMasterId id="2147483830" r:id="rId9"/>
    <p:sldMasterId id="2147483839" r:id="rId10"/>
    <p:sldMasterId id="2147483848" r:id="rId11"/>
    <p:sldMasterId id="2147483855" r:id="rId12"/>
    <p:sldMasterId id="2147483862" r:id="rId13"/>
    <p:sldMasterId id="2147483870" r:id="rId14"/>
    <p:sldMasterId id="2147483878" r:id="rId15"/>
    <p:sldMasterId id="2147483885" r:id="rId16"/>
  </p:sldMasterIdLst>
  <p:notesMasterIdLst>
    <p:notesMasterId r:id="rId38"/>
  </p:notesMasterIdLst>
  <p:sldIdLst>
    <p:sldId id="429" r:id="rId17"/>
    <p:sldId id="342" r:id="rId18"/>
    <p:sldId id="643" r:id="rId19"/>
    <p:sldId id="653" r:id="rId20"/>
    <p:sldId id="629" r:id="rId21"/>
    <p:sldId id="627" r:id="rId22"/>
    <p:sldId id="642" r:id="rId23"/>
    <p:sldId id="652" r:id="rId24"/>
    <p:sldId id="641" r:id="rId25"/>
    <p:sldId id="640" r:id="rId26"/>
    <p:sldId id="645" r:id="rId27"/>
    <p:sldId id="644" r:id="rId28"/>
    <p:sldId id="655" r:id="rId29"/>
    <p:sldId id="630" r:id="rId30"/>
    <p:sldId id="635" r:id="rId31"/>
    <p:sldId id="656" r:id="rId32"/>
    <p:sldId id="647" r:id="rId33"/>
    <p:sldId id="648" r:id="rId34"/>
    <p:sldId id="646" r:id="rId35"/>
    <p:sldId id="631" r:id="rId36"/>
    <p:sldId id="294" r:id="rId3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A69862B-97C7-38D4-CD4F-4026C8993DC2}" name="Katy Mackay" initials="KM" userId="S::kmackay@traceassociates.ca::aeb1e52d-4a05-4011-9cdf-3c3055c88ede" providerId="AD"/>
  <p188:author id="{450AC734-5236-EDC4-8CD2-7E57BA38C18C}" name="Curtis Forsyth" initials="CF" userId="S::cforsyth@traceassociates.ca::77439dd0-2980-49f9-aa7b-f1e35a816c86" providerId="AD"/>
  <p188:author id="{DE28BB44-74B0-AF37-E9ED-D6DF1E8BC160}" name="Shelley Ostapchuk" initials="SO" userId="S::sostapchuk@traceassociates.ca::d6550e15-d6df-4efd-bbaa-5eff494a726b" providerId="AD"/>
  <p188:author id="{ED509D8B-EC3C-3EC4-5A77-2CCE2587B5F8}" name="Sylvain Bordenave" initials="SB" userId="S::sbordenave@traceassociates.ca::1a82a58b-98bc-4ee2-a30d-86ec2599ca91" providerId="AD"/>
  <p188:author id="{42D416A7-4A0D-7689-B869-2865413F72FC}" name="Anela Baig" initials="AB" userId="S::abaig@traceassociates.ca::cd969970-9aeb-48b8-823c-311cca67b22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rrell Haight" initials="DH" lastIdx="36" clrIdx="0">
    <p:extLst>
      <p:ext uri="{19B8F6BF-5375-455C-9EA6-DF929625EA0E}">
        <p15:presenceInfo xmlns:p15="http://schemas.microsoft.com/office/powerpoint/2012/main" userId="S::dhaight@traceassociates.ca::5b109b89-70db-407a-8cca-3bccf83fcc47" providerId="AD"/>
      </p:ext>
    </p:extLst>
  </p:cmAuthor>
  <p:cmAuthor id="2" name="Kit Fraser" initials="KF" lastIdx="16" clrIdx="1">
    <p:extLst>
      <p:ext uri="{19B8F6BF-5375-455C-9EA6-DF929625EA0E}">
        <p15:presenceInfo xmlns:p15="http://schemas.microsoft.com/office/powerpoint/2012/main" userId="S::kfraser@traceassociates.ca::5d479086-2235-41cc-9796-84c7bca488f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B3E7"/>
    <a:srgbClr val="F3C300"/>
    <a:srgbClr val="001A72"/>
    <a:srgbClr val="63666A"/>
    <a:srgbClr val="B04A5A"/>
    <a:srgbClr val="FFFFFF"/>
    <a:srgbClr val="C8C9C7"/>
    <a:srgbClr val="8E9089"/>
    <a:srgbClr val="51534A"/>
    <a:srgbClr val="A6BB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01"/>
    <p:restoredTop sz="71864" autoAdjust="0"/>
  </p:normalViewPr>
  <p:slideViewPr>
    <p:cSldViewPr snapToGrid="0">
      <p:cViewPr varScale="1">
        <p:scale>
          <a:sx n="91" d="100"/>
          <a:sy n="91" d="100"/>
        </p:scale>
        <p:origin x="144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69" tIns="46585" rIns="93169" bIns="46585" rtlCol="0"/>
          <a:lstStyle>
            <a:lvl1pPr algn="l">
              <a:defRPr sz="13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69" tIns="46585" rIns="93169" bIns="46585" rtlCol="0"/>
          <a:lstStyle>
            <a:lvl1pPr algn="r">
              <a:defRPr sz="1300"/>
            </a:lvl1pPr>
          </a:lstStyle>
          <a:p>
            <a:fld id="{DB7CBAE4-B840-49D0-B551-C9CC671B5527}" type="datetimeFigureOut">
              <a:rPr lang="en-CA" smtClean="0"/>
              <a:t>2026-04-03</a:t>
            </a:fld>
            <a:endParaRPr lang="en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1160463"/>
            <a:ext cx="5578475" cy="31384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9" tIns="46585" rIns="93169" bIns="46585" rtlCol="0" anchor="ctr"/>
          <a:lstStyle/>
          <a:p>
            <a:endParaRPr lang="en-C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69" tIns="46585" rIns="93169" bIns="4658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4"/>
          </a:xfrm>
          <a:prstGeom prst="rect">
            <a:avLst/>
          </a:prstGeom>
        </p:spPr>
        <p:txBody>
          <a:bodyPr vert="horz" lIns="93169" tIns="46585" rIns="93169" bIns="46585" rtlCol="0" anchor="b"/>
          <a:lstStyle>
            <a:lvl1pPr algn="l">
              <a:defRPr sz="1300"/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4"/>
          </a:xfrm>
          <a:prstGeom prst="rect">
            <a:avLst/>
          </a:prstGeom>
        </p:spPr>
        <p:txBody>
          <a:bodyPr vert="horz" lIns="93169" tIns="46585" rIns="93169" bIns="46585" rtlCol="0" anchor="b"/>
          <a:lstStyle>
            <a:lvl1pPr algn="r">
              <a:defRPr sz="1300"/>
            </a:lvl1pPr>
          </a:lstStyle>
          <a:p>
            <a:fld id="{CC69406F-2160-4CF9-B779-864352CE123A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05393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406F-2160-4CF9-B779-864352CE123A}" type="slidenum">
              <a:rPr lang="en-CA" smtClean="0"/>
              <a:t>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72653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1FCE2A-CE34-1A3E-284F-170E23C80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6011D6-A856-2B61-88F8-7CE66195F9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72C92B-4098-60E9-47E5-F12B9162DE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1367">
              <a:defRPr/>
            </a:pPr>
            <a:r>
              <a:rPr lang="en-CA" dirty="0"/>
              <a:t>-Here is a visual representation of the potential exposure scenarios on-site</a:t>
            </a:r>
          </a:p>
          <a:p>
            <a:pPr defTabSz="881367">
              <a:defRPr/>
            </a:pPr>
            <a:r>
              <a:rPr lang="en-CA" dirty="0"/>
              <a:t>-Used the previously shown CSM and applied the results of the exposure pathway comparison we just conducted</a:t>
            </a:r>
          </a:p>
          <a:p>
            <a:pPr defTabSz="881367">
              <a:defRPr/>
            </a:pPr>
            <a:r>
              <a:rPr lang="en-CA" dirty="0"/>
              <a:t>          -different colours for different media types (orange for soil, blue for GW)</a:t>
            </a:r>
          </a:p>
          <a:p>
            <a:pPr defTabSz="881367">
              <a:defRPr/>
            </a:pPr>
            <a:r>
              <a:rPr lang="en-CA" dirty="0"/>
              <a:t>          -filled circle means potential risk identified</a:t>
            </a:r>
          </a:p>
          <a:p>
            <a:pPr defTabSz="881367">
              <a:defRPr/>
            </a:pPr>
            <a:r>
              <a:rPr lang="en-CA" dirty="0"/>
              <a:t>          -outline means pathway not a concern</a:t>
            </a:r>
          </a:p>
          <a:p>
            <a:endParaRPr lang="en-CA" dirty="0"/>
          </a:p>
          <a:p>
            <a:r>
              <a:rPr lang="en-CA" dirty="0"/>
              <a:t>-As you can see, in this case study, POTENTIAL risk identified for all soil vapour and direct soil contact exposure pathways.</a:t>
            </a:r>
          </a:p>
          <a:p>
            <a:endParaRPr lang="en-CA" dirty="0"/>
          </a:p>
          <a:p>
            <a:r>
              <a:rPr lang="en-CA" dirty="0"/>
              <a:t>-No concern identified for the exposure of livestock watering from a dugout.</a:t>
            </a:r>
          </a:p>
          <a:p>
            <a:endParaRPr lang="en-CA" dirty="0"/>
          </a:p>
          <a:p>
            <a:r>
              <a:rPr lang="en-CA" dirty="0"/>
              <a:t>-Then there’s the irrigation pathway. Here, the soil criteria indicated that there was a </a:t>
            </a:r>
            <a:r>
              <a:rPr lang="en-CA" u="sng" dirty="0"/>
              <a:t>potential</a:t>
            </a:r>
            <a:r>
              <a:rPr lang="en-CA" dirty="0"/>
              <a:t> risk, but the groundwater results found that there was </a:t>
            </a:r>
            <a:r>
              <a:rPr lang="en-CA" u="sng" dirty="0"/>
              <a:t>no concern </a:t>
            </a:r>
            <a:r>
              <a:rPr lang="en-CA" dirty="0"/>
              <a:t>for the site. </a:t>
            </a:r>
          </a:p>
          <a:p>
            <a:endParaRPr lang="en-CA" dirty="0"/>
          </a:p>
          <a:p>
            <a:r>
              <a:rPr lang="en-CA" dirty="0"/>
              <a:t>-In cases like this, it’s the </a:t>
            </a:r>
            <a:r>
              <a:rPr lang="en-CA" b="1" u="sng" dirty="0"/>
              <a:t>END</a:t>
            </a:r>
            <a:r>
              <a:rPr lang="en-CA" dirty="0"/>
              <a:t> media that we want to consider – so in this case, the groundwater. If no </a:t>
            </a:r>
            <a:r>
              <a:rPr lang="en-CA" b="1" dirty="0"/>
              <a:t>actual</a:t>
            </a:r>
            <a:r>
              <a:rPr lang="en-CA" dirty="0"/>
              <a:t> leaching from soil to groundwater is occurring on-site, then there is no potential risk for this exposure pathway (provided conditions are stable – which was established for this case study)</a:t>
            </a:r>
          </a:p>
          <a:p>
            <a:endParaRPr lang="en-CA" dirty="0"/>
          </a:p>
          <a:p>
            <a:r>
              <a:rPr lang="en-CA" dirty="0"/>
              <a:t>-For this case study, each of the potentially complete exposure </a:t>
            </a:r>
            <a:r>
              <a:rPr lang="en-CA" dirty="0" err="1"/>
              <a:t>scaenarios</a:t>
            </a:r>
            <a:r>
              <a:rPr lang="en-CA" dirty="0"/>
              <a:t> was discussed qualitatively and RMMs were proposed as necessary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4A769-DEC7-76AB-4143-BC15D1C752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406F-2160-4CF9-B779-864352CE123A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70433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001"/>
              </a:spcAft>
            </a:pPr>
            <a:r>
              <a:rPr lang="en-CA" dirty="0"/>
              <a:t>-Large industrial site within Regina city limits</a:t>
            </a:r>
          </a:p>
          <a:p>
            <a:pPr>
              <a:lnSpc>
                <a:spcPct val="100000"/>
              </a:lnSpc>
            </a:pPr>
            <a:endParaRPr lang="en-CA" dirty="0"/>
          </a:p>
          <a:p>
            <a:pPr>
              <a:lnSpc>
                <a:spcPct val="100000"/>
              </a:lnSpc>
            </a:pPr>
            <a:r>
              <a:rPr lang="en-CA" dirty="0"/>
              <a:t>- Following subsurface investigations, concentrations of select parameters identified above generic regulatory criteria</a:t>
            </a:r>
          </a:p>
          <a:p>
            <a:pPr marL="915040" lvl="1" indent="-457520"/>
            <a:r>
              <a:rPr lang="en-CA" dirty="0"/>
              <a:t>-In soil only</a:t>
            </a:r>
          </a:p>
          <a:p>
            <a:pPr marL="915040" lvl="1" indent="-457520"/>
            <a:r>
              <a:rPr lang="en-CA" dirty="0"/>
              <a:t>-Lateral and vertical delineation</a:t>
            </a:r>
          </a:p>
          <a:p>
            <a:pPr marL="915040" lvl="1" indent="-457520"/>
            <a:r>
              <a:rPr lang="en-CA" b="1" dirty="0"/>
              <a:t>-Impacts isolated to TWO areas of potential environmental concern (APECs)</a:t>
            </a:r>
          </a:p>
          <a:p>
            <a:pPr marL="915040" lvl="1" indent="-457520"/>
            <a:endParaRPr lang="en-CA" dirty="0"/>
          </a:p>
          <a:p>
            <a:pPr defTabSz="915040"/>
            <a:r>
              <a:rPr lang="en-US" dirty="0"/>
              <a:t>-This case study is representative of many sites, </a:t>
            </a:r>
            <a:r>
              <a:rPr lang="en-CA" dirty="0"/>
              <a:t>where max concentrations may not be representative of concentrations across the entire site. </a:t>
            </a:r>
          </a:p>
          <a:p>
            <a:pPr defTabSz="915040"/>
            <a:endParaRPr lang="en-CA" dirty="0"/>
          </a:p>
          <a:p>
            <a:endParaRPr lang="en-US" dirty="0"/>
          </a:p>
          <a:p>
            <a:pPr defTabSz="881367">
              <a:defRPr/>
            </a:pPr>
            <a:endParaRPr lang="en-CA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defTabSz="881367">
              <a:defRPr/>
            </a:pPr>
            <a:r>
              <a:rPr lang="en-US" dirty="0"/>
              <a:t>P:\Secretary\0400 - Regina\Projects\400-1559\400-1559-02\Rev 0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406F-2160-4CF9-B779-864352CE123A}" type="slidenum">
              <a:rPr lang="en-CA" smtClean="0"/>
              <a:t>11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236662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5040"/>
            <a:r>
              <a:rPr lang="en-US" dirty="0"/>
              <a:t>-The SLRA for this next case study was conducted with a similar approach as discussed for the last case study, so I won’t go over that in detail again, but I wanted to highlight </a:t>
            </a:r>
            <a:r>
              <a:rPr lang="en-CA" b="1" u="sng" dirty="0"/>
              <a:t>a different way of illustrating the potential exposure pathways of concern on-site. </a:t>
            </a:r>
          </a:p>
          <a:p>
            <a:pPr defTabSz="881367">
              <a:defRPr/>
            </a:pPr>
            <a:endParaRPr lang="en-CA" b="1" u="sng" dirty="0"/>
          </a:p>
          <a:p>
            <a:pPr defTabSz="881367">
              <a:defRPr/>
            </a:pPr>
            <a:r>
              <a:rPr lang="en-CA" b="0" u="none" dirty="0"/>
              <a:t>-Showed potential risk as incomplete or potentially complete </a:t>
            </a:r>
            <a:r>
              <a:rPr lang="en-CA" b="0" u="sng" dirty="0"/>
              <a:t>FOR EACH APEC</a:t>
            </a:r>
            <a:r>
              <a:rPr lang="en-CA" b="0" u="none" dirty="0"/>
              <a:t>, not the overall site</a:t>
            </a:r>
          </a:p>
          <a:p>
            <a:pPr defTabSz="881367">
              <a:defRPr/>
            </a:pPr>
            <a:endParaRPr lang="en-CA" dirty="0"/>
          </a:p>
          <a:p>
            <a:pPr defTabSz="881367">
              <a:defRPr/>
            </a:pPr>
            <a:r>
              <a:rPr lang="en-CA" dirty="0"/>
              <a:t>-This allows us to </a:t>
            </a:r>
            <a:r>
              <a:rPr lang="en-CA" b="1" dirty="0"/>
              <a:t>refine our risk assessment</a:t>
            </a:r>
            <a:r>
              <a:rPr lang="en-CA" dirty="0"/>
              <a:t>, </a:t>
            </a:r>
            <a:r>
              <a:rPr lang="en-CA" u="sng" dirty="0"/>
              <a:t>consider the use and characteristics of each area of the property</a:t>
            </a:r>
            <a:r>
              <a:rPr lang="en-CA" dirty="0"/>
              <a:t>, and </a:t>
            </a:r>
            <a:r>
              <a:rPr lang="en-CA" b="1" dirty="0"/>
              <a:t>ONLY implement appropriate RMMs only where necessary</a:t>
            </a:r>
            <a:r>
              <a:rPr lang="en-CA" dirty="0"/>
              <a:t>, </a:t>
            </a:r>
          </a:p>
          <a:p>
            <a:pPr defTabSz="881367">
              <a:defRPr/>
            </a:pPr>
            <a:endParaRPr lang="en-CA" dirty="0"/>
          </a:p>
          <a:p>
            <a:pPr defTabSz="881367">
              <a:defRPr/>
            </a:pPr>
            <a:r>
              <a:rPr lang="en-CA" dirty="0"/>
              <a:t>-Remember, when using this approach, it’s especially important to consider any potential preferential pathways and confirm that the areas under consideration are truly distinct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406F-2160-4CF9-B779-864352CE123A}" type="slidenum">
              <a:rPr lang="en-CA" smtClean="0"/>
              <a:t>12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757371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1367">
              <a:defRPr/>
            </a:pPr>
            <a:r>
              <a:rPr lang="en-US" dirty="0"/>
              <a:t>-Another thing I wanted to note from this case study was a specific By-Law for the City of Regina</a:t>
            </a:r>
          </a:p>
          <a:p>
            <a:pPr defTabSz="881367">
              <a:defRPr/>
            </a:pPr>
            <a:endParaRPr lang="en-US" dirty="0"/>
          </a:p>
          <a:p>
            <a:pPr defTabSz="881367">
              <a:defRPr/>
            </a:pPr>
            <a:r>
              <a:rPr lang="en-US" dirty="0"/>
              <a:t>- Which prohibits the use of groundwater for domestic use within city limits</a:t>
            </a:r>
          </a:p>
          <a:p>
            <a:pPr defTabSz="881367">
              <a:defRPr/>
            </a:pPr>
            <a:endParaRPr lang="en-US" dirty="0"/>
          </a:p>
          <a:p>
            <a:pPr defTabSz="881367">
              <a:defRPr/>
            </a:pPr>
            <a:r>
              <a:rPr lang="en-US" dirty="0"/>
              <a:t>-This is an example of an existing administrative RMM,</a:t>
            </a:r>
          </a:p>
          <a:p>
            <a:pPr defTabSz="881367">
              <a:defRPr/>
            </a:pPr>
            <a:endParaRPr lang="en-US" dirty="0"/>
          </a:p>
          <a:p>
            <a:pPr defTabSz="881367">
              <a:defRPr/>
            </a:pPr>
            <a:r>
              <a:rPr lang="en-US" dirty="0"/>
              <a:t>-Check by-laws for your site. They can be a source of RMMs that are already applicable for the site</a:t>
            </a:r>
          </a:p>
          <a:p>
            <a:pPr defTabSz="881367">
              <a:defRPr/>
            </a:pPr>
            <a:endParaRPr lang="en-US" dirty="0"/>
          </a:p>
          <a:p>
            <a:pPr defTabSz="881367">
              <a:defRPr/>
            </a:pPr>
            <a:endParaRPr lang="en-US" dirty="0"/>
          </a:p>
          <a:p>
            <a:pPr defTabSz="881367">
              <a:defRPr/>
            </a:pPr>
            <a:endParaRPr lang="en-US" dirty="0"/>
          </a:p>
          <a:p>
            <a:pPr defTabSz="881367">
              <a:defRPr/>
            </a:pPr>
            <a:endParaRPr lang="en-US" dirty="0"/>
          </a:p>
          <a:p>
            <a:pPr defTabSz="881367">
              <a:defRPr/>
            </a:pPr>
            <a:r>
              <a:rPr lang="en-US" dirty="0"/>
              <a:t>Photo from Elections Canada - https://www.elections.ca/map_02.aspx?p=08_SK&amp;t=/3Cit/Regina&amp;d=Regina&amp;lang=e</a:t>
            </a:r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406F-2160-4CF9-B779-864352CE123A}" type="slidenum">
              <a:rPr lang="en-CA" smtClean="0"/>
              <a:t>13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00039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1367">
              <a:defRPr/>
            </a:pPr>
            <a:r>
              <a:rPr lang="en-CA" dirty="0"/>
              <a:t>Now that we’ve looked at a couple SLRA examples, I wanted to discuss the different ways an SLRA can be implemented.</a:t>
            </a:r>
          </a:p>
          <a:p>
            <a:pPr defTabSz="881367">
              <a:defRPr/>
            </a:pPr>
            <a:endParaRPr lang="en-CA" dirty="0"/>
          </a:p>
          <a:p>
            <a:pPr defTabSz="881367">
              <a:defRPr/>
            </a:pPr>
            <a:r>
              <a:rPr lang="en-CA" dirty="0"/>
              <a:t>-SLRAs can be prepared as stand-alone reports</a:t>
            </a:r>
          </a:p>
          <a:p>
            <a:pPr defTabSz="881367">
              <a:defRPr/>
            </a:pPr>
            <a:endParaRPr lang="en-CA" dirty="0"/>
          </a:p>
          <a:p>
            <a:pPr defTabSz="881367">
              <a:defRPr/>
            </a:pPr>
            <a:r>
              <a:rPr lang="en-CA" dirty="0"/>
              <a:t>-But did want to add that Trace has also had success using an SLRA approach within the discussion of subsurface investigation reports (</a:t>
            </a:r>
            <a:r>
              <a:rPr lang="en-CA" dirty="0" err="1"/>
              <a:t>i.e</a:t>
            </a:r>
            <a:r>
              <a:rPr lang="en-CA" dirty="0"/>
              <a:t>, Phase II ESA) </a:t>
            </a:r>
          </a:p>
          <a:p>
            <a:pPr defTabSz="881367">
              <a:defRPr/>
            </a:pPr>
            <a:endParaRPr lang="en-CA" dirty="0"/>
          </a:p>
          <a:p>
            <a:pPr defTabSz="881367">
              <a:defRPr/>
            </a:pPr>
            <a:r>
              <a:rPr lang="en-CA" dirty="0"/>
              <a:t>-So far, I’ve discussed using the SLRA approach to </a:t>
            </a:r>
            <a:r>
              <a:rPr lang="en-CA" b="1" dirty="0">
                <a:solidFill>
                  <a:srgbClr val="FF0000"/>
                </a:solidFill>
              </a:rPr>
              <a:t>break down the generic criteria into values for each exposure pathway </a:t>
            </a:r>
            <a:r>
              <a:rPr lang="en-CA" dirty="0">
                <a:solidFill>
                  <a:srgbClr val="FF0000"/>
                </a:solidFill>
              </a:rPr>
              <a:t>– but there have been no changes to these regulatory values for each pathway that are published by the regulator</a:t>
            </a:r>
          </a:p>
          <a:p>
            <a:pPr defTabSz="881367">
              <a:defRPr/>
            </a:pPr>
            <a:endParaRPr lang="en-CA" dirty="0"/>
          </a:p>
          <a:p>
            <a:pPr defTabSz="881367">
              <a:defRPr/>
            </a:pPr>
            <a:r>
              <a:rPr lang="en-CA" dirty="0"/>
              <a:t>-Another step that can be taken within the SLRA approach is to MODIFY INPUT PARAMETERs for the regulatory model</a:t>
            </a:r>
          </a:p>
          <a:p>
            <a:pPr defTabSz="881367">
              <a:defRPr/>
            </a:pPr>
            <a:r>
              <a:rPr lang="en-CA" dirty="0">
                <a:solidFill>
                  <a:srgbClr val="FF0000"/>
                </a:solidFill>
              </a:rPr>
              <a:t>          -This generates </a:t>
            </a:r>
            <a:r>
              <a:rPr lang="en-CA" b="1" dirty="0">
                <a:solidFill>
                  <a:srgbClr val="FF0000"/>
                </a:solidFill>
              </a:rPr>
              <a:t>site-specific acceptable values </a:t>
            </a:r>
            <a:r>
              <a:rPr lang="en-CA" dirty="0">
                <a:solidFill>
                  <a:srgbClr val="FF0000"/>
                </a:solidFill>
              </a:rPr>
              <a:t>for each exposure pathway</a:t>
            </a:r>
          </a:p>
          <a:p>
            <a:pPr defTabSz="881367">
              <a:defRPr/>
            </a:pPr>
            <a:endParaRPr lang="en-CA" dirty="0"/>
          </a:p>
          <a:p>
            <a:pPr defTabSz="881367">
              <a:defRPr/>
            </a:pPr>
            <a:r>
              <a:rPr lang="en-CA" dirty="0"/>
              <a:t>-Trace has done this with the:	-Ontario MGRA model         -Alberta Tier 2 Guidelines </a:t>
            </a:r>
          </a:p>
          <a:p>
            <a:pPr defTabSz="881367">
              <a:defRPr/>
            </a:pPr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406F-2160-4CF9-B779-864352CE123A}" type="slidenum">
              <a:rPr lang="en-CA" smtClean="0"/>
              <a:t>14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308687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-When using this approach, the input parameter that are modified are certain site-specific geophysical parameters.</a:t>
            </a:r>
          </a:p>
          <a:p>
            <a:endParaRPr lang="en-CA" dirty="0"/>
          </a:p>
          <a:p>
            <a:r>
              <a:rPr lang="en-CA" dirty="0"/>
              <a:t>-Here, I’ve included a screenshot and a list of some of the parameters which can be changed in the Ontario MGRA model</a:t>
            </a:r>
          </a:p>
          <a:p>
            <a:endParaRPr lang="en-CA" dirty="0"/>
          </a:p>
          <a:p>
            <a:r>
              <a:rPr lang="en-CA" dirty="0"/>
              <a:t>-Can update similar site parameters for the Alberta Tier 2 process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406F-2160-4CF9-B779-864352CE123A}" type="slidenum">
              <a:rPr lang="en-CA" smtClean="0"/>
              <a:t>15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50641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5040"/>
            <a:r>
              <a:rPr lang="en-CA" dirty="0"/>
              <a:t>-Screenshot from MGRA User Guide, showing which input parameters affect each pathway</a:t>
            </a:r>
          </a:p>
          <a:p>
            <a:pPr defTabSz="915040"/>
            <a:endParaRPr lang="en-CA" dirty="0"/>
          </a:p>
          <a:p>
            <a:r>
              <a:rPr lang="en-CA" dirty="0"/>
              <a:t>-When you are modifying input parameters, it’s especially important to </a:t>
            </a:r>
            <a:r>
              <a:rPr lang="en-CA" b="1" u="sng" dirty="0"/>
              <a:t>understand the assumptions used in the development in the regulatory criteria</a:t>
            </a:r>
            <a:endParaRPr lang="en-CA" dirty="0"/>
          </a:p>
          <a:p>
            <a:endParaRPr lang="en-CA" dirty="0"/>
          </a:p>
          <a:p>
            <a:r>
              <a:rPr lang="en-CA" dirty="0"/>
              <a:t>-Wanted to note that, even though changing some inputs, still </a:t>
            </a:r>
            <a:r>
              <a:rPr lang="en-CA" u="sng" dirty="0"/>
              <a:t>NO changes to most of the </a:t>
            </a:r>
            <a:r>
              <a:rPr lang="en-CA" b="0" u="sng" dirty="0"/>
              <a:t>assumptions</a:t>
            </a:r>
            <a:r>
              <a:rPr lang="en-CA" dirty="0"/>
              <a:t>, such as:</a:t>
            </a:r>
          </a:p>
          <a:p>
            <a:endParaRPr lang="en-CA" dirty="0"/>
          </a:p>
          <a:p>
            <a:r>
              <a:rPr lang="en-CA" dirty="0"/>
              <a:t>	-source area/volume</a:t>
            </a:r>
          </a:p>
          <a:p>
            <a:r>
              <a:rPr lang="en-CA" dirty="0"/>
              <a:t>	-high permeability zone/preferential pathways</a:t>
            </a:r>
          </a:p>
          <a:p>
            <a:pPr defTabSz="881367">
              <a:defRPr/>
            </a:pPr>
            <a:r>
              <a:rPr lang="en-CA" dirty="0"/>
              <a:t>	-receptor details such as  -- exposure frequency/duration</a:t>
            </a: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r>
              <a:rPr lang="en-CA" sz="800" dirty="0"/>
              <a:t>MGRA User Guide - https://files.ontario.ca/mgra_user_guide_tier_2_final_aoda.pdf</a:t>
            </a:r>
          </a:p>
          <a:p>
            <a:r>
              <a:rPr lang="en-CA" sz="800" dirty="0"/>
              <a:t>Rationale - https://dr6j45jk9xcmk.cloudfront.net/documents/999/3-6-4-rationale-for-the-development-of-soil-and.pdf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406F-2160-4CF9-B779-864352CE123A}" type="slidenum">
              <a:rPr lang="en-CA" smtClean="0"/>
              <a:t>16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16577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-This brings us to our third and final case study, where we used the modified input parameter approach.</a:t>
            </a:r>
          </a:p>
          <a:p>
            <a:endParaRPr lang="en-CA" dirty="0"/>
          </a:p>
          <a:p>
            <a:pPr>
              <a:lnSpc>
                <a:spcPct val="100000"/>
              </a:lnSpc>
            </a:pPr>
            <a:r>
              <a:rPr lang="en-CA" dirty="0"/>
              <a:t>-Large commercial plaza in Ontario</a:t>
            </a:r>
          </a:p>
          <a:p>
            <a:pPr>
              <a:lnSpc>
                <a:spcPct val="100000"/>
              </a:lnSpc>
            </a:pPr>
            <a:r>
              <a:rPr lang="en-CA" dirty="0"/>
              <a:t>-Dry cleaning historically in one unit --- VOCs impacts in groundwater</a:t>
            </a:r>
          </a:p>
          <a:p>
            <a:pPr>
              <a:spcAft>
                <a:spcPts val="1446"/>
              </a:spcAft>
            </a:pPr>
            <a:endParaRPr lang="en-CA" dirty="0"/>
          </a:p>
          <a:p>
            <a:pPr>
              <a:spcAft>
                <a:spcPts val="1446"/>
              </a:spcAft>
            </a:pPr>
            <a:r>
              <a:rPr lang="en-CA" dirty="0"/>
              <a:t>-Purpose of this SLRA --Preparation for potential remediation activities</a:t>
            </a:r>
          </a:p>
          <a:p>
            <a:pPr>
              <a:lnSpc>
                <a:spcPct val="100000"/>
              </a:lnSpc>
            </a:pPr>
            <a:endParaRPr lang="en-CA" dirty="0"/>
          </a:p>
          <a:p>
            <a:pPr>
              <a:lnSpc>
                <a:spcPct val="100000"/>
              </a:lnSpc>
            </a:pPr>
            <a:r>
              <a:rPr lang="en-CA" dirty="0"/>
              <a:t>-Included a table here of the inputs used.</a:t>
            </a:r>
          </a:p>
          <a:p>
            <a:pPr>
              <a:lnSpc>
                <a:spcPct val="100000"/>
              </a:lnSpc>
            </a:pPr>
            <a:endParaRPr lang="en-CA" dirty="0"/>
          </a:p>
          <a:p>
            <a:pPr>
              <a:lnSpc>
                <a:spcPct val="100000"/>
              </a:lnSpc>
            </a:pPr>
            <a:r>
              <a:rPr lang="en-CA" dirty="0"/>
              <a:t>-Main differences from default generic values:</a:t>
            </a:r>
          </a:p>
          <a:p>
            <a:pPr lvl="1">
              <a:lnSpc>
                <a:spcPct val="100000"/>
              </a:lnSpc>
            </a:pPr>
            <a:r>
              <a:rPr lang="en-CA" b="1" dirty="0"/>
              <a:t>Shallow groundwater conditions </a:t>
            </a:r>
          </a:p>
          <a:p>
            <a:pPr lvl="1">
              <a:lnSpc>
                <a:spcPct val="100000"/>
              </a:lnSpc>
            </a:pPr>
            <a:r>
              <a:rPr lang="en-CA" b="1" dirty="0"/>
              <a:t>Greater distance to downgradient water body compared to generic</a:t>
            </a:r>
          </a:p>
          <a:p>
            <a:pPr lvl="1">
              <a:lnSpc>
                <a:spcPct val="100000"/>
              </a:lnSpc>
            </a:pPr>
            <a:endParaRPr lang="en-CA" b="1" dirty="0"/>
          </a:p>
          <a:p>
            <a:pPr lvl="1">
              <a:lnSpc>
                <a:spcPct val="100000"/>
              </a:lnSpc>
            </a:pPr>
            <a:r>
              <a:rPr lang="en-CA" dirty="0"/>
              <a:t>**Also wanted to note that for this case study, due to the shallow groundwater we </a:t>
            </a:r>
            <a:r>
              <a:rPr lang="en-CA" u="sng" dirty="0"/>
              <a:t>used component values from the shallow soil tables (Table 7) to be protective of potential vapour intrusion</a:t>
            </a:r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406F-2160-4CF9-B779-864352CE123A}" type="slidenum">
              <a:rPr lang="en-CA" smtClean="0"/>
              <a:t>17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637055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1367">
              <a:defRPr/>
            </a:pPr>
            <a:r>
              <a:rPr lang="en-US" dirty="0"/>
              <a:t>-A similar approach as described for the other case studies was used to evaluate the potential risk based on current property use.</a:t>
            </a:r>
          </a:p>
          <a:p>
            <a:pPr defTabSz="881367">
              <a:defRPr/>
            </a:pPr>
            <a:endParaRPr lang="en-US" dirty="0"/>
          </a:p>
          <a:p>
            <a:pPr defTabSz="881367">
              <a:defRPr/>
            </a:pPr>
            <a:r>
              <a:rPr lang="en-US" dirty="0"/>
              <a:t>-ADDITIONALLY, Because this assessment was conducted in preparation for remediation activities, </a:t>
            </a:r>
            <a:r>
              <a:rPr lang="en-US" b="1" u="sng" dirty="0"/>
              <a:t>PSS were developed</a:t>
            </a:r>
            <a:r>
              <a:rPr lang="en-US" b="0" u="none" dirty="0"/>
              <a:t> as part of the SLRA.</a:t>
            </a:r>
          </a:p>
          <a:p>
            <a:pPr defTabSz="881367">
              <a:defRPr/>
            </a:pPr>
            <a:endParaRPr lang="en-US" dirty="0"/>
          </a:p>
          <a:p>
            <a:pPr defTabSz="881367">
              <a:defRPr/>
            </a:pPr>
            <a:r>
              <a:rPr lang="en-US" dirty="0"/>
              <a:t>-The PSS were set at </a:t>
            </a:r>
            <a:r>
              <a:rPr lang="en-US" dirty="0">
                <a:solidFill>
                  <a:srgbClr val="FF0000"/>
                </a:solidFill>
              </a:rPr>
              <a:t>the lowest component values for the relevant exposure pathways at the site</a:t>
            </a:r>
          </a:p>
          <a:p>
            <a:pPr defTabSz="881367">
              <a:defRPr/>
            </a:pPr>
            <a:r>
              <a:rPr lang="en-US" dirty="0">
                <a:solidFill>
                  <a:schemeClr val="tx1"/>
                </a:solidFill>
              </a:rPr>
              <a:t>	</a:t>
            </a:r>
          </a:p>
          <a:p>
            <a:pPr defTabSz="881367">
              <a:defRPr/>
            </a:pPr>
            <a:r>
              <a:rPr lang="en-US" dirty="0">
                <a:solidFill>
                  <a:schemeClr val="tx1"/>
                </a:solidFill>
              </a:rPr>
              <a:t>-This means that these PSS are protective of unacceptable risk for the identified site-specific exposure scenarios, without the use of any RMMs.</a:t>
            </a:r>
          </a:p>
          <a:p>
            <a:pPr defTabSz="881367">
              <a:defRPr/>
            </a:pPr>
            <a:r>
              <a:rPr lang="en-US" dirty="0">
                <a:solidFill>
                  <a:schemeClr val="tx1"/>
                </a:solidFill>
              </a:rPr>
              <a:t>          -Will be used as target concentrations for the remedial activities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406F-2160-4CF9-B779-864352CE123A}" type="slidenum">
              <a:rPr lang="en-CA" smtClean="0"/>
              <a:t>18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222850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964"/>
              </a:spcAft>
            </a:pPr>
            <a:r>
              <a:rPr lang="en-CA" dirty="0"/>
              <a:t>-Through this presentation, I hope that I’ve made a good case that SLRAs are a </a:t>
            </a:r>
            <a:r>
              <a:rPr lang="en-CA" b="1" dirty="0"/>
              <a:t>USEFUL TOOL </a:t>
            </a:r>
            <a:r>
              <a:rPr lang="en-CA" dirty="0"/>
              <a:t>that can be implemented </a:t>
            </a:r>
            <a:r>
              <a:rPr lang="en-CA" u="sng" dirty="0"/>
              <a:t>at any point </a:t>
            </a:r>
            <a:r>
              <a:rPr lang="en-CA" b="0" u="none" dirty="0"/>
              <a:t>following the establishment of a robust CSM for a site</a:t>
            </a:r>
          </a:p>
          <a:p>
            <a:pPr>
              <a:spcAft>
                <a:spcPts val="964"/>
              </a:spcAft>
            </a:pPr>
            <a:endParaRPr lang="en-CA" b="0" u="none" dirty="0"/>
          </a:p>
          <a:p>
            <a:pPr>
              <a:spcAft>
                <a:spcPts val="964"/>
              </a:spcAft>
            </a:pPr>
            <a:r>
              <a:rPr lang="en-CA" dirty="0"/>
              <a:t>-SLRAs enable </a:t>
            </a:r>
            <a:r>
              <a:rPr lang="en-CA" u="sng" dirty="0"/>
              <a:t>site-specific</a:t>
            </a:r>
            <a:r>
              <a:rPr lang="en-CA" dirty="0"/>
              <a:t>, defensible, cost-effective decisions</a:t>
            </a:r>
          </a:p>
          <a:p>
            <a:pPr defTabSz="881367">
              <a:defRPr/>
            </a:pPr>
            <a:endParaRPr lang="en-CA" dirty="0"/>
          </a:p>
          <a:p>
            <a:pPr defTabSz="881367">
              <a:defRPr/>
            </a:pPr>
            <a:r>
              <a:rPr lang="en-CA" dirty="0"/>
              <a:t>-The SLRA approach can be tailored to a project, depending on project complexity and objectives</a:t>
            </a:r>
          </a:p>
          <a:p>
            <a:pPr defTabSz="881367">
              <a:defRPr/>
            </a:pPr>
            <a:endParaRPr lang="en-CA" dirty="0"/>
          </a:p>
          <a:p>
            <a:pPr>
              <a:lnSpc>
                <a:spcPct val="100000"/>
              </a:lnSpc>
            </a:pPr>
            <a:r>
              <a:rPr lang="en-CA" dirty="0"/>
              <a:t>-And, most importantly, as I noted before Trace has seen increasing acceptance using SLRAs in due diligence from many different types of stakeholders</a:t>
            </a:r>
          </a:p>
          <a:p>
            <a:pPr>
              <a:lnSpc>
                <a:spcPct val="100000"/>
              </a:lnSpc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406F-2160-4CF9-B779-864352CE123A}" type="slidenum">
              <a:rPr lang="en-CA" smtClean="0"/>
              <a:t>19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80038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406F-2160-4CF9-B779-864352CE123A}" type="slidenum">
              <a:rPr lang="en-CA" smtClean="0"/>
              <a:t>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951842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406F-2160-4CF9-B779-864352CE123A}" type="slidenum">
              <a:rPr lang="en-CA" smtClean="0"/>
              <a:t>20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41920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406F-2160-4CF9-B779-864352CE123A}" type="slidenum">
              <a:rPr lang="en-CA" smtClean="0"/>
              <a:t>21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19926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718BB-6CA5-24DA-0E72-34115C3D1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04C587-1D59-DDC1-6F82-E50CF4DCDF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F29D30-CFCF-734B-5671-6AB09F6D1E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-To get started, I want to define what I mean by SLRA.</a:t>
            </a:r>
          </a:p>
          <a:p>
            <a:r>
              <a:rPr lang="en-CA" dirty="0"/>
              <a:t>-</a:t>
            </a:r>
            <a:r>
              <a:rPr lang="en-CA" b="1" dirty="0"/>
              <a:t>An SLRA is a relatively high-level risk assessment that considers each of the exposure scenarios used in generic regulatory criteria.</a:t>
            </a:r>
          </a:p>
          <a:p>
            <a:r>
              <a:rPr lang="en-CA" dirty="0"/>
              <a:t>	-In other words, an SLRA allows you to </a:t>
            </a:r>
            <a:r>
              <a:rPr lang="en-CA" u="sng" dirty="0"/>
              <a:t>look into the details </a:t>
            </a:r>
            <a:r>
              <a:rPr lang="en-CA" dirty="0"/>
              <a:t>of regulatory criteria and </a:t>
            </a:r>
            <a:r>
              <a:rPr lang="en-CA" u="sng" dirty="0"/>
              <a:t>find what’s driving it</a:t>
            </a:r>
          </a:p>
          <a:p>
            <a:r>
              <a:rPr lang="en-CA" dirty="0"/>
              <a:t>	- then, can question if the drivers are applicable to your site</a:t>
            </a:r>
          </a:p>
          <a:p>
            <a:r>
              <a:rPr lang="en-CA" dirty="0"/>
              <a:t>	</a:t>
            </a:r>
          </a:p>
          <a:p>
            <a:r>
              <a:rPr lang="en-CA" b="1" u="sng" dirty="0"/>
              <a:t>All</a:t>
            </a:r>
            <a:r>
              <a:rPr lang="en-CA" b="1" dirty="0"/>
              <a:t> SLRAs will include following steps at a </a:t>
            </a:r>
            <a:r>
              <a:rPr lang="en-CA" b="0" dirty="0"/>
              <a:t>minimum:</a:t>
            </a:r>
          </a:p>
          <a:p>
            <a:pPr defTabSz="881367">
              <a:defRPr/>
            </a:pPr>
            <a:r>
              <a:rPr lang="en-CA" dirty="0"/>
              <a:t>          -identify relevant exposure scenarios at a site</a:t>
            </a:r>
          </a:p>
          <a:p>
            <a:pPr defTabSz="881367">
              <a:defRPr/>
            </a:pPr>
            <a:r>
              <a:rPr lang="en-CA" dirty="0"/>
              <a:t>          -Identifying COCs and max concentrations at the site</a:t>
            </a:r>
          </a:p>
          <a:p>
            <a:r>
              <a:rPr lang="en-CA" dirty="0"/>
              <a:t>          -comparing max concentrations of COCs </a:t>
            </a:r>
            <a:r>
              <a:rPr lang="en-CA" b="1" u="sng" dirty="0"/>
              <a:t>only to </a:t>
            </a:r>
            <a:r>
              <a:rPr lang="en-CA" dirty="0"/>
              <a:t>exposure values for relevant exposure pathways</a:t>
            </a:r>
          </a:p>
          <a:p>
            <a:r>
              <a:rPr lang="en-CA" dirty="0"/>
              <a:t>	</a:t>
            </a:r>
          </a:p>
          <a:p>
            <a:r>
              <a:rPr lang="en-CA" dirty="0"/>
              <a:t>-These steps mean than an SLRA will always allow you to at least:</a:t>
            </a:r>
          </a:p>
          <a:p>
            <a:r>
              <a:rPr lang="en-CA" dirty="0"/>
              <a:t>          1. identify exposure scenarios that a NOT a concern for the site</a:t>
            </a:r>
          </a:p>
          <a:p>
            <a:r>
              <a:rPr lang="en-CA" dirty="0"/>
              <a:t>          2. identify exposure scenarios that remain a POTENTIAL concern for the site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36E4C-BC00-C27C-E7FF-6AC826B243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406F-2160-4CF9-B779-864352CE123A}" type="slidenum">
              <a:rPr lang="en-CA" smtClean="0"/>
              <a:t>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76837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5BA73-D772-FF54-30BD-18904CDB9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8C64DC-0FC1-02F9-7EFD-5F132689DF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084810-1353-9507-BB96-A3D8587AB1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-SLRAs allow both the investigator and the reader of a report to focus on </a:t>
            </a:r>
            <a:r>
              <a:rPr lang="en-CA" b="1" dirty="0"/>
              <a:t>WHAT MATTERS</a:t>
            </a:r>
          </a:p>
          <a:p>
            <a:r>
              <a:rPr lang="en-CA" dirty="0"/>
              <a:t>          -Which are exposure scenarios which pose </a:t>
            </a:r>
            <a:r>
              <a:rPr lang="en-CA" u="sng" dirty="0"/>
              <a:t>potential</a:t>
            </a:r>
            <a:r>
              <a:rPr lang="en-CA" dirty="0"/>
              <a:t> risk at a site</a:t>
            </a:r>
          </a:p>
          <a:p>
            <a:r>
              <a:rPr lang="en-CA" dirty="0"/>
              <a:t>          -No need to spend time examining exposure scenarios where we have found no levels of unacceptable risk</a:t>
            </a:r>
          </a:p>
          <a:p>
            <a:endParaRPr lang="en-CA" dirty="0"/>
          </a:p>
          <a:p>
            <a:r>
              <a:rPr lang="en-CA" dirty="0"/>
              <a:t>-In enviro. due diligence work, people often default to regulator-published guidelines</a:t>
            </a:r>
          </a:p>
          <a:p>
            <a:r>
              <a:rPr lang="en-CA" dirty="0"/>
              <a:t>          -but these are often CONSERVATIVE</a:t>
            </a:r>
          </a:p>
          <a:p>
            <a:r>
              <a:rPr lang="en-CA" dirty="0"/>
              <a:t>          -THAT’S BECAUSE, regulatory guidelines are developed considering </a:t>
            </a:r>
            <a:r>
              <a:rPr lang="en-CA" u="sng" dirty="0"/>
              <a:t>many</a:t>
            </a:r>
            <a:r>
              <a:rPr lang="en-CA" dirty="0"/>
              <a:t> exposure scenarios -– some of which may not apply at your site</a:t>
            </a:r>
          </a:p>
          <a:p>
            <a:endParaRPr lang="en-CA" dirty="0"/>
          </a:p>
          <a:p>
            <a:r>
              <a:rPr lang="en-CA" dirty="0"/>
              <a:t>-Using regulatory guidelines is not mandatory in due diligence work</a:t>
            </a:r>
          </a:p>
          <a:p>
            <a:r>
              <a:rPr lang="en-CA" dirty="0"/>
              <a:t>          -so applying these guidelines in due diligence work can result in unnecessary costs for interventions without proportional risk reduction</a:t>
            </a:r>
          </a:p>
          <a:p>
            <a:endParaRPr lang="en-CA" dirty="0"/>
          </a:p>
          <a:p>
            <a:pPr defTabSz="881367"/>
            <a:r>
              <a:rPr lang="en-CA" dirty="0"/>
              <a:t>-RAs often used within regulatory setting - Why not apply a similar approach for due diligence-level work?</a:t>
            </a:r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48D898-0B96-8FD4-BC3A-81134D39A3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406F-2160-4CF9-B779-864352CE123A}" type="slidenum">
              <a:rPr lang="en-CA" smtClean="0"/>
              <a:t>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10805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-At Trace, we’ve had success using the SLRA approach in due diligence work conducted across many provinces</a:t>
            </a:r>
          </a:p>
          <a:p>
            <a:endParaRPr lang="en-CA" dirty="0"/>
          </a:p>
          <a:p>
            <a:r>
              <a:rPr lang="en-CA" dirty="0"/>
              <a:t>-SLRAs enable SITE-SPECIFIC, defensible, cost-effective decisions</a:t>
            </a:r>
          </a:p>
          <a:p>
            <a:endParaRPr lang="en-CA" dirty="0"/>
          </a:p>
          <a:p>
            <a:r>
              <a:rPr lang="en-CA" dirty="0"/>
              <a:t>-Most importantly, Trace has found increasing acceptance of the use of SLRAs in due diligence from many stakeholders, including financial lenders and insurers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406F-2160-4CF9-B779-864352CE123A}" type="slidenum">
              <a:rPr lang="en-CA" smtClean="0"/>
              <a:t>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175575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-In addition to the minimum components of SLRAs I noted at the beginning, </a:t>
            </a:r>
            <a:r>
              <a:rPr lang="en-CA" dirty="0">
                <a:solidFill>
                  <a:srgbClr val="FF0000"/>
                </a:solidFill>
              </a:rPr>
              <a:t>SLRAs can include </a:t>
            </a:r>
            <a:r>
              <a:rPr lang="en-CA" u="sng" dirty="0">
                <a:solidFill>
                  <a:srgbClr val="FF0000"/>
                </a:solidFill>
              </a:rPr>
              <a:t>other beneficial components, </a:t>
            </a:r>
            <a:r>
              <a:rPr lang="en-CA" u="none" dirty="0">
                <a:solidFill>
                  <a:srgbClr val="FF0000"/>
                </a:solidFill>
              </a:rPr>
              <a:t>which can be </a:t>
            </a:r>
            <a:r>
              <a:rPr lang="en-CA" u="sng" dirty="0">
                <a:solidFill>
                  <a:srgbClr val="FF0000"/>
                </a:solidFill>
              </a:rPr>
              <a:t>complementary to the assessment</a:t>
            </a:r>
            <a:r>
              <a:rPr lang="en-CA" dirty="0">
                <a:solidFill>
                  <a:srgbClr val="FF0000"/>
                </a:solidFill>
              </a:rPr>
              <a:t>, </a:t>
            </a:r>
            <a:r>
              <a:rPr lang="en-CA" dirty="0"/>
              <a:t>especially if the SLRA has identified potential risk</a:t>
            </a:r>
          </a:p>
          <a:p>
            <a:endParaRPr lang="en-CA" dirty="0"/>
          </a:p>
          <a:p>
            <a:r>
              <a:rPr lang="en-CA" dirty="0"/>
              <a:t>-Many SLRAs will include a </a:t>
            </a:r>
            <a:r>
              <a:rPr lang="en-CA" b="1" dirty="0"/>
              <a:t>QUALITATIVE DISCUSSION of Risk Management Measures (RMMs) </a:t>
            </a:r>
            <a:r>
              <a:rPr lang="en-CA" dirty="0"/>
              <a:t>to reduce exposure for a given pathway</a:t>
            </a:r>
          </a:p>
          <a:p>
            <a:r>
              <a:rPr lang="en-CA" dirty="0"/>
              <a:t>          -Examples are capping (hard or fill caps)</a:t>
            </a:r>
          </a:p>
          <a:p>
            <a:r>
              <a:rPr lang="en-CA" dirty="0"/>
              <a:t>          -Can also include administrative RMMs, such as health and safety plans or prohibition of use of groundwater as potable water</a:t>
            </a:r>
          </a:p>
          <a:p>
            <a:endParaRPr lang="en-CA" dirty="0"/>
          </a:p>
          <a:p>
            <a:r>
              <a:rPr lang="en-CA" dirty="0"/>
              <a:t>-An SLRA can also include the development of property specific standards (PSS)</a:t>
            </a:r>
          </a:p>
          <a:p>
            <a:pPr defTabSz="881367"/>
            <a:r>
              <a:rPr lang="en-CA" dirty="0"/>
              <a:t>          -Site-specific criteria protective of relevant exposure scenarios identified for the site</a:t>
            </a:r>
          </a:p>
          <a:p>
            <a:pPr defTabSz="881367"/>
            <a:r>
              <a:rPr lang="en-CA" dirty="0"/>
              <a:t>          -PSS can be used as target concentrations for remediation, or in regular monitoring as triggers for the implementation of an RMM or further assessment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406F-2160-4CF9-B779-864352CE123A}" type="slidenum">
              <a:rPr lang="en-CA" smtClean="0"/>
              <a:t>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613670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Here’s a case study of a stand-alone SLRA report conducted for a federal site (in Saskatchewan)</a:t>
            </a:r>
          </a:p>
          <a:p>
            <a:r>
              <a:rPr lang="en-US" dirty="0"/>
              <a:t>P:\Secretary\0400 - Regina\Projects\400-1601\Final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406F-2160-4CF9-B779-864352CE123A}" type="slidenum">
              <a:rPr lang="en-CA" smtClean="0"/>
              <a:t>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18609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-As with any investigation, we started with the CSM</a:t>
            </a:r>
          </a:p>
          <a:p>
            <a:r>
              <a:rPr lang="en-CA" dirty="0"/>
              <a:t>-CSMs are the </a:t>
            </a:r>
            <a:r>
              <a:rPr lang="en-CA" u="sng" dirty="0"/>
              <a:t>foundation</a:t>
            </a:r>
            <a:r>
              <a:rPr lang="en-CA" dirty="0"/>
              <a:t> of an SLRA. If your CSM is </a:t>
            </a:r>
            <a:r>
              <a:rPr lang="en-CA" u="sng" dirty="0"/>
              <a:t>not robust</a:t>
            </a:r>
            <a:r>
              <a:rPr lang="en-CA" dirty="0"/>
              <a:t>, you cannot expect to have an </a:t>
            </a:r>
            <a:r>
              <a:rPr lang="en-CA" b="1" u="sng" dirty="0"/>
              <a:t>accurate assessment of risk </a:t>
            </a:r>
            <a:r>
              <a:rPr lang="en-CA" dirty="0"/>
              <a:t>from your SLRA</a:t>
            </a:r>
          </a:p>
          <a:p>
            <a:endParaRPr lang="en-CA" dirty="0"/>
          </a:p>
          <a:p>
            <a:r>
              <a:rPr lang="en-CA" dirty="0"/>
              <a:t>-The CSM flowchart I’m showing here identifies </a:t>
            </a:r>
            <a:r>
              <a:rPr lang="en-CA" u="sng" dirty="0"/>
              <a:t>the potential exposure scenarios for the site </a:t>
            </a:r>
          </a:p>
          <a:p>
            <a:endParaRPr lang="en-CA" dirty="0"/>
          </a:p>
          <a:p>
            <a:r>
              <a:rPr lang="en-CA" dirty="0"/>
              <a:t>-Discuss flow of flowchart       </a:t>
            </a:r>
          </a:p>
          <a:p>
            <a:r>
              <a:rPr lang="en-CA" dirty="0"/>
              <a:t>          - Circle = </a:t>
            </a:r>
            <a:r>
              <a:rPr lang="en-CA" u="sng" dirty="0"/>
              <a:t>potentially</a:t>
            </a:r>
            <a:r>
              <a:rPr lang="en-CA" dirty="0"/>
              <a:t> complete pathway</a:t>
            </a:r>
          </a:p>
          <a:p>
            <a:r>
              <a:rPr lang="en-CA" dirty="0"/>
              <a:t>          - x = incomplete exposure pathway based on site conditions</a:t>
            </a:r>
          </a:p>
          <a:p>
            <a:endParaRPr lang="en-CA" dirty="0"/>
          </a:p>
          <a:p>
            <a:r>
              <a:rPr lang="en-CA" u="none" dirty="0"/>
              <a:t>-Did want to note that:</a:t>
            </a:r>
          </a:p>
          <a:p>
            <a:r>
              <a:rPr lang="en-CA" u="none" dirty="0"/>
              <a:t>          -We’ve included an assessment of both on-site property use and property use in the vicinity of the site </a:t>
            </a:r>
          </a:p>
          <a:p>
            <a:pPr defTabSz="915040"/>
            <a:r>
              <a:rPr lang="en-CA" dirty="0"/>
              <a:t>          -Also, there were no buildings in the vicinity of the site during this assessment, but we considered vapour intrusion in potential future buildings nearby as part of the assessment</a:t>
            </a:r>
            <a:endParaRPr lang="en-CA" u="none" dirty="0"/>
          </a:p>
          <a:p>
            <a:endParaRPr lang="en-CA" dirty="0"/>
          </a:p>
          <a:p>
            <a:r>
              <a:rPr lang="en-CA" dirty="0"/>
              <a:t>-As you can see, for this site there were a </a:t>
            </a:r>
            <a:r>
              <a:rPr lang="en-CA" u="sng" dirty="0"/>
              <a:t>few exposure pathways that were found to be incomplete</a:t>
            </a:r>
            <a:r>
              <a:rPr lang="en-CA" dirty="0"/>
              <a:t>:</a:t>
            </a:r>
          </a:p>
          <a:p>
            <a:endParaRPr lang="en-CA" dirty="0"/>
          </a:p>
          <a:p>
            <a:r>
              <a:rPr lang="en-CA" dirty="0"/>
              <a:t>          -</a:t>
            </a:r>
            <a:r>
              <a:rPr lang="en-US" dirty="0"/>
              <a:t> There are </a:t>
            </a:r>
            <a:r>
              <a:rPr lang="en-US" u="sng" dirty="0"/>
              <a:t>seasonal waterbodies</a:t>
            </a:r>
            <a:r>
              <a:rPr lang="en-US" dirty="0"/>
              <a:t>,  but </a:t>
            </a:r>
            <a:r>
              <a:rPr lang="en-US" b="1" u="sng" dirty="0"/>
              <a:t>no permanent water bodies </a:t>
            </a:r>
            <a:r>
              <a:rPr lang="en-US" dirty="0"/>
              <a:t>that would sustain aquatic life within 500 m of the Site. </a:t>
            </a:r>
          </a:p>
          <a:p>
            <a:r>
              <a:rPr lang="en-US" dirty="0"/>
              <a:t>          -So, discharge of groundwater to surface water considered incomplete</a:t>
            </a:r>
          </a:p>
          <a:p>
            <a:endParaRPr lang="en-US" dirty="0"/>
          </a:p>
          <a:p>
            <a:r>
              <a:rPr lang="en-US" dirty="0"/>
              <a:t>          -</a:t>
            </a:r>
            <a:r>
              <a:rPr lang="en-CA" dirty="0"/>
              <a:t>Due to the low hydraulic conductivity, </a:t>
            </a:r>
            <a:r>
              <a:rPr lang="en-CA" b="1" u="sng" dirty="0"/>
              <a:t>shallow groundwater on-site did not meet definition of potable water aquifer . </a:t>
            </a:r>
          </a:p>
          <a:p>
            <a:r>
              <a:rPr lang="en-CA" b="0" u="none" dirty="0"/>
              <a:t>          -Use of groundwater as potable water also considered incomplete pathway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406F-2160-4CF9-B779-864352CE123A}" type="slidenum">
              <a:rPr lang="en-CA" smtClean="0"/>
              <a:t>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250586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DD6DB-7FB4-2A44-3F87-D44616F52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ABBDBB-2EE6-F44B-28C1-7DA05C6AE4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45F64F-21B3-A8CB-A602-B3AF853830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-The next step was to </a:t>
            </a:r>
            <a:r>
              <a:rPr lang="en-CA" dirty="0">
                <a:solidFill>
                  <a:srgbClr val="FF0000"/>
                </a:solidFill>
              </a:rPr>
              <a:t>compare the max concentrations of each of the COCs to the acceptable exposure values for each of the pathways identified </a:t>
            </a:r>
            <a:r>
              <a:rPr lang="en-CA" dirty="0"/>
              <a:t>for the site. </a:t>
            </a:r>
          </a:p>
          <a:p>
            <a:r>
              <a:rPr lang="en-CA" dirty="0"/>
              <a:t>          -The </a:t>
            </a:r>
            <a:r>
              <a:rPr lang="en-US" dirty="0"/>
              <a:t>exposure values for pathway are published by the regulator in support of the generic criteria</a:t>
            </a:r>
          </a:p>
          <a:p>
            <a:endParaRPr lang="en-US" dirty="0"/>
          </a:p>
          <a:p>
            <a:r>
              <a:rPr lang="en-US" dirty="0"/>
              <a:t>-In Ontario the </a:t>
            </a:r>
            <a:r>
              <a:rPr lang="en-CA" dirty="0">
                <a:solidFill>
                  <a:srgbClr val="FF0000"/>
                </a:solidFill>
              </a:rPr>
              <a:t>exposure values for pathway </a:t>
            </a:r>
            <a:r>
              <a:rPr lang="en-CA" dirty="0">
                <a:solidFill>
                  <a:schemeClr val="tx1"/>
                </a:solidFill>
              </a:rPr>
              <a:t>is also referred to as a </a:t>
            </a:r>
            <a:r>
              <a:rPr lang="en-CA" b="1" dirty="0">
                <a:solidFill>
                  <a:schemeClr val="tx1"/>
                </a:solidFill>
              </a:rPr>
              <a:t>component value </a:t>
            </a:r>
            <a:r>
              <a:rPr lang="en-CA" dirty="0">
                <a:solidFill>
                  <a:schemeClr val="tx1"/>
                </a:solidFill>
              </a:rPr>
              <a:t>– and they are published in the 2011 Rationale Document supporting the development of the O. Reg 153 standards</a:t>
            </a:r>
          </a:p>
          <a:p>
            <a:r>
              <a:rPr lang="en-CA" dirty="0">
                <a:solidFill>
                  <a:schemeClr val="tx1"/>
                </a:solidFill>
              </a:rPr>
              <a:t>	</a:t>
            </a:r>
            <a:endParaRPr lang="en-CA" dirty="0"/>
          </a:p>
          <a:p>
            <a:r>
              <a:rPr lang="en-CA" dirty="0"/>
              <a:t>-Here we’ve shown the comparison of the maximum concentrations of PAHs in soil to the </a:t>
            </a:r>
            <a:r>
              <a:rPr lang="en-CA" b="1" dirty="0"/>
              <a:t>EXPOSURE VALUE for each pathway</a:t>
            </a:r>
          </a:p>
          <a:p>
            <a:r>
              <a:rPr lang="en-CA" dirty="0"/>
              <a:t>          -Incomplete pathways shown as strikeouts for clarity</a:t>
            </a:r>
          </a:p>
          <a:p>
            <a:r>
              <a:rPr lang="en-CA" dirty="0"/>
              <a:t>          -Conduct same process for all media on-site and all COCs</a:t>
            </a:r>
          </a:p>
          <a:p>
            <a:endParaRPr lang="en-CA" dirty="0"/>
          </a:p>
          <a:p>
            <a:r>
              <a:rPr lang="en-CA" dirty="0">
                <a:solidFill>
                  <a:srgbClr val="FF0000"/>
                </a:solidFill>
              </a:rPr>
              <a:t>-From this assessment, you can determine which exposure pathways represent potential risk at the site</a:t>
            </a:r>
          </a:p>
          <a:p>
            <a:endParaRPr lang="en-CA" dirty="0">
              <a:solidFill>
                <a:schemeClr val="tx1"/>
              </a:solidFill>
            </a:endParaRPr>
          </a:p>
          <a:p>
            <a:r>
              <a:rPr lang="en-CA" dirty="0">
                <a:solidFill>
                  <a:schemeClr val="tx1"/>
                </a:solidFill>
              </a:rPr>
              <a:t>-In this example, as there’s </a:t>
            </a:r>
            <a:r>
              <a:rPr lang="en-CA" u="sng" dirty="0">
                <a:solidFill>
                  <a:schemeClr val="tx1"/>
                </a:solidFill>
              </a:rPr>
              <a:t>at least one </a:t>
            </a:r>
            <a:r>
              <a:rPr lang="en-CA" dirty="0">
                <a:solidFill>
                  <a:schemeClr val="tx1"/>
                </a:solidFill>
              </a:rPr>
              <a:t>exceedance for all pathways identified for the site, all noted </a:t>
            </a:r>
            <a:r>
              <a:rPr lang="en-CA">
                <a:solidFill>
                  <a:schemeClr val="tx1"/>
                </a:solidFill>
              </a:rPr>
              <a:t>pathways represent </a:t>
            </a:r>
            <a:r>
              <a:rPr lang="en-CA" dirty="0">
                <a:solidFill>
                  <a:schemeClr val="tx1"/>
                </a:solidFill>
              </a:rPr>
              <a:t>potential risk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D255C8-D2AD-3F42-A5EC-CDB344D021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406F-2160-4CF9-B779-864352CE123A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25138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1_Cover Slide_Double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rectangular object with a white logo&#10;&#10;Description automatically generated">
            <a:extLst>
              <a:ext uri="{FF2B5EF4-FFF2-40B4-BE49-F238E27FC236}">
                <a16:creationId xmlns:a16="http://schemas.microsoft.com/office/drawing/2014/main" id="{E87D66ED-3A4B-A300-2634-0742F6EEB3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06FC9B-AF7F-2841-AC41-7867E7F650D2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1054761" y="3395103"/>
            <a:ext cx="8539832" cy="902575"/>
          </a:xfrm>
        </p:spPr>
        <p:txBody>
          <a:bodyPr anchor="t">
            <a:noAutofit/>
          </a:bodyPr>
          <a:lstStyle>
            <a:lvl1pPr algn="l"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Cover Title</a:t>
            </a:r>
            <a:br>
              <a:rPr lang="en-US" dirty="0"/>
            </a:br>
            <a:r>
              <a:rPr lang="en-US" dirty="0"/>
              <a:t>Double Line (font 29pt)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3D2065-38B4-5749-BACA-5D4498C93BD6}"/>
              </a:ext>
            </a:extLst>
          </p:cNvPr>
          <p:cNvSpPr>
            <a:spLocks noGrp="1" noChangeAspect="1"/>
          </p:cNvSpPr>
          <p:nvPr>
            <p:ph type="subTitle" idx="1" hasCustomPrompt="1"/>
          </p:nvPr>
        </p:nvSpPr>
        <p:spPr>
          <a:xfrm>
            <a:off x="1054761" y="4384547"/>
            <a:ext cx="5503677" cy="78830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CA" sz="1600" b="0" i="0" smtClean="0">
                <a:solidFill>
                  <a:srgbClr val="69B3E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by: (font 16pt)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4B76CD1-34D0-4819-B5B1-8A46CB549247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033741" y="5618457"/>
            <a:ext cx="1431435" cy="2011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CA" sz="1400" b="0" i="0" kern="120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100" baseline="0" dirty="0">
                <a:solidFill>
                  <a:srgbClr val="69B3E7"/>
                </a:solidFill>
              </a:rPr>
              <a:t>Date: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0E4641CF-60BF-4314-84DC-E5CB3A31C203}"/>
              </a:ext>
            </a:extLst>
          </p:cNvPr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1477244" y="5859541"/>
            <a:ext cx="6111128" cy="201168"/>
          </a:xfrm>
        </p:spPr>
        <p:txBody>
          <a:bodyPr wrap="none">
            <a:noAutofit/>
          </a:bodyPr>
          <a:lstStyle>
            <a:lvl1pPr marL="0" indent="0">
              <a:buNone/>
              <a:defRPr sz="11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0300-011 Title of Document (font 11)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CD98189D-0D34-46B9-AE0F-1B78280A37CF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034334" y="5831888"/>
            <a:ext cx="1431435" cy="2011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CA" sz="1400" b="0" i="0" kern="120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100" baseline="0" dirty="0">
                <a:solidFill>
                  <a:srgbClr val="69B3E7"/>
                </a:solidFill>
              </a:rPr>
              <a:t>File: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9ED11F6-7977-4EB2-A214-91585FF08B72}"/>
              </a:ext>
            </a:extLst>
          </p:cNvPr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1479516" y="5633212"/>
            <a:ext cx="4279392" cy="201168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Month  dd, year (font 11)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3691468-85FA-D252-C0CD-1AAE1BC07F79}"/>
              </a:ext>
            </a:extLst>
          </p:cNvPr>
          <p:cNvCxnSpPr>
            <a:cxnSpLocks/>
          </p:cNvCxnSpPr>
          <p:nvPr userDrawn="1"/>
        </p:nvCxnSpPr>
        <p:spPr>
          <a:xfrm>
            <a:off x="803564" y="3038772"/>
            <a:ext cx="10418618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7191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lide_Edit in Master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lue and white triangle&#10;&#10;AI-generated content may be incorrect.">
            <a:extLst>
              <a:ext uri="{FF2B5EF4-FFF2-40B4-BE49-F238E27FC236}">
                <a16:creationId xmlns:a16="http://schemas.microsoft.com/office/drawing/2014/main" id="{7EE2F6C5-B65C-FADD-2B73-129954A5E3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3200" cy="68586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AE44E1-B50F-15B9-383A-88A14B6A2D8F}"/>
              </a:ext>
            </a:extLst>
          </p:cNvPr>
          <p:cNvSpPr txBox="1"/>
          <p:nvPr userDrawn="1"/>
        </p:nvSpPr>
        <p:spPr>
          <a:xfrm>
            <a:off x="7255565" y="6222602"/>
            <a:ext cx="41114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kern="0" spc="0" baseline="0" dirty="0">
                <a:solidFill>
                  <a:srgbClr val="63666A"/>
                </a:solidFill>
                <a:latin typeface="+mj-lt"/>
                <a:cs typeface="Arial" panose="020B0604020202020204" pitchFamily="34" charset="0"/>
              </a:rPr>
              <a:t>Environmental Science, Engineering, and Management Consulting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73DE2AA-77D3-D1AB-7CBC-4AF726B3B663}"/>
              </a:ext>
            </a:extLst>
          </p:cNvPr>
          <p:cNvSpPr txBox="1">
            <a:spLocks/>
          </p:cNvSpPr>
          <p:nvPr userDrawn="1"/>
        </p:nvSpPr>
        <p:spPr>
          <a:xfrm>
            <a:off x="5324640" y="3488634"/>
            <a:ext cx="5895638" cy="12401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lang="en-US" sz="28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50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lang="en-US" sz="24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CA" sz="1800" b="1" cap="all" dirty="0">
                <a:solidFill>
                  <a:srgbClr val="69B3E7"/>
                </a:solidFill>
              </a:rPr>
              <a:t>Andrea McNaughton</a:t>
            </a:r>
            <a:r>
              <a:rPr lang="en-CA" sz="1800" dirty="0">
                <a:solidFill>
                  <a:schemeClr val="bg1"/>
                </a:solidFill>
              </a:rPr>
              <a:t>, B.A.Sc.</a:t>
            </a:r>
            <a:r>
              <a:rPr lang="en-CA" sz="1600" dirty="0">
                <a:solidFill>
                  <a:schemeClr val="bg1"/>
                </a:solidFill>
              </a:rPr>
              <a:t>, P.Eng.</a:t>
            </a:r>
            <a:br>
              <a:rPr lang="en-CA" sz="1600" dirty="0">
                <a:solidFill>
                  <a:schemeClr val="bg1"/>
                </a:solidFill>
              </a:rPr>
            </a:br>
            <a:r>
              <a:rPr lang="en-CA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Project Manager</a:t>
            </a:r>
            <a:br>
              <a:rPr lang="en-CA" sz="1600" dirty="0">
                <a:solidFill>
                  <a:schemeClr val="bg1"/>
                </a:solidFill>
              </a:rPr>
            </a:br>
            <a:r>
              <a:rPr lang="en-CA" sz="1600" dirty="0">
                <a:solidFill>
                  <a:schemeClr val="bg1"/>
                </a:solidFill>
              </a:rPr>
              <a:t>amcnaughton@traceassociates.ca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9E65760-F8B0-7E0D-4BFC-B9459DD9944B}"/>
              </a:ext>
            </a:extLst>
          </p:cNvPr>
          <p:cNvSpPr txBox="1">
            <a:spLocks/>
          </p:cNvSpPr>
          <p:nvPr userDrawn="1"/>
        </p:nvSpPr>
        <p:spPr>
          <a:xfrm>
            <a:off x="5887934" y="1736221"/>
            <a:ext cx="4769051" cy="485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lang="en-US" sz="32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lang="en-US" sz="28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20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20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3600" b="1" cap="all" dirty="0">
                <a:solidFill>
                  <a:srgbClr val="69B3E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Questions?</a:t>
            </a:r>
            <a:endParaRPr lang="en-CA" sz="36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F70F7A0-094B-0ED4-9332-D1222D60FF29}"/>
              </a:ext>
            </a:extLst>
          </p:cNvPr>
          <p:cNvCxnSpPr>
            <a:cxnSpLocks/>
          </p:cNvCxnSpPr>
          <p:nvPr userDrawn="1"/>
        </p:nvCxnSpPr>
        <p:spPr>
          <a:xfrm>
            <a:off x="5823364" y="2423677"/>
            <a:ext cx="4899600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C6E0302-FF03-7008-2661-B49435787235}"/>
              </a:ext>
            </a:extLst>
          </p:cNvPr>
          <p:cNvSpPr txBox="1">
            <a:spLocks/>
          </p:cNvSpPr>
          <p:nvPr userDrawn="1"/>
        </p:nvSpPr>
        <p:spPr>
          <a:xfrm>
            <a:off x="5887934" y="2564902"/>
            <a:ext cx="4769051" cy="6555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lang="en-US" sz="32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lang="en-US" sz="28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20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20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dirty="0"/>
              <a:t>We’re Here to Help.</a:t>
            </a:r>
          </a:p>
        </p:txBody>
      </p:sp>
    </p:spTree>
    <p:extLst>
      <p:ext uri="{BB962C8B-B14F-4D97-AF65-F5344CB8AC3E}">
        <p14:creationId xmlns:p14="http://schemas.microsoft.com/office/powerpoint/2010/main" val="3443190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 Slide_Edit in Master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EE26D3BC-878F-9793-A197-3B38B3B3FD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AE44E1-B50F-15B9-383A-88A14B6A2D8F}"/>
              </a:ext>
            </a:extLst>
          </p:cNvPr>
          <p:cNvSpPr txBox="1"/>
          <p:nvPr userDrawn="1"/>
        </p:nvSpPr>
        <p:spPr>
          <a:xfrm>
            <a:off x="7255565" y="6222602"/>
            <a:ext cx="41114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kern="0" spc="0" baseline="0" dirty="0">
                <a:solidFill>
                  <a:srgbClr val="63666A"/>
                </a:solidFill>
                <a:latin typeface="+mj-lt"/>
                <a:cs typeface="Arial" panose="020B0604020202020204" pitchFamily="34" charset="0"/>
              </a:rPr>
              <a:t>Environmental Science, Engineering, and Management Consulting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73DE2AA-77D3-D1AB-7CBC-4AF726B3B663}"/>
              </a:ext>
            </a:extLst>
          </p:cNvPr>
          <p:cNvSpPr txBox="1">
            <a:spLocks/>
          </p:cNvSpPr>
          <p:nvPr userDrawn="1"/>
        </p:nvSpPr>
        <p:spPr>
          <a:xfrm>
            <a:off x="5324640" y="3488634"/>
            <a:ext cx="5895638" cy="12401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lang="en-US" sz="28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50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lang="en-US" sz="24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CA" sz="1800" b="1" cap="all" dirty="0">
                <a:solidFill>
                  <a:srgbClr val="69B3E7"/>
                </a:solidFill>
              </a:rPr>
              <a:t>Andrea McNaughton</a:t>
            </a:r>
            <a:r>
              <a:rPr lang="en-CA" sz="1800" dirty="0">
                <a:solidFill>
                  <a:schemeClr val="bg1"/>
                </a:solidFill>
              </a:rPr>
              <a:t>, </a:t>
            </a:r>
            <a:r>
              <a:rPr lang="en-CA" sz="1600" dirty="0">
                <a:solidFill>
                  <a:schemeClr val="bg1"/>
                </a:solidFill>
              </a:rPr>
              <a:t>B.A.Sc., P.Eng.</a:t>
            </a:r>
            <a:br>
              <a:rPr lang="en-CA" sz="1600" dirty="0">
                <a:solidFill>
                  <a:schemeClr val="bg1"/>
                </a:solidFill>
              </a:rPr>
            </a:br>
            <a:r>
              <a:rPr lang="en-CA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Project Manager</a:t>
            </a:r>
            <a:br>
              <a:rPr lang="en-CA" sz="1600" dirty="0">
                <a:solidFill>
                  <a:schemeClr val="bg1"/>
                </a:solidFill>
              </a:rPr>
            </a:br>
            <a:r>
              <a:rPr lang="en-CA" sz="1600" dirty="0">
                <a:solidFill>
                  <a:schemeClr val="bg1"/>
                </a:solidFill>
              </a:rPr>
              <a:t>amcnaughton@traceassociates.ca</a:t>
            </a:r>
            <a:br>
              <a:rPr lang="en-CA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519.741.5774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9E65760-F8B0-7E0D-4BFC-B9459DD9944B}"/>
              </a:ext>
            </a:extLst>
          </p:cNvPr>
          <p:cNvSpPr txBox="1">
            <a:spLocks/>
          </p:cNvSpPr>
          <p:nvPr userDrawn="1"/>
        </p:nvSpPr>
        <p:spPr>
          <a:xfrm>
            <a:off x="5887934" y="1736221"/>
            <a:ext cx="4769051" cy="485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lang="en-US" sz="32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lang="en-US" sz="28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20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20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3600" b="1" cap="all" dirty="0">
                <a:solidFill>
                  <a:srgbClr val="69B3E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Questions?</a:t>
            </a:r>
            <a:endParaRPr lang="en-CA" sz="36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F70F7A0-094B-0ED4-9332-D1222D60FF29}"/>
              </a:ext>
            </a:extLst>
          </p:cNvPr>
          <p:cNvCxnSpPr>
            <a:cxnSpLocks/>
          </p:cNvCxnSpPr>
          <p:nvPr userDrawn="1"/>
        </p:nvCxnSpPr>
        <p:spPr>
          <a:xfrm>
            <a:off x="5823364" y="2423677"/>
            <a:ext cx="4899600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C6E0302-FF03-7008-2661-B49435787235}"/>
              </a:ext>
            </a:extLst>
          </p:cNvPr>
          <p:cNvSpPr txBox="1">
            <a:spLocks/>
          </p:cNvSpPr>
          <p:nvPr userDrawn="1"/>
        </p:nvSpPr>
        <p:spPr>
          <a:xfrm>
            <a:off x="5887934" y="2564902"/>
            <a:ext cx="4769051" cy="6555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lang="en-US" sz="32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lang="en-US" sz="28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20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20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dirty="0"/>
              <a:t>We’re Here to Help.</a:t>
            </a:r>
          </a:p>
        </p:txBody>
      </p:sp>
    </p:spTree>
    <p:extLst>
      <p:ext uri="{BB962C8B-B14F-4D97-AF65-F5344CB8AC3E}">
        <p14:creationId xmlns:p14="http://schemas.microsoft.com/office/powerpoint/2010/main" val="10213389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1_Full Colour Texture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11939-3F90-8B4E-B714-A16CADF4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4160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98349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1_Full Colour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11939-3F90-8B4E-B714-A16CADF4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4160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83D57-85CD-DA4C-AF2E-7116AB91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0767"/>
            <a:ext cx="10425056" cy="4044875"/>
          </a:xfrm>
        </p:spPr>
        <p:txBody>
          <a:bodyPr/>
          <a:lstStyle>
            <a:lvl1pPr marL="457200" indent="-457200">
              <a:defRPr sz="2400">
                <a:solidFill>
                  <a:schemeClr val="bg1"/>
                </a:solidFill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>
              <a:buNone/>
              <a:defRPr lang="en-US" sz="20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17306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1_Full Colour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04433-AC22-B140-98D9-4D68307CA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0914"/>
            <a:ext cx="10515600" cy="516367"/>
          </a:xfrm>
        </p:spPr>
        <p:txBody>
          <a:bodyPr>
            <a:noAutofit/>
          </a:bodyPr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F2514-B931-8B40-A857-72C156FD57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30767"/>
            <a:ext cx="5181600" cy="4152452"/>
          </a:xfrm>
        </p:spPr>
        <p:txBody>
          <a:bodyPr/>
          <a:lstStyle>
            <a:lvl1pPr marL="457200" indent="-457200">
              <a:defRPr sz="2400">
                <a:solidFill>
                  <a:schemeClr val="bg1"/>
                </a:solidFill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68375" indent="-396875">
              <a:buNone/>
              <a:defRPr lang="en-US" sz="20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dirty="0"/>
              <a:t>Third level</a:t>
            </a:r>
          </a:p>
          <a:p>
            <a:pPr lvl="2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487A7-917C-8945-8C75-73FD98F86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30767"/>
            <a:ext cx="5181600" cy="4152452"/>
          </a:xfrm>
        </p:spPr>
        <p:txBody>
          <a:bodyPr/>
          <a:lstStyle>
            <a:lvl1pPr marL="457200" indent="-457200">
              <a:defRPr sz="2400">
                <a:solidFill>
                  <a:schemeClr val="bg1"/>
                </a:solidFill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342900">
              <a:defRPr lang="en-US" sz="20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88479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1_Full Colour_Picture with 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521208"/>
          </a:xfrm>
        </p:spPr>
        <p:txBody>
          <a:bodyPr anchor="b"/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1430767"/>
            <a:ext cx="6172200" cy="406639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30769"/>
            <a:ext cx="3932237" cy="4066390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165100">
              <a:buNone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13713656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1_Full Colour_Picture with Larger 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521208"/>
          </a:xfrm>
        </p:spPr>
        <p:txBody>
          <a:bodyPr anchor="b"/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315200" y="1430767"/>
            <a:ext cx="4037012" cy="406639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30769"/>
            <a:ext cx="6080354" cy="4066390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165100">
              <a:buNone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25953529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1_Full Colour_Picture with Cap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521208"/>
          </a:xfrm>
        </p:spPr>
        <p:txBody>
          <a:bodyPr anchor="b"/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5756" y="1430767"/>
            <a:ext cx="6172200" cy="406639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32612" y="1430769"/>
            <a:ext cx="3932237" cy="4066390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165100">
              <a:buNone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12280973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1_Full Colour_Picture Full Slid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2104" y="585217"/>
            <a:ext cx="10520108" cy="4911942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9159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B1_Full Colour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53D3F-C8E6-5141-A1C9-6687A48EA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521208"/>
          </a:xfrm>
        </p:spPr>
        <p:txBody>
          <a:bodyPr>
            <a:normAutofit/>
          </a:bodyPr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9950B-30F7-4B4C-8B87-FD5A2A0BE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33739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6561BB-0C00-3A4F-8D4E-01330FE1E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77440"/>
            <a:ext cx="5157787" cy="2743200"/>
          </a:xfrm>
        </p:spPr>
        <p:txBody>
          <a:bodyPr/>
          <a:lstStyle>
            <a:lvl1pPr marL="457200" indent="-457200"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53A101-E2BD-7A46-817C-66F2A075BD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33739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66149F-9FDF-E047-9319-5CDB650D6F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77440"/>
            <a:ext cx="5183188" cy="2743200"/>
          </a:xfrm>
        </p:spPr>
        <p:txBody>
          <a:bodyPr/>
          <a:lstStyle>
            <a:lvl1pPr marL="457200" indent="-457200"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94789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1_Section Divider_Double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rectangular object with a white logo&#10;&#10;Description automatically generated">
            <a:extLst>
              <a:ext uri="{FF2B5EF4-FFF2-40B4-BE49-F238E27FC236}">
                <a16:creationId xmlns:a16="http://schemas.microsoft.com/office/drawing/2014/main" id="{E87D66ED-3A4B-A300-2634-0742F6EEB3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06FC9B-AF7F-2841-AC41-7867E7F650D2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1054761" y="3705495"/>
            <a:ext cx="8539832" cy="902575"/>
          </a:xfrm>
        </p:spPr>
        <p:txBody>
          <a:bodyPr anchor="t">
            <a:noAutofit/>
          </a:bodyPr>
          <a:lstStyle>
            <a:lvl1pPr algn="l"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Divider</a:t>
            </a:r>
            <a:br>
              <a:rPr lang="en-US" dirty="0"/>
            </a:br>
            <a:r>
              <a:rPr lang="en-US" dirty="0"/>
              <a:t>Double Line (font 29pt)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3D2065-38B4-5749-BACA-5D4498C93BD6}"/>
              </a:ext>
            </a:extLst>
          </p:cNvPr>
          <p:cNvSpPr>
            <a:spLocks noGrp="1" noChangeAspect="1"/>
          </p:cNvSpPr>
          <p:nvPr>
            <p:ph type="subTitle" idx="1" hasCustomPrompt="1"/>
          </p:nvPr>
        </p:nvSpPr>
        <p:spPr>
          <a:xfrm>
            <a:off x="1054761" y="4694939"/>
            <a:ext cx="5503677" cy="78830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CA" sz="1600" b="0" i="0" smtClean="0">
                <a:solidFill>
                  <a:srgbClr val="69B3E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by: (font 16pt)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3691468-85FA-D252-C0CD-1AAE1BC07F79}"/>
              </a:ext>
            </a:extLst>
          </p:cNvPr>
          <p:cNvCxnSpPr>
            <a:cxnSpLocks/>
          </p:cNvCxnSpPr>
          <p:nvPr userDrawn="1"/>
        </p:nvCxnSpPr>
        <p:spPr>
          <a:xfrm>
            <a:off x="803564" y="3463464"/>
            <a:ext cx="10418618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96839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1_White Texture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11939-3F90-8B4E-B714-A16CADF4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5056" cy="539496"/>
          </a:xfrm>
        </p:spPr>
        <p:txBody>
          <a:bodyPr/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83D57-85CD-DA4C-AF2E-7116AB91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5608"/>
            <a:ext cx="10425056" cy="4044880"/>
          </a:xfrm>
        </p:spPr>
        <p:txBody>
          <a:bodyPr/>
          <a:lstStyle>
            <a:lvl1pPr marL="457200" indent="-457200">
              <a:defRPr lang="en-US" sz="24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5000" indent="-342900">
              <a:defRPr lang="en-US" sz="2200" b="0" i="0" kern="1200" dirty="0" smtClean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>
              <a:defRPr lang="en-US" sz="20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rgbClr val="63666A"/>
                </a:solidFill>
              </a:defRPr>
            </a:lvl4pPr>
            <a:lvl5pPr>
              <a:defRPr>
                <a:solidFill>
                  <a:srgbClr val="63666A"/>
                </a:solidFill>
              </a:defRPr>
            </a:lvl5pPr>
          </a:lstStyle>
          <a:p>
            <a:pPr marL="457200" lvl="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074504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1_White Texture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11939-3F90-8B4E-B714-A16CADF4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5056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A3BAAE59-32F0-4095-9D16-F8BE4A74C42C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838143" y="1435607"/>
            <a:ext cx="10424160" cy="4044880"/>
          </a:xfrm>
        </p:spPr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179822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1_White Texture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04433-AC22-B140-98D9-4D68307CA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4160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F2514-B931-8B40-A857-72C156FD57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35608"/>
            <a:ext cx="5181600" cy="4151376"/>
          </a:xfrm>
        </p:spPr>
        <p:txBody>
          <a:bodyPr/>
          <a:lstStyle>
            <a:lvl1pPr>
              <a:defRPr sz="2400">
                <a:solidFill>
                  <a:srgbClr val="63666A"/>
                </a:solidFill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>
                <a:solidFill>
                  <a:srgbClr val="63666A"/>
                </a:solidFill>
              </a:defRPr>
            </a:lvl3pPr>
            <a:lvl4pPr>
              <a:defRPr>
                <a:solidFill>
                  <a:srgbClr val="63666A"/>
                </a:solidFill>
              </a:defRPr>
            </a:lvl4pPr>
            <a:lvl5pPr>
              <a:defRPr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487A7-917C-8945-8C75-73FD98F86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35608"/>
            <a:ext cx="5181600" cy="4151376"/>
          </a:xfrm>
        </p:spPr>
        <p:txBody>
          <a:bodyPr/>
          <a:lstStyle>
            <a:lvl1pPr>
              <a:defRPr sz="2400">
                <a:solidFill>
                  <a:srgbClr val="63666A"/>
                </a:solidFill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>
                <a:solidFill>
                  <a:srgbClr val="63666A"/>
                </a:solidFill>
              </a:defRPr>
            </a:lvl3pPr>
            <a:lvl4pPr>
              <a:defRPr>
                <a:solidFill>
                  <a:srgbClr val="63666A"/>
                </a:solidFill>
              </a:defRPr>
            </a:lvl4pPr>
            <a:lvl5pPr>
              <a:defRPr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721627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1_White Texture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839788" y="457200"/>
            <a:ext cx="3932237" cy="1005840"/>
          </a:xfrm>
        </p:spPr>
        <p:txBody>
          <a:bodyPr anchor="b">
            <a:no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457200"/>
            <a:ext cx="6172200" cy="5039958"/>
          </a:xfr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 noChangeAspect="1"/>
          </p:cNvSpPr>
          <p:nvPr>
            <p:ph type="body" sz="half" idx="2"/>
          </p:nvPr>
        </p:nvSpPr>
        <p:spPr>
          <a:xfrm>
            <a:off x="839788" y="1742739"/>
            <a:ext cx="3932237" cy="3754420"/>
          </a:xfrm>
        </p:spPr>
        <p:txBody>
          <a:bodyPr>
            <a:noAutofit/>
          </a:bodyPr>
          <a:lstStyle>
            <a:lvl1pPr marL="457200" indent="-457200">
              <a:buFont typeface="Wingdings" panose="05000000000000000000" pitchFamily="2" charset="2"/>
              <a:buChar char="§"/>
              <a:defRPr lang="en-US" sz="24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85750">
              <a:buNone/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457200" lvl="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24102553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1_White Texture_Pictur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1248" y="566928"/>
            <a:ext cx="10510964" cy="4930230"/>
          </a:xfr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3346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B1_White Texture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53D3F-C8E6-5141-A1C9-6687A48EA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66928"/>
            <a:ext cx="10424160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9950B-30F7-4B4C-8B87-FD5A2A0BE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35608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6561BB-0C00-3A4F-8D4E-01330FE1E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77440"/>
            <a:ext cx="5157787" cy="2743200"/>
          </a:xfrm>
        </p:spPr>
        <p:txBody>
          <a:bodyPr/>
          <a:lstStyle>
            <a:lvl1pPr>
              <a:defRPr sz="2400"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53A101-E2BD-7A46-817C-66F2A075BD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35608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66149F-9FDF-E047-9319-5CDB650D6F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77440"/>
            <a:ext cx="5183188" cy="2743200"/>
          </a:xfrm>
        </p:spPr>
        <p:txBody>
          <a:bodyPr/>
          <a:lstStyle>
            <a:lvl1pPr>
              <a:defRPr sz="2400"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58480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1_White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11939-3F90-8B4E-B714-A16CADF4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5056" cy="539496"/>
          </a:xfrm>
        </p:spPr>
        <p:txBody>
          <a:bodyPr/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83D57-85CD-DA4C-AF2E-7116AB91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5608"/>
            <a:ext cx="10425056" cy="4044880"/>
          </a:xfrm>
        </p:spPr>
        <p:txBody>
          <a:bodyPr/>
          <a:lstStyle>
            <a:lvl1pPr marL="457200" indent="-457200">
              <a:defRPr lang="en-US" sz="24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5000" indent="-342900">
              <a:defRPr lang="en-US" sz="2200" b="0" i="0" kern="1200" dirty="0" smtClean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>
              <a:defRPr lang="en-US" sz="20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rgbClr val="63666A"/>
                </a:solidFill>
              </a:defRPr>
            </a:lvl4pPr>
            <a:lvl5pPr>
              <a:defRPr>
                <a:solidFill>
                  <a:srgbClr val="63666A"/>
                </a:solidFill>
              </a:defRPr>
            </a:lvl5pPr>
          </a:lstStyle>
          <a:p>
            <a:pPr marL="457200" lvl="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134575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1_White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11939-3F90-8B4E-B714-A16CADF4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5056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A3BAAE59-32F0-4095-9D16-F8BE4A74C42C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838143" y="1435607"/>
            <a:ext cx="10424160" cy="4044880"/>
          </a:xfrm>
        </p:spPr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196998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1_White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04433-AC22-B140-98D9-4D68307CA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4160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F2514-B931-8B40-A857-72C156FD57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35608"/>
            <a:ext cx="5181600" cy="4151376"/>
          </a:xfrm>
        </p:spPr>
        <p:txBody>
          <a:bodyPr/>
          <a:lstStyle>
            <a:lvl1pPr>
              <a:defRPr sz="2400">
                <a:solidFill>
                  <a:srgbClr val="63666A"/>
                </a:solidFill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>
                <a:solidFill>
                  <a:srgbClr val="63666A"/>
                </a:solidFill>
              </a:defRPr>
            </a:lvl3pPr>
            <a:lvl4pPr>
              <a:defRPr>
                <a:solidFill>
                  <a:srgbClr val="63666A"/>
                </a:solidFill>
              </a:defRPr>
            </a:lvl4pPr>
            <a:lvl5pPr>
              <a:defRPr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487A7-917C-8945-8C75-73FD98F86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35608"/>
            <a:ext cx="5181600" cy="4151376"/>
          </a:xfrm>
        </p:spPr>
        <p:txBody>
          <a:bodyPr/>
          <a:lstStyle>
            <a:lvl1pPr>
              <a:defRPr sz="2400">
                <a:solidFill>
                  <a:srgbClr val="63666A"/>
                </a:solidFill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>
                <a:solidFill>
                  <a:srgbClr val="63666A"/>
                </a:solidFill>
              </a:defRPr>
            </a:lvl3pPr>
            <a:lvl4pPr>
              <a:defRPr>
                <a:solidFill>
                  <a:srgbClr val="63666A"/>
                </a:solidFill>
              </a:defRPr>
            </a:lvl4pPr>
            <a:lvl5pPr>
              <a:defRPr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117941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1_White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839788" y="457200"/>
            <a:ext cx="3932237" cy="1005840"/>
          </a:xfrm>
        </p:spPr>
        <p:txBody>
          <a:bodyPr anchor="b">
            <a:no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457200"/>
            <a:ext cx="6172200" cy="5039958"/>
          </a:xfr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 noChangeAspect="1"/>
          </p:cNvSpPr>
          <p:nvPr>
            <p:ph type="body" sz="half" idx="2"/>
          </p:nvPr>
        </p:nvSpPr>
        <p:spPr>
          <a:xfrm>
            <a:off x="839788" y="1742739"/>
            <a:ext cx="3932237" cy="3754420"/>
          </a:xfrm>
        </p:spPr>
        <p:txBody>
          <a:bodyPr>
            <a:noAutofit/>
          </a:bodyPr>
          <a:lstStyle>
            <a:lvl1pPr marL="457200" indent="-457200">
              <a:buFont typeface="Wingdings" panose="05000000000000000000" pitchFamily="2" charset="2"/>
              <a:buChar char="§"/>
              <a:defRPr lang="en-US" sz="24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85750">
              <a:buNone/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457200" lvl="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3878538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1_Cover Slide_Single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rectangular object with a white logo&#10;&#10;Description automatically generated">
            <a:extLst>
              <a:ext uri="{FF2B5EF4-FFF2-40B4-BE49-F238E27FC236}">
                <a16:creationId xmlns:a16="http://schemas.microsoft.com/office/drawing/2014/main" id="{E87D66ED-3A4B-A300-2634-0742F6EEB3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06FC9B-AF7F-2841-AC41-7867E7F650D2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1054761" y="3709767"/>
            <a:ext cx="8539832" cy="500756"/>
          </a:xfrm>
        </p:spPr>
        <p:txBody>
          <a:bodyPr anchor="b">
            <a:noAutofit/>
          </a:bodyPr>
          <a:lstStyle>
            <a:lvl1pPr algn="l"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Cover Title Single Line (font 29pt)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3D2065-38B4-5749-BACA-5D4498C93BD6}"/>
              </a:ext>
            </a:extLst>
          </p:cNvPr>
          <p:cNvSpPr>
            <a:spLocks noGrp="1" noChangeAspect="1"/>
          </p:cNvSpPr>
          <p:nvPr>
            <p:ph type="subTitle" idx="1" hasCustomPrompt="1"/>
          </p:nvPr>
        </p:nvSpPr>
        <p:spPr>
          <a:xfrm>
            <a:off x="1054761" y="4319875"/>
            <a:ext cx="5503677" cy="78830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CA" sz="1600" b="0" i="0" smtClean="0">
                <a:solidFill>
                  <a:srgbClr val="69B3E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by: (font 16pt)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4B76CD1-34D0-4819-B5B1-8A46CB549247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033741" y="5618457"/>
            <a:ext cx="1431435" cy="2011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CA" sz="1400" b="0" i="0" kern="120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100" baseline="0" dirty="0">
                <a:solidFill>
                  <a:srgbClr val="69B3E7"/>
                </a:solidFill>
              </a:rPr>
              <a:t>Date: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0E4641CF-60BF-4314-84DC-E5CB3A31C203}"/>
              </a:ext>
            </a:extLst>
          </p:cNvPr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1477244" y="5859541"/>
            <a:ext cx="6111128" cy="201168"/>
          </a:xfrm>
        </p:spPr>
        <p:txBody>
          <a:bodyPr wrap="none">
            <a:noAutofit/>
          </a:bodyPr>
          <a:lstStyle>
            <a:lvl1pPr marL="0" indent="0">
              <a:buNone/>
              <a:defRPr sz="11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0300-011 Title of Document (font 11)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CD98189D-0D34-46B9-AE0F-1B78280A37CF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034334" y="5831888"/>
            <a:ext cx="1431435" cy="2011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CA" sz="1400" b="0" i="0" kern="120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100" baseline="0" dirty="0">
                <a:solidFill>
                  <a:srgbClr val="69B3E7"/>
                </a:solidFill>
              </a:rPr>
              <a:t>File: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9ED11F6-7977-4EB2-A214-91585FF08B72}"/>
              </a:ext>
            </a:extLst>
          </p:cNvPr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1479516" y="5633212"/>
            <a:ext cx="4279392" cy="201168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Month  dd, year (font 11)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E0B8E01-A5E5-E44D-55B7-614CDA0F0362}"/>
              </a:ext>
            </a:extLst>
          </p:cNvPr>
          <p:cNvCxnSpPr>
            <a:cxnSpLocks/>
          </p:cNvCxnSpPr>
          <p:nvPr userDrawn="1"/>
        </p:nvCxnSpPr>
        <p:spPr>
          <a:xfrm>
            <a:off x="803564" y="3470565"/>
            <a:ext cx="10418618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82649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1_White_Pictur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1248" y="566928"/>
            <a:ext cx="10510964" cy="4930230"/>
          </a:xfr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9092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B1_White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53D3F-C8E6-5141-A1C9-6687A48EA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66928"/>
            <a:ext cx="10424160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9950B-30F7-4B4C-8B87-FD5A2A0BE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35608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6561BB-0C00-3A4F-8D4E-01330FE1E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77440"/>
            <a:ext cx="5157787" cy="2743200"/>
          </a:xfrm>
        </p:spPr>
        <p:txBody>
          <a:bodyPr/>
          <a:lstStyle>
            <a:lvl1pPr>
              <a:defRPr sz="2400"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53A101-E2BD-7A46-817C-66F2A075BD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35608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66149F-9FDF-E047-9319-5CDB650D6F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77440"/>
            <a:ext cx="5183188" cy="2743200"/>
          </a:xfrm>
        </p:spPr>
        <p:txBody>
          <a:bodyPr/>
          <a:lstStyle>
            <a:lvl1pPr>
              <a:defRPr sz="2400"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242793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2_Full Colour Texture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11939-3F90-8B4E-B714-A16CADF4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4160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83D57-85CD-DA4C-AF2E-7116AB91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0767"/>
            <a:ext cx="10425056" cy="4044875"/>
          </a:xfrm>
        </p:spPr>
        <p:txBody>
          <a:bodyPr/>
          <a:lstStyle>
            <a:lvl1pPr marL="457200" indent="-457200">
              <a:defRPr sz="2400">
                <a:solidFill>
                  <a:schemeClr val="bg1"/>
                </a:solidFill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>
              <a:buNone/>
              <a:defRPr lang="en-US" sz="20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670511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2_Full Colour Texture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04433-AC22-B140-98D9-4D68307CA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0914"/>
            <a:ext cx="10515600" cy="516367"/>
          </a:xfrm>
        </p:spPr>
        <p:txBody>
          <a:bodyPr>
            <a:noAutofit/>
          </a:bodyPr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F2514-B931-8B40-A857-72C156FD57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30767"/>
            <a:ext cx="5181600" cy="4152452"/>
          </a:xfrm>
        </p:spPr>
        <p:txBody>
          <a:bodyPr/>
          <a:lstStyle>
            <a:lvl1pPr marL="457200" indent="-457200">
              <a:defRPr sz="2400">
                <a:solidFill>
                  <a:schemeClr val="bg1"/>
                </a:solidFill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68375" indent="-396875">
              <a:buNone/>
              <a:defRPr lang="en-US" sz="20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dirty="0"/>
              <a:t>Third level</a:t>
            </a:r>
          </a:p>
          <a:p>
            <a:pPr lvl="2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487A7-917C-8945-8C75-73FD98F86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30767"/>
            <a:ext cx="5181600" cy="4152452"/>
          </a:xfrm>
        </p:spPr>
        <p:txBody>
          <a:bodyPr/>
          <a:lstStyle>
            <a:lvl1pPr marL="457200" indent="-457200">
              <a:defRPr sz="2400">
                <a:solidFill>
                  <a:schemeClr val="bg1"/>
                </a:solidFill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342900">
              <a:defRPr lang="en-US" sz="20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735387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2_Full Colour Texture_Picture with 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521208"/>
          </a:xfrm>
        </p:spPr>
        <p:txBody>
          <a:bodyPr anchor="b"/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1430767"/>
            <a:ext cx="6172200" cy="406639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30769"/>
            <a:ext cx="3932237" cy="4066390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165100">
              <a:buNone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14306439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2_Full Colour Texture_Picture with Larger 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521208"/>
          </a:xfrm>
        </p:spPr>
        <p:txBody>
          <a:bodyPr anchor="b"/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315200" y="1430767"/>
            <a:ext cx="4037012" cy="406639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30769"/>
            <a:ext cx="6080354" cy="4066390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165100">
              <a:buNone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39124873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2_Full Colour Texture_Picture with Cap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521208"/>
          </a:xfrm>
        </p:spPr>
        <p:txBody>
          <a:bodyPr anchor="b"/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5756" y="1430767"/>
            <a:ext cx="6172200" cy="406639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32612" y="1430769"/>
            <a:ext cx="3932237" cy="4066390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165100">
              <a:buNone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5213053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2_Full Colour Texture_Picture Full Slid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2104" y="585217"/>
            <a:ext cx="10520108" cy="4911942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7590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B2_Full Colour Texture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53D3F-C8E6-5141-A1C9-6687A48EA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521208"/>
          </a:xfrm>
        </p:spPr>
        <p:txBody>
          <a:bodyPr>
            <a:normAutofit/>
          </a:bodyPr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9950B-30F7-4B4C-8B87-FD5A2A0BE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33739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6561BB-0C00-3A4F-8D4E-01330FE1E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77440"/>
            <a:ext cx="5157787" cy="2743200"/>
          </a:xfrm>
        </p:spPr>
        <p:txBody>
          <a:bodyPr/>
          <a:lstStyle>
            <a:lvl1pPr marL="457200" indent="-457200"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53A101-E2BD-7A46-817C-66F2A075BD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33739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66149F-9FDF-E047-9319-5CDB650D6F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77440"/>
            <a:ext cx="5183188" cy="2743200"/>
          </a:xfrm>
        </p:spPr>
        <p:txBody>
          <a:bodyPr/>
          <a:lstStyle>
            <a:lvl1pPr marL="457200" indent="-457200"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081313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2_Full Colour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11939-3F90-8B4E-B714-A16CADF4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4160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83D57-85CD-DA4C-AF2E-7116AB91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0767"/>
            <a:ext cx="10425056" cy="4044875"/>
          </a:xfrm>
        </p:spPr>
        <p:txBody>
          <a:bodyPr/>
          <a:lstStyle>
            <a:lvl1pPr marL="457200" indent="-457200">
              <a:defRPr sz="2400">
                <a:solidFill>
                  <a:schemeClr val="bg1"/>
                </a:solidFill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>
              <a:buNone/>
              <a:defRPr lang="en-US" sz="20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78678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1_Section Divider_Single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rectangular object with a white logo&#10;&#10;Description automatically generated">
            <a:extLst>
              <a:ext uri="{FF2B5EF4-FFF2-40B4-BE49-F238E27FC236}">
                <a16:creationId xmlns:a16="http://schemas.microsoft.com/office/drawing/2014/main" id="{E87D66ED-3A4B-A300-2634-0742F6EEB3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06FC9B-AF7F-2841-AC41-7867E7F650D2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1054761" y="4225156"/>
            <a:ext cx="8539832" cy="500756"/>
          </a:xfrm>
        </p:spPr>
        <p:txBody>
          <a:bodyPr anchor="b">
            <a:noAutofit/>
          </a:bodyPr>
          <a:lstStyle>
            <a:lvl1pPr algn="l"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Cover Title Single Line (font 29pt)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3D2065-38B4-5749-BACA-5D4498C93BD6}"/>
              </a:ext>
            </a:extLst>
          </p:cNvPr>
          <p:cNvSpPr>
            <a:spLocks noGrp="1" noChangeAspect="1"/>
          </p:cNvSpPr>
          <p:nvPr>
            <p:ph type="subTitle" idx="1" hasCustomPrompt="1"/>
          </p:nvPr>
        </p:nvSpPr>
        <p:spPr>
          <a:xfrm>
            <a:off x="1054761" y="4835264"/>
            <a:ext cx="5503677" cy="78830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CA" sz="1600" b="0" i="0" smtClean="0">
                <a:solidFill>
                  <a:srgbClr val="69B3E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by: (font 16pt)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E0B8E01-A5E5-E44D-55B7-614CDA0F0362}"/>
              </a:ext>
            </a:extLst>
          </p:cNvPr>
          <p:cNvCxnSpPr>
            <a:cxnSpLocks/>
          </p:cNvCxnSpPr>
          <p:nvPr userDrawn="1"/>
        </p:nvCxnSpPr>
        <p:spPr>
          <a:xfrm>
            <a:off x="803564" y="3985954"/>
            <a:ext cx="10418618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64136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2_Full Colour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04433-AC22-B140-98D9-4D68307CA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0914"/>
            <a:ext cx="10515600" cy="516367"/>
          </a:xfrm>
        </p:spPr>
        <p:txBody>
          <a:bodyPr>
            <a:noAutofit/>
          </a:bodyPr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F2514-B931-8B40-A857-72C156FD57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30767"/>
            <a:ext cx="5181600" cy="4152452"/>
          </a:xfrm>
        </p:spPr>
        <p:txBody>
          <a:bodyPr/>
          <a:lstStyle>
            <a:lvl1pPr marL="457200" indent="-457200">
              <a:defRPr>
                <a:solidFill>
                  <a:schemeClr val="bg1"/>
                </a:solidFill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4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68375" indent="-396875">
              <a:buNone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dirty="0"/>
              <a:t>Third level</a:t>
            </a:r>
          </a:p>
          <a:p>
            <a:pPr lvl="2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487A7-917C-8945-8C75-73FD98F86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30767"/>
            <a:ext cx="5181600" cy="4152452"/>
          </a:xfrm>
        </p:spPr>
        <p:txBody>
          <a:bodyPr/>
          <a:lstStyle>
            <a:lvl1pPr marL="457200" indent="-457200">
              <a:defRPr>
                <a:solidFill>
                  <a:schemeClr val="bg1"/>
                </a:solidFill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4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342900"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050247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2_Full Colour_Picture with 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521208"/>
          </a:xfrm>
        </p:spPr>
        <p:txBody>
          <a:bodyPr anchor="b"/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1430767"/>
            <a:ext cx="6172200" cy="406639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30769"/>
            <a:ext cx="3932237" cy="4066390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165100">
              <a:buNone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25749281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2_Full Colour_Picture with Larger 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521208"/>
          </a:xfrm>
        </p:spPr>
        <p:txBody>
          <a:bodyPr anchor="b"/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315200" y="1430767"/>
            <a:ext cx="4037012" cy="406639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30769"/>
            <a:ext cx="6080354" cy="4066390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165100">
              <a:buNone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22592573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2_Full Colour_Picture with Cap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521208"/>
          </a:xfrm>
        </p:spPr>
        <p:txBody>
          <a:bodyPr anchor="b"/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5756" y="1430767"/>
            <a:ext cx="6172200" cy="406639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32612" y="1430769"/>
            <a:ext cx="3932237" cy="4066390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165100">
              <a:buNone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31306743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2_Full Colour_Picture Full Slid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2104" y="585217"/>
            <a:ext cx="10520108" cy="4911942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2715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B2_Full Colour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53D3F-C8E6-5141-A1C9-6687A48EA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521208"/>
          </a:xfrm>
        </p:spPr>
        <p:txBody>
          <a:bodyPr>
            <a:normAutofit/>
          </a:bodyPr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9950B-30F7-4B4C-8B87-FD5A2A0BE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33739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6561BB-0C00-3A4F-8D4E-01330FE1E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77440"/>
            <a:ext cx="5157787" cy="2743200"/>
          </a:xfrm>
        </p:spPr>
        <p:txBody>
          <a:bodyPr/>
          <a:lstStyle>
            <a:lvl1pPr marL="457200" indent="-457200"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53A101-E2BD-7A46-817C-66F2A075BD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33739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66149F-9FDF-E047-9319-5CDB650D6F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77440"/>
            <a:ext cx="5183188" cy="2743200"/>
          </a:xfrm>
        </p:spPr>
        <p:txBody>
          <a:bodyPr/>
          <a:lstStyle>
            <a:lvl1pPr marL="457200" indent="-457200"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862384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2_White Texture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11939-3F90-8B4E-B714-A16CADF4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5056" cy="539496"/>
          </a:xfrm>
        </p:spPr>
        <p:txBody>
          <a:bodyPr/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83D57-85CD-DA4C-AF2E-7116AB91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5608"/>
            <a:ext cx="10425056" cy="4044880"/>
          </a:xfrm>
        </p:spPr>
        <p:txBody>
          <a:bodyPr/>
          <a:lstStyle>
            <a:lvl1pPr marL="457200" indent="-457200">
              <a:defRPr lang="en-US" sz="24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5000" indent="-342900">
              <a:defRPr lang="en-US" sz="2200" b="0" i="0" kern="1200" dirty="0" smtClean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>
              <a:defRPr lang="en-US" sz="20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rgbClr val="63666A"/>
                </a:solidFill>
              </a:defRPr>
            </a:lvl4pPr>
            <a:lvl5pPr>
              <a:defRPr>
                <a:solidFill>
                  <a:srgbClr val="63666A"/>
                </a:solidFill>
              </a:defRPr>
            </a:lvl5pPr>
          </a:lstStyle>
          <a:p>
            <a:pPr marL="457200" lvl="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676597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2_White Texture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11939-3F90-8B4E-B714-A16CADF4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5056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A3BAAE59-32F0-4095-9D16-F8BE4A74C42C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838143" y="1435607"/>
            <a:ext cx="10424160" cy="4044880"/>
          </a:xfrm>
        </p:spPr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351256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2_White Texture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04433-AC22-B140-98D9-4D68307CA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4160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F2514-B931-8B40-A857-72C156FD57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35608"/>
            <a:ext cx="5181600" cy="4151376"/>
          </a:xfrm>
        </p:spPr>
        <p:txBody>
          <a:bodyPr/>
          <a:lstStyle>
            <a:lvl1pPr>
              <a:defRPr sz="2400">
                <a:solidFill>
                  <a:srgbClr val="63666A"/>
                </a:solidFill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>
                <a:solidFill>
                  <a:srgbClr val="63666A"/>
                </a:solidFill>
              </a:defRPr>
            </a:lvl3pPr>
            <a:lvl4pPr>
              <a:defRPr>
                <a:solidFill>
                  <a:srgbClr val="63666A"/>
                </a:solidFill>
              </a:defRPr>
            </a:lvl4pPr>
            <a:lvl5pPr>
              <a:defRPr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487A7-917C-8945-8C75-73FD98F86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35608"/>
            <a:ext cx="5181600" cy="4151376"/>
          </a:xfrm>
        </p:spPr>
        <p:txBody>
          <a:bodyPr/>
          <a:lstStyle>
            <a:lvl1pPr>
              <a:defRPr sz="2400">
                <a:solidFill>
                  <a:srgbClr val="63666A"/>
                </a:solidFill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>
                <a:solidFill>
                  <a:srgbClr val="63666A"/>
                </a:solidFill>
              </a:defRPr>
            </a:lvl3pPr>
            <a:lvl4pPr>
              <a:defRPr>
                <a:solidFill>
                  <a:srgbClr val="63666A"/>
                </a:solidFill>
              </a:defRPr>
            </a:lvl4pPr>
            <a:lvl5pPr>
              <a:defRPr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132519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2_White Texture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839788" y="457200"/>
            <a:ext cx="3932237" cy="1005840"/>
          </a:xfrm>
        </p:spPr>
        <p:txBody>
          <a:bodyPr anchor="b">
            <a:no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457200"/>
            <a:ext cx="6172200" cy="5039958"/>
          </a:xfr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 noChangeAspect="1"/>
          </p:cNvSpPr>
          <p:nvPr>
            <p:ph type="body" sz="half" idx="2"/>
          </p:nvPr>
        </p:nvSpPr>
        <p:spPr>
          <a:xfrm>
            <a:off x="839788" y="1742739"/>
            <a:ext cx="3932237" cy="3754420"/>
          </a:xfrm>
        </p:spPr>
        <p:txBody>
          <a:bodyPr>
            <a:noAutofit/>
          </a:bodyPr>
          <a:lstStyle>
            <a:lvl1pPr marL="457200" indent="-457200">
              <a:buFont typeface="Wingdings" panose="05000000000000000000" pitchFamily="2" charset="2"/>
              <a:buChar char="§"/>
              <a:defRPr lang="en-US" sz="24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85750">
              <a:buNone/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457200" lvl="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2039653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2_Section Divider_Single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rectangular object with a white object in the middle&#10;&#10;AI-generated content may be incorrect.">
            <a:extLst>
              <a:ext uri="{FF2B5EF4-FFF2-40B4-BE49-F238E27FC236}">
                <a16:creationId xmlns:a16="http://schemas.microsoft.com/office/drawing/2014/main" id="{62A0095B-2866-3506-23F5-124071A98B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06FC9B-AF7F-2841-AC41-7867E7F650D2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1054761" y="4225156"/>
            <a:ext cx="8539832" cy="500756"/>
          </a:xfrm>
        </p:spPr>
        <p:txBody>
          <a:bodyPr anchor="b">
            <a:noAutofit/>
          </a:bodyPr>
          <a:lstStyle>
            <a:lvl1pPr algn="l"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Cover Title Single Line (font 29pt)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3D2065-38B4-5749-BACA-5D4498C93BD6}"/>
              </a:ext>
            </a:extLst>
          </p:cNvPr>
          <p:cNvSpPr>
            <a:spLocks noGrp="1" noChangeAspect="1"/>
          </p:cNvSpPr>
          <p:nvPr>
            <p:ph type="subTitle" idx="1" hasCustomPrompt="1"/>
          </p:nvPr>
        </p:nvSpPr>
        <p:spPr>
          <a:xfrm>
            <a:off x="1054761" y="4835264"/>
            <a:ext cx="5503677" cy="78830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CA" sz="1600" b="0" i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by: (font 16pt)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E0B8E01-A5E5-E44D-55B7-614CDA0F0362}"/>
              </a:ext>
            </a:extLst>
          </p:cNvPr>
          <p:cNvCxnSpPr>
            <a:cxnSpLocks/>
          </p:cNvCxnSpPr>
          <p:nvPr userDrawn="1"/>
        </p:nvCxnSpPr>
        <p:spPr>
          <a:xfrm>
            <a:off x="803564" y="3985954"/>
            <a:ext cx="1041861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69510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2_White Texture_Pictur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1248" y="566928"/>
            <a:ext cx="10510964" cy="4930230"/>
          </a:xfr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135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B2_White Texture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53D3F-C8E6-5141-A1C9-6687A48EA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66928"/>
            <a:ext cx="10424160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9950B-30F7-4B4C-8B87-FD5A2A0BE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35608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6561BB-0C00-3A4F-8D4E-01330FE1E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77440"/>
            <a:ext cx="5157787" cy="2743200"/>
          </a:xfrm>
        </p:spPr>
        <p:txBody>
          <a:bodyPr/>
          <a:lstStyle>
            <a:lvl1pPr>
              <a:defRPr sz="2400"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53A101-E2BD-7A46-817C-66F2A075BD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35608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66149F-9FDF-E047-9319-5CDB650D6F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77440"/>
            <a:ext cx="5183188" cy="2743200"/>
          </a:xfrm>
        </p:spPr>
        <p:txBody>
          <a:bodyPr/>
          <a:lstStyle>
            <a:lvl1pPr>
              <a:defRPr sz="2400"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597862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2_White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11939-3F90-8B4E-B714-A16CADF4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5056" cy="539496"/>
          </a:xfrm>
        </p:spPr>
        <p:txBody>
          <a:bodyPr/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83D57-85CD-DA4C-AF2E-7116AB91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5608"/>
            <a:ext cx="10425056" cy="4044880"/>
          </a:xfrm>
        </p:spPr>
        <p:txBody>
          <a:bodyPr/>
          <a:lstStyle>
            <a:lvl1pPr marL="457200" indent="-457200">
              <a:defRPr lang="en-US" sz="24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5000" indent="-342900">
              <a:defRPr lang="en-US" sz="2200" b="0" i="0" kern="1200" dirty="0" smtClean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>
              <a:defRPr lang="en-US" sz="20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rgbClr val="63666A"/>
                </a:solidFill>
              </a:defRPr>
            </a:lvl4pPr>
            <a:lvl5pPr>
              <a:defRPr>
                <a:solidFill>
                  <a:srgbClr val="63666A"/>
                </a:solidFill>
              </a:defRPr>
            </a:lvl5pPr>
          </a:lstStyle>
          <a:p>
            <a:pPr marL="457200" lvl="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424611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2_White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11939-3F90-8B4E-B714-A16CADF4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5056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A3BAAE59-32F0-4095-9D16-F8BE4A74C42C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838143" y="1435607"/>
            <a:ext cx="10424160" cy="4044880"/>
          </a:xfrm>
        </p:spPr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518397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2_White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04433-AC22-B140-98D9-4D68307CA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4160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F2514-B931-8B40-A857-72C156FD57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35608"/>
            <a:ext cx="5181600" cy="4151376"/>
          </a:xfrm>
        </p:spPr>
        <p:txBody>
          <a:bodyPr/>
          <a:lstStyle>
            <a:lvl1pPr>
              <a:defRPr sz="2400">
                <a:solidFill>
                  <a:srgbClr val="63666A"/>
                </a:solidFill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>
                <a:solidFill>
                  <a:srgbClr val="63666A"/>
                </a:solidFill>
              </a:defRPr>
            </a:lvl3pPr>
            <a:lvl4pPr>
              <a:defRPr>
                <a:solidFill>
                  <a:srgbClr val="63666A"/>
                </a:solidFill>
              </a:defRPr>
            </a:lvl4pPr>
            <a:lvl5pPr>
              <a:defRPr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487A7-917C-8945-8C75-73FD98F86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35608"/>
            <a:ext cx="5181600" cy="4151376"/>
          </a:xfrm>
        </p:spPr>
        <p:txBody>
          <a:bodyPr/>
          <a:lstStyle>
            <a:lvl1pPr>
              <a:defRPr sz="2400">
                <a:solidFill>
                  <a:srgbClr val="63666A"/>
                </a:solidFill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>
                <a:solidFill>
                  <a:srgbClr val="63666A"/>
                </a:solidFill>
              </a:defRPr>
            </a:lvl3pPr>
            <a:lvl4pPr>
              <a:defRPr>
                <a:solidFill>
                  <a:srgbClr val="63666A"/>
                </a:solidFill>
              </a:defRPr>
            </a:lvl4pPr>
            <a:lvl5pPr>
              <a:defRPr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087022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2_White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839788" y="457200"/>
            <a:ext cx="3932237" cy="1005840"/>
          </a:xfrm>
        </p:spPr>
        <p:txBody>
          <a:bodyPr anchor="b">
            <a:no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457200"/>
            <a:ext cx="6172200" cy="5039958"/>
          </a:xfr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 noChangeAspect="1"/>
          </p:cNvSpPr>
          <p:nvPr>
            <p:ph type="body" sz="half" idx="2"/>
          </p:nvPr>
        </p:nvSpPr>
        <p:spPr>
          <a:xfrm>
            <a:off x="839788" y="1742739"/>
            <a:ext cx="3932237" cy="3754420"/>
          </a:xfrm>
        </p:spPr>
        <p:txBody>
          <a:bodyPr>
            <a:noAutofit/>
          </a:bodyPr>
          <a:lstStyle>
            <a:lvl1pPr marL="457200" indent="-457200">
              <a:buFont typeface="Wingdings" panose="05000000000000000000" pitchFamily="2" charset="2"/>
              <a:buChar char="§"/>
              <a:defRPr lang="en-US" sz="24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85750">
              <a:buNone/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457200" lvl="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16348524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2_White_Pictur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1248" y="566928"/>
            <a:ext cx="10510964" cy="4930230"/>
          </a:xfr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0604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B2_White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53D3F-C8E6-5141-A1C9-6687A48EA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66928"/>
            <a:ext cx="10424160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9950B-30F7-4B4C-8B87-FD5A2A0BE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35608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6561BB-0C00-3A4F-8D4E-01330FE1E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77440"/>
            <a:ext cx="5157787" cy="2743200"/>
          </a:xfrm>
        </p:spPr>
        <p:txBody>
          <a:bodyPr/>
          <a:lstStyle>
            <a:lvl1pPr>
              <a:defRPr sz="2400"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53A101-E2BD-7A46-817C-66F2A075BD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35608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66149F-9FDF-E047-9319-5CDB650D6F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77440"/>
            <a:ext cx="5183188" cy="2743200"/>
          </a:xfrm>
        </p:spPr>
        <p:txBody>
          <a:bodyPr/>
          <a:lstStyle>
            <a:lvl1pPr>
              <a:defRPr sz="2400"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451032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3_Full Colour Texture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11939-3F90-8B4E-B714-A16CADF4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4160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83D57-85CD-DA4C-AF2E-7116AB91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0767"/>
            <a:ext cx="10425056" cy="4044875"/>
          </a:xfrm>
        </p:spPr>
        <p:txBody>
          <a:bodyPr/>
          <a:lstStyle>
            <a:lvl1pPr marL="457200" indent="-457200">
              <a:defRPr sz="2400">
                <a:solidFill>
                  <a:schemeClr val="bg1"/>
                </a:solidFill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>
              <a:buNone/>
              <a:defRPr lang="en-US" sz="20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423057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3_Full Colour Texture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04433-AC22-B140-98D9-4D68307CA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0914"/>
            <a:ext cx="10515600" cy="516367"/>
          </a:xfrm>
        </p:spPr>
        <p:txBody>
          <a:bodyPr>
            <a:noAutofit/>
          </a:bodyPr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F2514-B931-8B40-A857-72C156FD57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30767"/>
            <a:ext cx="5181600" cy="4152452"/>
          </a:xfrm>
        </p:spPr>
        <p:txBody>
          <a:bodyPr/>
          <a:lstStyle>
            <a:lvl1pPr marL="457200" indent="-457200">
              <a:defRPr sz="2400">
                <a:solidFill>
                  <a:schemeClr val="bg1"/>
                </a:solidFill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68375" indent="-396875">
              <a:buNone/>
              <a:defRPr lang="en-US" sz="20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dirty="0"/>
              <a:t>Third level</a:t>
            </a:r>
          </a:p>
          <a:p>
            <a:pPr lvl="2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487A7-917C-8945-8C75-73FD98F86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30767"/>
            <a:ext cx="5181600" cy="4152452"/>
          </a:xfrm>
        </p:spPr>
        <p:txBody>
          <a:bodyPr/>
          <a:lstStyle>
            <a:lvl1pPr marL="457200" indent="-457200">
              <a:defRPr sz="2400">
                <a:solidFill>
                  <a:schemeClr val="bg1"/>
                </a:solidFill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342900">
              <a:defRPr lang="en-US" sz="20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82524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2_Section Divider_Double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rectangular object with a white object in the middle&#10;&#10;AI-generated content may be incorrect.">
            <a:extLst>
              <a:ext uri="{FF2B5EF4-FFF2-40B4-BE49-F238E27FC236}">
                <a16:creationId xmlns:a16="http://schemas.microsoft.com/office/drawing/2014/main" id="{6F875221-6439-5603-5CAF-97F7FC208F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06FC9B-AF7F-2841-AC41-7867E7F650D2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1054761" y="3860616"/>
            <a:ext cx="8539832" cy="902575"/>
          </a:xfrm>
        </p:spPr>
        <p:txBody>
          <a:bodyPr anchor="t">
            <a:noAutofit/>
          </a:bodyPr>
          <a:lstStyle>
            <a:lvl1pPr algn="l"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Divider</a:t>
            </a:r>
            <a:br>
              <a:rPr lang="en-US" dirty="0"/>
            </a:br>
            <a:r>
              <a:rPr lang="en-US" dirty="0"/>
              <a:t>Double Line (font 29pt)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3D2065-38B4-5749-BACA-5D4498C93BD6}"/>
              </a:ext>
            </a:extLst>
          </p:cNvPr>
          <p:cNvSpPr>
            <a:spLocks noGrp="1" noChangeAspect="1"/>
          </p:cNvSpPr>
          <p:nvPr>
            <p:ph type="subTitle" idx="1" hasCustomPrompt="1"/>
          </p:nvPr>
        </p:nvSpPr>
        <p:spPr>
          <a:xfrm>
            <a:off x="1054761" y="4850060"/>
            <a:ext cx="5503677" cy="78830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CA" sz="1600" b="0" i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by: (font 16pt)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3691468-85FA-D252-C0CD-1AAE1BC07F79}"/>
              </a:ext>
            </a:extLst>
          </p:cNvPr>
          <p:cNvCxnSpPr>
            <a:cxnSpLocks/>
          </p:cNvCxnSpPr>
          <p:nvPr userDrawn="1"/>
        </p:nvCxnSpPr>
        <p:spPr>
          <a:xfrm>
            <a:off x="803564" y="3618585"/>
            <a:ext cx="1041861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76194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3_Full Colour Texture_Picture with 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521208"/>
          </a:xfrm>
        </p:spPr>
        <p:txBody>
          <a:bodyPr anchor="b"/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1430767"/>
            <a:ext cx="6172200" cy="406639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30769"/>
            <a:ext cx="3932237" cy="4066390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165100">
              <a:buNone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8504951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3_Full Colour Texture_Picture with Larger 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521208"/>
          </a:xfrm>
        </p:spPr>
        <p:txBody>
          <a:bodyPr anchor="b"/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315200" y="1430767"/>
            <a:ext cx="4037012" cy="406639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30769"/>
            <a:ext cx="6080354" cy="4066390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165100">
              <a:buNone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11518791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3_Full Colour Texture_Picture with Cap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521208"/>
          </a:xfrm>
        </p:spPr>
        <p:txBody>
          <a:bodyPr anchor="b"/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5756" y="1430767"/>
            <a:ext cx="6172200" cy="406639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32612" y="1430769"/>
            <a:ext cx="3932237" cy="4066390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165100">
              <a:buNone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30937207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3_Full Colour Texture_Picture Full Slid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2104" y="585217"/>
            <a:ext cx="10520108" cy="4911942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9832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B3_Full Colour Texture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53D3F-C8E6-5141-A1C9-6687A48EA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521208"/>
          </a:xfrm>
        </p:spPr>
        <p:txBody>
          <a:bodyPr>
            <a:normAutofit/>
          </a:bodyPr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9950B-30F7-4B4C-8B87-FD5A2A0BE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33739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6561BB-0C00-3A4F-8D4E-01330FE1E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77440"/>
            <a:ext cx="5157787" cy="2743200"/>
          </a:xfrm>
        </p:spPr>
        <p:txBody>
          <a:bodyPr/>
          <a:lstStyle>
            <a:lvl1pPr marL="457200" indent="-457200"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53A101-E2BD-7A46-817C-66F2A075BD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33739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66149F-9FDF-E047-9319-5CDB650D6F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77440"/>
            <a:ext cx="5183188" cy="2743200"/>
          </a:xfrm>
        </p:spPr>
        <p:txBody>
          <a:bodyPr/>
          <a:lstStyle>
            <a:lvl1pPr marL="457200" indent="-457200"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761028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3_Full Colour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11939-3F90-8B4E-B714-A16CADF4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4160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83D57-85CD-DA4C-AF2E-7116AB91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0767"/>
            <a:ext cx="10425056" cy="4044875"/>
          </a:xfrm>
        </p:spPr>
        <p:txBody>
          <a:bodyPr/>
          <a:lstStyle>
            <a:lvl1pPr marL="457200" indent="-457200">
              <a:defRPr sz="2400">
                <a:solidFill>
                  <a:schemeClr val="bg1"/>
                </a:solidFill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>
              <a:buNone/>
              <a:defRPr lang="en-US" sz="20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138065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3_Full Colour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04433-AC22-B140-98D9-4D68307CA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0914"/>
            <a:ext cx="10515600" cy="516367"/>
          </a:xfrm>
        </p:spPr>
        <p:txBody>
          <a:bodyPr>
            <a:noAutofit/>
          </a:bodyPr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F2514-B931-8B40-A857-72C156FD57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30767"/>
            <a:ext cx="5181600" cy="4152452"/>
          </a:xfrm>
        </p:spPr>
        <p:txBody>
          <a:bodyPr/>
          <a:lstStyle>
            <a:lvl1pPr marL="457200" indent="-457200">
              <a:defRPr sz="2400">
                <a:solidFill>
                  <a:schemeClr val="bg1"/>
                </a:solidFill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68375" indent="-396875">
              <a:buNone/>
              <a:defRPr lang="en-US" sz="20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dirty="0"/>
              <a:t>Third level</a:t>
            </a:r>
          </a:p>
          <a:p>
            <a:pPr lvl="2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487A7-917C-8945-8C75-73FD98F86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30767"/>
            <a:ext cx="5181600" cy="4152452"/>
          </a:xfrm>
        </p:spPr>
        <p:txBody>
          <a:bodyPr/>
          <a:lstStyle>
            <a:lvl1pPr marL="457200" indent="-457200">
              <a:defRPr sz="2400">
                <a:solidFill>
                  <a:schemeClr val="bg1"/>
                </a:solidFill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342900">
              <a:defRPr lang="en-US" sz="20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287598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3_Full Colour_Picture with 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521208"/>
          </a:xfrm>
        </p:spPr>
        <p:txBody>
          <a:bodyPr anchor="b"/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1430767"/>
            <a:ext cx="6172200" cy="406639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30769"/>
            <a:ext cx="3932237" cy="4066390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165100">
              <a:buNone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30425738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3_Full Colour_Picture with Larger 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521208"/>
          </a:xfrm>
        </p:spPr>
        <p:txBody>
          <a:bodyPr anchor="b"/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315200" y="1430767"/>
            <a:ext cx="4037012" cy="406639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30769"/>
            <a:ext cx="6080354" cy="4066390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165100">
              <a:buNone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34937823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3_Full Colour_Picture with Cap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521208"/>
          </a:xfrm>
        </p:spPr>
        <p:txBody>
          <a:bodyPr anchor="b"/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5756" y="1430767"/>
            <a:ext cx="6172200" cy="406639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32612" y="1430769"/>
            <a:ext cx="3932237" cy="4066390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165100">
              <a:buNone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2467697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3_Section Divider_Single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rectangle with a white and blue background&#10;&#10;AI-generated content may be incorrect.">
            <a:extLst>
              <a:ext uri="{FF2B5EF4-FFF2-40B4-BE49-F238E27FC236}">
                <a16:creationId xmlns:a16="http://schemas.microsoft.com/office/drawing/2014/main" id="{A12BFE37-74F6-82B3-B6C6-542E5D3168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06FC9B-AF7F-2841-AC41-7867E7F650D2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1054761" y="4225156"/>
            <a:ext cx="8539832" cy="500756"/>
          </a:xfrm>
        </p:spPr>
        <p:txBody>
          <a:bodyPr anchor="b">
            <a:noAutofit/>
          </a:bodyPr>
          <a:lstStyle>
            <a:lvl1pPr algn="l"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Cover Title Single Line (font 29pt)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3D2065-38B4-5749-BACA-5D4498C93BD6}"/>
              </a:ext>
            </a:extLst>
          </p:cNvPr>
          <p:cNvSpPr>
            <a:spLocks noGrp="1" noChangeAspect="1"/>
          </p:cNvSpPr>
          <p:nvPr>
            <p:ph type="subTitle" idx="1" hasCustomPrompt="1"/>
          </p:nvPr>
        </p:nvSpPr>
        <p:spPr>
          <a:xfrm>
            <a:off x="1054761" y="4835264"/>
            <a:ext cx="5503677" cy="78830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CA" sz="1600" b="0" i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by: (font 16pt)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E0B8E01-A5E5-E44D-55B7-614CDA0F0362}"/>
              </a:ext>
            </a:extLst>
          </p:cNvPr>
          <p:cNvCxnSpPr>
            <a:cxnSpLocks/>
          </p:cNvCxnSpPr>
          <p:nvPr userDrawn="1"/>
        </p:nvCxnSpPr>
        <p:spPr>
          <a:xfrm>
            <a:off x="803564" y="3985954"/>
            <a:ext cx="1041861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63453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3_Full Colour_Picture Full Slid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2104" y="585217"/>
            <a:ext cx="10520108" cy="4911942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27090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B3_Full Colour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53D3F-C8E6-5141-A1C9-6687A48EA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521208"/>
          </a:xfrm>
        </p:spPr>
        <p:txBody>
          <a:bodyPr>
            <a:normAutofit/>
          </a:bodyPr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9950B-30F7-4B4C-8B87-FD5A2A0BE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33739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6561BB-0C00-3A4F-8D4E-01330FE1E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77440"/>
            <a:ext cx="5157787" cy="2743200"/>
          </a:xfrm>
        </p:spPr>
        <p:txBody>
          <a:bodyPr/>
          <a:lstStyle>
            <a:lvl1pPr marL="457200" indent="-457200"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53A101-E2BD-7A46-817C-66F2A075BD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33739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66149F-9FDF-E047-9319-5CDB650D6F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77440"/>
            <a:ext cx="5183188" cy="2743200"/>
          </a:xfrm>
        </p:spPr>
        <p:txBody>
          <a:bodyPr/>
          <a:lstStyle>
            <a:lvl1pPr marL="457200" indent="-457200"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258722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3_White Texture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11939-3F90-8B4E-B714-A16CADF4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5056" cy="539496"/>
          </a:xfrm>
        </p:spPr>
        <p:txBody>
          <a:bodyPr/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83D57-85CD-DA4C-AF2E-7116AB91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5608"/>
            <a:ext cx="10425056" cy="4044880"/>
          </a:xfrm>
        </p:spPr>
        <p:txBody>
          <a:bodyPr/>
          <a:lstStyle>
            <a:lvl1pPr marL="457200" indent="-457200">
              <a:defRPr lang="en-US" sz="24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5000" indent="-342900">
              <a:defRPr lang="en-US" sz="2200" b="0" i="0" kern="1200" dirty="0" smtClean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>
              <a:defRPr lang="en-US" sz="20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rgbClr val="63666A"/>
                </a:solidFill>
              </a:defRPr>
            </a:lvl4pPr>
            <a:lvl5pPr>
              <a:defRPr>
                <a:solidFill>
                  <a:srgbClr val="63666A"/>
                </a:solidFill>
              </a:defRPr>
            </a:lvl5pPr>
          </a:lstStyle>
          <a:p>
            <a:pPr marL="457200" lvl="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692160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3_White Texture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11939-3F90-8B4E-B714-A16CADF4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5056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A3BAAE59-32F0-4095-9D16-F8BE4A74C42C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838143" y="1435607"/>
            <a:ext cx="10424160" cy="4044880"/>
          </a:xfrm>
        </p:spPr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20196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3_White Texture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04433-AC22-B140-98D9-4D68307CA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4160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F2514-B931-8B40-A857-72C156FD57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35608"/>
            <a:ext cx="5181600" cy="4151376"/>
          </a:xfrm>
        </p:spPr>
        <p:txBody>
          <a:bodyPr/>
          <a:lstStyle>
            <a:lvl1pPr>
              <a:defRPr sz="2400">
                <a:solidFill>
                  <a:srgbClr val="63666A"/>
                </a:solidFill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>
                <a:solidFill>
                  <a:srgbClr val="63666A"/>
                </a:solidFill>
              </a:defRPr>
            </a:lvl3pPr>
            <a:lvl4pPr>
              <a:defRPr>
                <a:solidFill>
                  <a:srgbClr val="63666A"/>
                </a:solidFill>
              </a:defRPr>
            </a:lvl4pPr>
            <a:lvl5pPr>
              <a:defRPr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487A7-917C-8945-8C75-73FD98F86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35608"/>
            <a:ext cx="5181600" cy="4151376"/>
          </a:xfrm>
        </p:spPr>
        <p:txBody>
          <a:bodyPr/>
          <a:lstStyle>
            <a:lvl1pPr>
              <a:defRPr sz="2400">
                <a:solidFill>
                  <a:srgbClr val="63666A"/>
                </a:solidFill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>
                <a:solidFill>
                  <a:srgbClr val="63666A"/>
                </a:solidFill>
              </a:defRPr>
            </a:lvl3pPr>
            <a:lvl4pPr>
              <a:defRPr>
                <a:solidFill>
                  <a:srgbClr val="63666A"/>
                </a:solidFill>
              </a:defRPr>
            </a:lvl4pPr>
            <a:lvl5pPr>
              <a:defRPr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039626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3_White Texture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839788" y="457200"/>
            <a:ext cx="3932237" cy="1005840"/>
          </a:xfrm>
        </p:spPr>
        <p:txBody>
          <a:bodyPr anchor="b">
            <a:no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457200"/>
            <a:ext cx="6172200" cy="5039958"/>
          </a:xfr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 noChangeAspect="1"/>
          </p:cNvSpPr>
          <p:nvPr>
            <p:ph type="body" sz="half" idx="2"/>
          </p:nvPr>
        </p:nvSpPr>
        <p:spPr>
          <a:xfrm>
            <a:off x="839788" y="1742739"/>
            <a:ext cx="3932237" cy="3754420"/>
          </a:xfrm>
        </p:spPr>
        <p:txBody>
          <a:bodyPr>
            <a:noAutofit/>
          </a:bodyPr>
          <a:lstStyle>
            <a:lvl1pPr marL="457200" indent="-457200">
              <a:buFont typeface="Wingdings" panose="05000000000000000000" pitchFamily="2" charset="2"/>
              <a:buChar char="§"/>
              <a:defRPr lang="en-US" sz="24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85750">
              <a:buNone/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457200" lvl="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25886387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3_White Texture_Pictur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1248" y="566928"/>
            <a:ext cx="10510964" cy="4930230"/>
          </a:xfr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8166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B3_White Texture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53D3F-C8E6-5141-A1C9-6687A48EA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66928"/>
            <a:ext cx="10424160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9950B-30F7-4B4C-8B87-FD5A2A0BE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35608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6561BB-0C00-3A4F-8D4E-01330FE1E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77440"/>
            <a:ext cx="5157787" cy="2743200"/>
          </a:xfrm>
        </p:spPr>
        <p:txBody>
          <a:bodyPr/>
          <a:lstStyle>
            <a:lvl1pPr>
              <a:defRPr sz="2400"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53A101-E2BD-7A46-817C-66F2A075BD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35608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66149F-9FDF-E047-9319-5CDB650D6F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77440"/>
            <a:ext cx="5183188" cy="2743200"/>
          </a:xfrm>
        </p:spPr>
        <p:txBody>
          <a:bodyPr/>
          <a:lstStyle>
            <a:lvl1pPr>
              <a:defRPr sz="2400"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8982659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3_White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11939-3F90-8B4E-B714-A16CADF4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5056" cy="539496"/>
          </a:xfrm>
        </p:spPr>
        <p:txBody>
          <a:bodyPr/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83D57-85CD-DA4C-AF2E-7116AB91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5608"/>
            <a:ext cx="10425056" cy="4044880"/>
          </a:xfrm>
        </p:spPr>
        <p:txBody>
          <a:bodyPr/>
          <a:lstStyle>
            <a:lvl1pPr marL="457200" indent="-457200">
              <a:defRPr lang="en-US" sz="24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5000" indent="-342900">
              <a:defRPr lang="en-US" sz="2200" b="0" i="0" kern="1200" dirty="0" smtClean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>
              <a:defRPr lang="en-US" sz="20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rgbClr val="63666A"/>
                </a:solidFill>
              </a:defRPr>
            </a:lvl4pPr>
            <a:lvl5pPr>
              <a:defRPr>
                <a:solidFill>
                  <a:srgbClr val="63666A"/>
                </a:solidFill>
              </a:defRPr>
            </a:lvl5pPr>
          </a:lstStyle>
          <a:p>
            <a:pPr marL="457200" lvl="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015179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3_White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11939-3F90-8B4E-B714-A16CADF4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5056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A3BAAE59-32F0-4095-9D16-F8BE4A74C42C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838143" y="1435607"/>
            <a:ext cx="10424160" cy="4044880"/>
          </a:xfrm>
        </p:spPr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95538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3_Section Divider_Double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rectangle with a white and blue background&#10;&#10;AI-generated content may be incorrect.">
            <a:extLst>
              <a:ext uri="{FF2B5EF4-FFF2-40B4-BE49-F238E27FC236}">
                <a16:creationId xmlns:a16="http://schemas.microsoft.com/office/drawing/2014/main" id="{471FA3AC-3952-BDF8-4811-D8358D3D98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06FC9B-AF7F-2841-AC41-7867E7F650D2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1054761" y="3860616"/>
            <a:ext cx="8539832" cy="902575"/>
          </a:xfrm>
        </p:spPr>
        <p:txBody>
          <a:bodyPr anchor="t">
            <a:noAutofit/>
          </a:bodyPr>
          <a:lstStyle>
            <a:lvl1pPr algn="l"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Divider</a:t>
            </a:r>
            <a:br>
              <a:rPr lang="en-US" dirty="0"/>
            </a:br>
            <a:r>
              <a:rPr lang="en-US" dirty="0"/>
              <a:t>Double Line (font 29pt)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3D2065-38B4-5749-BACA-5D4498C93BD6}"/>
              </a:ext>
            </a:extLst>
          </p:cNvPr>
          <p:cNvSpPr>
            <a:spLocks noGrp="1" noChangeAspect="1"/>
          </p:cNvSpPr>
          <p:nvPr>
            <p:ph type="subTitle" idx="1" hasCustomPrompt="1"/>
          </p:nvPr>
        </p:nvSpPr>
        <p:spPr>
          <a:xfrm>
            <a:off x="1054761" y="4850060"/>
            <a:ext cx="5503677" cy="78830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CA" sz="1600" b="0" i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by: (font 16pt)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3691468-85FA-D252-C0CD-1AAE1BC07F79}"/>
              </a:ext>
            </a:extLst>
          </p:cNvPr>
          <p:cNvCxnSpPr>
            <a:cxnSpLocks/>
          </p:cNvCxnSpPr>
          <p:nvPr userDrawn="1"/>
        </p:nvCxnSpPr>
        <p:spPr>
          <a:xfrm>
            <a:off x="803564" y="3618585"/>
            <a:ext cx="1041861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246212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3_White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04433-AC22-B140-98D9-4D68307CA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4160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F2514-B931-8B40-A857-72C156FD57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35608"/>
            <a:ext cx="5181600" cy="4151376"/>
          </a:xfrm>
        </p:spPr>
        <p:txBody>
          <a:bodyPr/>
          <a:lstStyle>
            <a:lvl1pPr>
              <a:defRPr sz="2400">
                <a:solidFill>
                  <a:srgbClr val="63666A"/>
                </a:solidFill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>
                <a:solidFill>
                  <a:srgbClr val="63666A"/>
                </a:solidFill>
              </a:defRPr>
            </a:lvl3pPr>
            <a:lvl4pPr>
              <a:defRPr>
                <a:solidFill>
                  <a:srgbClr val="63666A"/>
                </a:solidFill>
              </a:defRPr>
            </a:lvl4pPr>
            <a:lvl5pPr>
              <a:defRPr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487A7-917C-8945-8C75-73FD98F86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35608"/>
            <a:ext cx="5181600" cy="4151376"/>
          </a:xfrm>
        </p:spPr>
        <p:txBody>
          <a:bodyPr/>
          <a:lstStyle>
            <a:lvl1pPr>
              <a:defRPr sz="2400">
                <a:solidFill>
                  <a:srgbClr val="63666A"/>
                </a:solidFill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>
                <a:solidFill>
                  <a:srgbClr val="63666A"/>
                </a:solidFill>
              </a:defRPr>
            </a:lvl3pPr>
            <a:lvl4pPr>
              <a:defRPr>
                <a:solidFill>
                  <a:srgbClr val="63666A"/>
                </a:solidFill>
              </a:defRPr>
            </a:lvl4pPr>
            <a:lvl5pPr>
              <a:defRPr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0613792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3_White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839788" y="457200"/>
            <a:ext cx="3932237" cy="1005840"/>
          </a:xfrm>
        </p:spPr>
        <p:txBody>
          <a:bodyPr anchor="b">
            <a:no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457200"/>
            <a:ext cx="6172200" cy="5039958"/>
          </a:xfr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 noChangeAspect="1"/>
          </p:cNvSpPr>
          <p:nvPr>
            <p:ph type="body" sz="half" idx="2"/>
          </p:nvPr>
        </p:nvSpPr>
        <p:spPr>
          <a:xfrm>
            <a:off x="839788" y="1742739"/>
            <a:ext cx="3932237" cy="3754420"/>
          </a:xfrm>
        </p:spPr>
        <p:txBody>
          <a:bodyPr>
            <a:noAutofit/>
          </a:bodyPr>
          <a:lstStyle>
            <a:lvl1pPr marL="457200" indent="-457200">
              <a:buFont typeface="Wingdings" panose="05000000000000000000" pitchFamily="2" charset="2"/>
              <a:buChar char="§"/>
              <a:defRPr lang="en-US" sz="24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85750">
              <a:buNone/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457200" lvl="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262290258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3_White_Pictur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1248" y="566928"/>
            <a:ext cx="10510964" cy="4930230"/>
          </a:xfr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94835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B3_White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53D3F-C8E6-5141-A1C9-6687A48EA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66928"/>
            <a:ext cx="10424160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9950B-30F7-4B4C-8B87-FD5A2A0BE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35608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6561BB-0C00-3A4F-8D4E-01330FE1E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77440"/>
            <a:ext cx="5157787" cy="2743200"/>
          </a:xfrm>
        </p:spPr>
        <p:txBody>
          <a:bodyPr/>
          <a:lstStyle>
            <a:lvl1pPr>
              <a:defRPr sz="2400"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53A101-E2BD-7A46-817C-66F2A075BD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35608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66149F-9FDF-E047-9319-5CDB650D6F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77440"/>
            <a:ext cx="5183188" cy="2743200"/>
          </a:xfrm>
        </p:spPr>
        <p:txBody>
          <a:bodyPr/>
          <a:lstStyle>
            <a:lvl1pPr>
              <a:defRPr sz="2400"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86023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1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rectangular object with white text&#10;&#10;AI-generated content may be incorrect.">
            <a:extLst>
              <a:ext uri="{FF2B5EF4-FFF2-40B4-BE49-F238E27FC236}">
                <a16:creationId xmlns:a16="http://schemas.microsoft.com/office/drawing/2014/main" id="{3AE3FDEE-3135-C241-6C30-826D31E1C3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063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Relationship Id="rId9" Type="http://schemas.openxmlformats.org/officeDocument/2006/relationships/image" Target="../media/image15.jp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8.xml"/><Relationship Id="rId9" Type="http://schemas.openxmlformats.org/officeDocument/2006/relationships/image" Target="../media/image16.jp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slideLayout" Target="../slideLayouts/slideLayout74.xml"/><Relationship Id="rId7" Type="http://schemas.openxmlformats.org/officeDocument/2006/relationships/theme" Target="../theme/theme12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slideLayout" Target="../slideLayouts/slideLayout80.xml"/><Relationship Id="rId7" Type="http://schemas.openxmlformats.org/officeDocument/2006/relationships/theme" Target="../theme/theme13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8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2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slideLayout" Target="../slideLayouts/slideLayout28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11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12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slideLayout" Target="../slideLayouts/slideLayout48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slideLayout" Target="../slideLayouts/slideLayout54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64889E-12D6-DE44-888B-2144C2417F73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842F7D-707B-D343-9B08-C6FD45C54A52}"/>
              </a:ext>
            </a:extLst>
          </p:cNvPr>
          <p:cNvSpPr>
            <a:spLocks noGrp="1" noChangeAspect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lvl="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sz="24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sz="24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84520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804" r:id="rId2"/>
    <p:sldLayoutId id="2147483787" r:id="rId3"/>
    <p:sldLayoutId id="2147483803" r:id="rId4"/>
    <p:sldLayoutId id="2147483805" r:id="rId5"/>
    <p:sldLayoutId id="2147483892" r:id="rId6"/>
    <p:sldLayoutId id="2147483806" r:id="rId7"/>
    <p:sldLayoutId id="2147483893" r:id="rId8"/>
    <p:sldLayoutId id="2147483791" r:id="rId9"/>
    <p:sldLayoutId id="2147483792" r:id="rId1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1A7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lang="en-US" sz="28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35000" indent="-342900" algn="l" defTabSz="914400" rtl="0" eaLnBrk="1" latinLnBrk="0" hangingPunct="1">
        <a:lnSpc>
          <a:spcPct val="90000"/>
        </a:lnSpc>
        <a:spcBef>
          <a:spcPts val="500"/>
        </a:spcBef>
        <a:buSzPct val="100000"/>
        <a:buFont typeface="Arial" panose="020B0604020202020204" pitchFamily="34" charset="0"/>
        <a:buChar char="−"/>
        <a:defRPr lang="en-US" sz="24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651000" indent="-736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−"/>
        <a:defRPr lang="en-US" sz="2200" b="0" i="0" kern="1200" dirty="0" smtClean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rectangle with a white border&#10;&#10;Description automatically generated">
            <a:extLst>
              <a:ext uri="{FF2B5EF4-FFF2-40B4-BE49-F238E27FC236}">
                <a16:creationId xmlns:a16="http://schemas.microsoft.com/office/drawing/2014/main" id="{C046AAF8-6544-C4D0-49F4-B59E8409119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1B74E-0096-3045-B995-9B80F08633E5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4C470-333E-DE4F-9DE0-DFA893F48BEB}"/>
              </a:ext>
            </a:extLst>
          </p:cNvPr>
          <p:cNvSpPr>
            <a:spLocks noGrp="1" noChangeAspect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lvl="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B62F2-B985-5840-81EA-BEA15ECB68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9E1D8-132E-6B49-869E-837659AA46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Date: Month dd, year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08E2D-F859-EB4A-9630-815484263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B63C2-24D5-654B-BF9B-26E3B164E6D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77C50B-F341-5263-6A28-21DB0DEE955D}"/>
              </a:ext>
            </a:extLst>
          </p:cNvPr>
          <p:cNvSpPr txBox="1"/>
          <p:nvPr userDrawn="1"/>
        </p:nvSpPr>
        <p:spPr>
          <a:xfrm>
            <a:off x="7255565" y="6222602"/>
            <a:ext cx="41114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kern="0" spc="0" baseline="0" dirty="0">
                <a:solidFill>
                  <a:srgbClr val="63666A"/>
                </a:solidFill>
                <a:latin typeface="+mj-lt"/>
                <a:cs typeface="Arial" panose="020B0604020202020204" pitchFamily="34" charset="0"/>
              </a:rPr>
              <a:t>Environmental Science, Engineering, and Management Consulting</a:t>
            </a:r>
          </a:p>
        </p:txBody>
      </p:sp>
    </p:spTree>
    <p:extLst>
      <p:ext uri="{BB962C8B-B14F-4D97-AF65-F5344CB8AC3E}">
        <p14:creationId xmlns:p14="http://schemas.microsoft.com/office/powerpoint/2010/main" val="3518468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1A7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lang="en-US" sz="28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35000" indent="-3429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lang="en-US" sz="24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2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rectangle with white border&#10;&#10;Description automatically generated">
            <a:extLst>
              <a:ext uri="{FF2B5EF4-FFF2-40B4-BE49-F238E27FC236}">
                <a16:creationId xmlns:a16="http://schemas.microsoft.com/office/drawing/2014/main" id="{B4C7F1BF-558E-B9BD-9902-2B6483CBBD7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1B74E-0096-3045-B995-9B80F08633E5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4C470-333E-DE4F-9DE0-DFA893F48BEB}"/>
              </a:ext>
            </a:extLst>
          </p:cNvPr>
          <p:cNvSpPr>
            <a:spLocks noGrp="1" noChangeAspect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lvl="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B62F2-B985-5840-81EA-BEA15ECB68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9E1D8-132E-6B49-869E-837659AA46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Date: Month dd, year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08E2D-F859-EB4A-9630-815484263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B63C2-24D5-654B-BF9B-26E3B164E6D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77C50B-F341-5263-6A28-21DB0DEE955D}"/>
              </a:ext>
            </a:extLst>
          </p:cNvPr>
          <p:cNvSpPr txBox="1"/>
          <p:nvPr userDrawn="1"/>
        </p:nvSpPr>
        <p:spPr>
          <a:xfrm>
            <a:off x="7255565" y="6222602"/>
            <a:ext cx="41114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kern="0" spc="0" baseline="0" dirty="0">
                <a:solidFill>
                  <a:srgbClr val="63666A"/>
                </a:solidFill>
                <a:latin typeface="+mj-lt"/>
                <a:cs typeface="Arial" panose="020B0604020202020204" pitchFamily="34" charset="0"/>
              </a:rPr>
              <a:t>Environmental Science, Engineering, and Management Consulting</a:t>
            </a:r>
          </a:p>
        </p:txBody>
      </p:sp>
    </p:spTree>
    <p:extLst>
      <p:ext uri="{BB962C8B-B14F-4D97-AF65-F5344CB8AC3E}">
        <p14:creationId xmlns:p14="http://schemas.microsoft.com/office/powerpoint/2010/main" val="2573101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1A7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lang="en-US" sz="28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35000" indent="-3429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lang="en-US" sz="24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2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background&#10;&#10;Description automatically generated">
            <a:extLst>
              <a:ext uri="{FF2B5EF4-FFF2-40B4-BE49-F238E27FC236}">
                <a16:creationId xmlns:a16="http://schemas.microsoft.com/office/drawing/2014/main" id="{AF301229-FD45-D780-1469-089BA94872B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1B74E-0096-3045-B995-9B80F08633E5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4C470-333E-DE4F-9DE0-DFA893F48BEB}"/>
              </a:ext>
            </a:extLst>
          </p:cNvPr>
          <p:cNvSpPr>
            <a:spLocks noGrp="1" noChangeAspect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B62F2-B985-5840-81EA-BEA15ECB68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9E1D8-132E-6B49-869E-837659AA46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Date: Month dd, year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08E2D-F859-EB4A-9630-815484263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B63C2-24D5-654B-BF9B-26E3B164E6D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149B47-D208-0F80-7FFD-D0FDCDAE52CA}"/>
              </a:ext>
            </a:extLst>
          </p:cNvPr>
          <p:cNvSpPr txBox="1"/>
          <p:nvPr userDrawn="1"/>
        </p:nvSpPr>
        <p:spPr>
          <a:xfrm>
            <a:off x="7255565" y="6222602"/>
            <a:ext cx="41114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kern="0" spc="0" baseline="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Environmental Science, Engineering, and Management Consulting</a:t>
            </a:r>
          </a:p>
        </p:txBody>
      </p:sp>
    </p:spTree>
    <p:extLst>
      <p:ext uri="{BB962C8B-B14F-4D97-AF65-F5344CB8AC3E}">
        <p14:creationId xmlns:p14="http://schemas.microsoft.com/office/powerpoint/2010/main" val="1559821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1A7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2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4400" indent="-457200" algn="l" defTabSz="914400" rtl="0" eaLnBrk="1" latinLnBrk="0" hangingPunct="1">
        <a:lnSpc>
          <a:spcPct val="90000"/>
        </a:lnSpc>
        <a:spcBef>
          <a:spcPts val="500"/>
        </a:spcBef>
        <a:buSzPct val="47000"/>
        <a:buFont typeface="Wingdings" panose="05000000000000000000" pitchFamily="2" charset="2"/>
        <a:buChar char="q"/>
        <a:defRPr lang="en-US" sz="24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71600" indent="-457200" algn="l" defTabSz="914400" rtl="0" eaLnBrk="1" latinLnBrk="0" hangingPunct="1">
        <a:lnSpc>
          <a:spcPct val="90000"/>
        </a:lnSpc>
        <a:spcBef>
          <a:spcPts val="500"/>
        </a:spcBef>
        <a:buSzPct val="60000"/>
        <a:buFont typeface="Arial" panose="020B0604020202020204" pitchFamily="34" charset="0"/>
        <a:buChar char="−"/>
        <a:defRPr lang="en-US" sz="22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white flag&#10;&#10;Description automatically generated">
            <a:extLst>
              <a:ext uri="{FF2B5EF4-FFF2-40B4-BE49-F238E27FC236}">
                <a16:creationId xmlns:a16="http://schemas.microsoft.com/office/drawing/2014/main" id="{2E02E889-346E-7345-C979-CC499F8D231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1B74E-0096-3045-B995-9B80F08633E5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4C470-333E-DE4F-9DE0-DFA893F48BEB}"/>
              </a:ext>
            </a:extLst>
          </p:cNvPr>
          <p:cNvSpPr>
            <a:spLocks noGrp="1" noChangeAspect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B62F2-B985-5840-81EA-BEA15ECB68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9E1D8-132E-6B49-869E-837659AA46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Date: Month dd, year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08E2D-F859-EB4A-9630-815484263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B63C2-24D5-654B-BF9B-26E3B164E6D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149B47-D208-0F80-7FFD-D0FDCDAE52CA}"/>
              </a:ext>
            </a:extLst>
          </p:cNvPr>
          <p:cNvSpPr txBox="1"/>
          <p:nvPr userDrawn="1"/>
        </p:nvSpPr>
        <p:spPr>
          <a:xfrm>
            <a:off x="7255565" y="6222602"/>
            <a:ext cx="41114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kern="0" spc="0" baseline="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Environmental Science, Engineering, and Management Consulting</a:t>
            </a:r>
          </a:p>
        </p:txBody>
      </p:sp>
    </p:spTree>
    <p:extLst>
      <p:ext uri="{BB962C8B-B14F-4D97-AF65-F5344CB8AC3E}">
        <p14:creationId xmlns:p14="http://schemas.microsoft.com/office/powerpoint/2010/main" val="2059507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1A7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2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4400" indent="-457200" algn="l" defTabSz="914400" rtl="0" eaLnBrk="1" latinLnBrk="0" hangingPunct="1">
        <a:lnSpc>
          <a:spcPct val="90000"/>
        </a:lnSpc>
        <a:spcBef>
          <a:spcPts val="500"/>
        </a:spcBef>
        <a:buSzPct val="47000"/>
        <a:buFont typeface="Wingdings" panose="05000000000000000000" pitchFamily="2" charset="2"/>
        <a:buChar char="q"/>
        <a:defRPr lang="en-US" sz="24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71600" indent="-457200" algn="l" defTabSz="914400" rtl="0" eaLnBrk="1" latinLnBrk="0" hangingPunct="1">
        <a:lnSpc>
          <a:spcPct val="90000"/>
        </a:lnSpc>
        <a:spcBef>
          <a:spcPts val="500"/>
        </a:spcBef>
        <a:buSzPct val="60000"/>
        <a:buFont typeface="Arial" panose="020B0604020202020204" pitchFamily="34" charset="0"/>
        <a:buChar char="−"/>
        <a:defRPr lang="en-US" sz="22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rectangle with a white border&#10;&#10;Description automatically generated">
            <a:extLst>
              <a:ext uri="{FF2B5EF4-FFF2-40B4-BE49-F238E27FC236}">
                <a16:creationId xmlns:a16="http://schemas.microsoft.com/office/drawing/2014/main" id="{E53EAA88-EF0D-1ECF-7E60-5E2F3962B61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1B74E-0096-3045-B995-9B80F08633E5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4C470-333E-DE4F-9DE0-DFA893F48BEB}"/>
              </a:ext>
            </a:extLst>
          </p:cNvPr>
          <p:cNvSpPr>
            <a:spLocks noGrp="1" noChangeAspect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lvl="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B62F2-B985-5840-81EA-BEA15ECB68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9E1D8-132E-6B49-869E-837659AA46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Date: Month dd, year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08E2D-F859-EB4A-9630-815484263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B63C2-24D5-654B-BF9B-26E3B164E6D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77C50B-F341-5263-6A28-21DB0DEE955D}"/>
              </a:ext>
            </a:extLst>
          </p:cNvPr>
          <p:cNvSpPr txBox="1"/>
          <p:nvPr userDrawn="1"/>
        </p:nvSpPr>
        <p:spPr>
          <a:xfrm>
            <a:off x="7255565" y="6222602"/>
            <a:ext cx="41114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kern="0" spc="0" baseline="0" dirty="0">
                <a:solidFill>
                  <a:srgbClr val="63666A"/>
                </a:solidFill>
                <a:latin typeface="+mj-lt"/>
                <a:cs typeface="Arial" panose="020B0604020202020204" pitchFamily="34" charset="0"/>
              </a:rPr>
              <a:t>Environmental Science, Engineering, and Management Consulting</a:t>
            </a:r>
          </a:p>
        </p:txBody>
      </p:sp>
    </p:spTree>
    <p:extLst>
      <p:ext uri="{BB962C8B-B14F-4D97-AF65-F5344CB8AC3E}">
        <p14:creationId xmlns:p14="http://schemas.microsoft.com/office/powerpoint/2010/main" val="1133633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794" r:id="rId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900" b="1" i="0" kern="1200">
          <a:solidFill>
            <a:srgbClr val="001A7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lang="en-US" sz="28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35000" indent="-3429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lang="en-US" sz="24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2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rectangle with white text&#10;&#10;Description automatically generated">
            <a:extLst>
              <a:ext uri="{FF2B5EF4-FFF2-40B4-BE49-F238E27FC236}">
                <a16:creationId xmlns:a16="http://schemas.microsoft.com/office/drawing/2014/main" id="{CF86C3F4-56CC-A337-8391-1AD0C743C82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1B74E-0096-3045-B995-9B80F08633E5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4C470-333E-DE4F-9DE0-DFA893F48BEB}"/>
              </a:ext>
            </a:extLst>
          </p:cNvPr>
          <p:cNvSpPr>
            <a:spLocks noGrp="1" noChangeAspect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lvl="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B62F2-B985-5840-81EA-BEA15ECB68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9E1D8-132E-6B49-869E-837659AA46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Date: Month dd, year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08E2D-F859-EB4A-9630-815484263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B63C2-24D5-654B-BF9B-26E3B164E6D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77C50B-F341-5263-6A28-21DB0DEE955D}"/>
              </a:ext>
            </a:extLst>
          </p:cNvPr>
          <p:cNvSpPr txBox="1"/>
          <p:nvPr userDrawn="1"/>
        </p:nvSpPr>
        <p:spPr>
          <a:xfrm>
            <a:off x="7255565" y="6222602"/>
            <a:ext cx="41114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kern="0" spc="0" baseline="0" dirty="0">
                <a:solidFill>
                  <a:srgbClr val="63666A"/>
                </a:solidFill>
                <a:latin typeface="+mj-lt"/>
                <a:cs typeface="Arial" panose="020B0604020202020204" pitchFamily="34" charset="0"/>
              </a:rPr>
              <a:t>Environmental Science, Engineering, and Management Consulting</a:t>
            </a:r>
          </a:p>
        </p:txBody>
      </p:sp>
    </p:spTree>
    <p:extLst>
      <p:ext uri="{BB962C8B-B14F-4D97-AF65-F5344CB8AC3E}">
        <p14:creationId xmlns:p14="http://schemas.microsoft.com/office/powerpoint/2010/main" val="2536118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1A7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lang="en-US" sz="28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35000" indent="-3429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lang="en-US" sz="24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2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blue and white background&#10;&#10;Description automatically generated">
            <a:extLst>
              <a:ext uri="{FF2B5EF4-FFF2-40B4-BE49-F238E27FC236}">
                <a16:creationId xmlns:a16="http://schemas.microsoft.com/office/drawing/2014/main" id="{906574CC-DF0A-C3D7-C6E2-85B28AF1E4F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1B74E-0096-3045-B995-9B80F08633E5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4C470-333E-DE4F-9DE0-DFA893F48BEB}"/>
              </a:ext>
            </a:extLst>
          </p:cNvPr>
          <p:cNvSpPr>
            <a:spLocks noGrp="1" noChangeAspect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B62F2-B985-5840-81EA-BEA15ECB68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9E1D8-132E-6B49-869E-837659AA46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Date: Month dd, year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08E2D-F859-EB4A-9630-815484263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B63C2-24D5-654B-BF9B-26E3B164E6D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149B47-D208-0F80-7FFD-D0FDCDAE52CA}"/>
              </a:ext>
            </a:extLst>
          </p:cNvPr>
          <p:cNvSpPr txBox="1"/>
          <p:nvPr userDrawn="1"/>
        </p:nvSpPr>
        <p:spPr>
          <a:xfrm>
            <a:off x="7255565" y="6222602"/>
            <a:ext cx="41114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kern="0" spc="0" baseline="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Environmental Science, Engineering, and Management Consulting</a:t>
            </a:r>
          </a:p>
        </p:txBody>
      </p:sp>
    </p:spTree>
    <p:extLst>
      <p:ext uri="{BB962C8B-B14F-4D97-AF65-F5344CB8AC3E}">
        <p14:creationId xmlns:p14="http://schemas.microsoft.com/office/powerpoint/2010/main" val="62634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1A7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2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4400" indent="-457200" algn="l" defTabSz="914400" rtl="0" eaLnBrk="1" latinLnBrk="0" hangingPunct="1">
        <a:lnSpc>
          <a:spcPct val="90000"/>
        </a:lnSpc>
        <a:spcBef>
          <a:spcPts val="500"/>
        </a:spcBef>
        <a:buSzPct val="47000"/>
        <a:buFont typeface="Wingdings" panose="05000000000000000000" pitchFamily="2" charset="2"/>
        <a:buChar char="q"/>
        <a:defRPr lang="en-US" sz="24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71600" indent="-457200" algn="l" defTabSz="914400" rtl="0" eaLnBrk="1" latinLnBrk="0" hangingPunct="1">
        <a:lnSpc>
          <a:spcPct val="90000"/>
        </a:lnSpc>
        <a:spcBef>
          <a:spcPts val="500"/>
        </a:spcBef>
        <a:buSzPct val="60000"/>
        <a:buFont typeface="Arial" panose="020B0604020202020204" pitchFamily="34" charset="0"/>
        <a:buChar char="−"/>
        <a:defRPr lang="en-US" sz="22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white flag&#10;&#10;Description automatically generated">
            <a:extLst>
              <a:ext uri="{FF2B5EF4-FFF2-40B4-BE49-F238E27FC236}">
                <a16:creationId xmlns:a16="http://schemas.microsoft.com/office/drawing/2014/main" id="{3E89A713-185B-095B-72FC-071079F15C5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1B74E-0096-3045-B995-9B80F08633E5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4C470-333E-DE4F-9DE0-DFA893F48BEB}"/>
              </a:ext>
            </a:extLst>
          </p:cNvPr>
          <p:cNvSpPr>
            <a:spLocks noGrp="1" noChangeAspect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B62F2-B985-5840-81EA-BEA15ECB68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9E1D8-132E-6B49-869E-837659AA46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Date: Month dd, year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08E2D-F859-EB4A-9630-815484263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B63C2-24D5-654B-BF9B-26E3B164E6D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149B47-D208-0F80-7FFD-D0FDCDAE52CA}"/>
              </a:ext>
            </a:extLst>
          </p:cNvPr>
          <p:cNvSpPr txBox="1"/>
          <p:nvPr userDrawn="1"/>
        </p:nvSpPr>
        <p:spPr>
          <a:xfrm>
            <a:off x="7255565" y="6222602"/>
            <a:ext cx="41114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kern="0" spc="0" baseline="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Environmental Science, Engineering, and Management Consulting</a:t>
            </a:r>
          </a:p>
        </p:txBody>
      </p:sp>
    </p:spTree>
    <p:extLst>
      <p:ext uri="{BB962C8B-B14F-4D97-AF65-F5344CB8AC3E}">
        <p14:creationId xmlns:p14="http://schemas.microsoft.com/office/powerpoint/2010/main" val="1936336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1A7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2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4400" indent="-457200" algn="l" defTabSz="914400" rtl="0" eaLnBrk="1" latinLnBrk="0" hangingPunct="1">
        <a:lnSpc>
          <a:spcPct val="90000"/>
        </a:lnSpc>
        <a:spcBef>
          <a:spcPts val="500"/>
        </a:spcBef>
        <a:buSzPct val="47000"/>
        <a:buFont typeface="Wingdings" panose="05000000000000000000" pitchFamily="2" charset="2"/>
        <a:buChar char="q"/>
        <a:defRPr lang="en-US" sz="24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71600" indent="-457200" algn="l" defTabSz="914400" rtl="0" eaLnBrk="1" latinLnBrk="0" hangingPunct="1">
        <a:lnSpc>
          <a:spcPct val="90000"/>
        </a:lnSpc>
        <a:spcBef>
          <a:spcPts val="500"/>
        </a:spcBef>
        <a:buSzPct val="60000"/>
        <a:buFont typeface="Arial" panose="020B0604020202020204" pitchFamily="34" charset="0"/>
        <a:buChar char="−"/>
        <a:defRPr lang="en-US" sz="22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rectangle with a white border&#10;&#10;Description automatically generated">
            <a:extLst>
              <a:ext uri="{FF2B5EF4-FFF2-40B4-BE49-F238E27FC236}">
                <a16:creationId xmlns:a16="http://schemas.microsoft.com/office/drawing/2014/main" id="{0EFEBCC2-8F82-604F-8504-E0E17BCCD7C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1B74E-0096-3045-B995-9B80F08633E5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4C470-333E-DE4F-9DE0-DFA893F48BEB}"/>
              </a:ext>
            </a:extLst>
          </p:cNvPr>
          <p:cNvSpPr>
            <a:spLocks noGrp="1" noChangeAspect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lvl="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B62F2-B985-5840-81EA-BEA15ECB68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9E1D8-132E-6B49-869E-837659AA46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Date: Month dd, year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08E2D-F859-EB4A-9630-815484263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B63C2-24D5-654B-BF9B-26E3B164E6D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77C50B-F341-5263-6A28-21DB0DEE955D}"/>
              </a:ext>
            </a:extLst>
          </p:cNvPr>
          <p:cNvSpPr txBox="1"/>
          <p:nvPr userDrawn="1"/>
        </p:nvSpPr>
        <p:spPr>
          <a:xfrm>
            <a:off x="7255565" y="6222602"/>
            <a:ext cx="41114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kern="0" spc="0" baseline="0" dirty="0">
                <a:solidFill>
                  <a:srgbClr val="63666A"/>
                </a:solidFill>
                <a:latin typeface="+mj-lt"/>
                <a:cs typeface="Arial" panose="020B0604020202020204" pitchFamily="34" charset="0"/>
              </a:rPr>
              <a:t>Environmental Science, Engineering, and Management Consulting</a:t>
            </a:r>
          </a:p>
        </p:txBody>
      </p:sp>
    </p:spTree>
    <p:extLst>
      <p:ext uri="{BB962C8B-B14F-4D97-AF65-F5344CB8AC3E}">
        <p14:creationId xmlns:p14="http://schemas.microsoft.com/office/powerpoint/2010/main" val="2792984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1A7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lang="en-US" sz="28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35000" indent="-3429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lang="en-US" sz="24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2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rectangular object with white border&#10;&#10;Description automatically generated">
            <a:extLst>
              <a:ext uri="{FF2B5EF4-FFF2-40B4-BE49-F238E27FC236}">
                <a16:creationId xmlns:a16="http://schemas.microsoft.com/office/drawing/2014/main" id="{9E91E5E9-FF48-50A9-BCEC-E6C00BC5E13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1B74E-0096-3045-B995-9B80F08633E5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4C470-333E-DE4F-9DE0-DFA893F48BEB}"/>
              </a:ext>
            </a:extLst>
          </p:cNvPr>
          <p:cNvSpPr>
            <a:spLocks noGrp="1" noChangeAspect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lvl="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B62F2-B985-5840-81EA-BEA15ECB68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9E1D8-132E-6B49-869E-837659AA46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Date: Month dd, year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08E2D-F859-EB4A-9630-815484263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B63C2-24D5-654B-BF9B-26E3B164E6D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77C50B-F341-5263-6A28-21DB0DEE955D}"/>
              </a:ext>
            </a:extLst>
          </p:cNvPr>
          <p:cNvSpPr txBox="1"/>
          <p:nvPr userDrawn="1"/>
        </p:nvSpPr>
        <p:spPr>
          <a:xfrm>
            <a:off x="7255565" y="6222602"/>
            <a:ext cx="41114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kern="0" spc="0" baseline="0" dirty="0">
                <a:solidFill>
                  <a:srgbClr val="63666A"/>
                </a:solidFill>
                <a:latin typeface="+mj-lt"/>
                <a:cs typeface="Arial" panose="020B0604020202020204" pitchFamily="34" charset="0"/>
              </a:rPr>
              <a:t>Environmental Science, Engineering, and Management Consulting</a:t>
            </a:r>
          </a:p>
        </p:txBody>
      </p:sp>
    </p:spTree>
    <p:extLst>
      <p:ext uri="{BB962C8B-B14F-4D97-AF65-F5344CB8AC3E}">
        <p14:creationId xmlns:p14="http://schemas.microsoft.com/office/powerpoint/2010/main" val="199274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1A7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lang="en-US" sz="28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35000" indent="-3429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lang="en-US" sz="24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2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white background&#10;&#10;Description automatically generated">
            <a:extLst>
              <a:ext uri="{FF2B5EF4-FFF2-40B4-BE49-F238E27FC236}">
                <a16:creationId xmlns:a16="http://schemas.microsoft.com/office/drawing/2014/main" id="{B7B807CE-CB09-3459-7E14-6E7A8CFC505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1B74E-0096-3045-B995-9B80F08633E5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4C470-333E-DE4F-9DE0-DFA893F48BEB}"/>
              </a:ext>
            </a:extLst>
          </p:cNvPr>
          <p:cNvSpPr>
            <a:spLocks noGrp="1" noChangeAspect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B62F2-B985-5840-81EA-BEA15ECB68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9E1D8-132E-6B49-869E-837659AA46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Date: Month dd, year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08E2D-F859-EB4A-9630-815484263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B63C2-24D5-654B-BF9B-26E3B164E6D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149B47-D208-0F80-7FFD-D0FDCDAE52CA}"/>
              </a:ext>
            </a:extLst>
          </p:cNvPr>
          <p:cNvSpPr txBox="1"/>
          <p:nvPr userDrawn="1"/>
        </p:nvSpPr>
        <p:spPr>
          <a:xfrm>
            <a:off x="7255565" y="6222602"/>
            <a:ext cx="41114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kern="0" spc="0" baseline="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Environmental Science, Engineering, and Management Consulting</a:t>
            </a:r>
          </a:p>
        </p:txBody>
      </p:sp>
    </p:spTree>
    <p:extLst>
      <p:ext uri="{BB962C8B-B14F-4D97-AF65-F5344CB8AC3E}">
        <p14:creationId xmlns:p14="http://schemas.microsoft.com/office/powerpoint/2010/main" val="837074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1A7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2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4400" indent="-457200" algn="l" defTabSz="914400" rtl="0" eaLnBrk="1" latinLnBrk="0" hangingPunct="1">
        <a:lnSpc>
          <a:spcPct val="90000"/>
        </a:lnSpc>
        <a:spcBef>
          <a:spcPts val="500"/>
        </a:spcBef>
        <a:buSzPct val="47000"/>
        <a:buFont typeface="Wingdings" panose="05000000000000000000" pitchFamily="2" charset="2"/>
        <a:buChar char="q"/>
        <a:defRPr lang="en-US" sz="24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71600" indent="-457200" algn="l" defTabSz="914400" rtl="0" eaLnBrk="1" latinLnBrk="0" hangingPunct="1">
        <a:lnSpc>
          <a:spcPct val="90000"/>
        </a:lnSpc>
        <a:spcBef>
          <a:spcPts val="500"/>
        </a:spcBef>
        <a:buSzPct val="60000"/>
        <a:buFont typeface="Arial" panose="020B0604020202020204" pitchFamily="34" charset="0"/>
        <a:buChar char="−"/>
        <a:defRPr lang="en-US" sz="22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flag&#10;&#10;Description automatically generated">
            <a:extLst>
              <a:ext uri="{FF2B5EF4-FFF2-40B4-BE49-F238E27FC236}">
                <a16:creationId xmlns:a16="http://schemas.microsoft.com/office/drawing/2014/main" id="{61120A77-2A72-6D20-626C-4356F3FF70A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1B74E-0096-3045-B995-9B80F08633E5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4C470-333E-DE4F-9DE0-DFA893F48BEB}"/>
              </a:ext>
            </a:extLst>
          </p:cNvPr>
          <p:cNvSpPr>
            <a:spLocks noGrp="1" noChangeAspect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B62F2-B985-5840-81EA-BEA15ECB68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9E1D8-132E-6B49-869E-837659AA46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Date: Month dd, year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08E2D-F859-EB4A-9630-815484263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B63C2-24D5-654B-BF9B-26E3B164E6D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149B47-D208-0F80-7FFD-D0FDCDAE52CA}"/>
              </a:ext>
            </a:extLst>
          </p:cNvPr>
          <p:cNvSpPr txBox="1"/>
          <p:nvPr userDrawn="1"/>
        </p:nvSpPr>
        <p:spPr>
          <a:xfrm>
            <a:off x="7255565" y="6222602"/>
            <a:ext cx="41114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kern="0" spc="0" baseline="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Environmental Science, Engineering, and Management Consulting</a:t>
            </a:r>
          </a:p>
        </p:txBody>
      </p:sp>
    </p:spTree>
    <p:extLst>
      <p:ext uri="{BB962C8B-B14F-4D97-AF65-F5344CB8AC3E}">
        <p14:creationId xmlns:p14="http://schemas.microsoft.com/office/powerpoint/2010/main" val="298897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1A7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2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4400" indent="-457200" algn="l" defTabSz="914400" rtl="0" eaLnBrk="1" latinLnBrk="0" hangingPunct="1">
        <a:lnSpc>
          <a:spcPct val="90000"/>
        </a:lnSpc>
        <a:spcBef>
          <a:spcPts val="500"/>
        </a:spcBef>
        <a:buSzPct val="47000"/>
        <a:buFont typeface="Wingdings" panose="05000000000000000000" pitchFamily="2" charset="2"/>
        <a:buChar char="q"/>
        <a:defRPr lang="en-US" sz="24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71600" indent="-457200" algn="l" defTabSz="914400" rtl="0" eaLnBrk="1" latinLnBrk="0" hangingPunct="1">
        <a:lnSpc>
          <a:spcPct val="90000"/>
        </a:lnSpc>
        <a:spcBef>
          <a:spcPts val="500"/>
        </a:spcBef>
        <a:buSzPct val="60000"/>
        <a:buFont typeface="Arial" panose="020B0604020202020204" pitchFamily="34" charset="0"/>
        <a:buChar char="−"/>
        <a:defRPr lang="en-US" sz="22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F8EFD86-6CD2-D14C-44AE-4823F907EB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4761" y="3246566"/>
            <a:ext cx="10180432" cy="902575"/>
          </a:xfrm>
        </p:spPr>
        <p:txBody>
          <a:bodyPr/>
          <a:lstStyle/>
          <a:p>
            <a:r>
              <a:rPr lang="en-US" sz="2800" dirty="0"/>
              <a:t>Beyond Generic Standards:</a:t>
            </a:r>
            <a:br>
              <a:rPr lang="en-US" sz="2800" dirty="0"/>
            </a:br>
            <a:r>
              <a:rPr lang="en-US" sz="2800" dirty="0"/>
              <a:t>Leveraging Screening-level Risk Assessments for Smarter Environmental Due Diligence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5F9E9D7D-F50C-1902-A710-82E667F05A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4761" y="4522638"/>
            <a:ext cx="5503677" cy="788301"/>
          </a:xfrm>
        </p:spPr>
        <p:txBody>
          <a:bodyPr/>
          <a:lstStyle/>
          <a:p>
            <a:r>
              <a:rPr lang="en-US" sz="1400" b="1" dirty="0"/>
              <a:t>Presented by:</a:t>
            </a:r>
          </a:p>
          <a:p>
            <a:r>
              <a:rPr lang="en-US" sz="1400" dirty="0"/>
              <a:t>Andrea McNaughton, B.A.Sc., P.Eng.</a:t>
            </a:r>
          </a:p>
          <a:p>
            <a:r>
              <a:rPr lang="en-US" sz="1400" dirty="0"/>
              <a:t>Project Manager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7AD064-8F63-2873-0703-B8FB9C9805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Trace_SLRA</a:t>
            </a:r>
            <a:r>
              <a:rPr lang="en-US" dirty="0"/>
              <a:t> </a:t>
            </a:r>
            <a:r>
              <a:rPr lang="en-US" dirty="0" err="1"/>
              <a:t>RemTech</a:t>
            </a:r>
            <a:r>
              <a:rPr lang="en-US" dirty="0"/>
              <a:t> Presentation_2026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14722B7-439A-8EE7-2021-D4A7D97D63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April 10, 2026</a:t>
            </a:r>
          </a:p>
        </p:txBody>
      </p:sp>
    </p:spTree>
    <p:extLst>
      <p:ext uri="{BB962C8B-B14F-4D97-AF65-F5344CB8AC3E}">
        <p14:creationId xmlns:p14="http://schemas.microsoft.com/office/powerpoint/2010/main" val="31029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803C1-BBBD-E1F6-F74C-387825FE9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A9D1E-C2C4-19B7-5526-E3C5516F6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Case Study No. 1 – Conceptual Exposure Model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BE0A22F-EB25-AA58-5254-1746B31188C4}"/>
              </a:ext>
            </a:extLst>
          </p:cNvPr>
          <p:cNvGrpSpPr/>
          <p:nvPr/>
        </p:nvGrpSpPr>
        <p:grpSpPr>
          <a:xfrm>
            <a:off x="8498714" y="2272946"/>
            <a:ext cx="2723468" cy="1585049"/>
            <a:chOff x="8498714" y="2272946"/>
            <a:chExt cx="2723468" cy="1585049"/>
          </a:xfrm>
        </p:grpSpPr>
        <p:sp>
          <p:nvSpPr>
            <p:cNvPr id="11" name="Text Box 231">
              <a:extLst>
                <a:ext uri="{FF2B5EF4-FFF2-40B4-BE49-F238E27FC236}">
                  <a16:creationId xmlns:a16="http://schemas.microsoft.com/office/drawing/2014/main" id="{1E77DB80-2979-4C8C-804A-F9A5271A3C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88641" y="2272946"/>
              <a:ext cx="2433541" cy="1585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ts val="0"/>
                </a:spcBef>
                <a:spcAft>
                  <a:spcPts val="1000"/>
                </a:spcAft>
                <a:buNone/>
              </a:pPr>
              <a:r>
                <a:rPr lang="en-CA" altLang="en-US" sz="1200" dirty="0">
                  <a:cs typeface="Times New Roman" panose="02020603050405020304" pitchFamily="18" charset="0"/>
                </a:rPr>
                <a:t>Based on soil data</a:t>
              </a:r>
            </a:p>
            <a:p>
              <a:pPr>
                <a:spcBef>
                  <a:spcPts val="0"/>
                </a:spcBef>
                <a:spcAft>
                  <a:spcPts val="1000"/>
                </a:spcAft>
                <a:buNone/>
              </a:pPr>
              <a:r>
                <a:rPr lang="en-CA" altLang="en-US" sz="1200" dirty="0">
                  <a:cs typeface="Times New Roman" panose="02020603050405020304" pitchFamily="18" charset="0"/>
                </a:rPr>
                <a:t>Based on groundwater data</a:t>
              </a:r>
            </a:p>
            <a:p>
              <a:pPr eaLnBrk="1" hangingPunct="1">
                <a:spcBef>
                  <a:spcPts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en-US" sz="1200" dirty="0"/>
                <a:t>Exposure Scenario of potential concern (max &gt; guideline)</a:t>
              </a:r>
            </a:p>
            <a:p>
              <a:pPr>
                <a:spcBef>
                  <a:spcPts val="0"/>
                </a:spcBef>
                <a:spcAft>
                  <a:spcPts val="1000"/>
                </a:spcAft>
                <a:buNone/>
              </a:pPr>
              <a:r>
                <a:rPr lang="en-US" altLang="en-US" sz="1200" dirty="0"/>
                <a:t>Exposure Scenario of potential concern (max &lt; guideline)</a:t>
              </a:r>
            </a:p>
          </p:txBody>
        </p:sp>
        <p:sp>
          <p:nvSpPr>
            <p:cNvPr id="20" name="Oval 200">
              <a:extLst>
                <a:ext uri="{FF2B5EF4-FFF2-40B4-BE49-F238E27FC236}">
                  <a16:creationId xmlns:a16="http://schemas.microsoft.com/office/drawing/2014/main" id="{4FB0F30F-56C0-D5D3-1D4F-100652CB4F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98714" y="2313882"/>
              <a:ext cx="202684" cy="183641"/>
            </a:xfrm>
            <a:prstGeom prst="ellipse">
              <a:avLst/>
            </a:prstGeom>
            <a:solidFill>
              <a:srgbClr val="F4633A"/>
            </a:solidFill>
            <a:ln w="28575">
              <a:solidFill>
                <a:srgbClr val="F4633A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800"/>
            </a:p>
          </p:txBody>
        </p:sp>
        <p:sp>
          <p:nvSpPr>
            <p:cNvPr id="21" name="Oval 200">
              <a:extLst>
                <a:ext uri="{FF2B5EF4-FFF2-40B4-BE49-F238E27FC236}">
                  <a16:creationId xmlns:a16="http://schemas.microsoft.com/office/drawing/2014/main" id="{864BAC6A-B04C-1C0A-0128-7993C76C72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98714" y="2623298"/>
              <a:ext cx="202684" cy="185033"/>
            </a:xfrm>
            <a:prstGeom prst="ellipse">
              <a:avLst/>
            </a:prstGeom>
            <a:solidFill>
              <a:srgbClr val="0057B8"/>
            </a:solidFill>
            <a:ln w="28575">
              <a:solidFill>
                <a:srgbClr val="0057B8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800"/>
            </a:p>
          </p:txBody>
        </p:sp>
        <p:sp>
          <p:nvSpPr>
            <p:cNvPr id="22" name="Oval 200">
              <a:extLst>
                <a:ext uri="{FF2B5EF4-FFF2-40B4-BE49-F238E27FC236}">
                  <a16:creationId xmlns:a16="http://schemas.microsoft.com/office/drawing/2014/main" id="{EBB4AA7E-92CC-F073-83F0-473A77B894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98714" y="2935018"/>
              <a:ext cx="202684" cy="185033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800"/>
            </a:p>
          </p:txBody>
        </p:sp>
        <p:sp>
          <p:nvSpPr>
            <p:cNvPr id="23" name="Oval 200">
              <a:extLst>
                <a:ext uri="{FF2B5EF4-FFF2-40B4-BE49-F238E27FC236}">
                  <a16:creationId xmlns:a16="http://schemas.microsoft.com/office/drawing/2014/main" id="{109C2538-7DF3-32F5-BEAD-47AB471EAD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98714" y="3434075"/>
              <a:ext cx="202684" cy="18503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800"/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B5715D0-07CB-05DF-5CED-D262D94E5027}"/>
              </a:ext>
            </a:extLst>
          </p:cNvPr>
          <p:cNvCxnSpPr>
            <a:cxnSpLocks/>
          </p:cNvCxnSpPr>
          <p:nvPr/>
        </p:nvCxnSpPr>
        <p:spPr>
          <a:xfrm>
            <a:off x="803564" y="1206647"/>
            <a:ext cx="10418618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3D3A505-9BA7-7CE5-196B-FEADE4657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818" y="1348770"/>
            <a:ext cx="7130375" cy="448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996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6CCE5-4922-739C-8DD9-F5836AE96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Case Study No. 2 – Saskatchewan Industrial 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6E9E4E-547F-EA03-B3F4-436F27C03F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9524" y="1435037"/>
            <a:ext cx="6245772" cy="4151376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CA" dirty="0"/>
              <a:t>Large industrial site within</a:t>
            </a:r>
            <a:br>
              <a:rPr lang="en-CA" dirty="0"/>
            </a:br>
            <a:r>
              <a:rPr lang="en-CA" dirty="0"/>
              <a:t>Regina city limits</a:t>
            </a:r>
          </a:p>
          <a:p>
            <a:pPr>
              <a:lnSpc>
                <a:spcPct val="100000"/>
              </a:lnSpc>
            </a:pPr>
            <a:r>
              <a:rPr lang="en-CA" dirty="0"/>
              <a:t>Following subsurface investigations, concentrations of select parameters identified above generic criteria</a:t>
            </a:r>
          </a:p>
          <a:p>
            <a:pPr marL="914400" lvl="1" indent="-457200">
              <a:lnSpc>
                <a:spcPct val="100000"/>
              </a:lnSpc>
            </a:pPr>
            <a:r>
              <a:rPr lang="en-CA" dirty="0"/>
              <a:t>In soil only</a:t>
            </a:r>
          </a:p>
          <a:p>
            <a:pPr marL="914400" lvl="1" indent="-457200">
              <a:lnSpc>
                <a:spcPct val="100000"/>
              </a:lnSpc>
            </a:pPr>
            <a:r>
              <a:rPr lang="en-CA" dirty="0"/>
              <a:t>Lateral and vertical delineation</a:t>
            </a:r>
          </a:p>
          <a:p>
            <a:pPr marL="914400" lvl="1" indent="-457200">
              <a:lnSpc>
                <a:spcPct val="100000"/>
              </a:lnSpc>
            </a:pPr>
            <a:r>
              <a:rPr lang="en-CA" dirty="0"/>
              <a:t>Impacts isolated to select areas of potential environmental concern (APECs)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0D3CC63-29D3-1CD2-757E-42A6960705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75931" y="1435100"/>
            <a:ext cx="3741451" cy="4151313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F334D4B-8CCC-6CF5-8965-746656821515}"/>
              </a:ext>
            </a:extLst>
          </p:cNvPr>
          <p:cNvCxnSpPr>
            <a:cxnSpLocks/>
          </p:cNvCxnSpPr>
          <p:nvPr/>
        </p:nvCxnSpPr>
        <p:spPr>
          <a:xfrm>
            <a:off x="803564" y="1206647"/>
            <a:ext cx="10418618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6523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42278-AC6E-D5CC-7FDB-92CE17C33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5E502-89EE-A539-1775-F5E10B349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Case Study No. 2 – Classification of Pathways by Area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184060-F324-69A3-A966-E07FBAEBDA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21530" y="1392811"/>
            <a:ext cx="7148940" cy="4280257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BB569AC-88B4-0A65-0268-F2B70B1B3644}"/>
              </a:ext>
            </a:extLst>
          </p:cNvPr>
          <p:cNvCxnSpPr>
            <a:cxnSpLocks/>
          </p:cNvCxnSpPr>
          <p:nvPr/>
        </p:nvCxnSpPr>
        <p:spPr>
          <a:xfrm>
            <a:off x="803564" y="1206647"/>
            <a:ext cx="10418618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119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05F2C-7A1C-1EA7-1D78-770D8FA79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Case Study No. 2 – Existing Administrative Controls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41762-9CC4-6EF2-BC7E-11E45D5C1C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35608"/>
            <a:ext cx="5446986" cy="4151376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CA" i="1" dirty="0"/>
              <a:t>The Regina Water Bylaw, No. 8942 </a:t>
            </a:r>
          </a:p>
          <a:p>
            <a:pPr lvl="1">
              <a:lnSpc>
                <a:spcPct val="100000"/>
              </a:lnSpc>
              <a:spcAft>
                <a:spcPts val="1000"/>
              </a:spcAft>
            </a:pPr>
            <a:r>
              <a:rPr lang="en-CA" dirty="0"/>
              <a:t>Potable groundwater wells are prohibited for domestic use within the City of Regina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CA" dirty="0"/>
              <a:t>Use of groundwater as potable water </a:t>
            </a:r>
            <a:r>
              <a:rPr lang="en-CA" u="sng" dirty="0"/>
              <a:t>not</a:t>
            </a:r>
            <a:r>
              <a:rPr lang="en-CA" dirty="0"/>
              <a:t> complete exposure pathway at the site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CA" dirty="0"/>
              <a:t>Check bylaws for existing administrative RMMs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D9EA850-66BB-D1B4-4EBA-9F023D630F8D}"/>
              </a:ext>
            </a:extLst>
          </p:cNvPr>
          <p:cNvCxnSpPr>
            <a:cxnSpLocks/>
          </p:cNvCxnSpPr>
          <p:nvPr/>
        </p:nvCxnSpPr>
        <p:spPr>
          <a:xfrm>
            <a:off x="803564" y="1206647"/>
            <a:ext cx="10418618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81FCF71-B649-9AD7-61F0-0AE7D4B975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88231" y="1532593"/>
            <a:ext cx="4833951" cy="301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53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0872C-BEB3-A543-AD2C-5D6554307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Different Methods of Implementing SLRA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5AF84-23C0-84C7-AFC9-071D3A0700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35608"/>
            <a:ext cx="9630103" cy="4044880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CA" dirty="0"/>
              <a:t>Standalone SLRA report</a:t>
            </a:r>
          </a:p>
          <a:p>
            <a:pPr>
              <a:lnSpc>
                <a:spcPct val="100000"/>
              </a:lnSpc>
            </a:pPr>
            <a:r>
              <a:rPr lang="en-CA" dirty="0"/>
              <a:t>Discussion of site-specific pathways within other report </a:t>
            </a:r>
          </a:p>
          <a:p>
            <a:pPr marL="914400" lvl="1" indent="-457200">
              <a:lnSpc>
                <a:spcPct val="100000"/>
              </a:lnSpc>
            </a:pPr>
            <a:r>
              <a:rPr lang="en-CA" dirty="0"/>
              <a:t>Phase II environmental site assessment </a:t>
            </a:r>
          </a:p>
          <a:p>
            <a:pPr marL="914400" lvl="1" indent="-457200">
              <a:lnSpc>
                <a:spcPct val="100000"/>
              </a:lnSpc>
              <a:spcAft>
                <a:spcPts val="1000"/>
              </a:spcAft>
            </a:pPr>
            <a:r>
              <a:rPr lang="en-CA" dirty="0"/>
              <a:t>Soil and/or Groundwater Quality Investigation</a:t>
            </a:r>
          </a:p>
          <a:p>
            <a:pPr>
              <a:lnSpc>
                <a:spcPct val="100000"/>
              </a:lnSpc>
            </a:pPr>
            <a:r>
              <a:rPr lang="en-CA" dirty="0"/>
              <a:t>Modification of input parameters</a:t>
            </a:r>
          </a:p>
          <a:p>
            <a:pPr marL="914400" lvl="1" indent="-457200">
              <a:lnSpc>
                <a:spcPct val="100000"/>
              </a:lnSpc>
            </a:pPr>
            <a:r>
              <a:rPr lang="en-CA" dirty="0"/>
              <a:t>Use of Ontario Modified Generic Risk Assessment (MGRA) model or </a:t>
            </a:r>
            <a:r>
              <a:rPr lang="en-CA" i="1" dirty="0"/>
              <a:t>Alberta Tier 2 Soil and Groundwater Remediation Guidelines</a:t>
            </a:r>
          </a:p>
          <a:p>
            <a:pPr marL="914400" lvl="1" indent="-457200">
              <a:lnSpc>
                <a:spcPct val="100000"/>
              </a:lnSpc>
            </a:pPr>
            <a:r>
              <a:rPr lang="en-CA" dirty="0"/>
              <a:t>Edits to site-specific inputs</a:t>
            </a:r>
          </a:p>
          <a:p>
            <a:pPr marL="914400" lvl="1" indent="-457200">
              <a:lnSpc>
                <a:spcPct val="100000"/>
              </a:lnSpc>
            </a:pPr>
            <a:r>
              <a:rPr lang="en-CA" dirty="0"/>
              <a:t>Site-specific acceptable values for each exposure pathway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8233621-2E4E-A335-9C14-77E2CF30F51A}"/>
              </a:ext>
            </a:extLst>
          </p:cNvPr>
          <p:cNvCxnSpPr>
            <a:cxnSpLocks/>
          </p:cNvCxnSpPr>
          <p:nvPr/>
        </p:nvCxnSpPr>
        <p:spPr>
          <a:xfrm>
            <a:off x="803564" y="1206647"/>
            <a:ext cx="10418618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0742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ECA7D9B-C6E4-C7B7-B015-6FB70DA08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704" y="1479149"/>
            <a:ext cx="5551813" cy="34666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0735AD-CB5B-9E42-4293-C422666B0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Modification of Input Parameters – Tier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6B152-B127-EF38-F574-DCAFA895BD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97154" y="1644859"/>
            <a:ext cx="5013178" cy="415137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CA" dirty="0"/>
              <a:t>Site-specific</a:t>
            </a:r>
            <a:br>
              <a:rPr lang="en-CA" dirty="0"/>
            </a:br>
            <a:r>
              <a:rPr lang="en-CA" dirty="0"/>
              <a:t>geophysical parameters</a:t>
            </a:r>
          </a:p>
          <a:p>
            <a:pPr marL="914400" lvl="1" indent="-457200">
              <a:lnSpc>
                <a:spcPct val="100000"/>
              </a:lnSpc>
            </a:pPr>
            <a:r>
              <a:rPr lang="en-CA" dirty="0"/>
              <a:t>Distance to downgradient</a:t>
            </a:r>
            <a:br>
              <a:rPr lang="en-CA" dirty="0"/>
            </a:br>
            <a:r>
              <a:rPr lang="en-CA" dirty="0"/>
              <a:t>water body</a:t>
            </a:r>
          </a:p>
          <a:p>
            <a:pPr marL="914400" lvl="1" indent="-457200">
              <a:lnSpc>
                <a:spcPct val="100000"/>
              </a:lnSpc>
            </a:pPr>
            <a:r>
              <a:rPr lang="en-CA" dirty="0"/>
              <a:t>Minimum depth of groundwater</a:t>
            </a:r>
          </a:p>
          <a:p>
            <a:pPr marL="914400" lvl="1" indent="-457200">
              <a:lnSpc>
                <a:spcPct val="100000"/>
              </a:lnSpc>
            </a:pPr>
            <a:r>
              <a:rPr lang="en-CA" dirty="0"/>
              <a:t>Soil type </a:t>
            </a:r>
          </a:p>
          <a:p>
            <a:pPr marL="914400" lvl="1" indent="-457200">
              <a:lnSpc>
                <a:spcPct val="100000"/>
              </a:lnSpc>
            </a:pPr>
            <a:r>
              <a:rPr lang="en-CA" dirty="0"/>
              <a:t>Horizontal hydraulic conductivity</a:t>
            </a:r>
          </a:p>
          <a:p>
            <a:pPr marL="914400" lvl="1" indent="-457200">
              <a:lnSpc>
                <a:spcPct val="100000"/>
              </a:lnSpc>
            </a:pPr>
            <a:r>
              <a:rPr lang="en-CA" dirty="0"/>
              <a:t>Horizontal hydraulic gradient</a:t>
            </a:r>
          </a:p>
          <a:p>
            <a:pPr marL="914400" lvl="1" indent="-457200">
              <a:lnSpc>
                <a:spcPct val="100000"/>
              </a:lnSpc>
            </a:pPr>
            <a:r>
              <a:rPr lang="en-CA" dirty="0"/>
              <a:t>Fraction organic 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BFECE5-2C3B-4AD5-2EAC-D033303D8ADC}"/>
              </a:ext>
            </a:extLst>
          </p:cNvPr>
          <p:cNvCxnSpPr>
            <a:cxnSpLocks/>
          </p:cNvCxnSpPr>
          <p:nvPr/>
        </p:nvCxnSpPr>
        <p:spPr>
          <a:xfrm>
            <a:off x="803564" y="1206647"/>
            <a:ext cx="10418618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35318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05F1A-1300-AE8B-26A8-C0AE730A7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Assumptions for Each Pathway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8D4B7F7-644D-EB12-F5E5-C2B82ADF64D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29640" y="1395344"/>
            <a:ext cx="3620575" cy="415131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52CA32-E26F-C890-4933-09C2C1A90F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57028" y="1621138"/>
            <a:ext cx="6165153" cy="36134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CA" dirty="0"/>
              <a:t>Understand the regulatory guidance’s generic assumptions</a:t>
            </a:r>
          </a:p>
          <a:p>
            <a:pPr marL="914400" lvl="1" indent="-457200">
              <a:lnSpc>
                <a:spcPct val="100000"/>
              </a:lnSpc>
              <a:spcAft>
                <a:spcPts val="1000"/>
              </a:spcAft>
            </a:pPr>
            <a:r>
              <a:rPr lang="en-CA" i="1" dirty="0"/>
              <a:t>Rationale for the Development of Soil and Ground Water Standards for Use at Contaminated Sites in Ontario</a:t>
            </a:r>
          </a:p>
          <a:p>
            <a:pPr>
              <a:lnSpc>
                <a:spcPct val="100000"/>
              </a:lnSpc>
            </a:pPr>
            <a:r>
              <a:rPr lang="en-CA" dirty="0"/>
              <a:t>Understand how each input parameter affects each pathway</a:t>
            </a:r>
          </a:p>
          <a:p>
            <a:pPr marL="914400" lvl="1" indent="-457200">
              <a:lnSpc>
                <a:spcPct val="100000"/>
              </a:lnSpc>
            </a:pPr>
            <a:r>
              <a:rPr lang="en-CA" dirty="0"/>
              <a:t>MGRA User Guide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5E7673C-EE6F-97EB-04C6-C18375BA098D}"/>
              </a:ext>
            </a:extLst>
          </p:cNvPr>
          <p:cNvCxnSpPr>
            <a:cxnSpLocks/>
          </p:cNvCxnSpPr>
          <p:nvPr/>
        </p:nvCxnSpPr>
        <p:spPr>
          <a:xfrm>
            <a:off x="803564" y="1206647"/>
            <a:ext cx="10418618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73994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72B18-D6FE-0847-6C14-7F9CE0C0B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Case Study No. 3 – Ontario Commercial Plaza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96E7D-1E06-5447-5B7E-779E0D7EC1C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CA" dirty="0"/>
              <a:t>Large commercial plaza</a:t>
            </a:r>
          </a:p>
          <a:p>
            <a:pPr>
              <a:lnSpc>
                <a:spcPct val="100000"/>
              </a:lnSpc>
            </a:pPr>
            <a:r>
              <a:rPr lang="en-CA" dirty="0"/>
              <a:t>Historical dry cleaning in one unit</a:t>
            </a:r>
          </a:p>
          <a:p>
            <a:pPr marL="914400" lvl="1" indent="-457200">
              <a:lnSpc>
                <a:spcPct val="100000"/>
              </a:lnSpc>
            </a:pPr>
            <a:r>
              <a:rPr lang="en-CA" dirty="0"/>
              <a:t>Volatile organic compounds </a:t>
            </a:r>
            <a:br>
              <a:rPr lang="en-CA" dirty="0"/>
            </a:br>
            <a:r>
              <a:rPr lang="en-CA" dirty="0"/>
              <a:t>in groundwater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CA" dirty="0"/>
              <a:t>Preparation for potential remediation activities</a:t>
            </a:r>
          </a:p>
          <a:p>
            <a:pPr>
              <a:lnSpc>
                <a:spcPct val="100000"/>
              </a:lnSpc>
            </a:pPr>
            <a:r>
              <a:rPr lang="en-CA" dirty="0"/>
              <a:t>Main differences from generic:</a:t>
            </a:r>
          </a:p>
          <a:p>
            <a:pPr marL="914400" lvl="1" indent="-457200">
              <a:lnSpc>
                <a:spcPct val="100000"/>
              </a:lnSpc>
            </a:pPr>
            <a:r>
              <a:rPr lang="en-CA" dirty="0"/>
              <a:t>Shallow groundwater conditions</a:t>
            </a:r>
          </a:p>
          <a:p>
            <a:pPr marL="914400" lvl="1" indent="-457200">
              <a:lnSpc>
                <a:spcPct val="100000"/>
              </a:lnSpc>
            </a:pPr>
            <a:r>
              <a:rPr lang="en-CA" dirty="0"/>
              <a:t>Distance to downgradient water body compared to generic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0C78974-8649-E3CB-82E3-E6FD0FA7BD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68278" y="1522321"/>
            <a:ext cx="4953904" cy="376245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03DB1B6-6764-C0AC-748D-DC80C5BF13E4}"/>
              </a:ext>
            </a:extLst>
          </p:cNvPr>
          <p:cNvCxnSpPr>
            <a:cxnSpLocks/>
          </p:cNvCxnSpPr>
          <p:nvPr/>
        </p:nvCxnSpPr>
        <p:spPr>
          <a:xfrm>
            <a:off x="803564" y="1206647"/>
            <a:ext cx="10418618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93577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036CD-5560-71E9-FCDC-8920FDE0A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Case Study No. 3 – Property-specific Standards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16DAADB-799D-836F-35B7-809A5D226A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82120" y="1407568"/>
            <a:ext cx="6461505" cy="424378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A1B3238-AC8B-A026-42EF-306360E3D400}"/>
              </a:ext>
            </a:extLst>
          </p:cNvPr>
          <p:cNvCxnSpPr>
            <a:cxnSpLocks/>
          </p:cNvCxnSpPr>
          <p:nvPr/>
        </p:nvCxnSpPr>
        <p:spPr>
          <a:xfrm>
            <a:off x="803564" y="1206647"/>
            <a:ext cx="10418618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78764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4B666-207B-9FA6-EF51-A85D5956F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SLRAs in Due Diligence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24060-348E-8C02-1D71-2337B2A0D5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CA" dirty="0"/>
              <a:t>SLRAs are a useful tool that can be implemented at any point following the establishment of a robust CSM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CA" dirty="0"/>
              <a:t>SLRAs enable site-specific, defensible, cost-effective decisions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CA" dirty="0"/>
              <a:t>Tailor approach depending on complexity</a:t>
            </a:r>
          </a:p>
          <a:p>
            <a:pPr>
              <a:lnSpc>
                <a:spcPct val="100000"/>
              </a:lnSpc>
            </a:pPr>
            <a:r>
              <a:rPr lang="en-CA" dirty="0"/>
              <a:t>Increasing acceptance by:</a:t>
            </a:r>
          </a:p>
          <a:p>
            <a:pPr marL="914400" lvl="1" indent="-457200">
              <a:lnSpc>
                <a:spcPct val="100000"/>
              </a:lnSpc>
            </a:pPr>
            <a:r>
              <a:rPr lang="en-CA" dirty="0"/>
              <a:t>Financial lenders</a:t>
            </a:r>
          </a:p>
          <a:p>
            <a:pPr marL="914400" lvl="1" indent="-457200">
              <a:lnSpc>
                <a:spcPct val="100000"/>
              </a:lnSpc>
            </a:pPr>
            <a:r>
              <a:rPr lang="en-CA" dirty="0"/>
              <a:t>Real estate brokers</a:t>
            </a:r>
          </a:p>
          <a:p>
            <a:pPr marL="914400" lvl="1" indent="-457200">
              <a:lnSpc>
                <a:spcPct val="100000"/>
              </a:lnSpc>
            </a:pPr>
            <a:r>
              <a:rPr lang="en-CA" dirty="0"/>
              <a:t>Insurers</a:t>
            </a:r>
          </a:p>
          <a:p>
            <a:pPr marL="914400" lvl="1" indent="-457200">
              <a:lnSpc>
                <a:spcPct val="100000"/>
              </a:lnSpc>
              <a:spcAft>
                <a:spcPts val="1000"/>
              </a:spcAft>
            </a:pPr>
            <a:r>
              <a:rPr lang="en-CA" dirty="0"/>
              <a:t>Corporate risk managers</a:t>
            </a:r>
          </a:p>
          <a:p>
            <a:pPr marL="292100" lvl="1" indent="0">
              <a:lnSpc>
                <a:spcPct val="100000"/>
              </a:lnSpc>
              <a:buNone/>
            </a:pPr>
            <a:endParaRPr lang="en-CA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B655767-1FD3-4648-BC60-C64EA521639E}"/>
              </a:ext>
            </a:extLst>
          </p:cNvPr>
          <p:cNvCxnSpPr>
            <a:cxnSpLocks/>
          </p:cNvCxnSpPr>
          <p:nvPr/>
        </p:nvCxnSpPr>
        <p:spPr>
          <a:xfrm>
            <a:off x="803564" y="1206647"/>
            <a:ext cx="10418618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8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4AD78-46F2-4F7F-AD6C-781728DF10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4761" y="3666061"/>
            <a:ext cx="8539832" cy="581071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rgbClr val="69B3E7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F6326C-69E9-4D62-AE38-A0284A11F8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4761" y="4193864"/>
            <a:ext cx="5503677" cy="1710538"/>
          </a:xfrm>
        </p:spPr>
        <p:txBody>
          <a:bodyPr/>
          <a:lstStyle/>
          <a:p>
            <a:pPr marL="270000" indent="-270000">
              <a:buClr>
                <a:schemeClr val="bg1"/>
              </a:buClr>
              <a:buAutoNum type="arabicPeriod"/>
            </a:pPr>
            <a:r>
              <a:rPr lang="en-CA" dirty="0">
                <a:solidFill>
                  <a:schemeClr val="bg1"/>
                </a:solidFill>
              </a:rPr>
              <a:t>What Do I Mean by SLRA?</a:t>
            </a:r>
          </a:p>
          <a:p>
            <a:pPr marL="270000" indent="-270000">
              <a:buClr>
                <a:schemeClr val="bg1"/>
              </a:buClr>
              <a:buAutoNum type="arabicPeriod"/>
            </a:pPr>
            <a:r>
              <a:rPr lang="en-CA" dirty="0">
                <a:solidFill>
                  <a:schemeClr val="bg1"/>
                </a:solidFill>
              </a:rPr>
              <a:t>Why Should You Care?</a:t>
            </a:r>
          </a:p>
          <a:p>
            <a:pPr marL="270000" indent="-270000">
              <a:buClr>
                <a:schemeClr val="bg1"/>
              </a:buClr>
              <a:buAutoNum type="arabicPeriod"/>
            </a:pPr>
            <a:r>
              <a:rPr lang="en-CA" dirty="0">
                <a:solidFill>
                  <a:schemeClr val="bg1"/>
                </a:solidFill>
              </a:rPr>
              <a:t>Increased Acceptance of SLRAs</a:t>
            </a:r>
          </a:p>
          <a:p>
            <a:pPr marL="270000" indent="-270000">
              <a:buClr>
                <a:schemeClr val="bg1"/>
              </a:buClr>
              <a:buAutoNum type="arabicPeriod"/>
            </a:pPr>
            <a:r>
              <a:rPr lang="en-CA" dirty="0">
                <a:solidFill>
                  <a:schemeClr val="bg1"/>
                </a:solidFill>
              </a:rPr>
              <a:t>Added Uses of SLRAs</a:t>
            </a:r>
          </a:p>
          <a:p>
            <a:pPr marL="270000" indent="-270000">
              <a:buClr>
                <a:schemeClr val="bg1"/>
              </a:buClr>
              <a:buAutoNum type="arabicPeriod"/>
            </a:pPr>
            <a:r>
              <a:rPr lang="en-CA" dirty="0">
                <a:solidFill>
                  <a:schemeClr val="bg1"/>
                </a:solidFill>
              </a:rPr>
              <a:t>Case Studies</a:t>
            </a:r>
          </a:p>
          <a:p>
            <a:pPr marL="270000" indent="-270000">
              <a:buClr>
                <a:schemeClr val="bg1"/>
              </a:buClr>
              <a:buAutoNum type="arabicPeriod"/>
            </a:pPr>
            <a:r>
              <a:rPr lang="en-CA" dirty="0">
                <a:solidFill>
                  <a:schemeClr val="bg1"/>
                </a:solidFill>
              </a:rPr>
              <a:t>SLRAs in Due Diligence</a:t>
            </a:r>
          </a:p>
        </p:txBody>
      </p:sp>
    </p:spTree>
    <p:extLst>
      <p:ext uri="{BB962C8B-B14F-4D97-AF65-F5344CB8AC3E}">
        <p14:creationId xmlns:p14="http://schemas.microsoft.com/office/powerpoint/2010/main" val="39968514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6172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4813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17D78E-AF10-03C9-62FF-00D687A4A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05910-90C0-E1F7-3E03-E78C2C5B9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Do I Mean by SLRA?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4322F-E1DF-27FA-2856-61C0DA48B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560"/>
            <a:ext cx="10425056" cy="404488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CA" dirty="0"/>
              <a:t>Screening-level Risk Assessment (SLRA)</a:t>
            </a:r>
          </a:p>
          <a:p>
            <a:pPr marL="914400" lvl="1" indent="-457200">
              <a:lnSpc>
                <a:spcPct val="100000"/>
              </a:lnSpc>
              <a:spcAft>
                <a:spcPts val="600"/>
              </a:spcAft>
            </a:pPr>
            <a:r>
              <a:rPr lang="en-CA" dirty="0"/>
              <a:t>Looking into a generic criteria exceedance to find the driver</a:t>
            </a:r>
          </a:p>
          <a:p>
            <a:pPr>
              <a:lnSpc>
                <a:spcPct val="100000"/>
              </a:lnSpc>
            </a:pPr>
            <a:r>
              <a:rPr lang="en-CA" dirty="0"/>
              <a:t>Components of all SLRAs:</a:t>
            </a:r>
          </a:p>
          <a:p>
            <a:pPr marL="914400" lvl="1" indent="-457200">
              <a:lnSpc>
                <a:spcPct val="100000"/>
              </a:lnSpc>
            </a:pPr>
            <a:r>
              <a:rPr lang="en-CA" dirty="0"/>
              <a:t>Identifying exposure pathways and relevant receptors for a site</a:t>
            </a:r>
          </a:p>
          <a:p>
            <a:pPr marL="914400" lvl="1" indent="-457200">
              <a:lnSpc>
                <a:spcPct val="100000"/>
              </a:lnSpc>
            </a:pPr>
            <a:r>
              <a:rPr lang="en-CA" dirty="0"/>
              <a:t>Identifying maximum measured concentrations of contaminants for a site</a:t>
            </a:r>
          </a:p>
          <a:p>
            <a:pPr marL="914400" lvl="1" indent="-457200">
              <a:lnSpc>
                <a:spcPct val="100000"/>
              </a:lnSpc>
              <a:spcAft>
                <a:spcPts val="600"/>
              </a:spcAft>
            </a:pPr>
            <a:r>
              <a:rPr lang="en-CA" dirty="0"/>
              <a:t>Comparing maximum concentrations </a:t>
            </a:r>
            <a:r>
              <a:rPr lang="en-CA" u="sng" dirty="0"/>
              <a:t>only</a:t>
            </a:r>
            <a:r>
              <a:rPr lang="en-CA" dirty="0"/>
              <a:t> to exposure values for relevant exposure pathways</a:t>
            </a:r>
            <a:endParaRPr lang="en-CA" b="1" dirty="0"/>
          </a:p>
          <a:p>
            <a:pPr>
              <a:lnSpc>
                <a:spcPct val="100000"/>
              </a:lnSpc>
            </a:pPr>
            <a:r>
              <a:rPr lang="en-CA" b="1" dirty="0"/>
              <a:t>Identifies exposure scenarios that are NOT a concern</a:t>
            </a:r>
          </a:p>
          <a:p>
            <a:pPr>
              <a:lnSpc>
                <a:spcPct val="100000"/>
              </a:lnSpc>
            </a:pPr>
            <a:r>
              <a:rPr lang="en-CA" b="1" dirty="0"/>
              <a:t>Identifies exposure scenarios that remain POTENTIAL concern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303C312-55CC-7F5A-48B6-A7D393DBF9E6}"/>
              </a:ext>
            </a:extLst>
          </p:cNvPr>
          <p:cNvCxnSpPr>
            <a:cxnSpLocks/>
          </p:cNvCxnSpPr>
          <p:nvPr/>
        </p:nvCxnSpPr>
        <p:spPr>
          <a:xfrm>
            <a:off x="803564" y="1206647"/>
            <a:ext cx="10418618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6724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B8C04-3986-91D4-3834-65F09ED21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5D7FC-F96A-E000-99EB-274594DD8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Why Should You Care?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F7EE2-0FBF-2963-91F0-AABDE2C8B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CA" dirty="0"/>
              <a:t>Focus investigations on </a:t>
            </a:r>
            <a:r>
              <a:rPr lang="en-CA" b="1" dirty="0"/>
              <a:t>what matters</a:t>
            </a:r>
          </a:p>
          <a:p>
            <a:pPr marL="914400" lvl="1" indent="-457200">
              <a:lnSpc>
                <a:spcPct val="100000"/>
              </a:lnSpc>
              <a:spcAft>
                <a:spcPts val="1000"/>
              </a:spcAft>
            </a:pPr>
            <a:r>
              <a:rPr lang="en-CA" dirty="0"/>
              <a:t>Exposure scenarios of potential concern on a site</a:t>
            </a:r>
          </a:p>
          <a:p>
            <a:pPr>
              <a:lnSpc>
                <a:spcPct val="100000"/>
              </a:lnSpc>
            </a:pPr>
            <a:r>
              <a:rPr lang="en-CA" dirty="0"/>
              <a:t>Regulator-published guidelines are conservative</a:t>
            </a:r>
          </a:p>
          <a:p>
            <a:pPr marL="914400" lvl="1" indent="-457200">
              <a:lnSpc>
                <a:spcPct val="100000"/>
              </a:lnSpc>
            </a:pPr>
            <a:r>
              <a:rPr lang="en-CA" dirty="0"/>
              <a:t>Developed considering many exposure scenarios</a:t>
            </a:r>
          </a:p>
          <a:p>
            <a:pPr marL="914400" lvl="1" indent="-457200">
              <a:lnSpc>
                <a:spcPct val="100000"/>
              </a:lnSpc>
            </a:pPr>
            <a:r>
              <a:rPr lang="en-CA" dirty="0"/>
              <a:t>Not all exposure scenarios are applicable to all sites</a:t>
            </a:r>
          </a:p>
          <a:p>
            <a:pPr marL="914400" lvl="1" indent="-457200">
              <a:lnSpc>
                <a:spcPct val="100000"/>
              </a:lnSpc>
            </a:pPr>
            <a:r>
              <a:rPr lang="en-CA" dirty="0"/>
              <a:t>Non-mandatory for due diligence – results in unnecessary costs for interventions</a:t>
            </a:r>
          </a:p>
          <a:p>
            <a:pPr>
              <a:lnSpc>
                <a:spcPct val="100000"/>
              </a:lnSpc>
            </a:pPr>
            <a:r>
              <a:rPr lang="en-CA" dirty="0"/>
              <a:t>Risk Assessments (RAs) are used often within the regulatory setting</a:t>
            </a:r>
          </a:p>
          <a:p>
            <a:pPr marL="914400" lvl="1" indent="-457200">
              <a:lnSpc>
                <a:spcPct val="100000"/>
              </a:lnSpc>
            </a:pPr>
            <a:r>
              <a:rPr lang="en-CA" dirty="0"/>
              <a:t>Consider increased use of SLRAs in due diligence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BA81EF4-A000-F136-924B-77A2E2F6BD98}"/>
              </a:ext>
            </a:extLst>
          </p:cNvPr>
          <p:cNvCxnSpPr>
            <a:cxnSpLocks/>
          </p:cNvCxnSpPr>
          <p:nvPr/>
        </p:nvCxnSpPr>
        <p:spPr>
          <a:xfrm>
            <a:off x="803564" y="1206647"/>
            <a:ext cx="10418618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2383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B66E8-7E30-7B0F-D51A-ECE210D37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Increased Acceptance of SLRAs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52D14-88F2-A372-AEF7-78595DEB8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CA" dirty="0"/>
              <a:t>Trace Associates Inc. has had success implementing SLRA approaches in multiple provinces within the due diligence framework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CA" dirty="0"/>
              <a:t>SLRAs enable site-specific, defensible, cost-effective decisions</a:t>
            </a:r>
          </a:p>
          <a:p>
            <a:pPr>
              <a:lnSpc>
                <a:spcPct val="100000"/>
              </a:lnSpc>
            </a:pPr>
            <a:r>
              <a:rPr lang="en-CA" dirty="0"/>
              <a:t>Increasing acceptance by:</a:t>
            </a:r>
          </a:p>
          <a:p>
            <a:pPr marL="914400" lvl="1" indent="-457200">
              <a:lnSpc>
                <a:spcPct val="100000"/>
              </a:lnSpc>
            </a:pPr>
            <a:r>
              <a:rPr lang="en-CA" dirty="0"/>
              <a:t>Financial lenders</a:t>
            </a:r>
          </a:p>
          <a:p>
            <a:pPr marL="914400" lvl="1" indent="-457200">
              <a:lnSpc>
                <a:spcPct val="100000"/>
              </a:lnSpc>
            </a:pPr>
            <a:r>
              <a:rPr lang="en-CA" dirty="0"/>
              <a:t>Real estate brokers</a:t>
            </a:r>
          </a:p>
          <a:p>
            <a:pPr marL="914400" lvl="1" indent="-457200">
              <a:lnSpc>
                <a:spcPct val="100000"/>
              </a:lnSpc>
            </a:pPr>
            <a:r>
              <a:rPr lang="en-CA" dirty="0"/>
              <a:t>Insurers</a:t>
            </a:r>
          </a:p>
          <a:p>
            <a:pPr marL="914400" lvl="1" indent="-457200">
              <a:lnSpc>
                <a:spcPct val="100000"/>
              </a:lnSpc>
              <a:spcAft>
                <a:spcPts val="1000"/>
              </a:spcAft>
            </a:pPr>
            <a:r>
              <a:rPr lang="en-CA" dirty="0"/>
              <a:t>Corporate risk managers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EAD12A6-5B53-259B-DD53-CDBAAF5BD047}"/>
              </a:ext>
            </a:extLst>
          </p:cNvPr>
          <p:cNvCxnSpPr>
            <a:cxnSpLocks/>
          </p:cNvCxnSpPr>
          <p:nvPr/>
        </p:nvCxnSpPr>
        <p:spPr>
          <a:xfrm>
            <a:off x="803564" y="1206647"/>
            <a:ext cx="10418618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7753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82AA8-8CAD-75B7-379C-4117D6ACB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Additional Uses of SLRAs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76553-0477-22DC-0C85-BFDCA9659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560"/>
            <a:ext cx="10425056" cy="404488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CA" dirty="0"/>
              <a:t>Allows for identification of Risk Management Measures (RMMs) </a:t>
            </a:r>
          </a:p>
          <a:p>
            <a:pPr marL="914400" lvl="1" indent="-457200">
              <a:lnSpc>
                <a:spcPct val="100000"/>
              </a:lnSpc>
            </a:pPr>
            <a:r>
              <a:rPr lang="en-CA" dirty="0"/>
              <a:t>Hard or fill capping</a:t>
            </a:r>
          </a:p>
          <a:p>
            <a:pPr marL="914400" lvl="1" indent="-457200">
              <a:lnSpc>
                <a:spcPct val="100000"/>
              </a:lnSpc>
            </a:pPr>
            <a:r>
              <a:rPr lang="en-CA" dirty="0"/>
              <a:t>Administrative RMMs</a:t>
            </a:r>
          </a:p>
          <a:p>
            <a:pPr lvl="2">
              <a:lnSpc>
                <a:spcPct val="100000"/>
              </a:lnSpc>
            </a:pPr>
            <a:r>
              <a:rPr lang="en-CA" dirty="0"/>
              <a:t>Health and safety plans</a:t>
            </a:r>
          </a:p>
          <a:p>
            <a:pPr lvl="2">
              <a:lnSpc>
                <a:spcPct val="100000"/>
              </a:lnSpc>
              <a:spcAft>
                <a:spcPts val="1000"/>
              </a:spcAft>
            </a:pPr>
            <a:r>
              <a:rPr lang="en-CA" dirty="0"/>
              <a:t>Prohibitions (i.e., potable wells)</a:t>
            </a:r>
          </a:p>
          <a:p>
            <a:pPr>
              <a:lnSpc>
                <a:spcPct val="100000"/>
              </a:lnSpc>
            </a:pPr>
            <a:r>
              <a:rPr lang="en-CA" dirty="0"/>
              <a:t>Establish property-specific standards (PSS)</a:t>
            </a:r>
          </a:p>
          <a:p>
            <a:pPr marL="914400" lvl="1" indent="-457200">
              <a:lnSpc>
                <a:spcPct val="100000"/>
              </a:lnSpc>
            </a:pPr>
            <a:r>
              <a:rPr lang="en-CA" dirty="0"/>
              <a:t>Site-specific criteria protective of relevant exposure scenarios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9664811-CABC-5311-4E29-7D89C8C386E1}"/>
              </a:ext>
            </a:extLst>
          </p:cNvPr>
          <p:cNvCxnSpPr>
            <a:cxnSpLocks/>
          </p:cNvCxnSpPr>
          <p:nvPr/>
        </p:nvCxnSpPr>
        <p:spPr>
          <a:xfrm>
            <a:off x="803564" y="1206647"/>
            <a:ext cx="10418618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6124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01725-8139-CB0D-47D2-85C8ECE4F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Case Study No. 1 – Federal Pipeline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104CBD-22C3-A4E1-7984-445E345149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435608"/>
            <a:ext cx="4717774" cy="415137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</a:pPr>
            <a:r>
              <a:rPr lang="en-CA" sz="2100" dirty="0"/>
              <a:t>Petroleum hydrocarbon (PHC) impacts identified in soil during pipeline construction</a:t>
            </a:r>
          </a:p>
          <a:p>
            <a:pPr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</a:pPr>
            <a:r>
              <a:rPr lang="en-CA" sz="2100" dirty="0"/>
              <a:t>Concentrations post-remediation above guidelines in soil (PHCs and polycyclic aromatic hydrocarbons) and groundwater (benzene and PHC fraction [F]2)</a:t>
            </a:r>
          </a:p>
          <a:p>
            <a:pPr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</a:pPr>
            <a:r>
              <a:rPr lang="en-CA" sz="2100" dirty="0"/>
              <a:t>Lateral and vertical delineation achieved in soil and groundwater</a:t>
            </a:r>
          </a:p>
          <a:p>
            <a:pPr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</a:pPr>
            <a:r>
              <a:rPr lang="en-CA" sz="2100" dirty="0"/>
              <a:t>Stable or decreasing trends</a:t>
            </a:r>
            <a:br>
              <a:rPr lang="en-CA" sz="2100" dirty="0"/>
            </a:br>
            <a:r>
              <a:rPr lang="en-CA" sz="2100" dirty="0"/>
              <a:t>in groundwater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E89C27-D4CD-DEF8-41E2-DE41A00FFAE1}"/>
              </a:ext>
            </a:extLst>
          </p:cNvPr>
          <p:cNvSpPr txBox="1"/>
          <p:nvPr/>
        </p:nvSpPr>
        <p:spPr>
          <a:xfrm>
            <a:off x="6211956" y="4917529"/>
            <a:ext cx="14093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00" dirty="0">
                <a:solidFill>
                  <a:schemeClr val="bg1"/>
                </a:solidFill>
              </a:rPr>
              <a:t>Photo from SLR 2015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C239030-AF55-AB8B-AAD5-5D5CCC4B518B}"/>
              </a:ext>
            </a:extLst>
          </p:cNvPr>
          <p:cNvCxnSpPr>
            <a:cxnSpLocks/>
          </p:cNvCxnSpPr>
          <p:nvPr/>
        </p:nvCxnSpPr>
        <p:spPr>
          <a:xfrm>
            <a:off x="803564" y="1206647"/>
            <a:ext cx="10418618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4CAF391F-88AC-5EDE-368B-77D57BFC97A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567656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24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37DCB-5922-8013-0908-338FE974C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Case Study No. 1 – Conceptual Site Model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5BB276C-0D7B-9CC5-AC45-8675F220FB57}"/>
              </a:ext>
            </a:extLst>
          </p:cNvPr>
          <p:cNvCxnSpPr>
            <a:cxnSpLocks/>
          </p:cNvCxnSpPr>
          <p:nvPr/>
        </p:nvCxnSpPr>
        <p:spPr>
          <a:xfrm>
            <a:off x="803564" y="1206647"/>
            <a:ext cx="10418618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58" name="Group 25">
            <a:extLst>
              <a:ext uri="{FF2B5EF4-FFF2-40B4-BE49-F238E27FC236}">
                <a16:creationId xmlns:a16="http://schemas.microsoft.com/office/drawing/2014/main" id="{C19C3F79-83F7-0124-795E-4A2AE5E9C7BD}"/>
              </a:ext>
            </a:extLst>
          </p:cNvPr>
          <p:cNvGrpSpPr>
            <a:grpSpLocks/>
          </p:cNvGrpSpPr>
          <p:nvPr/>
        </p:nvGrpSpPr>
        <p:grpSpPr bwMode="auto">
          <a:xfrm>
            <a:off x="1198883" y="1306871"/>
            <a:ext cx="9122502" cy="4467288"/>
            <a:chOff x="274045" y="535366"/>
            <a:chExt cx="8641350" cy="5039934"/>
          </a:xfrm>
        </p:grpSpPr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B35F0CAE-0398-0873-8A90-9833A53C1A03}"/>
                </a:ext>
              </a:extLst>
            </p:cNvPr>
            <p:cNvCxnSpPr>
              <a:cxnSpLocks/>
            </p:cNvCxnSpPr>
            <p:nvPr/>
          </p:nvCxnSpPr>
          <p:spPr>
            <a:xfrm>
              <a:off x="6408734" y="5575300"/>
              <a:ext cx="635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Text Box 214">
              <a:extLst>
                <a:ext uri="{FF2B5EF4-FFF2-40B4-BE49-F238E27FC236}">
                  <a16:creationId xmlns:a16="http://schemas.microsoft.com/office/drawing/2014/main" id="{9B15B81D-10BE-B705-EB7F-3A51CF0A85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3713" y="876300"/>
              <a:ext cx="1004887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000" b="1"/>
                <a:t>SOURCE</a:t>
              </a:r>
            </a:p>
          </p:txBody>
        </p:sp>
        <p:sp>
          <p:nvSpPr>
            <p:cNvPr id="161" name="Text Box 28">
              <a:extLst>
                <a:ext uri="{FF2B5EF4-FFF2-40B4-BE49-F238E27FC236}">
                  <a16:creationId xmlns:a16="http://schemas.microsoft.com/office/drawing/2014/main" id="{51094A4F-E62A-03E0-AAB3-61D4510ADE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>
              <a:off x="869950" y="2500313"/>
              <a:ext cx="400050" cy="70008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/>
                <a:t>Soil</a:t>
              </a:r>
            </a:p>
          </p:txBody>
        </p:sp>
        <p:sp>
          <p:nvSpPr>
            <p:cNvPr id="162" name="Text Box 213">
              <a:extLst>
                <a:ext uri="{FF2B5EF4-FFF2-40B4-BE49-F238E27FC236}">
                  <a16:creationId xmlns:a16="http://schemas.microsoft.com/office/drawing/2014/main" id="{642139BA-5B67-10D6-7E5C-39DF72A52D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34075" y="535366"/>
              <a:ext cx="2211388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000" b="1"/>
                <a:t>RECEPTORS</a:t>
              </a:r>
            </a:p>
          </p:txBody>
        </p:sp>
        <p:sp>
          <p:nvSpPr>
            <p:cNvPr id="163" name="Text Box 216">
              <a:extLst>
                <a:ext uri="{FF2B5EF4-FFF2-40B4-BE49-F238E27FC236}">
                  <a16:creationId xmlns:a16="http://schemas.microsoft.com/office/drawing/2014/main" id="{ACADF60B-A55C-2D42-D806-2F9DFE5677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0363" y="876300"/>
              <a:ext cx="1592262" cy="246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000" b="1"/>
                <a:t>MIGRATION PATHWAY</a:t>
              </a:r>
            </a:p>
          </p:txBody>
        </p:sp>
        <p:sp>
          <p:nvSpPr>
            <p:cNvPr id="164" name="Text Box 217">
              <a:extLst>
                <a:ext uri="{FF2B5EF4-FFF2-40B4-BE49-F238E27FC236}">
                  <a16:creationId xmlns:a16="http://schemas.microsoft.com/office/drawing/2014/main" id="{503613AF-47F2-199F-5E18-6F473C407F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38538" y="877888"/>
              <a:ext cx="1831975" cy="246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000" b="1"/>
                <a:t>EXPOSURE PATHWAY</a:t>
              </a:r>
            </a:p>
          </p:txBody>
        </p:sp>
        <p:sp>
          <p:nvSpPr>
            <p:cNvPr id="165" name="Text Box 39">
              <a:extLst>
                <a:ext uri="{FF2B5EF4-FFF2-40B4-BE49-F238E27FC236}">
                  <a16:creationId xmlns:a16="http://schemas.microsoft.com/office/drawing/2014/main" id="{247C85F9-958C-182A-1081-D885CEE931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5543570" y="628631"/>
              <a:ext cx="553998" cy="8207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800" b="1"/>
                <a:t>Residents / Agricultural Workers</a:t>
              </a:r>
            </a:p>
          </p:txBody>
        </p:sp>
        <p:sp>
          <p:nvSpPr>
            <p:cNvPr id="166" name="Text Box 41">
              <a:extLst>
                <a:ext uri="{FF2B5EF4-FFF2-40B4-BE49-F238E27FC236}">
                  <a16:creationId xmlns:a16="http://schemas.microsoft.com/office/drawing/2014/main" id="{2EACC51F-1DB5-EB9F-4D3E-CC01D81F12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6447651" y="542112"/>
              <a:ext cx="553998" cy="993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800" b="1"/>
                <a:t>Terrestrial Plants Soil Invertebrates Soil Microbes</a:t>
              </a:r>
            </a:p>
          </p:txBody>
        </p:sp>
        <p:cxnSp>
          <p:nvCxnSpPr>
            <p:cNvPr id="167" name="Connector: Elbow 166">
              <a:extLst>
                <a:ext uri="{FF2B5EF4-FFF2-40B4-BE49-F238E27FC236}">
                  <a16:creationId xmlns:a16="http://schemas.microsoft.com/office/drawing/2014/main" id="{DC10EE0D-C99D-D069-4097-AE535984ABD6}"/>
                </a:ext>
              </a:extLst>
            </p:cNvPr>
            <p:cNvCxnSpPr>
              <a:cxnSpLocks/>
              <a:stCxn id="161" idx="1"/>
              <a:endCxn id="170" idx="1"/>
            </p:cNvCxnSpPr>
            <p:nvPr/>
          </p:nvCxnSpPr>
          <p:spPr>
            <a:xfrm flipV="1">
              <a:off x="1269999" y="1689391"/>
              <a:ext cx="295275" cy="1160376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8" name="Text Box 18">
              <a:extLst>
                <a:ext uri="{FF2B5EF4-FFF2-40B4-BE49-F238E27FC236}">
                  <a16:creationId xmlns:a16="http://schemas.microsoft.com/office/drawing/2014/main" id="{8215C0E9-EA31-227B-A482-6AFF63BE40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60775" y="2681288"/>
              <a:ext cx="1679575" cy="33813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800"/>
                <a:t>Direct Contact, Dust Inhalation, Soil Ingestion</a:t>
              </a:r>
            </a:p>
          </p:txBody>
        </p:sp>
        <p:cxnSp>
          <p:nvCxnSpPr>
            <p:cNvPr id="169" name="Connector: Elbow 152">
              <a:extLst>
                <a:ext uri="{FF2B5EF4-FFF2-40B4-BE49-F238E27FC236}">
                  <a16:creationId xmlns:a16="http://schemas.microsoft.com/office/drawing/2014/main" id="{1D60DA03-7E3B-5172-EA15-A97D0A134687}"/>
                </a:ext>
              </a:extLst>
            </p:cNvPr>
            <p:cNvCxnSpPr>
              <a:cxnSpLocks/>
            </p:cNvCxnSpPr>
            <p:nvPr/>
          </p:nvCxnSpPr>
          <p:spPr>
            <a:xfrm>
              <a:off x="1439862" y="2849767"/>
              <a:ext cx="2228849" cy="15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0" name="Text Box 11">
              <a:extLst>
                <a:ext uri="{FF2B5EF4-FFF2-40B4-BE49-F238E27FC236}">
                  <a16:creationId xmlns:a16="http://schemas.microsoft.com/office/drawing/2014/main" id="{C22207CA-5486-23C6-CE41-8428D32A21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65275" y="1458913"/>
              <a:ext cx="1554163" cy="4619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800" dirty="0"/>
                <a:t>Upward Migration of Volatile Contaminants through Unsaturated Soils</a:t>
              </a:r>
            </a:p>
          </p:txBody>
        </p:sp>
        <p:sp>
          <p:nvSpPr>
            <p:cNvPr id="171" name="Text Box 4">
              <a:extLst>
                <a:ext uri="{FF2B5EF4-FFF2-40B4-BE49-F238E27FC236}">
                  <a16:creationId xmlns:a16="http://schemas.microsoft.com/office/drawing/2014/main" id="{E8A20264-2996-7B33-CA15-2B6425764F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14738" y="1383902"/>
              <a:ext cx="1679575" cy="24306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800" dirty="0"/>
                <a:t>Indoor Vapour Inhalation</a:t>
              </a:r>
            </a:p>
          </p:txBody>
        </p:sp>
        <p:sp>
          <p:nvSpPr>
            <p:cNvPr id="172" name="Text Box 18">
              <a:extLst>
                <a:ext uri="{FF2B5EF4-FFF2-40B4-BE49-F238E27FC236}">
                  <a16:creationId xmlns:a16="http://schemas.microsoft.com/office/drawing/2014/main" id="{BEEB85B1-2DB6-E449-5B35-EC7B2A49B8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14738" y="1719262"/>
              <a:ext cx="1679575" cy="33813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800"/>
                <a:t>Vapour Inhalation in Trenches, Fire and Explosive Hazards</a:t>
              </a:r>
            </a:p>
          </p:txBody>
        </p:sp>
        <p:cxnSp>
          <p:nvCxnSpPr>
            <p:cNvPr id="173" name="Connector: Elbow 172">
              <a:extLst>
                <a:ext uri="{FF2B5EF4-FFF2-40B4-BE49-F238E27FC236}">
                  <a16:creationId xmlns:a16="http://schemas.microsoft.com/office/drawing/2014/main" id="{333D9777-8357-D268-FC01-A0E01D1FF16F}"/>
                </a:ext>
              </a:extLst>
            </p:cNvPr>
            <p:cNvCxnSpPr>
              <a:cxnSpLocks/>
              <a:stCxn id="170" idx="3"/>
              <a:endCxn id="171" idx="1"/>
            </p:cNvCxnSpPr>
            <p:nvPr/>
          </p:nvCxnSpPr>
          <p:spPr>
            <a:xfrm flipV="1">
              <a:off x="3119438" y="1505433"/>
              <a:ext cx="495300" cy="184462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4" name="Connector: Elbow 173">
              <a:extLst>
                <a:ext uri="{FF2B5EF4-FFF2-40B4-BE49-F238E27FC236}">
                  <a16:creationId xmlns:a16="http://schemas.microsoft.com/office/drawing/2014/main" id="{158F842C-15DA-B78D-A77A-A9D347D8F286}"/>
                </a:ext>
              </a:extLst>
            </p:cNvPr>
            <p:cNvCxnSpPr>
              <a:cxnSpLocks/>
              <a:stCxn id="170" idx="3"/>
              <a:endCxn id="172" idx="1"/>
            </p:cNvCxnSpPr>
            <p:nvPr/>
          </p:nvCxnSpPr>
          <p:spPr>
            <a:xfrm>
              <a:off x="3119436" y="1689391"/>
              <a:ext cx="495300" cy="198423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5" name="Text Box 117">
              <a:extLst>
                <a:ext uri="{FF2B5EF4-FFF2-40B4-BE49-F238E27FC236}">
                  <a16:creationId xmlns:a16="http://schemas.microsoft.com/office/drawing/2014/main" id="{B3A85785-DE6B-FD9D-81CA-DE7F0AE04B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7398738" y="701918"/>
              <a:ext cx="430887" cy="674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800" b="1">
                  <a:solidFill>
                    <a:srgbClr val="000000"/>
                  </a:solidFill>
                </a:rPr>
                <a:t>Wildlife and Livestock</a:t>
              </a:r>
            </a:p>
          </p:txBody>
        </p:sp>
        <p:sp>
          <p:nvSpPr>
            <p:cNvPr id="176" name="Text Box 4">
              <a:extLst>
                <a:ext uri="{FF2B5EF4-FFF2-40B4-BE49-F238E27FC236}">
                  <a16:creationId xmlns:a16="http://schemas.microsoft.com/office/drawing/2014/main" id="{33D31979-66DF-A468-96E3-5C205EE297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0613" y="3708400"/>
              <a:ext cx="1679575" cy="2159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800"/>
                <a:t>Discharge to Surface Water</a:t>
              </a:r>
            </a:p>
          </p:txBody>
        </p:sp>
        <p:sp>
          <p:nvSpPr>
            <p:cNvPr id="177" name="Text Box 11">
              <a:extLst>
                <a:ext uri="{FF2B5EF4-FFF2-40B4-BE49-F238E27FC236}">
                  <a16:creationId xmlns:a16="http://schemas.microsoft.com/office/drawing/2014/main" id="{4413606F-69FB-4393-7FD6-563AD64E68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58925" y="4191000"/>
              <a:ext cx="1554163" cy="5857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800"/>
                <a:t>Migration Through Unsaturated Soils (Surface Water Infiltration and Groundwater Transport)</a:t>
              </a:r>
            </a:p>
          </p:txBody>
        </p:sp>
        <p:cxnSp>
          <p:nvCxnSpPr>
            <p:cNvPr id="178" name="Connector: Elbow 177">
              <a:extLst>
                <a:ext uri="{FF2B5EF4-FFF2-40B4-BE49-F238E27FC236}">
                  <a16:creationId xmlns:a16="http://schemas.microsoft.com/office/drawing/2014/main" id="{ACFC16FD-EAF3-4660-022C-24D2266EA3BA}"/>
                </a:ext>
              </a:extLst>
            </p:cNvPr>
            <p:cNvCxnSpPr>
              <a:cxnSpLocks/>
              <a:stCxn id="161" idx="1"/>
              <a:endCxn id="177" idx="1"/>
            </p:cNvCxnSpPr>
            <p:nvPr/>
          </p:nvCxnSpPr>
          <p:spPr>
            <a:xfrm>
              <a:off x="1269999" y="2849767"/>
              <a:ext cx="288925" cy="1633414"/>
            </a:xfrm>
            <a:prstGeom prst="bentConnector3">
              <a:avLst>
                <a:gd name="adj1" fmla="val 50000"/>
              </a:avLst>
            </a:prstGeom>
            <a:ln>
              <a:prstDash val="soli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9" name="Text Box 28">
              <a:extLst>
                <a:ext uri="{FF2B5EF4-FFF2-40B4-BE49-F238E27FC236}">
                  <a16:creationId xmlns:a16="http://schemas.microsoft.com/office/drawing/2014/main" id="{4792358C-46CB-00D7-0C42-EB77DB1770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>
              <a:off x="274045" y="1689390"/>
              <a:ext cx="379007" cy="22348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dirty="0"/>
                <a:t>Pipeline Release</a:t>
              </a:r>
            </a:p>
          </p:txBody>
        </p:sp>
        <p:cxnSp>
          <p:nvCxnSpPr>
            <p:cNvPr id="180" name="Straight Arrow Connector 179">
              <a:extLst>
                <a:ext uri="{FF2B5EF4-FFF2-40B4-BE49-F238E27FC236}">
                  <a16:creationId xmlns:a16="http://schemas.microsoft.com/office/drawing/2014/main" id="{2908C80C-91E5-0588-AEB0-872B3B8FC74E}"/>
                </a:ext>
              </a:extLst>
            </p:cNvPr>
            <p:cNvCxnSpPr>
              <a:cxnSpLocks/>
            </p:cNvCxnSpPr>
            <p:nvPr/>
          </p:nvCxnSpPr>
          <p:spPr>
            <a:xfrm>
              <a:off x="663575" y="2849767"/>
              <a:ext cx="1905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1" name="Text Box 4">
              <a:extLst>
                <a:ext uri="{FF2B5EF4-FFF2-40B4-BE49-F238E27FC236}">
                  <a16:creationId xmlns:a16="http://schemas.microsoft.com/office/drawing/2014/main" id="{CEE5588C-BD9A-6DDF-F895-4C8503FD8B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13150" y="4889500"/>
              <a:ext cx="1682750" cy="2159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800"/>
                <a:t>Drinking Water</a:t>
              </a:r>
            </a:p>
          </p:txBody>
        </p:sp>
        <p:cxnSp>
          <p:nvCxnSpPr>
            <p:cNvPr id="182" name="Connector: Elbow 181">
              <a:extLst>
                <a:ext uri="{FF2B5EF4-FFF2-40B4-BE49-F238E27FC236}">
                  <a16:creationId xmlns:a16="http://schemas.microsoft.com/office/drawing/2014/main" id="{3400ABE2-017A-4B32-4438-EF98A8DC30F8}"/>
                </a:ext>
              </a:extLst>
            </p:cNvPr>
            <p:cNvCxnSpPr>
              <a:cxnSpLocks/>
              <a:stCxn id="177" idx="3"/>
              <a:endCxn id="176" idx="1"/>
            </p:cNvCxnSpPr>
            <p:nvPr/>
          </p:nvCxnSpPr>
          <p:spPr>
            <a:xfrm flipV="1">
              <a:off x="3113086" y="3816482"/>
              <a:ext cx="517525" cy="666700"/>
            </a:xfrm>
            <a:prstGeom prst="bentConnector3">
              <a:avLst>
                <a:gd name="adj1" fmla="val 46650"/>
              </a:avLst>
            </a:prstGeom>
            <a:ln>
              <a:prstDash val="soli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3" name="Connector: Elbow 182">
              <a:extLst>
                <a:ext uri="{FF2B5EF4-FFF2-40B4-BE49-F238E27FC236}">
                  <a16:creationId xmlns:a16="http://schemas.microsoft.com/office/drawing/2014/main" id="{446075E8-4202-4D72-7008-51D0082FC3E8}"/>
                </a:ext>
              </a:extLst>
            </p:cNvPr>
            <p:cNvCxnSpPr>
              <a:cxnSpLocks/>
              <a:stCxn id="177" idx="3"/>
              <a:endCxn id="181" idx="1"/>
            </p:cNvCxnSpPr>
            <p:nvPr/>
          </p:nvCxnSpPr>
          <p:spPr>
            <a:xfrm>
              <a:off x="3113086" y="4483182"/>
              <a:ext cx="500062" cy="514311"/>
            </a:xfrm>
            <a:prstGeom prst="bentConnector3">
              <a:avLst>
                <a:gd name="adj1" fmla="val 48730"/>
              </a:avLst>
            </a:prstGeom>
            <a:ln>
              <a:prstDash val="soli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4" name="Text Box 117">
              <a:extLst>
                <a:ext uri="{FF2B5EF4-FFF2-40B4-BE49-F238E27FC236}">
                  <a16:creationId xmlns:a16="http://schemas.microsoft.com/office/drawing/2014/main" id="{6A7F0CC2-4940-5EA8-7BD9-D4B2A68301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8216563" y="573068"/>
              <a:ext cx="430887" cy="931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800" b="1">
                  <a:solidFill>
                    <a:srgbClr val="000000"/>
                  </a:solidFill>
                </a:rPr>
                <a:t>Freshwater Aquatic Life</a:t>
              </a:r>
            </a:p>
          </p:txBody>
        </p:sp>
        <p:sp>
          <p:nvSpPr>
            <p:cNvPr id="185" name="Text Box 4">
              <a:extLst>
                <a:ext uri="{FF2B5EF4-FFF2-40B4-BE49-F238E27FC236}">
                  <a16:creationId xmlns:a16="http://schemas.microsoft.com/office/drawing/2014/main" id="{BFC2D303-F88A-321D-380B-AAD84CB919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19500" y="4548555"/>
              <a:ext cx="1679575" cy="2159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800"/>
                <a:t>Irrigation</a:t>
              </a:r>
            </a:p>
          </p:txBody>
        </p:sp>
        <p:grpSp>
          <p:nvGrpSpPr>
            <p:cNvPr id="186" name="Group 38">
              <a:extLst>
                <a:ext uri="{FF2B5EF4-FFF2-40B4-BE49-F238E27FC236}">
                  <a16:creationId xmlns:a16="http://schemas.microsoft.com/office/drawing/2014/main" id="{D502A0E9-7FE7-E505-4450-2B2A9A9289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84313" y="823555"/>
              <a:ext cx="1755775" cy="4024670"/>
              <a:chOff x="1524000" y="919163"/>
              <a:chExt cx="1755775" cy="3973512"/>
            </a:xfrm>
          </p:grpSpPr>
          <p:sp>
            <p:nvSpPr>
              <p:cNvPr id="211" name="Line 250">
                <a:extLst>
                  <a:ext uri="{FF2B5EF4-FFF2-40B4-BE49-F238E27FC236}">
                    <a16:creationId xmlns:a16="http://schemas.microsoft.com/office/drawing/2014/main" id="{B3BD848F-8994-CDE5-A8A8-47A804E3A5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278188" y="919163"/>
                <a:ext cx="1587" cy="3973512"/>
              </a:xfrm>
              <a:prstGeom prst="line">
                <a:avLst/>
              </a:prstGeom>
              <a:noFill/>
              <a:ln w="9525">
                <a:solidFill>
                  <a:srgbClr val="808080"/>
                </a:solidFill>
                <a:prstDash val="dash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2" name="Line 250">
                <a:extLst>
                  <a:ext uri="{FF2B5EF4-FFF2-40B4-BE49-F238E27FC236}">
                    <a16:creationId xmlns:a16="http://schemas.microsoft.com/office/drawing/2014/main" id="{131B240A-202E-DA62-E2D8-3B902D2740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24000" y="919163"/>
                <a:ext cx="1587" cy="3973512"/>
              </a:xfrm>
              <a:prstGeom prst="line">
                <a:avLst/>
              </a:prstGeom>
              <a:noFill/>
              <a:ln w="9525">
                <a:solidFill>
                  <a:srgbClr val="808080"/>
                </a:solidFill>
                <a:prstDash val="dash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</p:grpSp>
        <p:sp>
          <p:nvSpPr>
            <p:cNvPr id="187" name="Line 250">
              <a:extLst>
                <a:ext uri="{FF2B5EF4-FFF2-40B4-BE49-F238E27FC236}">
                  <a16:creationId xmlns:a16="http://schemas.microsoft.com/office/drawing/2014/main" id="{E27CC651-1A18-5F64-7C8E-8115B14538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367339" y="831395"/>
              <a:ext cx="9524" cy="436448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grpSp>
          <p:nvGrpSpPr>
            <p:cNvPr id="188" name="Group 94">
              <a:extLst>
                <a:ext uri="{FF2B5EF4-FFF2-40B4-BE49-F238E27FC236}">
                  <a16:creationId xmlns:a16="http://schemas.microsoft.com/office/drawing/2014/main" id="{5868B4C6-4A37-E493-B37A-E7129DEBE2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33196" y="823555"/>
              <a:ext cx="2656792" cy="4372326"/>
              <a:chOff x="6057770" y="901700"/>
              <a:chExt cx="1272198" cy="4299786"/>
            </a:xfrm>
          </p:grpSpPr>
          <p:sp>
            <p:nvSpPr>
              <p:cNvPr id="207" name="Line 36">
                <a:extLst>
                  <a:ext uri="{FF2B5EF4-FFF2-40B4-BE49-F238E27FC236}">
                    <a16:creationId xmlns:a16="http://schemas.microsoft.com/office/drawing/2014/main" id="{1BF35A91-5D5D-4546-C4DE-C44C6FAE7C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532115" y="901700"/>
                <a:ext cx="7275" cy="42997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8" name="Line 36">
                <a:extLst>
                  <a:ext uri="{FF2B5EF4-FFF2-40B4-BE49-F238E27FC236}">
                    <a16:creationId xmlns:a16="http://schemas.microsoft.com/office/drawing/2014/main" id="{A2F4EF44-AC24-4231-8A0C-B4015DA40E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322693" y="901700"/>
                <a:ext cx="7275" cy="429978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9" name="Line 36">
                <a:extLst>
                  <a:ext uri="{FF2B5EF4-FFF2-40B4-BE49-F238E27FC236}">
                    <a16:creationId xmlns:a16="http://schemas.microsoft.com/office/drawing/2014/main" id="{5AA37FE5-7048-ADF3-FBB1-F84D0410D8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896996" y="901700"/>
                <a:ext cx="7275" cy="429978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0" name="Line 36">
                <a:extLst>
                  <a:ext uri="{FF2B5EF4-FFF2-40B4-BE49-F238E27FC236}">
                    <a16:creationId xmlns:a16="http://schemas.microsoft.com/office/drawing/2014/main" id="{CCE809E7-4C59-5083-7CF8-2A0DE41F7A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057770" y="901700"/>
                <a:ext cx="7275" cy="42997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</p:grpSp>
        <p:cxnSp>
          <p:nvCxnSpPr>
            <p:cNvPr id="189" name="Connector: Elbow 188">
              <a:extLst>
                <a:ext uri="{FF2B5EF4-FFF2-40B4-BE49-F238E27FC236}">
                  <a16:creationId xmlns:a16="http://schemas.microsoft.com/office/drawing/2014/main" id="{8F21E58B-1623-8168-2323-2D0EDB33EB22}"/>
                </a:ext>
              </a:extLst>
            </p:cNvPr>
            <p:cNvCxnSpPr>
              <a:cxnSpLocks/>
              <a:stCxn id="177" idx="3"/>
              <a:endCxn id="185" idx="1"/>
            </p:cNvCxnSpPr>
            <p:nvPr/>
          </p:nvCxnSpPr>
          <p:spPr>
            <a:xfrm>
              <a:off x="3113086" y="4483182"/>
              <a:ext cx="506412" cy="173025"/>
            </a:xfrm>
            <a:prstGeom prst="bentConnector3">
              <a:avLst>
                <a:gd name="adj1" fmla="val 48119"/>
              </a:avLst>
            </a:prstGeom>
            <a:ln>
              <a:prstDash val="soli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0" name="Line 65">
              <a:extLst>
                <a:ext uri="{FF2B5EF4-FFF2-40B4-BE49-F238E27FC236}">
                  <a16:creationId xmlns:a16="http://schemas.microsoft.com/office/drawing/2014/main" id="{1CC8D36B-F201-D5E3-EC3C-669B8C88AC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75275" y="1336675"/>
              <a:ext cx="350466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91" name="Line 65">
              <a:extLst>
                <a:ext uri="{FF2B5EF4-FFF2-40B4-BE49-F238E27FC236}">
                  <a16:creationId xmlns:a16="http://schemas.microsoft.com/office/drawing/2014/main" id="{A32494A5-26FB-BA49-4162-7C5BC6BCB9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75275" y="1662113"/>
              <a:ext cx="350466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92" name="Line 73">
              <a:extLst>
                <a:ext uri="{FF2B5EF4-FFF2-40B4-BE49-F238E27FC236}">
                  <a16:creationId xmlns:a16="http://schemas.microsoft.com/office/drawing/2014/main" id="{D9189C54-1046-4836-16FF-A40AA7D0AC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87976" y="2133600"/>
              <a:ext cx="350307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93" name="Line 74">
              <a:extLst>
                <a:ext uri="{FF2B5EF4-FFF2-40B4-BE49-F238E27FC236}">
                  <a16:creationId xmlns:a16="http://schemas.microsoft.com/office/drawing/2014/main" id="{E8E9103A-6332-7648-6925-F6CC25AB53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91150" y="4480170"/>
              <a:ext cx="350466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94" name="Line 74">
              <a:extLst>
                <a:ext uri="{FF2B5EF4-FFF2-40B4-BE49-F238E27FC236}">
                  <a16:creationId xmlns:a16="http://schemas.microsoft.com/office/drawing/2014/main" id="{FD51AC68-C921-8968-C1DE-41AC31BC2F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62575" y="4829910"/>
              <a:ext cx="350466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grpSp>
          <p:nvGrpSpPr>
            <p:cNvPr id="195" name="Group 77">
              <a:extLst>
                <a:ext uri="{FF2B5EF4-FFF2-40B4-BE49-F238E27FC236}">
                  <a16:creationId xmlns:a16="http://schemas.microsoft.com/office/drawing/2014/main" id="{B1D51220-798B-0204-9D23-3707BCC996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88465" y="3505203"/>
              <a:ext cx="3526930" cy="609598"/>
              <a:chOff x="5437757" y="3562038"/>
              <a:chExt cx="3519827" cy="893555"/>
            </a:xfrm>
          </p:grpSpPr>
          <p:sp>
            <p:nvSpPr>
              <p:cNvPr id="205" name="Line 74">
                <a:extLst>
                  <a:ext uri="{FF2B5EF4-FFF2-40B4-BE49-F238E27FC236}">
                    <a16:creationId xmlns:a16="http://schemas.microsoft.com/office/drawing/2014/main" id="{8308F3FD-FD8A-8F98-E5EB-BA63E46203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37757" y="4455593"/>
                <a:ext cx="349897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6" name="Line 74">
                <a:extLst>
                  <a:ext uri="{FF2B5EF4-FFF2-40B4-BE49-F238E27FC236}">
                    <a16:creationId xmlns:a16="http://schemas.microsoft.com/office/drawing/2014/main" id="{FE3DA4C1-CD99-BEBB-36E8-20C96959FA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58613" y="3562038"/>
                <a:ext cx="349897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</p:grpSp>
        <p:sp>
          <p:nvSpPr>
            <p:cNvPr id="196" name="Text Box 4">
              <a:extLst>
                <a:ext uri="{FF2B5EF4-FFF2-40B4-BE49-F238E27FC236}">
                  <a16:creationId xmlns:a16="http://schemas.microsoft.com/office/drawing/2014/main" id="{73353710-ED74-FAF8-7133-AAD07FABF6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7750" y="4191000"/>
              <a:ext cx="1679575" cy="2159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800"/>
                <a:t>Dugout</a:t>
              </a:r>
            </a:p>
          </p:txBody>
        </p:sp>
        <p:cxnSp>
          <p:nvCxnSpPr>
            <p:cNvPr id="197" name="Connector: Elbow 196">
              <a:extLst>
                <a:ext uri="{FF2B5EF4-FFF2-40B4-BE49-F238E27FC236}">
                  <a16:creationId xmlns:a16="http://schemas.microsoft.com/office/drawing/2014/main" id="{597AB3ED-AA5D-B9A9-C1BC-1273FB313D08}"/>
                </a:ext>
              </a:extLst>
            </p:cNvPr>
            <p:cNvCxnSpPr>
              <a:cxnSpLocks/>
              <a:stCxn id="177" idx="3"/>
              <a:endCxn id="196" idx="1"/>
            </p:cNvCxnSpPr>
            <p:nvPr/>
          </p:nvCxnSpPr>
          <p:spPr>
            <a:xfrm flipV="1">
              <a:off x="3113086" y="4299046"/>
              <a:ext cx="474662" cy="184136"/>
            </a:xfrm>
            <a:prstGeom prst="bentConnector3">
              <a:avLst>
                <a:gd name="adj1" fmla="val 51646"/>
              </a:avLst>
            </a:prstGeom>
            <a:ln>
              <a:prstDash val="soli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8" name="Oval 200">
              <a:extLst>
                <a:ext uri="{FF2B5EF4-FFF2-40B4-BE49-F238E27FC236}">
                  <a16:creationId xmlns:a16="http://schemas.microsoft.com/office/drawing/2014/main" id="{CDF2254A-B202-9361-69AC-DB3E28E018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5000" y="1783556"/>
              <a:ext cx="198437" cy="20955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800"/>
            </a:p>
          </p:txBody>
        </p:sp>
        <p:sp>
          <p:nvSpPr>
            <p:cNvPr id="199" name="Oval 200">
              <a:extLst>
                <a:ext uri="{FF2B5EF4-FFF2-40B4-BE49-F238E27FC236}">
                  <a16:creationId xmlns:a16="http://schemas.microsoft.com/office/drawing/2014/main" id="{CF56CF12-BC7F-DF1F-5305-6161DC5EEC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5000" y="2745581"/>
              <a:ext cx="198437" cy="20955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800"/>
            </a:p>
          </p:txBody>
        </p:sp>
        <p:sp>
          <p:nvSpPr>
            <p:cNvPr id="200" name="Oval 200">
              <a:extLst>
                <a:ext uri="{FF2B5EF4-FFF2-40B4-BE49-F238E27FC236}">
                  <a16:creationId xmlns:a16="http://schemas.microsoft.com/office/drawing/2014/main" id="{6F682CBA-8476-0F12-7F7F-CC07879906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9563" y="2745581"/>
              <a:ext cx="198437" cy="20955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800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D68261D6-4D5D-35D8-47EF-F27A24401A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7763" y="2745581"/>
              <a:ext cx="198437" cy="20955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800"/>
            </a:p>
          </p:txBody>
        </p:sp>
        <p:sp>
          <p:nvSpPr>
            <p:cNvPr id="202" name="Oval 200">
              <a:extLst>
                <a:ext uri="{FF2B5EF4-FFF2-40B4-BE49-F238E27FC236}">
                  <a16:creationId xmlns:a16="http://schemas.microsoft.com/office/drawing/2014/main" id="{A4F1E5EF-48EF-BAC8-D6AD-B3996782DD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5000" y="1391046"/>
              <a:ext cx="198437" cy="20955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800"/>
            </a:p>
          </p:txBody>
        </p:sp>
        <p:sp>
          <p:nvSpPr>
            <p:cNvPr id="203" name="Oval 200">
              <a:extLst>
                <a:ext uri="{FF2B5EF4-FFF2-40B4-BE49-F238E27FC236}">
                  <a16:creationId xmlns:a16="http://schemas.microsoft.com/office/drawing/2014/main" id="{1EBE46A9-388B-EE9B-E940-3C9D249B6D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7763" y="4194175"/>
              <a:ext cx="198437" cy="20955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800"/>
            </a:p>
          </p:txBody>
        </p:sp>
        <p:sp>
          <p:nvSpPr>
            <p:cNvPr id="204" name="Oval 200">
              <a:extLst>
                <a:ext uri="{FF2B5EF4-FFF2-40B4-BE49-F238E27FC236}">
                  <a16:creationId xmlns:a16="http://schemas.microsoft.com/office/drawing/2014/main" id="{79384A2C-DF68-8AF8-8C0D-33BA16D3C1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9563" y="4551730"/>
              <a:ext cx="198437" cy="20955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800"/>
            </a:p>
          </p:txBody>
        </p:sp>
      </p:grpSp>
      <p:sp>
        <p:nvSpPr>
          <p:cNvPr id="213" name="Multiplication Sign 212">
            <a:extLst>
              <a:ext uri="{FF2B5EF4-FFF2-40B4-BE49-F238E27FC236}">
                <a16:creationId xmlns:a16="http://schemas.microsoft.com/office/drawing/2014/main" id="{6B4C91DD-7D4E-1676-75A0-8E346EAA1271}"/>
              </a:ext>
            </a:extLst>
          </p:cNvPr>
          <p:cNvSpPr/>
          <p:nvPr/>
        </p:nvSpPr>
        <p:spPr>
          <a:xfrm>
            <a:off x="6890759" y="5135481"/>
            <a:ext cx="299704" cy="307373"/>
          </a:xfrm>
          <a:prstGeom prst="mathMultiply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4" name="Multiplication Sign 213">
            <a:extLst>
              <a:ext uri="{FF2B5EF4-FFF2-40B4-BE49-F238E27FC236}">
                <a16:creationId xmlns:a16="http://schemas.microsoft.com/office/drawing/2014/main" id="{DE3A7ECC-7300-3AFE-06C6-D6BFD560527B}"/>
              </a:ext>
            </a:extLst>
          </p:cNvPr>
          <p:cNvSpPr/>
          <p:nvPr/>
        </p:nvSpPr>
        <p:spPr>
          <a:xfrm>
            <a:off x="8795976" y="4061376"/>
            <a:ext cx="299704" cy="307373"/>
          </a:xfrm>
          <a:prstGeom prst="mathMultiply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5" name="Multiplication Sign 214">
            <a:extLst>
              <a:ext uri="{FF2B5EF4-FFF2-40B4-BE49-F238E27FC236}">
                <a16:creationId xmlns:a16="http://schemas.microsoft.com/office/drawing/2014/main" id="{5CE5D6B9-A475-B404-16C5-527F0E7136F8}"/>
              </a:ext>
            </a:extLst>
          </p:cNvPr>
          <p:cNvSpPr/>
          <p:nvPr/>
        </p:nvSpPr>
        <p:spPr>
          <a:xfrm>
            <a:off x="9661229" y="4071885"/>
            <a:ext cx="299704" cy="307373"/>
          </a:xfrm>
          <a:prstGeom prst="mathMultiply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39333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988F0F-011D-0F35-22A9-E46852C7A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41465-F00A-1C48-301E-0BE35A42C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Case Study No. 1 – Evaluation Process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EEC7AD07-1028-FA88-6887-9DA0A37168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8727501"/>
              </p:ext>
            </p:extLst>
          </p:nvPr>
        </p:nvGraphicFramePr>
        <p:xfrm>
          <a:off x="651198" y="1199111"/>
          <a:ext cx="10889604" cy="4351084"/>
        </p:xfrm>
        <a:graphic>
          <a:graphicData uri="http://schemas.openxmlformats.org/drawingml/2006/table">
            <a:tbl>
              <a:tblPr/>
              <a:tblGrid>
                <a:gridCol w="1974638">
                  <a:extLst>
                    <a:ext uri="{9D8B030D-6E8A-4147-A177-3AD203B41FA5}">
                      <a16:colId xmlns:a16="http://schemas.microsoft.com/office/drawing/2014/main" val="2053568115"/>
                    </a:ext>
                  </a:extLst>
                </a:gridCol>
                <a:gridCol w="685766">
                  <a:extLst>
                    <a:ext uri="{9D8B030D-6E8A-4147-A177-3AD203B41FA5}">
                      <a16:colId xmlns:a16="http://schemas.microsoft.com/office/drawing/2014/main" val="3388840000"/>
                    </a:ext>
                  </a:extLst>
                </a:gridCol>
                <a:gridCol w="587800">
                  <a:extLst>
                    <a:ext uri="{9D8B030D-6E8A-4147-A177-3AD203B41FA5}">
                      <a16:colId xmlns:a16="http://schemas.microsoft.com/office/drawing/2014/main" val="2473520059"/>
                    </a:ext>
                  </a:extLst>
                </a:gridCol>
                <a:gridCol w="587800">
                  <a:extLst>
                    <a:ext uri="{9D8B030D-6E8A-4147-A177-3AD203B41FA5}">
                      <a16:colId xmlns:a16="http://schemas.microsoft.com/office/drawing/2014/main" val="1835103357"/>
                    </a:ext>
                  </a:extLst>
                </a:gridCol>
                <a:gridCol w="587800">
                  <a:extLst>
                    <a:ext uri="{9D8B030D-6E8A-4147-A177-3AD203B41FA5}">
                      <a16:colId xmlns:a16="http://schemas.microsoft.com/office/drawing/2014/main" val="2068044661"/>
                    </a:ext>
                  </a:extLst>
                </a:gridCol>
                <a:gridCol w="587800">
                  <a:extLst>
                    <a:ext uri="{9D8B030D-6E8A-4147-A177-3AD203B41FA5}">
                      <a16:colId xmlns:a16="http://schemas.microsoft.com/office/drawing/2014/main" val="1593562916"/>
                    </a:ext>
                  </a:extLst>
                </a:gridCol>
                <a:gridCol w="587800">
                  <a:extLst>
                    <a:ext uri="{9D8B030D-6E8A-4147-A177-3AD203B41FA5}">
                      <a16:colId xmlns:a16="http://schemas.microsoft.com/office/drawing/2014/main" val="1227874862"/>
                    </a:ext>
                  </a:extLst>
                </a:gridCol>
                <a:gridCol w="587800">
                  <a:extLst>
                    <a:ext uri="{9D8B030D-6E8A-4147-A177-3AD203B41FA5}">
                      <a16:colId xmlns:a16="http://schemas.microsoft.com/office/drawing/2014/main" val="3049273526"/>
                    </a:ext>
                  </a:extLst>
                </a:gridCol>
                <a:gridCol w="587800">
                  <a:extLst>
                    <a:ext uri="{9D8B030D-6E8A-4147-A177-3AD203B41FA5}">
                      <a16:colId xmlns:a16="http://schemas.microsoft.com/office/drawing/2014/main" val="4185038130"/>
                    </a:ext>
                  </a:extLst>
                </a:gridCol>
                <a:gridCol w="587800">
                  <a:extLst>
                    <a:ext uri="{9D8B030D-6E8A-4147-A177-3AD203B41FA5}">
                      <a16:colId xmlns:a16="http://schemas.microsoft.com/office/drawing/2014/main" val="520570766"/>
                    </a:ext>
                  </a:extLst>
                </a:gridCol>
                <a:gridCol w="587800">
                  <a:extLst>
                    <a:ext uri="{9D8B030D-6E8A-4147-A177-3AD203B41FA5}">
                      <a16:colId xmlns:a16="http://schemas.microsoft.com/office/drawing/2014/main" val="615844564"/>
                    </a:ext>
                  </a:extLst>
                </a:gridCol>
                <a:gridCol w="587800">
                  <a:extLst>
                    <a:ext uri="{9D8B030D-6E8A-4147-A177-3AD203B41FA5}">
                      <a16:colId xmlns:a16="http://schemas.microsoft.com/office/drawing/2014/main" val="3919855055"/>
                    </a:ext>
                  </a:extLst>
                </a:gridCol>
                <a:gridCol w="587800">
                  <a:extLst>
                    <a:ext uri="{9D8B030D-6E8A-4147-A177-3AD203B41FA5}">
                      <a16:colId xmlns:a16="http://schemas.microsoft.com/office/drawing/2014/main" val="884661268"/>
                    </a:ext>
                  </a:extLst>
                </a:gridCol>
                <a:gridCol w="587800">
                  <a:extLst>
                    <a:ext uri="{9D8B030D-6E8A-4147-A177-3AD203B41FA5}">
                      <a16:colId xmlns:a16="http://schemas.microsoft.com/office/drawing/2014/main" val="2651216160"/>
                    </a:ext>
                  </a:extLst>
                </a:gridCol>
                <a:gridCol w="587800">
                  <a:extLst>
                    <a:ext uri="{9D8B030D-6E8A-4147-A177-3AD203B41FA5}">
                      <a16:colId xmlns:a16="http://schemas.microsoft.com/office/drawing/2014/main" val="3271544137"/>
                    </a:ext>
                  </a:extLst>
                </a:gridCol>
                <a:gridCol w="587800">
                  <a:extLst>
                    <a:ext uri="{9D8B030D-6E8A-4147-A177-3AD203B41FA5}">
                      <a16:colId xmlns:a16="http://schemas.microsoft.com/office/drawing/2014/main" val="1317467618"/>
                    </a:ext>
                  </a:extLst>
                </a:gridCol>
              </a:tblGrid>
              <a:tr h="210475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Pathway</a:t>
                      </a: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A7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Benz(a)anthracene</a:t>
                      </a:r>
                    </a:p>
                  </a:txBody>
                  <a:tcPr marL="8795" marR="8795" marT="879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A7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Benzo(</a:t>
                      </a:r>
                      <a:r>
                        <a:rPr lang="en-CA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b+j</a:t>
                      </a:r>
                      <a:r>
                        <a:rPr lang="en-CA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)fluoranthene</a:t>
                      </a:r>
                    </a:p>
                  </a:txBody>
                  <a:tcPr marL="8795" marR="8795" marT="879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A7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Benzo(k)fluoranthene</a:t>
                      </a:r>
                    </a:p>
                  </a:txBody>
                  <a:tcPr marL="8795" marR="8795" marT="879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A7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Benzo(a)pyrene</a:t>
                      </a:r>
                    </a:p>
                  </a:txBody>
                  <a:tcPr marL="8795" marR="8795" marT="879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A7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Chrysene</a:t>
                      </a:r>
                    </a:p>
                  </a:txBody>
                  <a:tcPr marL="8795" marR="8795" marT="879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A7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Dibenz(a,h)anthracene</a:t>
                      </a:r>
                    </a:p>
                  </a:txBody>
                  <a:tcPr marL="8795" marR="8795" marT="879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A7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Indeno</a:t>
                      </a:r>
                      <a:r>
                        <a:rPr lang="en-CA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(1,2,3-c,d)pyrene</a:t>
                      </a:r>
                    </a:p>
                  </a:txBody>
                  <a:tcPr marL="8795" marR="8795" marT="879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A7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B(a)P TPE</a:t>
                      </a:r>
                      <a:r>
                        <a:rPr lang="en-CA" sz="1200" b="1" i="0" u="none" strike="noStrike" baseline="3000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  <a:endParaRPr lang="en-CA" sz="12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95" marR="8795" marT="879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A7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Index of Additive Cancer Risk (CCME)</a:t>
                      </a:r>
                    </a:p>
                  </a:txBody>
                  <a:tcPr marL="8795" marR="8795" marT="879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A7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Anthracene</a:t>
                      </a:r>
                    </a:p>
                  </a:txBody>
                  <a:tcPr marL="8795" marR="8795" marT="8795" marB="0" vert="vert27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A7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Fluoranthene</a:t>
                      </a:r>
                    </a:p>
                  </a:txBody>
                  <a:tcPr marL="8795" marR="8795" marT="879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A7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Fluorene</a:t>
                      </a:r>
                    </a:p>
                  </a:txBody>
                  <a:tcPr marL="8795" marR="8795" marT="879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A7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Naphthalene</a:t>
                      </a:r>
                    </a:p>
                  </a:txBody>
                  <a:tcPr marL="8795" marR="8795" marT="879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A7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Phenanthrene</a:t>
                      </a:r>
                    </a:p>
                  </a:txBody>
                  <a:tcPr marL="8795" marR="8795" marT="879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A7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Pyrene</a:t>
                      </a:r>
                    </a:p>
                  </a:txBody>
                  <a:tcPr marL="8795" marR="8795" marT="879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A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9766266"/>
                  </a:ext>
                </a:extLst>
              </a:tr>
              <a:tr h="62742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Maximum Concentrations (mg/kg)</a:t>
                      </a:r>
                    </a:p>
                    <a:p>
                      <a:pPr algn="r" fontAlgn="b">
                        <a:buNone/>
                      </a:pPr>
                      <a:endParaRPr lang="en-CA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95" marR="8795" marT="879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10.7</a:t>
                      </a:r>
                    </a:p>
                  </a:txBody>
                  <a:tcPr marL="8795" marR="8795" marT="8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8795" marR="8795" marT="879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4.07</a:t>
                      </a:r>
                    </a:p>
                  </a:txBody>
                  <a:tcPr marL="8795" marR="8795" marT="879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9.14</a:t>
                      </a:r>
                    </a:p>
                  </a:txBody>
                  <a:tcPr marL="8795" marR="8795" marT="879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9.2</a:t>
                      </a:r>
                    </a:p>
                  </a:txBody>
                  <a:tcPr marL="8795" marR="8795" marT="879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0.84</a:t>
                      </a:r>
                    </a:p>
                  </a:txBody>
                  <a:tcPr marL="8795" marR="8795" marT="879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3.31</a:t>
                      </a:r>
                    </a:p>
                  </a:txBody>
                  <a:tcPr marL="8795" marR="8795" marT="879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13.1</a:t>
                      </a:r>
                    </a:p>
                  </a:txBody>
                  <a:tcPr marL="8795" marR="8795" marT="879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167</a:t>
                      </a:r>
                    </a:p>
                  </a:txBody>
                  <a:tcPr marL="8795" marR="8795" marT="879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8.43</a:t>
                      </a:r>
                    </a:p>
                  </a:txBody>
                  <a:tcPr marL="8795" marR="8795" marT="879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29.5</a:t>
                      </a:r>
                    </a:p>
                  </a:txBody>
                  <a:tcPr marL="8795" marR="8795" marT="879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7.31</a:t>
                      </a:r>
                    </a:p>
                  </a:txBody>
                  <a:tcPr marL="8795" marR="8795" marT="879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19.8</a:t>
                      </a:r>
                    </a:p>
                  </a:txBody>
                  <a:tcPr marL="8795" marR="8795" marT="879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</a:t>
                      </a:r>
                    </a:p>
                  </a:txBody>
                  <a:tcPr marL="8795" marR="8795" marT="879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24.7</a:t>
                      </a:r>
                    </a:p>
                  </a:txBody>
                  <a:tcPr marL="8795" marR="8795" marT="879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7695944"/>
                  </a:ext>
                </a:extLst>
              </a:tr>
              <a:tr h="239464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Human Direct Contact</a:t>
                      </a:r>
                    </a:p>
                  </a:txBody>
                  <a:tcPr marL="8795" marR="8795" marT="879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5.3</a:t>
                      </a: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6BB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8745342"/>
                  </a:ext>
                </a:extLst>
              </a:tr>
              <a:tr h="42158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sngStrike" dirty="0">
                          <a:solidFill>
                            <a:srgbClr val="BFBFBF"/>
                          </a:solidFill>
                          <a:effectLst/>
                          <a:latin typeface="Arial" panose="020B0604020202020204" pitchFamily="34" charset="0"/>
                        </a:rPr>
                        <a:t>Protection of Domestic Use Aquifer</a:t>
                      </a:r>
                      <a:endParaRPr lang="en-US" sz="1200" b="0" i="0" u="none" strike="noStrike" dirty="0">
                        <a:solidFill>
                          <a:srgbClr val="BFBFB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95" marR="8795" marT="879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sngStrike" dirty="0">
                          <a:solidFill>
                            <a:srgbClr val="BFBFBF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  <a:endParaRPr lang="en-CA" sz="1200" b="0" i="0" u="none" strike="noStrike" dirty="0">
                        <a:solidFill>
                          <a:srgbClr val="BFBFB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sngStrike">
                          <a:solidFill>
                            <a:srgbClr val="BFBFBF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  <a:endParaRPr lang="en-CA" sz="1200" b="0" i="0" u="none" strike="noStrike">
                        <a:solidFill>
                          <a:srgbClr val="BFBFB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sngStrike">
                          <a:solidFill>
                            <a:srgbClr val="BFBFBF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  <a:endParaRPr lang="en-CA" sz="1200" b="0" i="0" u="none" strike="noStrike">
                        <a:solidFill>
                          <a:srgbClr val="BFBFB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sngStrike">
                          <a:solidFill>
                            <a:srgbClr val="BFBFBF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  <a:endParaRPr lang="en-CA" sz="1200" b="0" i="0" u="none" strike="noStrike">
                        <a:solidFill>
                          <a:srgbClr val="BFBFB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sngStrike">
                          <a:solidFill>
                            <a:srgbClr val="BFBFBF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  <a:endParaRPr lang="en-CA" sz="1200" b="0" i="0" u="none" strike="noStrike">
                        <a:solidFill>
                          <a:srgbClr val="BFBFB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sngStrike">
                          <a:solidFill>
                            <a:srgbClr val="BFBFBF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  <a:endParaRPr lang="en-CA" sz="1200" b="0" i="0" u="none" strike="noStrike">
                        <a:solidFill>
                          <a:srgbClr val="BFBFB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sngStrike">
                          <a:solidFill>
                            <a:srgbClr val="BFBFBF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  <a:endParaRPr lang="en-CA" sz="1200" b="0" i="0" u="none" strike="noStrike">
                        <a:solidFill>
                          <a:srgbClr val="BFBFB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sngStrike">
                          <a:solidFill>
                            <a:srgbClr val="BFBFBF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  <a:endParaRPr lang="en-CA" sz="1200" b="0" i="0" u="none" strike="noStrike">
                        <a:solidFill>
                          <a:srgbClr val="BFBFB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sngStrike">
                          <a:solidFill>
                            <a:srgbClr val="BFBFBF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en-CA" sz="1200" b="0" i="0" u="none" strike="noStrike">
                        <a:solidFill>
                          <a:srgbClr val="BFBFB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sngStrike">
                          <a:solidFill>
                            <a:srgbClr val="BFBFBF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  <a:endParaRPr lang="en-CA" sz="1200" b="0" i="0" u="none" strike="noStrike">
                        <a:solidFill>
                          <a:srgbClr val="BFBFB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sngStrike">
                          <a:solidFill>
                            <a:srgbClr val="BFBFBF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  <a:endParaRPr lang="en-CA" sz="1200" b="0" i="0" u="none" strike="noStrike">
                        <a:solidFill>
                          <a:srgbClr val="BFBFB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sngStrike">
                          <a:solidFill>
                            <a:srgbClr val="BFBFBF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  <a:endParaRPr lang="en-CA" sz="1200" b="0" i="0" u="none" strike="noStrike">
                        <a:solidFill>
                          <a:srgbClr val="BFBFB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sngStrike">
                          <a:solidFill>
                            <a:srgbClr val="BFBFBF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  <a:endParaRPr lang="en-CA" sz="1200" b="0" i="0" u="none" strike="noStrike">
                        <a:solidFill>
                          <a:srgbClr val="BFBFB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sngStrike">
                          <a:solidFill>
                            <a:srgbClr val="BFBFBF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  <a:endParaRPr lang="en-CA" sz="1200" b="0" i="0" u="none" strike="noStrike">
                        <a:solidFill>
                          <a:srgbClr val="BFBFB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sngStrike">
                          <a:solidFill>
                            <a:srgbClr val="BFBFBF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  <a:endParaRPr lang="en-CA" sz="1200" b="0" i="0" u="none" strike="noStrike">
                        <a:solidFill>
                          <a:srgbClr val="BFBFB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447149"/>
                  </a:ext>
                </a:extLst>
              </a:tr>
              <a:tr h="239464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Ecological Soil Contact</a:t>
                      </a:r>
                    </a:p>
                  </a:txBody>
                  <a:tcPr marL="8795" marR="8795" marT="879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2.5</a:t>
                      </a: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BB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7293917"/>
                  </a:ext>
                </a:extLst>
              </a:tr>
              <a:tr h="239464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Soil and Food Ingestion</a:t>
                      </a:r>
                    </a:p>
                  </a:txBody>
                  <a:tcPr marL="8795" marR="8795" marT="879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6.2</a:t>
                      </a: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BB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6.2</a:t>
                      </a: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BB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6.2</a:t>
                      </a: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0.6</a:t>
                      </a: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BB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6.2</a:t>
                      </a: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BB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61.5</a:t>
                      </a: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15.4</a:t>
                      </a: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BB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15.4</a:t>
                      </a: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8.8</a:t>
                      </a: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BB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7.7</a:t>
                      </a: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BB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490920"/>
                  </a:ext>
                </a:extLst>
              </a:tr>
              <a:tr h="239464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200" b="0" i="0" u="none" strike="sngStrike">
                          <a:solidFill>
                            <a:srgbClr val="BFBFBF"/>
                          </a:solidFill>
                          <a:effectLst/>
                          <a:latin typeface="Arial" panose="020B0604020202020204" pitchFamily="34" charset="0"/>
                        </a:rPr>
                        <a:t>Protection of Freshwater Life</a:t>
                      </a:r>
                      <a:endParaRPr lang="en-CA" sz="1200" b="0" i="0" u="none" strike="noStrike">
                        <a:solidFill>
                          <a:srgbClr val="BFBFB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95" marR="8795" marT="879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sngStrike">
                          <a:solidFill>
                            <a:srgbClr val="BFBFBF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  <a:endParaRPr lang="en-CA" sz="1200" b="0" i="0" u="none" strike="noStrike">
                        <a:solidFill>
                          <a:srgbClr val="BFBFB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sngStrike">
                          <a:solidFill>
                            <a:srgbClr val="BFBFBF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  <a:endParaRPr lang="en-CA" sz="1200" b="0" i="0" u="none" strike="noStrike">
                        <a:solidFill>
                          <a:srgbClr val="BFBFB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sngStrike">
                          <a:solidFill>
                            <a:srgbClr val="BFBFBF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  <a:endParaRPr lang="en-CA" sz="1200" b="0" i="0" u="none" strike="noStrike">
                        <a:solidFill>
                          <a:srgbClr val="BFBFB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sngStrike">
                          <a:solidFill>
                            <a:srgbClr val="BFBFBF"/>
                          </a:solidFill>
                          <a:effectLst/>
                          <a:latin typeface="Arial" panose="020B0604020202020204" pitchFamily="34" charset="0"/>
                        </a:rPr>
                        <a:t>8,800</a:t>
                      </a:r>
                      <a:endParaRPr lang="en-CA" sz="1200" b="0" i="0" u="none" strike="noStrike">
                        <a:solidFill>
                          <a:srgbClr val="BFBFB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sngStrike">
                          <a:solidFill>
                            <a:srgbClr val="BFBFBF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  <a:endParaRPr lang="en-CA" sz="1200" b="0" i="0" u="none" strike="noStrike">
                        <a:solidFill>
                          <a:srgbClr val="BFBFB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sngStrike">
                          <a:solidFill>
                            <a:srgbClr val="BFBFBF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  <a:endParaRPr lang="en-CA" sz="1200" b="0" i="0" u="none" strike="noStrike">
                        <a:solidFill>
                          <a:srgbClr val="BFBFB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sngStrike">
                          <a:solidFill>
                            <a:srgbClr val="BFBFBF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  <a:endParaRPr lang="en-CA" sz="1200" b="0" i="0" u="none" strike="noStrike">
                        <a:solidFill>
                          <a:srgbClr val="BFBFB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sngStrike">
                          <a:solidFill>
                            <a:srgbClr val="BFBFBF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  <a:endParaRPr lang="en-CA" sz="1200" b="0" i="0" u="none" strike="noStrike">
                        <a:solidFill>
                          <a:srgbClr val="BFBFB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sngStrike">
                          <a:solidFill>
                            <a:srgbClr val="BFBFBF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  <a:endParaRPr lang="en-CA" sz="1200" b="0" i="0" u="none" strike="noStrike">
                        <a:solidFill>
                          <a:srgbClr val="BFBFB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sngStrike">
                          <a:solidFill>
                            <a:srgbClr val="BFBFBF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  <a:endParaRPr lang="en-CA" sz="1200" b="0" i="0" u="none" strike="noStrike">
                        <a:solidFill>
                          <a:srgbClr val="BFBFB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sngStrike">
                          <a:solidFill>
                            <a:srgbClr val="BFBFBF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  <a:endParaRPr lang="en-CA" sz="1200" b="0" i="0" u="none" strike="noStrike">
                        <a:solidFill>
                          <a:srgbClr val="BFBFB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sngStrike">
                          <a:solidFill>
                            <a:srgbClr val="BFBFBF"/>
                          </a:solidFill>
                          <a:effectLst/>
                          <a:latin typeface="Arial" panose="020B0604020202020204" pitchFamily="34" charset="0"/>
                        </a:rPr>
                        <a:t>0.25</a:t>
                      </a:r>
                      <a:endParaRPr lang="en-CA" sz="1200" b="0" i="0" u="none" strike="noStrike">
                        <a:solidFill>
                          <a:srgbClr val="BFBFB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sngStrike">
                          <a:solidFill>
                            <a:srgbClr val="BFBFBF"/>
                          </a:solidFill>
                          <a:effectLst/>
                          <a:latin typeface="Arial" panose="020B0604020202020204" pitchFamily="34" charset="0"/>
                        </a:rPr>
                        <a:t>0.013</a:t>
                      </a:r>
                      <a:endParaRPr lang="en-CA" sz="1200" b="0" i="0" u="none" strike="noStrike">
                        <a:solidFill>
                          <a:srgbClr val="BFBFB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sngStrike">
                          <a:solidFill>
                            <a:srgbClr val="BFBFBF"/>
                          </a:solidFill>
                          <a:effectLst/>
                          <a:latin typeface="Arial" panose="020B0604020202020204" pitchFamily="34" charset="0"/>
                        </a:rPr>
                        <a:t>0.046</a:t>
                      </a:r>
                      <a:endParaRPr lang="en-CA" sz="1200" b="0" i="0" u="none" strike="noStrike">
                        <a:solidFill>
                          <a:srgbClr val="BFBFB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sngStrike">
                          <a:solidFill>
                            <a:srgbClr val="BFBFBF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  <a:endParaRPr lang="en-CA" sz="1200" b="0" i="0" u="none" strike="noStrike">
                        <a:solidFill>
                          <a:srgbClr val="BFBFB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4136588"/>
                  </a:ext>
                </a:extLst>
              </a:tr>
              <a:tr h="239464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Interim/Provisional</a:t>
                      </a:r>
                    </a:p>
                  </a:txBody>
                  <a:tcPr marL="8795" marR="8795" marT="879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0.1</a:t>
                      </a: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BB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0.1</a:t>
                      </a: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BB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0.1</a:t>
                      </a: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BB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0.7</a:t>
                      </a: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BB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0.1</a:t>
                      </a: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BB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0.1</a:t>
                      </a: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BB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0.6</a:t>
                      </a: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BB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0.1</a:t>
                      </a: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BB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0.1</a:t>
                      </a:r>
                    </a:p>
                  </a:txBody>
                  <a:tcPr marL="8795" marR="8795" marT="8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BB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20944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8928761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Slide, Section Divider, End Slide">
  <a:themeElements>
    <a:clrScheme name="Trace Brand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1A72"/>
      </a:accent1>
      <a:accent2>
        <a:srgbClr val="0057B8"/>
      </a:accent2>
      <a:accent3>
        <a:srgbClr val="69B3E7"/>
      </a:accent3>
      <a:accent4>
        <a:srgbClr val="63666A"/>
      </a:accent4>
      <a:accent5>
        <a:srgbClr val="00957A"/>
      </a:accent5>
      <a:accent6>
        <a:srgbClr val="A6BBC8"/>
      </a:accent6>
      <a:hlink>
        <a:srgbClr val="51534A"/>
      </a:hlink>
      <a:folHlink>
        <a:srgbClr val="B04A5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B3_Full Colour Texture">
  <a:themeElements>
    <a:clrScheme name="(2) Trace Secondary Brand Palett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57A"/>
      </a:accent1>
      <a:accent2>
        <a:srgbClr val="A6BBC8"/>
      </a:accent2>
      <a:accent3>
        <a:srgbClr val="B04A5A"/>
      </a:accent3>
      <a:accent4>
        <a:srgbClr val="FF9800"/>
      </a:accent4>
      <a:accent5>
        <a:srgbClr val="768692"/>
      </a:accent5>
      <a:accent6>
        <a:srgbClr val="905F7B"/>
      </a:accent6>
      <a:hlink>
        <a:srgbClr val="51534A"/>
      </a:hlink>
      <a:folHlink>
        <a:srgbClr val="B04A5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B3_Full Colour">
  <a:themeElements>
    <a:clrScheme name="(2) Trace Secondary Brand Palett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57A"/>
      </a:accent1>
      <a:accent2>
        <a:srgbClr val="A6BBC8"/>
      </a:accent2>
      <a:accent3>
        <a:srgbClr val="B04A5A"/>
      </a:accent3>
      <a:accent4>
        <a:srgbClr val="FF9800"/>
      </a:accent4>
      <a:accent5>
        <a:srgbClr val="768692"/>
      </a:accent5>
      <a:accent6>
        <a:srgbClr val="905F7B"/>
      </a:accent6>
      <a:hlink>
        <a:srgbClr val="51534A"/>
      </a:hlink>
      <a:folHlink>
        <a:srgbClr val="B04A5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B3_White Background Texture">
  <a:themeElements>
    <a:clrScheme name="Trace Brand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1A72"/>
      </a:accent1>
      <a:accent2>
        <a:srgbClr val="0057B8"/>
      </a:accent2>
      <a:accent3>
        <a:srgbClr val="69B3E7"/>
      </a:accent3>
      <a:accent4>
        <a:srgbClr val="63666A"/>
      </a:accent4>
      <a:accent5>
        <a:srgbClr val="00957A"/>
      </a:accent5>
      <a:accent6>
        <a:srgbClr val="A6BBC8"/>
      </a:accent6>
      <a:hlink>
        <a:srgbClr val="51534A"/>
      </a:hlink>
      <a:folHlink>
        <a:srgbClr val="B04A5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B3_White Background">
  <a:themeElements>
    <a:clrScheme name="Trace Brand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1A72"/>
      </a:accent1>
      <a:accent2>
        <a:srgbClr val="0057B8"/>
      </a:accent2>
      <a:accent3>
        <a:srgbClr val="69B3E7"/>
      </a:accent3>
      <a:accent4>
        <a:srgbClr val="63666A"/>
      </a:accent4>
      <a:accent5>
        <a:srgbClr val="00957A"/>
      </a:accent5>
      <a:accent6>
        <a:srgbClr val="A6BBC8"/>
      </a:accent6>
      <a:hlink>
        <a:srgbClr val="51534A"/>
      </a:hlink>
      <a:folHlink>
        <a:srgbClr val="B04A5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1_Full Colour Texture">
  <a:themeElements>
    <a:clrScheme name="(2) Trace Secondary Brand Palett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57A"/>
      </a:accent1>
      <a:accent2>
        <a:srgbClr val="A6BBC8"/>
      </a:accent2>
      <a:accent3>
        <a:srgbClr val="B04A5A"/>
      </a:accent3>
      <a:accent4>
        <a:srgbClr val="FF9800"/>
      </a:accent4>
      <a:accent5>
        <a:srgbClr val="768692"/>
      </a:accent5>
      <a:accent6>
        <a:srgbClr val="905F7B"/>
      </a:accent6>
      <a:hlink>
        <a:srgbClr val="51534A"/>
      </a:hlink>
      <a:folHlink>
        <a:srgbClr val="B04A5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1_Full Colour">
  <a:themeElements>
    <a:clrScheme name="(2) Trace Secondary Brand Palett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57A"/>
      </a:accent1>
      <a:accent2>
        <a:srgbClr val="A6BBC8"/>
      </a:accent2>
      <a:accent3>
        <a:srgbClr val="B04A5A"/>
      </a:accent3>
      <a:accent4>
        <a:srgbClr val="FF9800"/>
      </a:accent4>
      <a:accent5>
        <a:srgbClr val="768692"/>
      </a:accent5>
      <a:accent6>
        <a:srgbClr val="905F7B"/>
      </a:accent6>
      <a:hlink>
        <a:srgbClr val="51534A"/>
      </a:hlink>
      <a:folHlink>
        <a:srgbClr val="B04A5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1_White Background Texture">
  <a:themeElements>
    <a:clrScheme name="Trace Brand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1A72"/>
      </a:accent1>
      <a:accent2>
        <a:srgbClr val="0057B8"/>
      </a:accent2>
      <a:accent3>
        <a:srgbClr val="69B3E7"/>
      </a:accent3>
      <a:accent4>
        <a:srgbClr val="63666A"/>
      </a:accent4>
      <a:accent5>
        <a:srgbClr val="00957A"/>
      </a:accent5>
      <a:accent6>
        <a:srgbClr val="A6BBC8"/>
      </a:accent6>
      <a:hlink>
        <a:srgbClr val="51534A"/>
      </a:hlink>
      <a:folHlink>
        <a:srgbClr val="B04A5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B1_White Background">
  <a:themeElements>
    <a:clrScheme name="Trace Brand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1A72"/>
      </a:accent1>
      <a:accent2>
        <a:srgbClr val="0057B8"/>
      </a:accent2>
      <a:accent3>
        <a:srgbClr val="69B3E7"/>
      </a:accent3>
      <a:accent4>
        <a:srgbClr val="63666A"/>
      </a:accent4>
      <a:accent5>
        <a:srgbClr val="00957A"/>
      </a:accent5>
      <a:accent6>
        <a:srgbClr val="A6BBC8"/>
      </a:accent6>
      <a:hlink>
        <a:srgbClr val="51534A"/>
      </a:hlink>
      <a:folHlink>
        <a:srgbClr val="B04A5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B2_Full Colour Texture">
  <a:themeElements>
    <a:clrScheme name="(2) Trace Secondary Brand Palett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57A"/>
      </a:accent1>
      <a:accent2>
        <a:srgbClr val="A6BBC8"/>
      </a:accent2>
      <a:accent3>
        <a:srgbClr val="B04A5A"/>
      </a:accent3>
      <a:accent4>
        <a:srgbClr val="FF9800"/>
      </a:accent4>
      <a:accent5>
        <a:srgbClr val="768692"/>
      </a:accent5>
      <a:accent6>
        <a:srgbClr val="905F7B"/>
      </a:accent6>
      <a:hlink>
        <a:srgbClr val="51534A"/>
      </a:hlink>
      <a:folHlink>
        <a:srgbClr val="B04A5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B2_Full Colour">
  <a:themeElements>
    <a:clrScheme name="(2) Trace Secondary Brand Palett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57A"/>
      </a:accent1>
      <a:accent2>
        <a:srgbClr val="A6BBC8"/>
      </a:accent2>
      <a:accent3>
        <a:srgbClr val="B04A5A"/>
      </a:accent3>
      <a:accent4>
        <a:srgbClr val="FF9800"/>
      </a:accent4>
      <a:accent5>
        <a:srgbClr val="768692"/>
      </a:accent5>
      <a:accent6>
        <a:srgbClr val="905F7B"/>
      </a:accent6>
      <a:hlink>
        <a:srgbClr val="51534A"/>
      </a:hlink>
      <a:folHlink>
        <a:srgbClr val="B04A5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B2_White Background Texture">
  <a:themeElements>
    <a:clrScheme name="Trace Brand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1A72"/>
      </a:accent1>
      <a:accent2>
        <a:srgbClr val="0057B8"/>
      </a:accent2>
      <a:accent3>
        <a:srgbClr val="69B3E7"/>
      </a:accent3>
      <a:accent4>
        <a:srgbClr val="63666A"/>
      </a:accent4>
      <a:accent5>
        <a:srgbClr val="00957A"/>
      </a:accent5>
      <a:accent6>
        <a:srgbClr val="A6BBC8"/>
      </a:accent6>
      <a:hlink>
        <a:srgbClr val="51534A"/>
      </a:hlink>
      <a:folHlink>
        <a:srgbClr val="B04A5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B2_White Background">
  <a:themeElements>
    <a:clrScheme name="Trace Brand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1A72"/>
      </a:accent1>
      <a:accent2>
        <a:srgbClr val="0057B8"/>
      </a:accent2>
      <a:accent3>
        <a:srgbClr val="69B3E7"/>
      </a:accent3>
      <a:accent4>
        <a:srgbClr val="63666A"/>
      </a:accent4>
      <a:accent5>
        <a:srgbClr val="00957A"/>
      </a:accent5>
      <a:accent6>
        <a:srgbClr val="A6BBC8"/>
      </a:accent6>
      <a:hlink>
        <a:srgbClr val="51534A"/>
      </a:hlink>
      <a:folHlink>
        <a:srgbClr val="B04A5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5f433e1-d31e-4fc5-9643-7aba503d0b4c" xsi:nil="true"/>
    <lcf76f155ced4ddcb4097134ff3c332f xmlns="00d8ffd3-f0b1-4cb4-8024-f08b90675bb8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F6EED72BCEEB64F820A97D439544E6D" ma:contentTypeVersion="19" ma:contentTypeDescription="Create a new document." ma:contentTypeScope="" ma:versionID="4bc5ef59eef133d8b1c4739a0017f0d9">
  <xsd:schema xmlns:xsd="http://www.w3.org/2001/XMLSchema" xmlns:xs="http://www.w3.org/2001/XMLSchema" xmlns:p="http://schemas.microsoft.com/office/2006/metadata/properties" xmlns:ns2="00d8ffd3-f0b1-4cb4-8024-f08b90675bb8" xmlns:ns3="e5f433e1-d31e-4fc5-9643-7aba503d0b4c" targetNamespace="http://schemas.microsoft.com/office/2006/metadata/properties" ma:root="true" ma:fieldsID="87861b13a2d6c0bffc302786578b7534" ns2:_="" ns3:_="">
    <xsd:import namespace="00d8ffd3-f0b1-4cb4-8024-f08b90675bb8"/>
    <xsd:import namespace="e5f433e1-d31e-4fc5-9643-7aba503d0b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d8ffd3-f0b1-4cb4-8024-f08b90675b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17c88ce3-6532-4d3d-9152-4ed2ef6739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f433e1-d31e-4fc5-9643-7aba503d0b4c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aed55c83-f7f4-40fd-bfe0-52e35d89e6bd}" ma:internalName="TaxCatchAll" ma:showField="CatchAllData" ma:web="e5f433e1-d31e-4fc5-9643-7aba503d0b4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0D38E66-2FF0-4E5C-AF18-DE5B34A0966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BB2A37A-C267-4DA6-817B-E132D285D292}">
  <ds:schemaRefs>
    <ds:schemaRef ds:uri="http://schemas.microsoft.com/office/2006/documentManagement/types"/>
    <ds:schemaRef ds:uri="e5f433e1-d31e-4fc5-9643-7aba503d0b4c"/>
    <ds:schemaRef ds:uri="http://purl.org/dc/elements/1.1/"/>
    <ds:schemaRef ds:uri="http://schemas.microsoft.com/office/2006/metadata/properties"/>
    <ds:schemaRef ds:uri="00d8ffd3-f0b1-4cb4-8024-f08b90675bb8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7E7D9D4-5DCE-49AD-B864-2BC9F85E6A4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0d8ffd3-f0b1-4cb4-8024-f08b90675bb8"/>
    <ds:schemaRef ds:uri="e5f433e1-d31e-4fc5-9643-7aba503d0b4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9291</TotalTime>
  <Words>3156</Words>
  <Application>Microsoft Office PowerPoint</Application>
  <PresentationFormat>Widescreen</PresentationFormat>
  <Paragraphs>467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Arial</vt:lpstr>
      <vt:lpstr>Arial Black</vt:lpstr>
      <vt:lpstr>Calibri</vt:lpstr>
      <vt:lpstr>Times New Roman</vt:lpstr>
      <vt:lpstr>Wingdings</vt:lpstr>
      <vt:lpstr>Cover Slide, Section Divider, End Slide</vt:lpstr>
      <vt:lpstr>B1_Full Colour Texture</vt:lpstr>
      <vt:lpstr>B1_Full Colour</vt:lpstr>
      <vt:lpstr>B1_White Background Texture</vt:lpstr>
      <vt:lpstr>B1_White Background</vt:lpstr>
      <vt:lpstr>B2_Full Colour Texture</vt:lpstr>
      <vt:lpstr>B2_Full Colour</vt:lpstr>
      <vt:lpstr>B2_White Background Texture</vt:lpstr>
      <vt:lpstr>B2_White Background</vt:lpstr>
      <vt:lpstr>B3_Full Colour Texture</vt:lpstr>
      <vt:lpstr>B3_Full Colour</vt:lpstr>
      <vt:lpstr>B3_White Background Texture</vt:lpstr>
      <vt:lpstr>B3_White Background</vt:lpstr>
      <vt:lpstr>Beyond Generic Standards: Leveraging Screening-level Risk Assessments for Smarter Environmental Due Diligence</vt:lpstr>
      <vt:lpstr>Outline</vt:lpstr>
      <vt:lpstr>What Do I Mean by SLRA?</vt:lpstr>
      <vt:lpstr>Why Should You Care?</vt:lpstr>
      <vt:lpstr>Increased Acceptance of SLRAs</vt:lpstr>
      <vt:lpstr>Additional Uses of SLRAs </vt:lpstr>
      <vt:lpstr>Case Study No. 1 – Federal Pipeline</vt:lpstr>
      <vt:lpstr>Case Study No. 1 – Conceptual Site Model</vt:lpstr>
      <vt:lpstr>Case Study No. 1 – Evaluation Process</vt:lpstr>
      <vt:lpstr>Case Study No. 1 – Conceptual Exposure Model</vt:lpstr>
      <vt:lpstr>Case Study No. 2 – Saskatchewan Industrial Site</vt:lpstr>
      <vt:lpstr>Case Study No. 2 – Classification of Pathways by Area</vt:lpstr>
      <vt:lpstr>Case Study No. 2 – Existing Administrative Controls</vt:lpstr>
      <vt:lpstr>Different Methods of Implementing SLRA Approach</vt:lpstr>
      <vt:lpstr>Modification of Input Parameters – Tier 2</vt:lpstr>
      <vt:lpstr>Assumptions for Each Pathway</vt:lpstr>
      <vt:lpstr>Case Study No. 3 – Ontario Commercial Plaza</vt:lpstr>
      <vt:lpstr>Case Study No. 3 – Property-specific Standards</vt:lpstr>
      <vt:lpstr>SLRAs in Due Diligence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Trace Associates Inc.</dc:creator>
  <cp:lastModifiedBy>Andrea McNaughton</cp:lastModifiedBy>
  <cp:revision>27</cp:revision>
  <cp:lastPrinted>2026-04-03T16:11:49Z</cp:lastPrinted>
  <dcterms:created xsi:type="dcterms:W3CDTF">2020-05-20T19:59:09Z</dcterms:created>
  <dcterms:modified xsi:type="dcterms:W3CDTF">2026-04-06T14:54:07Z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0x0101008F6EED72BCEEB64F820A97D439544E6D</vt:lpwstr>
  </property>
  <property fmtid="{D5CDD505-2E9C-101B-9397-08002B2CF9AE}" pid="3" name="Order">
    <vt:r8>100</vt:r8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xd_Signature">
    <vt:bool>false</vt:bool>
  </property>
  <property fmtid="{D5CDD505-2E9C-101B-9397-08002B2CF9AE}" pid="9" name="MediaServiceImageTags">
    <vt:lpwstr/>
  </property>
</Properties>
</file>