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1" r:id="rId1"/>
    <p:sldMasterId id="2147483785" r:id="rId2"/>
  </p:sldMasterIdLst>
  <p:notesMasterIdLst>
    <p:notesMasterId r:id="rId23"/>
  </p:notesMasterIdLst>
  <p:handoutMasterIdLst>
    <p:handoutMasterId r:id="rId24"/>
  </p:handoutMasterIdLst>
  <p:sldIdLst>
    <p:sldId id="256" r:id="rId3"/>
    <p:sldId id="2798" r:id="rId4"/>
    <p:sldId id="1121" r:id="rId5"/>
    <p:sldId id="2817" r:id="rId6"/>
    <p:sldId id="2793" r:id="rId7"/>
    <p:sldId id="2794" r:id="rId8"/>
    <p:sldId id="443" r:id="rId9"/>
    <p:sldId id="706" r:id="rId10"/>
    <p:sldId id="2825" r:id="rId11"/>
    <p:sldId id="2818" r:id="rId12"/>
    <p:sldId id="2801" r:id="rId13"/>
    <p:sldId id="2803" r:id="rId14"/>
    <p:sldId id="2802" r:id="rId15"/>
    <p:sldId id="780" r:id="rId16"/>
    <p:sldId id="783" r:id="rId17"/>
    <p:sldId id="2819" r:id="rId18"/>
    <p:sldId id="2821" r:id="rId19"/>
    <p:sldId id="2820" r:id="rId20"/>
    <p:sldId id="2797" r:id="rId21"/>
    <p:sldId id="817" r:id="rId2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dd Fleming" initials="TF" lastIdx="10" clrIdx="0"/>
  <p:cmAuthor id="2" name="Mike Mazzarese" initials="MM" lastIdx="2" clrIdx="1">
    <p:extLst>
      <p:ext uri="{19B8F6BF-5375-455C-9EA6-DF929625EA0E}">
        <p15:presenceInfo xmlns:p15="http://schemas.microsoft.com/office/powerpoint/2012/main" userId="c514d2e299cfbbf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14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757F8A-D48F-4822-987A-B2BF456F2E50}" v="2" dt="2026-04-02T13:44:45.238"/>
  </p1510:revLst>
</p1510:revInfo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110" autoAdjust="0"/>
    <p:restoredTop sz="94660"/>
  </p:normalViewPr>
  <p:slideViewPr>
    <p:cSldViewPr snapToGrid="0">
      <p:cViewPr varScale="1">
        <p:scale>
          <a:sx n="86" d="100"/>
          <a:sy n="86" d="100"/>
        </p:scale>
        <p:origin x="90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Mazzarese" userId="05f0534ab449aef9" providerId="LiveId" clId="{B29C6273-1903-40B9-987D-81BFD6F615F5}"/>
    <pc:docChg chg="modSld">
      <pc:chgData name="Mike Mazzarese" userId="05f0534ab449aef9" providerId="LiveId" clId="{B29C6273-1903-40B9-987D-81BFD6F615F5}" dt="2026-04-02T13:51:10.022" v="133" actId="27918"/>
      <pc:docMkLst>
        <pc:docMk/>
      </pc:docMkLst>
      <pc:sldChg chg="modSp mod">
        <pc:chgData name="Mike Mazzarese" userId="05f0534ab449aef9" providerId="LiveId" clId="{B29C6273-1903-40B9-987D-81BFD6F615F5}" dt="2026-04-02T13:23:37.285" v="91" actId="20577"/>
        <pc:sldMkLst>
          <pc:docMk/>
          <pc:sldMk cId="3156613254" sldId="256"/>
        </pc:sldMkLst>
        <pc:spChg chg="mod">
          <ac:chgData name="Mike Mazzarese" userId="05f0534ab449aef9" providerId="LiveId" clId="{B29C6273-1903-40B9-987D-81BFD6F615F5}" dt="2026-04-02T13:23:37.285" v="91" actId="20577"/>
          <ac:spMkLst>
            <pc:docMk/>
            <pc:sldMk cId="3156613254" sldId="256"/>
            <ac:spMk id="2" creationId="{F5E49D55-6A80-6443-8616-DD64887893D0}"/>
          </ac:spMkLst>
        </pc:spChg>
      </pc:sldChg>
      <pc:sldChg chg="modSp mod">
        <pc:chgData name="Mike Mazzarese" userId="05f0534ab449aef9" providerId="LiveId" clId="{B29C6273-1903-40B9-987D-81BFD6F615F5}" dt="2026-04-02T13:51:10.022" v="133" actId="27918"/>
        <pc:sldMkLst>
          <pc:docMk/>
          <pc:sldMk cId="2743109871" sldId="2793"/>
        </pc:sldMkLst>
        <pc:spChg chg="mod">
          <ac:chgData name="Mike Mazzarese" userId="05f0534ab449aef9" providerId="LiveId" clId="{B29C6273-1903-40B9-987D-81BFD6F615F5}" dt="2026-04-02T13:44:01.639" v="106" actId="20577"/>
          <ac:spMkLst>
            <pc:docMk/>
            <pc:sldMk cId="2743109871" sldId="2793"/>
            <ac:spMk id="3" creationId="{097C9ACE-4CA6-FDFC-8E97-C35BA96EE567}"/>
          </ac:spMkLst>
        </pc:spChg>
        <pc:graphicFrameChg chg="mod">
          <ac:chgData name="Mike Mazzarese" userId="05f0534ab449aef9" providerId="LiveId" clId="{B29C6273-1903-40B9-987D-81BFD6F615F5}" dt="2026-04-02T13:44:34.752" v="107"/>
          <ac:graphicFrameMkLst>
            <pc:docMk/>
            <pc:sldMk cId="2743109871" sldId="2793"/>
            <ac:graphicFrameMk id="5" creationId="{9E85885C-727D-DD08-5C38-28F6712D9F57}"/>
          </ac:graphicFrameMkLst>
        </pc:graphicFrameChg>
      </pc:sldChg>
      <pc:sldChg chg="modSp">
        <pc:chgData name="Mike Mazzarese" userId="05f0534ab449aef9" providerId="LiveId" clId="{B29C6273-1903-40B9-987D-81BFD6F615F5}" dt="2026-04-02T13:44:45.238" v="108"/>
        <pc:sldMkLst>
          <pc:docMk/>
          <pc:sldMk cId="3524636697" sldId="2794"/>
        </pc:sldMkLst>
        <pc:graphicFrameChg chg="mod">
          <ac:chgData name="Mike Mazzarese" userId="05f0534ab449aef9" providerId="LiveId" clId="{B29C6273-1903-40B9-987D-81BFD6F615F5}" dt="2026-04-02T13:44:45.238" v="108"/>
          <ac:graphicFrameMkLst>
            <pc:docMk/>
            <pc:sldMk cId="3524636697" sldId="2794"/>
            <ac:graphicFrameMk id="5" creationId="{0342AE9B-8049-7994-B409-241D0907C5EC}"/>
          </ac:graphicFrameMkLst>
        </pc:graphicFrameChg>
      </pc:sldChg>
      <pc:sldChg chg="modSp mod">
        <pc:chgData name="Mike Mazzarese" userId="05f0534ab449aef9" providerId="LiveId" clId="{B29C6273-1903-40B9-987D-81BFD6F615F5}" dt="2026-04-02T13:46:26.496" v="130" actId="20577"/>
        <pc:sldMkLst>
          <pc:docMk/>
          <pc:sldMk cId="3283071450" sldId="2820"/>
        </pc:sldMkLst>
        <pc:spChg chg="mod">
          <ac:chgData name="Mike Mazzarese" userId="05f0534ab449aef9" providerId="LiveId" clId="{B29C6273-1903-40B9-987D-81BFD6F615F5}" dt="2026-04-02T13:46:26.496" v="130" actId="20577"/>
          <ac:spMkLst>
            <pc:docMk/>
            <pc:sldMk cId="3283071450" sldId="2820"/>
            <ac:spMk id="3" creationId="{1B489C5A-1D0D-97CA-E269-3E4CE9CB5C22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Sheet1!$A$28</c:f>
              <c:strCache>
                <c:ptCount val="1"/>
                <c:pt idx="0">
                  <c:v>MC</c:v>
                </c:pt>
              </c:strCache>
            </c:strRef>
          </c:tx>
          <c:spPr>
            <a:solidFill>
              <a:schemeClr val="accent1">
                <a:shade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Sheet1!$B$27:$D$27</c:f>
              <c:strCache>
                <c:ptCount val="3"/>
                <c:pt idx="0">
                  <c:v>PFOA</c:v>
                </c:pt>
                <c:pt idx="1">
                  <c:v>PFOS</c:v>
                </c:pt>
                <c:pt idx="2">
                  <c:v>Total PFAS</c:v>
                </c:pt>
              </c:strCache>
            </c:strRef>
          </c:cat>
          <c:val>
            <c:numRef>
              <c:f>Sheet1!$B$28:$D$28</c:f>
              <c:numCache>
                <c:formatCode>General</c:formatCode>
                <c:ptCount val="3"/>
                <c:pt idx="0">
                  <c:v>88</c:v>
                </c:pt>
                <c:pt idx="1">
                  <c:v>94</c:v>
                </c:pt>
                <c:pt idx="2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3F-4ED4-AC50-81F45BA1CE43}"/>
            </c:ext>
          </c:extLst>
        </c:ser>
        <c:ser>
          <c:idx val="1"/>
          <c:order val="1"/>
          <c:tx>
            <c:strRef>
              <c:f>Sheet1!$A$29</c:f>
              <c:strCache>
                <c:ptCount val="1"/>
                <c:pt idx="0">
                  <c:v>Ion Exchange Resin</c:v>
                </c:pt>
              </c:strCache>
            </c:strRef>
          </c:tx>
          <c:spPr>
            <a:solidFill>
              <a:schemeClr val="accent1">
                <a:shade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Sheet1!$B$27:$D$27</c:f>
              <c:strCache>
                <c:ptCount val="3"/>
                <c:pt idx="0">
                  <c:v>PFOA</c:v>
                </c:pt>
                <c:pt idx="1">
                  <c:v>PFOS</c:v>
                </c:pt>
                <c:pt idx="2">
                  <c:v>Total PFAS</c:v>
                </c:pt>
              </c:strCache>
            </c:strRef>
          </c:cat>
          <c:val>
            <c:numRef>
              <c:f>Sheet1!$B$29:$D$29</c:f>
              <c:numCache>
                <c:formatCode>General</c:formatCode>
                <c:ptCount val="3"/>
                <c:pt idx="0">
                  <c:v>97</c:v>
                </c:pt>
                <c:pt idx="1">
                  <c:v>89</c:v>
                </c:pt>
                <c:pt idx="2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3F-4ED4-AC50-81F45BA1CE43}"/>
            </c:ext>
          </c:extLst>
        </c:ser>
        <c:ser>
          <c:idx val="2"/>
          <c:order val="2"/>
          <c:tx>
            <c:strRef>
              <c:f>Sheet1!$A$30</c:f>
              <c:strCache>
                <c:ptCount val="1"/>
                <c:pt idx="0">
                  <c:v>Granular Activated Carbon</c:v>
                </c:pt>
              </c:strCache>
            </c:strRef>
          </c:tx>
          <c:spPr>
            <a:solidFill>
              <a:schemeClr val="accent1">
                <a:tint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Sheet1!$B$27:$D$27</c:f>
              <c:strCache>
                <c:ptCount val="3"/>
                <c:pt idx="0">
                  <c:v>PFOA</c:v>
                </c:pt>
                <c:pt idx="1">
                  <c:v>PFOS</c:v>
                </c:pt>
                <c:pt idx="2">
                  <c:v>Total PFAS</c:v>
                </c:pt>
              </c:strCache>
            </c:strRef>
          </c:cat>
          <c:val>
            <c:numRef>
              <c:f>Sheet1!$B$30:$D$30</c:f>
              <c:numCache>
                <c:formatCode>General</c:formatCode>
                <c:ptCount val="3"/>
                <c:pt idx="0">
                  <c:v>58</c:v>
                </c:pt>
                <c:pt idx="1">
                  <c:v>59</c:v>
                </c:pt>
                <c:pt idx="2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3F-4ED4-AC50-81F45BA1CE43}"/>
            </c:ext>
          </c:extLst>
        </c:ser>
        <c:ser>
          <c:idx val="3"/>
          <c:order val="3"/>
          <c:tx>
            <c:strRef>
              <c:f>Sheet1!$A$31</c:f>
              <c:strCache>
                <c:ptCount val="1"/>
                <c:pt idx="0">
                  <c:v>Biochar</c:v>
                </c:pt>
              </c:strCache>
            </c:strRef>
          </c:tx>
          <c:spPr>
            <a:solidFill>
              <a:schemeClr val="accent1">
                <a:tint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Sheet1!$B$27:$D$27</c:f>
              <c:strCache>
                <c:ptCount val="3"/>
                <c:pt idx="0">
                  <c:v>PFOA</c:v>
                </c:pt>
                <c:pt idx="1">
                  <c:v>PFOS</c:v>
                </c:pt>
                <c:pt idx="2">
                  <c:v>Total PFAS</c:v>
                </c:pt>
              </c:strCache>
            </c:strRef>
          </c:cat>
          <c:val>
            <c:numRef>
              <c:f>Sheet1!$B$31:$D$31</c:f>
              <c:numCache>
                <c:formatCode>General</c:formatCode>
                <c:ptCount val="3"/>
                <c:pt idx="0">
                  <c:v>10</c:v>
                </c:pt>
                <c:pt idx="1">
                  <c:v>15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23F-4ED4-AC50-81F45BA1CE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367844712"/>
        <c:axId val="367839224"/>
      </c:barChart>
      <c:catAx>
        <c:axId val="367844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595959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367839224"/>
        <c:crosses val="autoZero"/>
        <c:auto val="1"/>
        <c:lblAlgn val="ctr"/>
        <c:lblOffset val="100"/>
        <c:noMultiLvlLbl val="0"/>
      </c:catAx>
      <c:valAx>
        <c:axId val="367839224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rgbClr val="000000"/>
                    </a:solidFill>
                  </a:rPr>
                  <a:t>Removal Efficiency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baseline="0">
                  <a:solidFill>
                    <a:srgbClr val="000000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in"/>
        <c:tickLblPos val="nextTo"/>
        <c:spPr>
          <a:noFill/>
          <a:ln>
            <a:solidFill>
              <a:srgbClr val="595959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36784471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8.5921858207745581E-3"/>
          <c:y val="5.9829279271533774E-3"/>
          <c:w val="0.98858173995546506"/>
          <c:h val="0.125409706900129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baseline="0">
              <a:solidFill>
                <a:srgbClr val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Franklin Gothic Book" panose="020B05030201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Sheet1!$V$21</c:f>
              <c:strCache>
                <c:ptCount val="1"/>
                <c:pt idx="0">
                  <c:v>Diesel 100.0 mg/L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Sheet1!$B$27:$D$27</c:f>
              <c:strCache>
                <c:ptCount val="3"/>
                <c:pt idx="0">
                  <c:v>PFOA</c:v>
                </c:pt>
                <c:pt idx="1">
                  <c:v>PFOS</c:v>
                </c:pt>
                <c:pt idx="2">
                  <c:v>Total PFAS</c:v>
                </c:pt>
              </c:strCache>
            </c:strRef>
          </c:cat>
          <c:val>
            <c:numRef>
              <c:f>Sheet1!$V$22:$V$23</c:f>
              <c:numCache>
                <c:formatCode>General</c:formatCode>
                <c:ptCount val="2"/>
                <c:pt idx="0">
                  <c:v>96</c:v>
                </c:pt>
                <c:pt idx="1">
                  <c:v>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04-4A60-82FF-0B37C5416E95}"/>
            </c:ext>
          </c:extLst>
        </c:ser>
        <c:ser>
          <c:idx val="2"/>
          <c:order val="1"/>
          <c:tx>
            <c:strRef>
              <c:f>Sheet1!$W$21</c:f>
              <c:strCache>
                <c:ptCount val="1"/>
                <c:pt idx="0">
                  <c:v>1,4 Dioxane 1.0 mg/L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Sheet1!$B$27:$D$27</c:f>
              <c:strCache>
                <c:ptCount val="3"/>
                <c:pt idx="0">
                  <c:v>PFOA</c:v>
                </c:pt>
                <c:pt idx="1">
                  <c:v>PFOS</c:v>
                </c:pt>
                <c:pt idx="2">
                  <c:v>Total PFAS</c:v>
                </c:pt>
              </c:strCache>
            </c:strRef>
          </c:cat>
          <c:val>
            <c:numRef>
              <c:f>Sheet1!$W$22:$W$23</c:f>
              <c:numCache>
                <c:formatCode>General</c:formatCode>
                <c:ptCount val="2"/>
                <c:pt idx="0">
                  <c:v>89</c:v>
                </c:pt>
                <c:pt idx="1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04-4A60-82FF-0B37C5416E95}"/>
            </c:ext>
          </c:extLst>
        </c:ser>
        <c:ser>
          <c:idx val="3"/>
          <c:order val="2"/>
          <c:tx>
            <c:strRef>
              <c:f>Sheet1!$X$21</c:f>
              <c:strCache>
                <c:ptCount val="1"/>
                <c:pt idx="0">
                  <c:v>BTEX 1.0 mg/L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Sheet1!$B$27:$D$27</c:f>
              <c:strCache>
                <c:ptCount val="3"/>
                <c:pt idx="0">
                  <c:v>PFOA</c:v>
                </c:pt>
                <c:pt idx="1">
                  <c:v>PFOS</c:v>
                </c:pt>
                <c:pt idx="2">
                  <c:v>Total PFAS</c:v>
                </c:pt>
              </c:strCache>
            </c:strRef>
          </c:cat>
          <c:val>
            <c:numRef>
              <c:f>Sheet1!$X$22:$X$23</c:f>
              <c:numCache>
                <c:formatCode>General</c:formatCode>
                <c:ptCount val="2"/>
                <c:pt idx="0">
                  <c:v>88</c:v>
                </c:pt>
                <c:pt idx="1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004-4A60-82FF-0B37C5416E95}"/>
            </c:ext>
          </c:extLst>
        </c:ser>
        <c:ser>
          <c:idx val="4"/>
          <c:order val="3"/>
          <c:tx>
            <c:strRef>
              <c:f>Sheet1!$Y$21</c:f>
              <c:strCache>
                <c:ptCount val="1"/>
                <c:pt idx="0">
                  <c:v>TCE 1.0 mg/L</c:v>
                </c:pt>
              </c:strCache>
            </c:strRef>
          </c:tx>
          <c:spPr>
            <a:solidFill>
              <a:schemeClr val="accent1">
                <a:tint val="54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Sheet1!$Y$22:$Y$23</c:f>
              <c:numCache>
                <c:formatCode>General</c:formatCode>
                <c:ptCount val="2"/>
                <c:pt idx="0">
                  <c:v>88</c:v>
                </c:pt>
                <c:pt idx="1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004-4A60-82FF-0B37C5416E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314313344"/>
        <c:axId val="314317656"/>
      </c:barChart>
      <c:catAx>
        <c:axId val="314313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595959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314317656"/>
        <c:crosses val="autoZero"/>
        <c:auto val="1"/>
        <c:lblAlgn val="ctr"/>
        <c:lblOffset val="100"/>
        <c:noMultiLvlLbl val="0"/>
      </c:catAx>
      <c:valAx>
        <c:axId val="314317656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rgbClr val="000000"/>
                    </a:solidFill>
                  </a:rPr>
                  <a:t>Removal Efficiency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baseline="0">
                  <a:solidFill>
                    <a:srgbClr val="000000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in"/>
        <c:tickLblPos val="nextTo"/>
        <c:spPr>
          <a:noFill/>
          <a:ln>
            <a:solidFill>
              <a:srgbClr val="595959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314313344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1.0722529769600558E-2"/>
          <c:y val="0"/>
          <c:w val="0.98692073546410597"/>
          <c:h val="8.12466148976235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baseline="0">
              <a:solidFill>
                <a:srgbClr val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Franklin Gothic Book" panose="020B05030201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1517DC4-3B99-B442-A2C3-4B91A04B725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CC3150-D7C2-834F-8B43-F6E5F9F4E37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3A44E451-A200-6044-B033-F8708E47C4DA}" type="datetimeFigureOut">
              <a:t>4/2/2026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3344F8-769D-CD43-99D5-E9974A0940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AF9F25-40B7-E945-ADAC-995B229F92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F0FC826F-35B3-EF40-9392-28807D41F6A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09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B4B57431-BEEB-AA43-8CD7-1A35C288D4BC}" type="datetimeFigureOut"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E525F56F-24AE-2A45-A6BC-6EB335E494C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58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5F56F-24AE-2A45-A6BC-6EB335E494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57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We’re trying to install small pulses of material into a small area over</a:t>
            </a:r>
            <a:r>
              <a:rPr lang="en-US" baseline="0"/>
              <a:t> very short T</a:t>
            </a:r>
          </a:p>
          <a:p>
            <a:endParaRPr lang="en-US" baseline="0"/>
          </a:p>
          <a:p>
            <a:r>
              <a:rPr lang="en-US" baseline="0"/>
              <a:t>Other products and methodologies may use this same technique to some degree, but typically target high k zones only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B4751-1A98-4375-BF1D-E9DB4DEA94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74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5C79B-08FA-D944-AD4A-F52CEF3C8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51F610-368C-4646-B13C-4B721558D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C0892-D66E-C54C-83B6-DE8FE6295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2C0D6-7E47-374D-8AA4-E5684A76B8F2}" type="datetime1"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4F620-9CA2-FF42-94C4-E4BD57C86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ACF60-CA71-2441-B226-D4518623D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30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4B37A-1E7E-7B49-BB65-BA75E1940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712FA7-9F1B-B849-B270-4F91D00CD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9C104-0A66-344E-B801-84318092E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28D60-E3AD-5B45-8826-1F2BD7625CCD}" type="datetime1"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C3E11-DCCD-EE47-98F1-53605DAA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741D9-9E94-E94D-9D66-8FCDB7F97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57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7301D6-ED2B-1F4F-9058-B49549F374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3E7D79-3A2E-6C4E-AF54-F7E60066F5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5B0B8-ADF7-2745-8F84-37858874F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13F09-9AEB-A94B-8037-96AD8825AF70}" type="datetime1"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0AAA1-951E-564E-BBB8-2C1782529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8989D-A007-764F-AFD1-5A0914A83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54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8A17-9BF6-BD85-4810-FC5E622EF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58900"/>
            <a:ext cx="10947400" cy="11937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4E941-5780-F870-6C7B-CFD994C78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2552699"/>
            <a:ext cx="5397500" cy="35052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0258FC-3EB9-382E-DB04-FA2BA6F23E7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35700" y="2552698"/>
            <a:ext cx="5397500" cy="35052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8167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C274C-5322-4F93-942B-94E41CCF5A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F854DC-7EFE-458D-BEB3-DD63BB0FC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37768-94CA-4891-8D35-1A686A6C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B509C-71E9-4763-8E7F-DBF220A9B6AC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6220F-0711-44B6-B7F0-C6BBFC698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41886-39DA-46A5-874D-352C9D196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8584-66F9-4BFF-806B-28EE635C3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436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D6093-DB5B-47A0-897D-8CCADB2D5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5D373-35C5-4896-8D6B-307773E07D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FE5D2-52C6-41A3-8152-1715D5F6E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B509C-71E9-4763-8E7F-DBF220A9B6AC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C1886-357C-4FD7-9ABB-6F53B3CB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1D226-57B5-4596-96A4-DB4E516AD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8584-66F9-4BFF-806B-28EE635C3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48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F3BC5-53DF-424D-BE9E-65804B977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BC626F-781C-4AAF-B39F-7FAD685B1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E2F38-BBAD-42FA-8E88-F8B1985D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B509C-71E9-4763-8E7F-DBF220A9B6AC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39A06-1F83-4442-BA46-218D6C977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A6BD8-B35D-4040-BA74-424323C4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8584-66F9-4BFF-806B-28EE635C3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50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17ED2-37E6-43DB-8631-8E857E0EA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ED91F-96FE-4566-B933-13163C20F3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85EA20-8AC5-4B3C-84BC-40A887D18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53CBAB-AC1B-44F6-AAB8-B0FC06F0D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B509C-71E9-4763-8E7F-DBF220A9B6AC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EBB346-AA5C-48F7-8A04-65DA40AD3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F8F6E2-2ECD-4B57-AAEE-0BE0CC9DF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8584-66F9-4BFF-806B-28EE635C3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17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CA16D-1CF4-471C-A997-19D428E78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131B7-1795-4BD5-9812-367195681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6BFEF8-8564-441F-882F-4E596A3AD1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229082-8826-4524-822D-1F24037E2A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A66D22-F9BA-4DDC-B11C-61B658C8F6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EE0F98-15A4-4F6C-A08A-256504BFF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B509C-71E9-4763-8E7F-DBF220A9B6AC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05752F-14F6-4A8A-9002-9AEB4B9C8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B92D97-7514-4DB1-9601-3702480E7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8584-66F9-4BFF-806B-28EE635C3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36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6F27A-0498-406A-9D64-5378FF221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35694D-9062-48C7-B789-15F9D84A1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B509C-71E9-4763-8E7F-DBF220A9B6AC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472FBE-6399-417E-9101-C39A60019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746BD7-06C9-4320-9F1B-5DA67501C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8584-66F9-4BFF-806B-28EE635C3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81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32980D-5D9A-4A1D-8DA5-909C1538E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B509C-71E9-4763-8E7F-DBF220A9B6AC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C50772-3A1F-401D-9CF9-F479326F1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F748E-66B3-4A8C-B9BD-97FE7CF0F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8584-66F9-4BFF-806B-28EE635C3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67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D368F-8E80-244D-BF4B-7EB72E774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spc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E1442-3043-6C4C-804B-E92ADB535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C8AB0-7C35-654B-A145-9BE92705C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C5FED-F9C7-844D-9840-49377BFB7243}" type="datetime1"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F758C-E803-894C-951A-791F8B6A6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49456-FF5F-1042-9731-3321D311A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77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143C9-9B6A-4C55-9F22-2D62AB590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1A53B-9A88-4D47-BE25-11F32100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C3074E-04E1-48CE-84FC-08F7B7AA11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D43D03-D743-491C-8089-424CBDC47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B509C-71E9-4763-8E7F-DBF220A9B6AC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49DC0D-1FC1-4D3C-9842-8634D2693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9F2980-8EBA-41ED-8214-0E848BDB9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8584-66F9-4BFF-806B-28EE635C3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65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03C85-2DF6-4716-851C-A01D7B18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7A931B-5CA7-474C-9C0D-8E45BF4775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A2BE16-DBBB-41D1-8C9F-219865E50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3F9559-30B6-44E9-BD31-C5F7A41D7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B509C-71E9-4763-8E7F-DBF220A9B6AC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428886-AA49-430B-8383-CA095694A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E64280-8355-4FA6-A172-DC5D165E5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8584-66F9-4BFF-806B-28EE635C3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888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9A210-8C24-4C8F-B662-D666D55DB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186C68-439F-4A42-BB2B-197F071D3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8CF7F-86D0-4DDC-A18D-32917981C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B509C-71E9-4763-8E7F-DBF220A9B6AC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4F323-020B-4A84-9BB9-84C7D054D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55739-B44B-433C-A3A7-133DA7F8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8584-66F9-4BFF-806B-28EE635C3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821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E4E6F8-19BC-4D45-A599-57F07933C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418116-9E23-4EC2-B969-65E2374B0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73D6E-D62D-4836-AC35-0CE595F47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B509C-71E9-4763-8E7F-DBF220A9B6AC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4BC59-8DB4-4334-8A2C-0EA9425EA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386EE-ECE4-4A7D-A5AD-5E359200A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8584-66F9-4BFF-806B-28EE635C3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05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45C76-F83D-7D47-A661-50FCF1F85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64679-38F1-8E40-A138-E7063C54C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29506-14C5-A346-A730-B0406D05F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0F615-113B-7E49-BC6C-9A6F5E2C43FC}" type="datetime1"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4DC0C-2541-314E-8976-37B1A1B9B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D50DC-6BFB-594F-BBF7-9F3429968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9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CF75E-01B7-D64A-A4A1-2E3F2FAC4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96C5F-2C7F-2F44-9B57-FBBB5FC746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998357"/>
            <a:ext cx="5181600" cy="41786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69F8D-B2BD-DC4D-B3B1-9B1F88D43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8357"/>
            <a:ext cx="5181600" cy="4178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25C3B-E9CF-7F40-90E6-A2D21700E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D91C8-715C-D540-8F19-872ABF76DC10}" type="datetime1"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40CA3-13FB-3F40-9E77-8648C5EE0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07E6C7-9A24-544A-A963-6DB42956F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04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1C85E-83C4-7349-A141-FB80614152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pc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2E352-E64B-9243-BD8D-D3F91166A40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4CF6C0-720C-604F-A563-4D8618082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E0DC6B-B1BF-4D4F-B8FE-81B7626C981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DF517D-BC0B-C541-8ACF-5B34204A9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63A1BB-BD54-844E-B9DB-8E09D4D7D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06EE7-196C-9E4A-9D54-531C642FFFDF}" type="datetime1">
              <a:t>4/2/2026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3D56E3-2122-7E48-BCA5-FD695491B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2308F-44FA-3149-B4AA-24494424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24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F79CD-B153-1D4C-9142-863E3BA6E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0A2B0F-A126-E041-A021-B13CDFA0B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90C6F-88BB-D144-B283-121FC915AB5D}" type="datetime1">
              <a:t>4/2/2026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694F88-0EC8-0B45-8060-87E4BB17E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8D93B9-86A2-3340-8DEB-A50C5F53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76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45BFF5-4CCF-1644-9187-BC23D80DA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F031-CEC9-D442-A38D-9A5A925CF5E0}" type="datetime1">
              <a:t>4/2/2026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2C0C6E-CA83-9F4F-8A75-3EA5094E5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B64F2-494F-C243-9D03-FF8564083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59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30ACE-CC12-FB4D-B50A-0AC8323FF9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3B767-28C2-0347-B657-D3B4DECDF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C9EB51-3BBD-2545-B7C3-E6028EA01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19D7BE-C2EA-3B4C-8D2B-0F1556883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A1733-0424-9843-AE81-27AE1B34F741}" type="datetime1"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1F4FA-FDC9-C541-98BF-9AA4C07F1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658067-4B2E-9A46-A8F8-BFA8D1F0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51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F5BA4-88B5-D348-8E41-195978EC1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spc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ABF556-E021-BB4E-959F-1C04BCB04F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86D54-47A8-9D4E-8275-406B30591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1D56C-34D8-0B44-A8A3-606D19F79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E939-3D34-E948-9558-D72E9F8E1266}" type="datetime1"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BBA677-C888-9744-8415-49CB0C5C5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085D3-6679-EE44-9ADF-E1D24F9CF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76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ody of water&#10;&#10;Description automatically generated">
            <a:extLst>
              <a:ext uri="{FF2B5EF4-FFF2-40B4-BE49-F238E27FC236}">
                <a16:creationId xmlns:a16="http://schemas.microsoft.com/office/drawing/2014/main" id="{1BF04958-7ABD-40DE-A6CA-E9C45B616CA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B866FE-42B5-C245-B91E-E76C0FDE4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72FAD-927A-F94F-B49A-24234651E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10469"/>
            <a:ext cx="10515600" cy="4166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B8507-9066-7A4C-B051-4CC48F02FF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Gill Sans MT Condensed" panose="020B0506020104020203" pitchFamily="34" charset="77"/>
              </a:defRPr>
            </a:lvl1pPr>
          </a:lstStyle>
          <a:p>
            <a:fld id="{E7E9B010-7C05-5F4B-9488-50DE51649D89}" type="datetime1"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42919-57FE-F147-874A-A188C41153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Gill Sans MT Condensed" panose="020B0506020104020203" pitchFamily="34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E5654-7D25-CC4C-A815-3975BAD5D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0" i="0">
                <a:solidFill>
                  <a:schemeClr val="tx1">
                    <a:tint val="75000"/>
                  </a:schemeClr>
                </a:solidFill>
                <a:latin typeface="Gill Sans MT Condensed" panose="020B0506020104020203" pitchFamily="34" charset="77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04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9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0">
          <a:solidFill>
            <a:schemeClr val="bg1"/>
          </a:solidFill>
          <a:latin typeface="Arial Narrow" panose="020B0604020202020204" pitchFamily="34" charset="0"/>
          <a:ea typeface="+mj-ea"/>
          <a:cs typeface="Arial Narrow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room, riding&#10;&#10;Description automatically generated">
            <a:extLst>
              <a:ext uri="{FF2B5EF4-FFF2-40B4-BE49-F238E27FC236}">
                <a16:creationId xmlns:a16="http://schemas.microsoft.com/office/drawing/2014/main" id="{59611EE1-D847-4586-B5B8-D7DD4FB413F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4989"/>
            <a:ext cx="12192000" cy="691796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803697-1AAD-46B3-84B3-7AEC1A7F2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81601E-A772-40BD-8962-192DFD4F6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00F7B-B9FE-41B9-B41C-46B5320FC8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B509C-71E9-4763-8E7F-DBF220A9B6AC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80D16-B2CA-4E4D-92C9-4F3DBCA67A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7EDE8-033A-45DA-9E20-B18A75C1B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A8584-66F9-4BFF-806B-28EE635C3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8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mmazzarese@astenv.com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49D55-6A80-6443-8616-DD6488789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708" y="262348"/>
            <a:ext cx="1096658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b="1" cap="all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Design Considerations and Implementation Techniques for In Situ applications of Modified Clay for </a:t>
            </a:r>
            <a:r>
              <a:rPr lang="en-US" sz="4000" b="1" cap="all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pfas sequestration</a:t>
            </a:r>
            <a:endParaRPr lang="en-US" sz="4000" b="1" cap="all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D9842D-7757-46AF-80F6-36F05969A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713" y="5589812"/>
            <a:ext cx="1662574" cy="1005840"/>
          </a:xfrm>
          <a:prstGeom prst="rect">
            <a:avLst/>
          </a:prstGeom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3F0CDAF5-C6C8-D1C7-D8A3-C7A27F496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8" y="3100593"/>
            <a:ext cx="9144000" cy="1655762"/>
          </a:xfrm>
        </p:spPr>
        <p:txBody>
          <a:bodyPr/>
          <a:lstStyle/>
          <a:p>
            <a:r>
              <a:rPr lang="en-US" dirty="0"/>
              <a:t>Mike Mazzarese</a:t>
            </a:r>
          </a:p>
          <a:p>
            <a:r>
              <a:rPr lang="en-US" dirty="0"/>
              <a:t>Senior Remediation Engineer</a:t>
            </a:r>
          </a:p>
          <a:p>
            <a:r>
              <a:rPr lang="en-US" dirty="0"/>
              <a:t>Denver, CO, USA</a:t>
            </a:r>
          </a:p>
        </p:txBody>
      </p:sp>
    </p:spTree>
    <p:extLst>
      <p:ext uri="{BB962C8B-B14F-4D97-AF65-F5344CB8AC3E}">
        <p14:creationId xmlns:p14="http://schemas.microsoft.com/office/powerpoint/2010/main" val="3156613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7BB05-1F16-C9AB-0439-1D772A1F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Projects Completed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D574C-6BC2-3847-AF11-CC6441FC0BF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Military Site, Canada </a:t>
            </a:r>
          </a:p>
          <a:p>
            <a:pPr lvl="1"/>
            <a:r>
              <a:rPr lang="en-US" dirty="0"/>
              <a:t>Downgradient of FFTA</a:t>
            </a:r>
          </a:p>
          <a:p>
            <a:pPr lvl="1"/>
            <a:r>
              <a:rPr lang="en-US" dirty="0"/>
              <a:t>Impacted sewer bedding material, PFAS discharging to wetlands</a:t>
            </a:r>
          </a:p>
          <a:p>
            <a:pPr lvl="1"/>
            <a:r>
              <a:rPr lang="en-US" dirty="0"/>
              <a:t>122,000 to 135,000 ng/L PFAS</a:t>
            </a:r>
          </a:p>
          <a:p>
            <a:pPr lvl="1"/>
            <a:r>
              <a:rPr lang="en-US" dirty="0"/>
              <a:t>K value 100x native sand</a:t>
            </a:r>
          </a:p>
          <a:p>
            <a:pPr lvl="1"/>
            <a:r>
              <a:rPr lang="en-US" dirty="0"/>
              <a:t>Pre/post hydraulic conductivity testing</a:t>
            </a:r>
          </a:p>
          <a:p>
            <a:pPr lvl="1"/>
            <a:r>
              <a:rPr lang="en-US" dirty="0"/>
              <a:t>Dye testing performed to verify distribution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D9BA8E9-B068-6ABD-3FC4-8E7AA3ECB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4994786"/>
            <a:ext cx="5956328" cy="1182176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DPT injection</a:t>
            </a:r>
          </a:p>
          <a:p>
            <a:r>
              <a:rPr lang="en-US" dirty="0"/>
              <a:t>36% w/w slurry</a:t>
            </a:r>
          </a:p>
          <a:p>
            <a:r>
              <a:rPr lang="en-US" dirty="0"/>
              <a:t>1.5 m injection spacing</a:t>
            </a:r>
          </a:p>
          <a:p>
            <a:r>
              <a:rPr lang="en-US" dirty="0"/>
              <a:t>1.7-4 m injection horizon</a:t>
            </a:r>
          </a:p>
          <a:p>
            <a:endParaRPr lang="en-US" dirty="0"/>
          </a:p>
        </p:txBody>
      </p:sp>
      <p:pic>
        <p:nvPicPr>
          <p:cNvPr id="5" name="Picture 4" descr="A diagram of sand and bedding&#10;&#10;AI-generated content may be incorrect.">
            <a:extLst>
              <a:ext uri="{FF2B5EF4-FFF2-40B4-BE49-F238E27FC236}">
                <a16:creationId xmlns:a16="http://schemas.microsoft.com/office/drawing/2014/main" id="{AEB45379-F46B-2450-EF5C-A5D27D3586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7" y="2261419"/>
            <a:ext cx="6013473" cy="2623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3871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2AB69-115E-2DFC-4B79-BB15BAD87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Pilot Test Photographs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62FB5D-1705-F81A-B15E-13D3B9F9C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345" y="2191002"/>
            <a:ext cx="5254752" cy="39410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374B66-F7A5-B757-1068-FD405261D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903" y="1958846"/>
            <a:ext cx="3304033" cy="440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60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B3444-D950-9535-DEA9-E837382C6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Maintaining Hydraulic Integrity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ECE91E8-F828-6646-9F7D-CCDBC33A52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Slug tests before and after the injection event </a:t>
            </a:r>
          </a:p>
          <a:p>
            <a:pPr lvl="1"/>
            <a:r>
              <a:rPr lang="en-US" dirty="0"/>
              <a:t>Approximately 0.2 orders of magnitude (OOM)</a:t>
            </a:r>
          </a:p>
          <a:p>
            <a:pPr lvl="1"/>
            <a:r>
              <a:rPr lang="en-US" dirty="0"/>
              <a:t>Change falls within the testing margin of error</a:t>
            </a:r>
          </a:p>
          <a:p>
            <a:r>
              <a:rPr lang="en-US" dirty="0"/>
              <a:t>Confirmed that MC would not hinder natural groundwater movement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53E93-5AC1-11E4-C591-6D36AD451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12</a:t>
            </a:fld>
            <a:endParaRPr lang="en-US"/>
          </a:p>
        </p:txBody>
      </p:sp>
      <p:pic>
        <p:nvPicPr>
          <p:cNvPr id="10" name="Picture 9" descr="A black and white rectangular object with numbers and letters&#10;&#10;AI-generated content may be incorrect.">
            <a:extLst>
              <a:ext uri="{FF2B5EF4-FFF2-40B4-BE49-F238E27FC236}">
                <a16:creationId xmlns:a16="http://schemas.microsoft.com/office/drawing/2014/main" id="{E4558AD5-37B2-A7F6-3E08-EAD314762B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" t="7196" r="2892" b="10072"/>
          <a:stretch/>
        </p:blipFill>
        <p:spPr bwMode="auto">
          <a:xfrm>
            <a:off x="6019801" y="3148488"/>
            <a:ext cx="5901545" cy="13255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66299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23AEF-C93F-C509-9DF1-F67F61332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ABD8F-4D32-274F-F769-4A4785624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10469"/>
            <a:ext cx="4697361" cy="3829892"/>
          </a:xfrm>
        </p:spPr>
        <p:txBody>
          <a:bodyPr>
            <a:normAutofit fontScale="92500"/>
          </a:bodyPr>
          <a:lstStyle/>
          <a:p>
            <a:r>
              <a:rPr lang="en-US" sz="2400" dirty="0">
                <a:latin typeface="+mn-lt"/>
              </a:rPr>
              <a:t>Total PFAS: 89% (avg.) at 4 months</a:t>
            </a:r>
          </a:p>
          <a:p>
            <a:pPr lvl="1"/>
            <a:r>
              <a:rPr lang="en-US" sz="2000" dirty="0">
                <a:latin typeface="+mn-lt"/>
              </a:rPr>
              <a:t>80% for fluorotelomer sulfonic acids</a:t>
            </a:r>
          </a:p>
          <a:p>
            <a:pPr lvl="1"/>
            <a:r>
              <a:rPr lang="en-US" sz="2000" dirty="0">
                <a:latin typeface="+mn-lt"/>
              </a:rPr>
              <a:t>63% for perfluoroalkyl carboxylic acids</a:t>
            </a:r>
          </a:p>
          <a:p>
            <a:pPr lvl="1"/>
            <a:r>
              <a:rPr lang="en-US" sz="2000" dirty="0">
                <a:latin typeface="+mn-lt"/>
              </a:rPr>
              <a:t>96% for perfluoroalkyl sulfonates.</a:t>
            </a:r>
          </a:p>
          <a:p>
            <a:r>
              <a:rPr lang="en-US" sz="2400" dirty="0">
                <a:latin typeface="+mn-lt"/>
              </a:rPr>
              <a:t>Total PFAS: 93% (avg.) at 9 months</a:t>
            </a:r>
          </a:p>
          <a:p>
            <a:pPr lvl="1"/>
            <a:r>
              <a:rPr lang="en-US" sz="2000" dirty="0">
                <a:latin typeface="+mn-lt"/>
              </a:rPr>
              <a:t>91% for fluorotelomer sulfonic acids</a:t>
            </a:r>
          </a:p>
          <a:p>
            <a:pPr lvl="1"/>
            <a:r>
              <a:rPr lang="en-US" sz="2000" dirty="0">
                <a:latin typeface="+mn-lt"/>
              </a:rPr>
              <a:t>66% for perfluoroalkyl carboxylic acids</a:t>
            </a:r>
          </a:p>
          <a:p>
            <a:pPr lvl="1"/>
            <a:r>
              <a:rPr lang="en-US" sz="2000" dirty="0">
                <a:latin typeface="+mn-lt"/>
              </a:rPr>
              <a:t>97% for perfluoroalkyl sulfonates.</a:t>
            </a:r>
          </a:p>
          <a:p>
            <a:r>
              <a:rPr lang="en-US" sz="2400" dirty="0">
                <a:latin typeface="+mn-lt"/>
              </a:rPr>
              <a:t>High flux event from rapid snowmelt </a:t>
            </a:r>
          </a:p>
          <a:p>
            <a:r>
              <a:rPr lang="en-US" sz="2400" dirty="0">
                <a:latin typeface="+mn-lt"/>
              </a:rPr>
              <a:t>PAB maintained its efficacy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8E9418-D77E-F3DD-7E4A-17031315C51F}"/>
              </a:ext>
            </a:extLst>
          </p:cNvPr>
          <p:cNvGrpSpPr/>
          <p:nvPr/>
        </p:nvGrpSpPr>
        <p:grpSpPr>
          <a:xfrm>
            <a:off x="5668831" y="2091160"/>
            <a:ext cx="6232231" cy="4005112"/>
            <a:chOff x="-37025" y="1017142"/>
            <a:chExt cx="6232231" cy="40051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9BB1070-1F52-3D2E-0831-094C240D2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7025" y="1017142"/>
              <a:ext cx="6232231" cy="400511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CD9355E-633D-38F1-BFBB-CCD3025E9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91977" y="1233272"/>
              <a:ext cx="1228896" cy="1124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2430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D5A2-32BD-08E2-A52D-092148855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Funnel &amp; Gate PRB Example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CEB1877-12E9-12F8-8076-211E8F522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8559E5-982D-56AE-6D00-DCDAD338B1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5" t="10572" r="1668" b="18081"/>
          <a:stretch/>
        </p:blipFill>
        <p:spPr>
          <a:xfrm>
            <a:off x="238971" y="2355073"/>
            <a:ext cx="7179504" cy="4065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F0C2F9-945D-0627-9FB4-C96B8467D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620" y="1995987"/>
            <a:ext cx="4069134" cy="44250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CBEC02-C149-E620-B2FC-8BBDD841C2CB}"/>
              </a:ext>
            </a:extLst>
          </p:cNvPr>
          <p:cNvSpPr txBox="1"/>
          <p:nvPr/>
        </p:nvSpPr>
        <p:spPr>
          <a:xfrm>
            <a:off x="8194765" y="5204686"/>
            <a:ext cx="3033283" cy="27699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FFFF00"/>
                </a:solidFill>
                <a:effectLst>
                  <a:outerShdw blurRad="38100" dist="38100" dir="2700000" sx="124000" sy="124000" algn="tl">
                    <a:srgbClr val="000000">
                      <a:alpha val="21000"/>
                    </a:srgbClr>
                  </a:outerShdw>
                </a:effectLst>
              </a:rPr>
              <a:t>Mechanically Stabilized Earth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C8CD2D-A67E-9B87-2748-3C53103DB266}"/>
              </a:ext>
            </a:extLst>
          </p:cNvPr>
          <p:cNvSpPr txBox="1"/>
          <p:nvPr/>
        </p:nvSpPr>
        <p:spPr>
          <a:xfrm>
            <a:off x="8194764" y="4545863"/>
            <a:ext cx="3033283" cy="27699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FFFF00"/>
                </a:solidFill>
              </a:rPr>
              <a:t>Gabion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6FB0AA-90E2-B6F9-7525-44F9778A48FB}"/>
              </a:ext>
            </a:extLst>
          </p:cNvPr>
          <p:cNvSpPr txBox="1"/>
          <p:nvPr/>
        </p:nvSpPr>
        <p:spPr>
          <a:xfrm>
            <a:off x="8194762" y="4822862"/>
            <a:ext cx="3033283" cy="27699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Granular Activated Carbon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32493F-7517-2D5E-9B44-203D863459AE}"/>
              </a:ext>
            </a:extLst>
          </p:cNvPr>
          <p:cNvSpPr txBox="1"/>
          <p:nvPr/>
        </p:nvSpPr>
        <p:spPr>
          <a:xfrm>
            <a:off x="4744606" y="2811968"/>
            <a:ext cx="1502229" cy="3847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/>
              <a:t>Funnel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BE0575-8339-E259-D216-F54810D7ED7E}"/>
              </a:ext>
            </a:extLst>
          </p:cNvPr>
          <p:cNvSpPr txBox="1"/>
          <p:nvPr/>
        </p:nvSpPr>
        <p:spPr>
          <a:xfrm>
            <a:off x="4115771" y="4907500"/>
            <a:ext cx="1502229" cy="3847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/>
              <a:t>Gate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17B5EF-ABF4-76DC-50B0-4FFC959DBB6C}"/>
              </a:ext>
            </a:extLst>
          </p:cNvPr>
          <p:cNvSpPr txBox="1"/>
          <p:nvPr/>
        </p:nvSpPr>
        <p:spPr>
          <a:xfrm>
            <a:off x="9664504" y="6427848"/>
            <a:ext cx="312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of </a:t>
            </a:r>
            <a:r>
              <a:rPr lang="en-US" dirty="0" err="1"/>
              <a:t>AtkinsRéalis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322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5BECFCE-F0EA-EBAB-7E12-42C0D9554C66}"/>
              </a:ext>
            </a:extLst>
          </p:cNvPr>
          <p:cNvGrpSpPr/>
          <p:nvPr/>
        </p:nvGrpSpPr>
        <p:grpSpPr>
          <a:xfrm>
            <a:off x="314955" y="1859923"/>
            <a:ext cx="11562090" cy="4346988"/>
            <a:chOff x="314955" y="2236692"/>
            <a:chExt cx="11562090" cy="434698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029F265-FA2A-81ED-9CDC-D4F7C1F06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4955" y="2236692"/>
              <a:ext cx="11562090" cy="43469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3BD3C7-54E3-65A6-FD65-ADBD1E398327}"/>
                </a:ext>
              </a:extLst>
            </p:cNvPr>
            <p:cNvSpPr txBox="1"/>
            <p:nvPr/>
          </p:nvSpPr>
          <p:spPr>
            <a:xfrm>
              <a:off x="5676337" y="3228945"/>
              <a:ext cx="12137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>
                  <a:latin typeface="Arial" panose="020B0604020202020204" pitchFamily="34" charset="0"/>
                  <a:cs typeface="Arial" panose="020B0604020202020204" pitchFamily="34" charset="0"/>
                </a:rPr>
                <a:t>Downstream, no</a:t>
              </a:r>
            </a:p>
            <a:p>
              <a:pPr algn="ctr"/>
              <a:r>
                <a:rPr lang="en-US" sz="1000">
                  <a:latin typeface="Arial" panose="020B0604020202020204" pitchFamily="34" charset="0"/>
                  <a:cs typeface="Arial" panose="020B0604020202020204" pitchFamily="34" charset="0"/>
                </a:rPr>
                <a:t>treatment material</a:t>
              </a:r>
            </a:p>
          </p:txBody>
        </p:sp>
        <p:sp>
          <p:nvSpPr>
            <p:cNvPr id="9" name="Right Brace 8">
              <a:extLst>
                <a:ext uri="{FF2B5EF4-FFF2-40B4-BE49-F238E27FC236}">
                  <a16:creationId xmlns:a16="http://schemas.microsoft.com/office/drawing/2014/main" id="{52BEED11-4A5E-F30B-FE58-1EC4693DC2E9}"/>
                </a:ext>
              </a:extLst>
            </p:cNvPr>
            <p:cNvSpPr/>
            <p:nvPr/>
          </p:nvSpPr>
          <p:spPr>
            <a:xfrm rot="16200000">
              <a:off x="6096242" y="3070053"/>
              <a:ext cx="400110" cy="146304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7DDF1B-115F-AE9E-74B3-996E6587F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Funnel &amp; Gate PRB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9AC03D-B8D6-C6E9-4DC9-D52C94FB70B1}"/>
              </a:ext>
            </a:extLst>
          </p:cNvPr>
          <p:cNvSpPr txBox="1"/>
          <p:nvPr/>
        </p:nvSpPr>
        <p:spPr>
          <a:xfrm>
            <a:off x="9664504" y="6427848"/>
            <a:ext cx="312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of </a:t>
            </a:r>
            <a:r>
              <a:rPr lang="en-US" dirty="0" err="1"/>
              <a:t>AtkinsRéalis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439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63640-7872-D7F3-13E2-354D460A2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Projects Completed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7E74C-8BD3-87F2-D7A1-B3DA1BF9B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Chrome Plating Facility</a:t>
            </a:r>
          </a:p>
          <a:p>
            <a:pPr lvl="1"/>
            <a:r>
              <a:rPr lang="en-US" dirty="0"/>
              <a:t>Mixture of PFAS and hexavalent chromium</a:t>
            </a:r>
          </a:p>
          <a:p>
            <a:pPr lvl="1"/>
            <a:r>
              <a:rPr lang="en-US" dirty="0"/>
              <a:t>Colloidal carbon and MC bench tested with calcium polysulfide (CPS)</a:t>
            </a:r>
          </a:p>
          <a:p>
            <a:pPr lvl="1"/>
            <a:r>
              <a:rPr lang="en-US" dirty="0"/>
              <a:t>MC co-injected with CPS in PAB and source area configurations in large-scale (60 IPs) pilot test</a:t>
            </a:r>
          </a:p>
          <a:p>
            <a:pPr lvl="1"/>
            <a:r>
              <a:rPr lang="en-US" dirty="0"/>
              <a:t>Baseline concentrations</a:t>
            </a:r>
          </a:p>
          <a:p>
            <a:pPr lvl="2"/>
            <a:r>
              <a:rPr lang="en-US" dirty="0"/>
              <a:t>PFBS max = 5,300 ng/L</a:t>
            </a:r>
          </a:p>
          <a:p>
            <a:pPr lvl="2"/>
            <a:r>
              <a:rPr lang="en-US" dirty="0"/>
              <a:t>PFOS max = 600,000 ng/L</a:t>
            </a:r>
          </a:p>
          <a:p>
            <a:pPr lvl="1"/>
            <a:r>
              <a:rPr lang="en-US" dirty="0"/>
              <a:t>Current downgradient concentrations (~3m downgradient of PAB)</a:t>
            </a:r>
          </a:p>
          <a:p>
            <a:pPr lvl="2"/>
            <a:r>
              <a:rPr lang="en-US" dirty="0"/>
              <a:t>PFBS = 150-310 ng/L (94-97% reduction)</a:t>
            </a:r>
          </a:p>
          <a:p>
            <a:pPr lvl="2"/>
            <a:r>
              <a:rPr lang="en-US" dirty="0"/>
              <a:t>PFOS = 2.9-490 ng/L (99.9+% reduction)</a:t>
            </a:r>
          </a:p>
        </p:txBody>
      </p:sp>
    </p:spTree>
    <p:extLst>
      <p:ext uri="{BB962C8B-B14F-4D97-AF65-F5344CB8AC3E}">
        <p14:creationId xmlns:p14="http://schemas.microsoft.com/office/powerpoint/2010/main" val="597940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C2217-4B1B-60F1-9002-670EC4780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2BE97-A8C3-3318-E601-292F27DDF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Projects Completed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00B39-2E09-9CA0-9E8A-F33D167A9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10469"/>
            <a:ext cx="7490377" cy="416649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Two pilot tests performed in Fall 2025 at active refinery </a:t>
            </a:r>
          </a:p>
          <a:p>
            <a:pPr lvl="1"/>
            <a:r>
              <a:rPr lang="en-US" dirty="0"/>
              <a:t>PAB and plume/grid configurations</a:t>
            </a:r>
          </a:p>
          <a:p>
            <a:pPr lvl="1"/>
            <a:r>
              <a:rPr lang="en-US" dirty="0"/>
              <a:t>Presence of PHC (F2/F3)</a:t>
            </a:r>
          </a:p>
          <a:p>
            <a:pPr lvl="1"/>
            <a:r>
              <a:rPr lang="en-US" dirty="0"/>
              <a:t>PAB results &gt; 3 </a:t>
            </a:r>
            <a:r>
              <a:rPr lang="en-US" dirty="0" err="1"/>
              <a:t>mo</a:t>
            </a:r>
            <a:endParaRPr lang="en-US" dirty="0"/>
          </a:p>
          <a:p>
            <a:pPr lvl="2"/>
            <a:r>
              <a:rPr lang="en-US" dirty="0"/>
              <a:t>PFOA max = 80 ng/L, current = 13 ng/L (83% red)</a:t>
            </a:r>
          </a:p>
          <a:p>
            <a:pPr lvl="2"/>
            <a:r>
              <a:rPr lang="en-US" dirty="0"/>
              <a:t>PFOS max = 530 ng/L, current = 77 mg/L (85% red)</a:t>
            </a:r>
          </a:p>
          <a:p>
            <a:pPr lvl="1"/>
            <a:r>
              <a:rPr lang="en-US" dirty="0"/>
              <a:t>Grid results &gt; 3 </a:t>
            </a:r>
            <a:r>
              <a:rPr lang="en-US" dirty="0" err="1"/>
              <a:t>mo</a:t>
            </a:r>
            <a:endParaRPr lang="en-US" dirty="0"/>
          </a:p>
          <a:p>
            <a:pPr lvl="2"/>
            <a:r>
              <a:rPr lang="en-US" dirty="0"/>
              <a:t>PFOA max = 160 ng/L, current = 19 ng/L (88% red)</a:t>
            </a:r>
          </a:p>
          <a:p>
            <a:pPr lvl="2"/>
            <a:r>
              <a:rPr lang="en-US" dirty="0"/>
              <a:t>PFOS max = 4,800 ng/L, current = 1,200 mg/L (75% red)</a:t>
            </a:r>
          </a:p>
          <a:p>
            <a:pPr lvl="1"/>
            <a:r>
              <a:rPr lang="en-US" dirty="0"/>
              <a:t>Short chain % reductions (e.g. PFBS) are similar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8FE00-E4FB-4A8F-5189-7331B3708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578" y="1907458"/>
            <a:ext cx="3657600" cy="22649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335B97-4CAD-2D19-E4D9-5C8D8B3F2DE2}"/>
              </a:ext>
            </a:extLst>
          </p:cNvPr>
          <p:cNvSpPr txBox="1"/>
          <p:nvPr/>
        </p:nvSpPr>
        <p:spPr>
          <a:xfrm>
            <a:off x="8328577" y="3846709"/>
            <a:ext cx="372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PAB Layout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4A81C0-2A59-1514-55AD-CB37FB27A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578" y="4216041"/>
            <a:ext cx="3657600" cy="20252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AEA1AD-BFB4-0C10-2358-506655BA4466}"/>
              </a:ext>
            </a:extLst>
          </p:cNvPr>
          <p:cNvSpPr txBox="1"/>
          <p:nvPr/>
        </p:nvSpPr>
        <p:spPr>
          <a:xfrm>
            <a:off x="8328577" y="5871953"/>
            <a:ext cx="372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Grid Layout</a:t>
            </a:r>
          </a:p>
        </p:txBody>
      </p:sp>
    </p:spTree>
    <p:extLst>
      <p:ext uri="{BB962C8B-B14F-4D97-AF65-F5344CB8AC3E}">
        <p14:creationId xmlns:p14="http://schemas.microsoft.com/office/powerpoint/2010/main" val="2109093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432A6-23FA-F400-88E4-77D15A48A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89C5A-1D0D-97CA-E269-3E4CE9CB5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SERDP (US DOD) grant to compare MC to existing colloidal carbon PAB (Fall 2026)</a:t>
            </a:r>
          </a:p>
          <a:p>
            <a:r>
              <a:rPr lang="en-US" dirty="0"/>
              <a:t>Fractured bedrock application using straddle packers (2026)</a:t>
            </a:r>
          </a:p>
          <a:p>
            <a:r>
              <a:rPr lang="en-US" dirty="0"/>
              <a:t>CVOC + PFAS combined remedy pilot testing (completed 2026)</a:t>
            </a:r>
          </a:p>
        </p:txBody>
      </p:sp>
    </p:spTree>
    <p:extLst>
      <p:ext uri="{BB962C8B-B14F-4D97-AF65-F5344CB8AC3E}">
        <p14:creationId xmlns:p14="http://schemas.microsoft.com/office/powerpoint/2010/main" val="3283071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97B7C2-1E35-130D-294C-7F74C08E4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3FDECF-C7D1-774C-390B-172D9F153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Modified clay (MC) is a viable and sustainable technology for in-situ sequestration of PFAS</a:t>
            </a:r>
          </a:p>
          <a:p>
            <a:r>
              <a:rPr lang="en-US" dirty="0"/>
              <a:t>Presence of co-contaminants does not significantly impact performance, very important for sites with co-contaminants or high TOC</a:t>
            </a:r>
          </a:p>
          <a:p>
            <a:r>
              <a:rPr lang="en-US" dirty="0"/>
              <a:t>MC can be injected into the subsurface using established slurry injection techniques and equipment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492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937CDF3-5C89-7794-B893-F06356BCA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Outline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1112505-B3C9-571B-41DD-245C694DB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0469"/>
            <a:ext cx="6907696" cy="4166494"/>
          </a:xfrm>
        </p:spPr>
        <p:txBody>
          <a:bodyPr/>
          <a:lstStyle/>
          <a:p>
            <a:r>
              <a:rPr lang="en-US" dirty="0"/>
              <a:t>Review of Modified Clay (MC) Technology</a:t>
            </a:r>
          </a:p>
          <a:p>
            <a:pPr lvl="1"/>
            <a:r>
              <a:rPr lang="en-US" dirty="0"/>
              <a:t>Comparison to other adsorbents</a:t>
            </a:r>
          </a:p>
          <a:p>
            <a:pPr lvl="1"/>
            <a:r>
              <a:rPr lang="en-US" dirty="0"/>
              <a:t>Impact of co-contaminants</a:t>
            </a:r>
          </a:p>
          <a:p>
            <a:r>
              <a:rPr lang="en-US" dirty="0"/>
              <a:t>Application Techniques</a:t>
            </a:r>
          </a:p>
          <a:p>
            <a:pPr lvl="1"/>
            <a:r>
              <a:rPr lang="en-US" dirty="0"/>
              <a:t>Injection</a:t>
            </a:r>
          </a:p>
          <a:p>
            <a:pPr lvl="1"/>
            <a:r>
              <a:rPr lang="en-US" dirty="0"/>
              <a:t>Soil mixing</a:t>
            </a:r>
          </a:p>
          <a:p>
            <a:r>
              <a:rPr lang="en-US" dirty="0"/>
              <a:t>Review of In-Situ Application Data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9D8970-85A9-7D38-5349-3B1F7118D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758" y="1935285"/>
            <a:ext cx="4235914" cy="424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83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7B33714-505E-4A0E-9FDE-B45D1C1867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61957"/>
            <a:ext cx="9144000" cy="1017572"/>
          </a:xfrm>
        </p:spPr>
        <p:txBody>
          <a:bodyPr>
            <a:noAutofit/>
          </a:bodyPr>
          <a:lstStyle/>
          <a:p>
            <a:br>
              <a:rPr lang="en-US" sz="4000">
                <a:solidFill>
                  <a:schemeClr val="tx1"/>
                </a:solidFill>
              </a:rPr>
            </a:br>
            <a:br>
              <a:rPr lang="en-US" sz="4000">
                <a:solidFill>
                  <a:schemeClr val="tx1"/>
                </a:solidFill>
              </a:rPr>
            </a:br>
            <a:r>
              <a:rPr lang="en-US" sz="4000">
                <a:solidFill>
                  <a:schemeClr val="tx1"/>
                </a:solidFill>
              </a:rPr>
              <a:t>Thank you for your time. Questions?</a:t>
            </a:r>
            <a:br>
              <a:rPr lang="en-US" sz="4000">
                <a:solidFill>
                  <a:schemeClr val="tx1"/>
                </a:solidFill>
              </a:rPr>
            </a:br>
            <a:br>
              <a:rPr lang="en-US" sz="4000">
                <a:solidFill>
                  <a:schemeClr val="tx1"/>
                </a:solidFill>
              </a:rPr>
            </a:br>
            <a:r>
              <a:rPr lang="en-US" sz="2800">
                <a:solidFill>
                  <a:schemeClr val="tx1"/>
                </a:solidFill>
                <a:hlinkClick r:id="rId2"/>
              </a:rPr>
              <a:t>mmazzarese@astenv.com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+1 303-880-4714</a:t>
            </a:r>
            <a:endParaRPr lang="en-US" sz="4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22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FF552-2FDA-6247-2C0D-7413885DC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Modified Clay?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4158D-D88D-8019-8356-90541645E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0469"/>
            <a:ext cx="7345017" cy="4482406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Bentonite clay, modified by installing quaternary ammonium surfactants into the interlayer space via cation exchange</a:t>
            </a:r>
            <a:endParaRPr lang="en-US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Does not swell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sorption capacity, not significantly affected by co-contaminants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Established for PFAS sequestration ex-situ (e.g. P&amp;T)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In-situ mixing applications started 2019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large-scale mixing projects completed in Canada, US, Australia, and Europe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But can we inject it?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outdoor, beverage&#10;&#10;Description automatically generated">
            <a:extLst>
              <a:ext uri="{FF2B5EF4-FFF2-40B4-BE49-F238E27FC236}">
                <a16:creationId xmlns:a16="http://schemas.microsoft.com/office/drawing/2014/main" id="{5877C9BD-7FC2-B84D-7634-769C7DFA9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7222" y="1952651"/>
            <a:ext cx="3350007" cy="446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3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DBC6A-F2D1-DAB1-D165-EBCAD254F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0390E-CC56-8C62-2C77-18959E034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In-situ Applications of MC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58643-4F83-DBAE-57EF-E125AF86F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0469"/>
            <a:ext cx="6585155" cy="4482406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September 2022 field testing trials began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Multiple grain sizes tested for injectability and distribution</a:t>
            </a:r>
          </a:p>
          <a:p>
            <a:pPr lvl="2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FS-P 97% finer 250 µm</a:t>
            </a:r>
          </a:p>
          <a:p>
            <a:pPr lvl="2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FS-100 92% finer 850 µm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Important for matching grain size to geology/mass flux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Injection system design/selection critical due to high settling velocity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October 2023 first injection application at impacted site (Canada)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Field applications completed in USA, Canada, and Europe to date</a:t>
            </a:r>
          </a:p>
        </p:txBody>
      </p:sp>
      <p:pic>
        <p:nvPicPr>
          <p:cNvPr id="6" name="Picture 5" descr="A person standing next to a machine&#10;&#10;AI-generated content may be incorrect.">
            <a:extLst>
              <a:ext uri="{FF2B5EF4-FFF2-40B4-BE49-F238E27FC236}">
                <a16:creationId xmlns:a16="http://schemas.microsoft.com/office/drawing/2014/main" id="{0536A6D6-9D4F-FFC7-B0EC-7EDA2B3A5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843387" y="2472425"/>
            <a:ext cx="4818626" cy="36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8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F4731-AC77-B989-0179-DBFC804BA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Comparative Assessment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C9ACE-4CA6-FDFC-8E97-C35BA96EE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0469"/>
            <a:ext cx="3552825" cy="4166494"/>
          </a:xfrm>
        </p:spPr>
        <p:txBody>
          <a:bodyPr/>
          <a:lstStyle/>
          <a:p>
            <a:r>
              <a:rPr lang="en-US" dirty="0"/>
              <a:t>Total PFAS: IER &gt; MC &gt; GAC &gt; Biochar</a:t>
            </a:r>
          </a:p>
          <a:p>
            <a:r>
              <a:rPr lang="en-US" dirty="0"/>
              <a:t>Long Chains: IER ≈ MC &gt; GAC &gt; Biochar</a:t>
            </a:r>
          </a:p>
          <a:p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E85885C-727D-DD08-5C38-28F6712D9F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3876243"/>
              </p:ext>
            </p:extLst>
          </p:nvPr>
        </p:nvGraphicFramePr>
        <p:xfrm>
          <a:off x="4677113" y="2010469"/>
          <a:ext cx="7315200" cy="4297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0CDCC61-E0BE-0F95-168D-CF5706A7F5F8}"/>
              </a:ext>
            </a:extLst>
          </p:cNvPr>
          <p:cNvSpPr txBox="1"/>
          <p:nvPr/>
        </p:nvSpPr>
        <p:spPr>
          <a:xfrm>
            <a:off x="10052234" y="1027906"/>
            <a:ext cx="2064847" cy="738664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40 mg adsorbent + 500 mL AFB groundwater;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7-day equilibrium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C6471E-E479-A5C8-65EF-B6668A97F291}"/>
              </a:ext>
            </a:extLst>
          </p:cNvPr>
          <p:cNvSpPr txBox="1"/>
          <p:nvPr/>
        </p:nvSpPr>
        <p:spPr>
          <a:xfrm>
            <a:off x="189298" y="6088559"/>
            <a:ext cx="49645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Reference:   Yan, B., Munoz, G., Sauvé, S., and Liu, J. (2020) “Molecular mechanisms of per- and polyfluoroalkyl substances on a modified</a:t>
            </a:r>
          </a:p>
          <a:p>
            <a:r>
              <a:rPr lang="en-US" sz="1100" dirty="0"/>
              <a:t>clay: a combined experimental and molecular simulation”, Water Research, 184, 116166. </a:t>
            </a:r>
          </a:p>
        </p:txBody>
      </p:sp>
    </p:spTree>
    <p:extLst>
      <p:ext uri="{BB962C8B-B14F-4D97-AF65-F5344CB8AC3E}">
        <p14:creationId xmlns:p14="http://schemas.microsoft.com/office/powerpoint/2010/main" val="2743109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6737D-B9A2-8DE2-7274-3F9D0E346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Impact of co-contaminants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9B12C-00B4-02A0-148B-9ABDA3DA6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0469"/>
            <a:ext cx="3139440" cy="4166494"/>
          </a:xfrm>
        </p:spPr>
        <p:txBody>
          <a:bodyPr/>
          <a:lstStyle/>
          <a:p>
            <a:r>
              <a:rPr lang="en-US" dirty="0"/>
              <a:t>Not significantly impacted by presence of other contaminants</a:t>
            </a:r>
          </a:p>
          <a:p>
            <a:r>
              <a:rPr lang="en-US" dirty="0"/>
              <a:t>May be able to be combined with other technologies 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342AE9B-8049-7994-B409-241D0907C5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4106251"/>
              </p:ext>
            </p:extLst>
          </p:nvPr>
        </p:nvGraphicFramePr>
        <p:xfrm>
          <a:off x="4687502" y="2010469"/>
          <a:ext cx="7315200" cy="4297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BFFFF35-54BD-9971-DB7D-68C77F61C7D3}"/>
              </a:ext>
            </a:extLst>
          </p:cNvPr>
          <p:cNvSpPr txBox="1"/>
          <p:nvPr/>
        </p:nvSpPr>
        <p:spPr>
          <a:xfrm>
            <a:off x="189298" y="6088559"/>
            <a:ext cx="49645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Reference:   Yan, B., Munoz, G., Sauvé, S., and Liu, J. (2020) “Molecular mechanisms of per- and polyfluoroalkyl substances on a modified</a:t>
            </a:r>
          </a:p>
          <a:p>
            <a:r>
              <a:rPr lang="en-US" sz="1100" dirty="0"/>
              <a:t>clay: a combined experimental and molecular simulation”, Water Research, 184, 116166. </a:t>
            </a:r>
          </a:p>
        </p:txBody>
      </p:sp>
    </p:spTree>
    <p:extLst>
      <p:ext uri="{BB962C8B-B14F-4D97-AF65-F5344CB8AC3E}">
        <p14:creationId xmlns:p14="http://schemas.microsoft.com/office/powerpoint/2010/main" val="3524636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Permeable Adsorptive Barrier (PAB) Design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38200" y="2009775"/>
            <a:ext cx="4306908" cy="416718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Most common application</a:t>
            </a:r>
          </a:p>
          <a:p>
            <a:pPr lvl="1"/>
            <a:r>
              <a:rPr lang="en-US" dirty="0"/>
              <a:t>Due to plume size and product immobility</a:t>
            </a:r>
          </a:p>
          <a:p>
            <a:r>
              <a:rPr lang="en-US" dirty="0"/>
              <a:t>Trench approach</a:t>
            </a:r>
          </a:p>
          <a:p>
            <a:pPr lvl="1"/>
            <a:r>
              <a:rPr lang="en-US" dirty="0"/>
              <a:t>Ideal for shallow applications, blend of MC + sand at typ. 1-5% w/w</a:t>
            </a:r>
          </a:p>
          <a:p>
            <a:r>
              <a:rPr lang="en-US" dirty="0"/>
              <a:t>Injection approach</a:t>
            </a:r>
          </a:p>
          <a:p>
            <a:pPr lvl="1"/>
            <a:r>
              <a:rPr lang="en-US" dirty="0"/>
              <a:t>Multiple, tightly spaced rows</a:t>
            </a:r>
          </a:p>
          <a:p>
            <a:pPr lvl="2"/>
            <a:r>
              <a:rPr lang="en-US" dirty="0"/>
              <a:t>Sorption zone width determined by mass flux and slurry density considerations</a:t>
            </a:r>
          </a:p>
          <a:p>
            <a:pPr lvl="1"/>
            <a:r>
              <a:rPr lang="en-US" dirty="0"/>
              <a:t>Injection point spacing typ. 1.5-3 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088" y="1976283"/>
            <a:ext cx="3751242" cy="319320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61460" y="2466693"/>
            <a:ext cx="3923276" cy="294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84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Overburden Slurry Injection 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838200" y="2009775"/>
            <a:ext cx="5196992" cy="416718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Slurry injection best practices</a:t>
            </a:r>
          </a:p>
          <a:p>
            <a:pPr lvl="1"/>
            <a:r>
              <a:rPr lang="en-US" dirty="0"/>
              <a:t>High flow rate (e.g. 130 Lpm) and port exit velocity</a:t>
            </a:r>
          </a:p>
          <a:p>
            <a:pPr lvl="1"/>
            <a:r>
              <a:rPr lang="en-US" dirty="0"/>
              <a:t>Relatively small injection volumes per interval (e.g. 40-100 L)</a:t>
            </a:r>
          </a:p>
          <a:p>
            <a:pPr lvl="1"/>
            <a:r>
              <a:rPr lang="en-US" dirty="0"/>
              <a:t>Interlocking pattern</a:t>
            </a:r>
          </a:p>
          <a:p>
            <a:pPr lvl="1"/>
            <a:r>
              <a:rPr lang="en-US" dirty="0"/>
              <a:t>Top-down progression</a:t>
            </a:r>
          </a:p>
          <a:p>
            <a:r>
              <a:rPr lang="en-US" dirty="0"/>
              <a:t>Traditional direct push for overburden applications</a:t>
            </a:r>
          </a:p>
          <a:p>
            <a:r>
              <a:rPr lang="en-US" dirty="0"/>
              <a:t>Pre-drill an option for DPT refusal</a:t>
            </a:r>
          </a:p>
          <a:p>
            <a:pPr lvl="1"/>
            <a:r>
              <a:rPr lang="en-US" dirty="0"/>
              <a:t>Demonstrated on numerous sites in Canada (non-PFAS sites)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192" y="1886036"/>
            <a:ext cx="6156808" cy="417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63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B3444-D950-9535-DEA9-E837382C6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QA/QC Distribution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2441F-B6FB-4F8B-FA47-F0D8A0A4D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0469"/>
            <a:ext cx="10515600" cy="50413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Amenable to semi-quantitative dye adsorption testing (developed by VEI)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53E93-5AC1-11E4-C591-6D36AD451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A picture containing text, line, plot, diagram&#10;&#10;Description automatically generated">
            <a:extLst>
              <a:ext uri="{FF2B5EF4-FFF2-40B4-BE49-F238E27FC236}">
                <a16:creationId xmlns:a16="http://schemas.microsoft.com/office/drawing/2014/main" id="{4B6F53FD-986E-2178-6753-06DCF94D17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959" y="2623128"/>
            <a:ext cx="7243276" cy="393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41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34556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4556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2697</TotalTime>
  <Words>1065</Words>
  <Application>Microsoft Office PowerPoint</Application>
  <PresentationFormat>Widescreen</PresentationFormat>
  <Paragraphs>143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 Narrow</vt:lpstr>
      <vt:lpstr>Calibri</vt:lpstr>
      <vt:lpstr>Calibri Light</vt:lpstr>
      <vt:lpstr>Franklin Gothic Medium</vt:lpstr>
      <vt:lpstr>Gill Sans MT Condensed</vt:lpstr>
      <vt:lpstr>Office Theme</vt:lpstr>
      <vt:lpstr>Custom Design</vt:lpstr>
      <vt:lpstr>Design Considerations and Implementation Techniques for In Situ applications of Modified Clay for pfas sequestration</vt:lpstr>
      <vt:lpstr>Presentation Outline</vt:lpstr>
      <vt:lpstr>What is a Modified Clay?</vt:lpstr>
      <vt:lpstr>In-situ Applications of MC</vt:lpstr>
      <vt:lpstr>Comparative Assessment </vt:lpstr>
      <vt:lpstr>Impact of co-contaminants</vt:lpstr>
      <vt:lpstr>Permeable Adsorptive Barrier (PAB) Design</vt:lpstr>
      <vt:lpstr>Overburden Slurry Injection </vt:lpstr>
      <vt:lpstr>QA/QC Distribution Assessment</vt:lpstr>
      <vt:lpstr>Examples of Projects Completed</vt:lpstr>
      <vt:lpstr>Pilot Test Photographs</vt:lpstr>
      <vt:lpstr>Maintaining Hydraulic Integrity</vt:lpstr>
      <vt:lpstr>Reductions</vt:lpstr>
      <vt:lpstr>Funnel &amp; Gate PRB Example </vt:lpstr>
      <vt:lpstr>Funnel &amp; Gate PRB Data</vt:lpstr>
      <vt:lpstr>Examples of Projects Completed</vt:lpstr>
      <vt:lpstr>Examples of Projects Completed</vt:lpstr>
      <vt:lpstr>Next Steps</vt:lpstr>
      <vt:lpstr>Summary</vt:lpstr>
      <vt:lpstr>  Thank you for your time. Questions?  mmazzarese@astenv.com +1 303-880-4714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Overburden and Challenging Geology Slurry Injection Best Practices and Applications</dc:title>
  <dc:creator>Mike Mazzarese</dc:creator>
  <cp:lastModifiedBy>Mike Mazzarese</cp:lastModifiedBy>
  <cp:revision>23</cp:revision>
  <cp:lastPrinted>2024-05-22T02:47:40Z</cp:lastPrinted>
  <dcterms:created xsi:type="dcterms:W3CDTF">2020-05-11T15:00:31Z</dcterms:created>
  <dcterms:modified xsi:type="dcterms:W3CDTF">2026-04-02T13:51:15Z</dcterms:modified>
</cp:coreProperties>
</file>