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2.xml" ContentType="application/vnd.openxmlformats-officedocument.themeOverride+xml"/>
  <Override PartName="/ppt/notesSlides/notesSlide1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3.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92" r:id="rId4"/>
  </p:sldMasterIdLst>
  <p:notesMasterIdLst>
    <p:notesMasterId r:id="rId26"/>
  </p:notesMasterIdLst>
  <p:sldIdLst>
    <p:sldId id="260" r:id="rId5"/>
    <p:sldId id="2147483538" r:id="rId6"/>
    <p:sldId id="2147483553" r:id="rId7"/>
    <p:sldId id="2147483541" r:id="rId8"/>
    <p:sldId id="2147483544" r:id="rId9"/>
    <p:sldId id="2147483545" r:id="rId10"/>
    <p:sldId id="2147483546" r:id="rId11"/>
    <p:sldId id="2147483547" r:id="rId12"/>
    <p:sldId id="2113420163" r:id="rId13"/>
    <p:sldId id="2147483550" r:id="rId14"/>
    <p:sldId id="2113420663" r:id="rId15"/>
    <p:sldId id="2147483551" r:id="rId16"/>
    <p:sldId id="2147483549" r:id="rId17"/>
    <p:sldId id="2113420064" r:id="rId18"/>
    <p:sldId id="2113420667" r:id="rId19"/>
    <p:sldId id="2113420668" r:id="rId20"/>
    <p:sldId id="2113420669" r:id="rId21"/>
    <p:sldId id="2113420670" r:id="rId22"/>
    <p:sldId id="2113420672" r:id="rId23"/>
    <p:sldId id="2147483552" r:id="rId24"/>
    <p:sldId id="2147483536"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B1B3E0E-12FF-47B6-9375-60DAB06C6FC9}" name="Leslie Mazzeno" initials="LM" userId="S::leslie.mazzeno@alsglobal.com::06ebfec5-3edb-4869-a97f-a86c36e88f51" providerId="AD"/>
  <p188:author id="{814E6B3B-B0EF-325A-F7CD-5916A1399F9F}" name="Aneala Wilson" initials="AW" userId="S::aneala.wilson@alsglobal.com::614e9d53-acae-4571-b279-aadf43aa791b" providerId="AD"/>
  <p188:author id="{0897DB9F-AEF9-B28E-7ED6-9998864F8941}" name="Tania Silva" initials="TS" userId="S::t.silva@alsglobal.com::1e9221ac-9445-4160-8fcf-6bf97258c49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CAB"/>
    <a:srgbClr val="002F90"/>
    <a:srgbClr val="007C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22"/>
    <p:restoredTop sz="79540" autoAdjust="0"/>
  </p:normalViewPr>
  <p:slideViewPr>
    <p:cSldViewPr snapToGrid="0">
      <p:cViewPr varScale="1">
        <p:scale>
          <a:sx n="88" d="100"/>
          <a:sy n="88" d="100"/>
        </p:scale>
        <p:origin x="720"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mmy Chartrand" userId="3cfe1e43-0372-4fed-ab7e-a3cd522b6fe0" providerId="ADAL" clId="{8B27FB42-B7EE-4914-BAAE-A0EFA504A355}"/>
    <pc:docChg chg="modSld sldOrd">
      <pc:chgData name="Tammy Chartrand" userId="3cfe1e43-0372-4fed-ab7e-a3cd522b6fe0" providerId="ADAL" clId="{8B27FB42-B7EE-4914-BAAE-A0EFA504A355}" dt="2026-04-01T13:06:26.552" v="28"/>
      <pc:docMkLst>
        <pc:docMk/>
      </pc:docMkLst>
      <pc:sldChg chg="modSp mod">
        <pc:chgData name="Tammy Chartrand" userId="3cfe1e43-0372-4fed-ab7e-a3cd522b6fe0" providerId="ADAL" clId="{8B27FB42-B7EE-4914-BAAE-A0EFA504A355}" dt="2026-03-30T20:46:28.955" v="13" actId="20577"/>
        <pc:sldMkLst>
          <pc:docMk/>
          <pc:sldMk cId="3536885690" sldId="260"/>
        </pc:sldMkLst>
        <pc:spChg chg="mod">
          <ac:chgData name="Tammy Chartrand" userId="3cfe1e43-0372-4fed-ab7e-a3cd522b6fe0" providerId="ADAL" clId="{8B27FB42-B7EE-4914-BAAE-A0EFA504A355}" dt="2026-03-30T20:46:28.955" v="13" actId="20577"/>
          <ac:spMkLst>
            <pc:docMk/>
            <pc:sldMk cId="3536885690" sldId="260"/>
            <ac:spMk id="3" creationId="{59E1C00D-9159-7662-40C9-2B8C818FB664}"/>
          </ac:spMkLst>
        </pc:spChg>
      </pc:sldChg>
      <pc:sldChg chg="modSp mod">
        <pc:chgData name="Tammy Chartrand" userId="3cfe1e43-0372-4fed-ab7e-a3cd522b6fe0" providerId="ADAL" clId="{8B27FB42-B7EE-4914-BAAE-A0EFA504A355}" dt="2026-04-01T13:05:42.728" v="26" actId="20577"/>
        <pc:sldMkLst>
          <pc:docMk/>
          <pc:sldMk cId="2688810836" sldId="2113420163"/>
        </pc:sldMkLst>
        <pc:spChg chg="mod">
          <ac:chgData name="Tammy Chartrand" userId="3cfe1e43-0372-4fed-ab7e-a3cd522b6fe0" providerId="ADAL" clId="{8B27FB42-B7EE-4914-BAAE-A0EFA504A355}" dt="2026-04-01T13:05:42.728" v="26" actId="20577"/>
          <ac:spMkLst>
            <pc:docMk/>
            <pc:sldMk cId="2688810836" sldId="2113420163"/>
            <ac:spMk id="6" creationId="{9EC7B643-416E-1DE2-5718-BE4E21978397}"/>
          </ac:spMkLst>
        </pc:spChg>
      </pc:sldChg>
      <pc:sldChg chg="modNotesTx">
        <pc:chgData name="Tammy Chartrand" userId="3cfe1e43-0372-4fed-ab7e-a3cd522b6fe0" providerId="ADAL" clId="{8B27FB42-B7EE-4914-BAAE-A0EFA504A355}" dt="2026-03-30T21:10:23.273" v="14" actId="20577"/>
        <pc:sldMkLst>
          <pc:docMk/>
          <pc:sldMk cId="3806372627" sldId="2147483541"/>
        </pc:sldMkLst>
      </pc:sldChg>
      <pc:sldChg chg="modNotesTx">
        <pc:chgData name="Tammy Chartrand" userId="3cfe1e43-0372-4fed-ab7e-a3cd522b6fe0" providerId="ADAL" clId="{8B27FB42-B7EE-4914-BAAE-A0EFA504A355}" dt="2026-03-30T21:10:48.878" v="15" actId="20577"/>
        <pc:sldMkLst>
          <pc:docMk/>
          <pc:sldMk cId="53336388" sldId="2147483544"/>
        </pc:sldMkLst>
      </pc:sldChg>
      <pc:sldChg chg="ord">
        <pc:chgData name="Tammy Chartrand" userId="3cfe1e43-0372-4fed-ab7e-a3cd522b6fe0" providerId="ADAL" clId="{8B27FB42-B7EE-4914-BAAE-A0EFA504A355}" dt="2026-04-01T13:05:30.744" v="17"/>
        <pc:sldMkLst>
          <pc:docMk/>
          <pc:sldMk cId="3970747262" sldId="2147483549"/>
        </pc:sldMkLst>
      </pc:sldChg>
      <pc:sldChg chg="ord">
        <pc:chgData name="Tammy Chartrand" userId="3cfe1e43-0372-4fed-ab7e-a3cd522b6fe0" providerId="ADAL" clId="{8B27FB42-B7EE-4914-BAAE-A0EFA504A355}" dt="2026-04-01T13:06:26.552" v="28"/>
        <pc:sldMkLst>
          <pc:docMk/>
          <pc:sldMk cId="16676776" sldId="2147483551"/>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2"/>
          <c:order val="0"/>
          <c:tx>
            <c:v>Hwy 85 no tube</c:v>
          </c:tx>
          <c:spPr>
            <a:solidFill>
              <a:srgbClr val="00B050"/>
            </a:solidFill>
            <a:ln>
              <a:noFill/>
            </a:ln>
            <a:effectLst/>
          </c:spPr>
          <c:invertIfNegative val="0"/>
          <c:cat>
            <c:strRef>
              <c:f>Graphics!$B$3:$B$32</c:f>
              <c:strCache>
                <c:ptCount val="30"/>
                <c:pt idx="0">
                  <c:v>(FC-14) CF4</c:v>
                </c:pt>
                <c:pt idx="1">
                  <c:v>(FC-116)</c:v>
                </c:pt>
                <c:pt idx="2">
                  <c:v>(CFC-13)</c:v>
                </c:pt>
                <c:pt idx="3">
                  <c:v>C2F4</c:v>
                </c:pt>
                <c:pt idx="4">
                  <c:v>(HFC-23)</c:v>
                </c:pt>
                <c:pt idx="5">
                  <c:v>(HFC-32)</c:v>
                </c:pt>
                <c:pt idx="6">
                  <c:v>(PFC-218)</c:v>
                </c:pt>
                <c:pt idx="7">
                  <c:v>(HFC-41)</c:v>
                </c:pt>
                <c:pt idx="8">
                  <c:v>(HFC-125)</c:v>
                </c:pt>
                <c:pt idx="9">
                  <c:v>(HFC-143a)</c:v>
                </c:pt>
                <c:pt idx="10">
                  <c:v>C3F6</c:v>
                </c:pt>
                <c:pt idx="11">
                  <c:v>(HCFC-22)</c:v>
                </c:pt>
                <c:pt idx="12">
                  <c:v>HFPO</c:v>
                </c:pt>
                <c:pt idx="13">
                  <c:v>(HFC-134a)</c:v>
                </c:pt>
                <c:pt idx="14">
                  <c:v>(PFC-C318)</c:v>
                </c:pt>
                <c:pt idx="15">
                  <c:v>C4F10</c:v>
                </c:pt>
                <c:pt idx="16">
                  <c:v>C3HF7</c:v>
                </c:pt>
                <c:pt idx="17">
                  <c:v>(CFC-11)</c:v>
                </c:pt>
                <c:pt idx="18">
                  <c:v>C5F12</c:v>
                </c:pt>
                <c:pt idx="19">
                  <c:v>(PFC-C1418)</c:v>
                </c:pt>
                <c:pt idx="20">
                  <c:v>C4HF9</c:v>
                </c:pt>
                <c:pt idx="21">
                  <c:v>C6F14</c:v>
                </c:pt>
                <c:pt idx="22">
                  <c:v>C5HF11</c:v>
                </c:pt>
                <c:pt idx="23">
                  <c:v>E1</c:v>
                </c:pt>
                <c:pt idx="24">
                  <c:v>C7F16</c:v>
                </c:pt>
                <c:pt idx="25">
                  <c:v>C6HF13</c:v>
                </c:pt>
                <c:pt idx="26">
                  <c:v>C8F18</c:v>
                </c:pt>
                <c:pt idx="27">
                  <c:v>C7HF15</c:v>
                </c:pt>
                <c:pt idx="28">
                  <c:v>E2</c:v>
                </c:pt>
                <c:pt idx="29">
                  <c:v>C8HF17</c:v>
                </c:pt>
              </c:strCache>
            </c:strRef>
          </c:cat>
          <c:val>
            <c:numRef>
              <c:f>Graphics!$Q$3:$Q$32</c:f>
              <c:numCache>
                <c:formatCode>General</c:formatCode>
                <c:ptCount val="30"/>
                <c:pt idx="0">
                  <c:v>93.399999999999991</c:v>
                </c:pt>
                <c:pt idx="1">
                  <c:v>6.2</c:v>
                </c:pt>
                <c:pt idx="2">
                  <c:v>4</c:v>
                </c:pt>
                <c:pt idx="3">
                  <c:v>0</c:v>
                </c:pt>
                <c:pt idx="4">
                  <c:v>39.4</c:v>
                </c:pt>
                <c:pt idx="5">
                  <c:v>107.6</c:v>
                </c:pt>
                <c:pt idx="6">
                  <c:v>0</c:v>
                </c:pt>
                <c:pt idx="7">
                  <c:v>0</c:v>
                </c:pt>
                <c:pt idx="8">
                  <c:v>105.6</c:v>
                </c:pt>
                <c:pt idx="9">
                  <c:v>42.2</c:v>
                </c:pt>
                <c:pt idx="10">
                  <c:v>0</c:v>
                </c:pt>
                <c:pt idx="11">
                  <c:v>259.60000000000002</c:v>
                </c:pt>
                <c:pt idx="12">
                  <c:v>0</c:v>
                </c:pt>
                <c:pt idx="13">
                  <c:v>233.6</c:v>
                </c:pt>
                <c:pt idx="14">
                  <c:v>2.8</c:v>
                </c:pt>
                <c:pt idx="15">
                  <c:v>0</c:v>
                </c:pt>
                <c:pt idx="16">
                  <c:v>0</c:v>
                </c:pt>
                <c:pt idx="17">
                  <c:v>209.79999999999998</c:v>
                </c:pt>
                <c:pt idx="18">
                  <c:v>0</c:v>
                </c:pt>
                <c:pt idx="19">
                  <c:v>0</c:v>
                </c:pt>
                <c:pt idx="20">
                  <c:v>0</c:v>
                </c:pt>
                <c:pt idx="21">
                  <c:v>0</c:v>
                </c:pt>
                <c:pt idx="22">
                  <c:v>0</c:v>
                </c:pt>
                <c:pt idx="23">
                  <c:v>0</c:v>
                </c:pt>
                <c:pt idx="24">
                  <c:v>0</c:v>
                </c:pt>
                <c:pt idx="25">
                  <c:v>0</c:v>
                </c:pt>
                <c:pt idx="26">
                  <c:v>0</c:v>
                </c:pt>
                <c:pt idx="27">
                  <c:v>0</c:v>
                </c:pt>
                <c:pt idx="28">
                  <c:v>0</c:v>
                </c:pt>
                <c:pt idx="29">
                  <c:v>0</c:v>
                </c:pt>
              </c:numCache>
            </c:numRef>
          </c:val>
          <c:extLst>
            <c:ext xmlns:c16="http://schemas.microsoft.com/office/drawing/2014/chart" uri="{C3380CC4-5D6E-409C-BE32-E72D297353CC}">
              <c16:uniqueId val="{00000000-119F-4895-80E2-148E2E493824}"/>
            </c:ext>
          </c:extLst>
        </c:ser>
        <c:ser>
          <c:idx val="3"/>
          <c:order val="1"/>
          <c:tx>
            <c:v>Hwy 85 PTFE tube</c:v>
          </c:tx>
          <c:spPr>
            <a:pattFill prst="shingle">
              <a:fgClr>
                <a:srgbClr val="00B050"/>
              </a:fgClr>
              <a:bgClr>
                <a:schemeClr val="bg1"/>
              </a:bgClr>
            </a:pattFill>
            <a:ln>
              <a:solidFill>
                <a:schemeClr val="tx1"/>
              </a:solidFill>
            </a:ln>
            <a:effectLst/>
          </c:spPr>
          <c:invertIfNegative val="0"/>
          <c:cat>
            <c:strRef>
              <c:f>Graphics!$B$3:$B$32</c:f>
              <c:strCache>
                <c:ptCount val="30"/>
                <c:pt idx="0">
                  <c:v>(FC-14) CF4</c:v>
                </c:pt>
                <c:pt idx="1">
                  <c:v>(FC-116)</c:v>
                </c:pt>
                <c:pt idx="2">
                  <c:v>(CFC-13)</c:v>
                </c:pt>
                <c:pt idx="3">
                  <c:v>C2F4</c:v>
                </c:pt>
                <c:pt idx="4">
                  <c:v>(HFC-23)</c:v>
                </c:pt>
                <c:pt idx="5">
                  <c:v>(HFC-32)</c:v>
                </c:pt>
                <c:pt idx="6">
                  <c:v>(PFC-218)</c:v>
                </c:pt>
                <c:pt idx="7">
                  <c:v>(HFC-41)</c:v>
                </c:pt>
                <c:pt idx="8">
                  <c:v>(HFC-125)</c:v>
                </c:pt>
                <c:pt idx="9">
                  <c:v>(HFC-143a)</c:v>
                </c:pt>
                <c:pt idx="10">
                  <c:v>C3F6</c:v>
                </c:pt>
                <c:pt idx="11">
                  <c:v>(HCFC-22)</c:v>
                </c:pt>
                <c:pt idx="12">
                  <c:v>HFPO</c:v>
                </c:pt>
                <c:pt idx="13">
                  <c:v>(HFC-134a)</c:v>
                </c:pt>
                <c:pt idx="14">
                  <c:v>(PFC-C318)</c:v>
                </c:pt>
                <c:pt idx="15">
                  <c:v>C4F10</c:v>
                </c:pt>
                <c:pt idx="16">
                  <c:v>C3HF7</c:v>
                </c:pt>
                <c:pt idx="17">
                  <c:v>(CFC-11)</c:v>
                </c:pt>
                <c:pt idx="18">
                  <c:v>C5F12</c:v>
                </c:pt>
                <c:pt idx="19">
                  <c:v>(PFC-C1418)</c:v>
                </c:pt>
                <c:pt idx="20">
                  <c:v>C4HF9</c:v>
                </c:pt>
                <c:pt idx="21">
                  <c:v>C6F14</c:v>
                </c:pt>
                <c:pt idx="22">
                  <c:v>C5HF11</c:v>
                </c:pt>
                <c:pt idx="23">
                  <c:v>E1</c:v>
                </c:pt>
                <c:pt idx="24">
                  <c:v>C7F16</c:v>
                </c:pt>
                <c:pt idx="25">
                  <c:v>C6HF13</c:v>
                </c:pt>
                <c:pt idx="26">
                  <c:v>C8F18</c:v>
                </c:pt>
                <c:pt idx="27">
                  <c:v>C7HF15</c:v>
                </c:pt>
                <c:pt idx="28">
                  <c:v>E2</c:v>
                </c:pt>
                <c:pt idx="29">
                  <c:v>C8HF17</c:v>
                </c:pt>
              </c:strCache>
            </c:strRef>
          </c:cat>
          <c:val>
            <c:numRef>
              <c:f>Graphics!$R$3:$R$32</c:f>
              <c:numCache>
                <c:formatCode>General</c:formatCode>
                <c:ptCount val="30"/>
                <c:pt idx="0">
                  <c:v>96.8</c:v>
                </c:pt>
                <c:pt idx="1">
                  <c:v>49.6</c:v>
                </c:pt>
                <c:pt idx="2">
                  <c:v>7.6</c:v>
                </c:pt>
                <c:pt idx="3">
                  <c:v>0</c:v>
                </c:pt>
                <c:pt idx="4">
                  <c:v>236.4</c:v>
                </c:pt>
                <c:pt idx="5">
                  <c:v>113.8</c:v>
                </c:pt>
                <c:pt idx="6">
                  <c:v>32.200000000000003</c:v>
                </c:pt>
                <c:pt idx="7">
                  <c:v>0</c:v>
                </c:pt>
                <c:pt idx="8">
                  <c:v>14211</c:v>
                </c:pt>
                <c:pt idx="9">
                  <c:v>36.4</c:v>
                </c:pt>
                <c:pt idx="10">
                  <c:v>166759.19999999998</c:v>
                </c:pt>
                <c:pt idx="11">
                  <c:v>166.6</c:v>
                </c:pt>
                <c:pt idx="12">
                  <c:v>8181.2000000000007</c:v>
                </c:pt>
                <c:pt idx="13">
                  <c:v>232.8</c:v>
                </c:pt>
                <c:pt idx="14">
                  <c:v>4.2</c:v>
                </c:pt>
                <c:pt idx="15">
                  <c:v>40.4</c:v>
                </c:pt>
                <c:pt idx="16">
                  <c:v>11266</c:v>
                </c:pt>
                <c:pt idx="17">
                  <c:v>188.79999999999998</c:v>
                </c:pt>
                <c:pt idx="18">
                  <c:v>66.600000000000009</c:v>
                </c:pt>
                <c:pt idx="19">
                  <c:v>67</c:v>
                </c:pt>
                <c:pt idx="20">
                  <c:v>27.400000000000002</c:v>
                </c:pt>
                <c:pt idx="21">
                  <c:v>75</c:v>
                </c:pt>
                <c:pt idx="22">
                  <c:v>32.200000000000003</c:v>
                </c:pt>
                <c:pt idx="23">
                  <c:v>0</c:v>
                </c:pt>
                <c:pt idx="24">
                  <c:v>60.400000000000006</c:v>
                </c:pt>
                <c:pt idx="25">
                  <c:v>3.8</c:v>
                </c:pt>
                <c:pt idx="26">
                  <c:v>45.8</c:v>
                </c:pt>
                <c:pt idx="27">
                  <c:v>3.2</c:v>
                </c:pt>
                <c:pt idx="28">
                  <c:v>0</c:v>
                </c:pt>
                <c:pt idx="29">
                  <c:v>0</c:v>
                </c:pt>
              </c:numCache>
            </c:numRef>
          </c:val>
          <c:extLst>
            <c:ext xmlns:c16="http://schemas.microsoft.com/office/drawing/2014/chart" uri="{C3380CC4-5D6E-409C-BE32-E72D297353CC}">
              <c16:uniqueId val="{00000001-119F-4895-80E2-148E2E493824}"/>
            </c:ext>
          </c:extLst>
        </c:ser>
        <c:dLbls>
          <c:showLegendKey val="0"/>
          <c:showVal val="0"/>
          <c:showCatName val="0"/>
          <c:showSerName val="0"/>
          <c:showPercent val="0"/>
          <c:showBubbleSize val="0"/>
        </c:dLbls>
        <c:gapWidth val="219"/>
        <c:overlap val="-27"/>
        <c:axId val="299868864"/>
        <c:axId val="299870784"/>
      </c:barChart>
      <c:catAx>
        <c:axId val="299868864"/>
        <c:scaling>
          <c:orientation val="minMax"/>
        </c:scaling>
        <c:delete val="0"/>
        <c:axPos val="b"/>
        <c:numFmt formatCode="00000"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299870784"/>
        <c:crosses val="autoZero"/>
        <c:auto val="1"/>
        <c:lblAlgn val="ctr"/>
        <c:lblOffset val="100"/>
        <c:noMultiLvlLbl val="0"/>
      </c:catAx>
      <c:valAx>
        <c:axId val="299870784"/>
        <c:scaling>
          <c:logBase val="10"/>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Air Concentration (pptv)</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2998688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2"/>
          <c:order val="0"/>
          <c:tx>
            <c:strRef>
              <c:f>Graphics!$I$1</c:f>
              <c:strCache>
                <c:ptCount val="1"/>
                <c:pt idx="0">
                  <c:v>Lab Air</c:v>
                </c:pt>
              </c:strCache>
            </c:strRef>
          </c:tx>
          <c:spPr>
            <a:solidFill>
              <a:srgbClr val="E2AC00"/>
            </a:solidFill>
            <a:ln>
              <a:noFill/>
            </a:ln>
            <a:effectLst/>
          </c:spPr>
          <c:invertIfNegative val="0"/>
          <c:cat>
            <c:strRef>
              <c:f>Graphics!$B$3:$B$32</c:f>
              <c:strCache>
                <c:ptCount val="30"/>
                <c:pt idx="0">
                  <c:v>(R-14)</c:v>
                </c:pt>
                <c:pt idx="1">
                  <c:v>(FC-116)</c:v>
                </c:pt>
                <c:pt idx="2">
                  <c:v>(CFC-13)</c:v>
                </c:pt>
                <c:pt idx="3">
                  <c:v>C2F4</c:v>
                </c:pt>
                <c:pt idx="4">
                  <c:v>(HFC-23)</c:v>
                </c:pt>
                <c:pt idx="5">
                  <c:v>(HFC-32)</c:v>
                </c:pt>
                <c:pt idx="6">
                  <c:v>(PFC-218)</c:v>
                </c:pt>
                <c:pt idx="7">
                  <c:v>(HFC-41)</c:v>
                </c:pt>
                <c:pt idx="8">
                  <c:v>(HFC-125)</c:v>
                </c:pt>
                <c:pt idx="9">
                  <c:v>(HFC-143a)</c:v>
                </c:pt>
                <c:pt idx="10">
                  <c:v>C3F6</c:v>
                </c:pt>
                <c:pt idx="11">
                  <c:v>(HCFC-22)</c:v>
                </c:pt>
                <c:pt idx="12">
                  <c:v>(HFPO)</c:v>
                </c:pt>
                <c:pt idx="13">
                  <c:v>(HFC-134a)</c:v>
                </c:pt>
                <c:pt idx="14">
                  <c:v>(PFC-C318)</c:v>
                </c:pt>
                <c:pt idx="15">
                  <c:v>C4F10</c:v>
                </c:pt>
                <c:pt idx="16">
                  <c:v>C3HF7</c:v>
                </c:pt>
                <c:pt idx="17">
                  <c:v>(CFC-11)</c:v>
                </c:pt>
                <c:pt idx="18">
                  <c:v>C5F12</c:v>
                </c:pt>
                <c:pt idx="19">
                  <c:v>(PFC-C1418)</c:v>
                </c:pt>
                <c:pt idx="20">
                  <c:v>C4HF9</c:v>
                </c:pt>
                <c:pt idx="21">
                  <c:v>C6F14</c:v>
                </c:pt>
                <c:pt idx="22">
                  <c:v>C5HF11</c:v>
                </c:pt>
                <c:pt idx="23">
                  <c:v>(E1)</c:v>
                </c:pt>
                <c:pt idx="24">
                  <c:v>C7F16</c:v>
                </c:pt>
                <c:pt idx="25">
                  <c:v>C6HF13</c:v>
                </c:pt>
                <c:pt idx="26">
                  <c:v>C8F18</c:v>
                </c:pt>
                <c:pt idx="27">
                  <c:v>C7HF15</c:v>
                </c:pt>
                <c:pt idx="28">
                  <c:v>(E2)</c:v>
                </c:pt>
                <c:pt idx="29">
                  <c:v>C8HF17</c:v>
                </c:pt>
              </c:strCache>
            </c:strRef>
          </c:cat>
          <c:val>
            <c:numRef>
              <c:f>Graphics!$I$3:$I$32</c:f>
              <c:numCache>
                <c:formatCode>General</c:formatCode>
                <c:ptCount val="30"/>
                <c:pt idx="0">
                  <c:v>90</c:v>
                </c:pt>
                <c:pt idx="1">
                  <c:v>6</c:v>
                </c:pt>
                <c:pt idx="2">
                  <c:v>3.8</c:v>
                </c:pt>
                <c:pt idx="3">
                  <c:v>0</c:v>
                </c:pt>
                <c:pt idx="4">
                  <c:v>38.6</c:v>
                </c:pt>
                <c:pt idx="5">
                  <c:v>65.199999999999989</c:v>
                </c:pt>
                <c:pt idx="6">
                  <c:v>0</c:v>
                </c:pt>
                <c:pt idx="7">
                  <c:v>0</c:v>
                </c:pt>
                <c:pt idx="8">
                  <c:v>65.199999999999989</c:v>
                </c:pt>
                <c:pt idx="9">
                  <c:v>38</c:v>
                </c:pt>
                <c:pt idx="10">
                  <c:v>2.2000000000000002</c:v>
                </c:pt>
                <c:pt idx="11">
                  <c:v>258</c:v>
                </c:pt>
                <c:pt idx="12">
                  <c:v>2.6</c:v>
                </c:pt>
                <c:pt idx="13">
                  <c:v>177.6</c:v>
                </c:pt>
                <c:pt idx="14">
                  <c:v>2.6</c:v>
                </c:pt>
                <c:pt idx="15">
                  <c:v>0</c:v>
                </c:pt>
                <c:pt idx="16">
                  <c:v>0</c:v>
                </c:pt>
                <c:pt idx="17">
                  <c:v>206.4</c:v>
                </c:pt>
                <c:pt idx="18">
                  <c:v>0</c:v>
                </c:pt>
                <c:pt idx="19">
                  <c:v>0</c:v>
                </c:pt>
                <c:pt idx="20">
                  <c:v>0</c:v>
                </c:pt>
                <c:pt idx="21">
                  <c:v>0</c:v>
                </c:pt>
                <c:pt idx="22">
                  <c:v>0</c:v>
                </c:pt>
                <c:pt idx="23">
                  <c:v>0</c:v>
                </c:pt>
                <c:pt idx="24">
                  <c:v>0</c:v>
                </c:pt>
                <c:pt idx="25">
                  <c:v>0</c:v>
                </c:pt>
                <c:pt idx="26">
                  <c:v>0</c:v>
                </c:pt>
                <c:pt idx="27">
                  <c:v>0</c:v>
                </c:pt>
                <c:pt idx="28">
                  <c:v>0</c:v>
                </c:pt>
                <c:pt idx="29">
                  <c:v>0</c:v>
                </c:pt>
              </c:numCache>
            </c:numRef>
          </c:val>
          <c:extLst>
            <c:ext xmlns:c16="http://schemas.microsoft.com/office/drawing/2014/chart" uri="{C3380CC4-5D6E-409C-BE32-E72D297353CC}">
              <c16:uniqueId val="{00000000-1A0D-4408-8F9E-4955BD2FFF42}"/>
            </c:ext>
          </c:extLst>
        </c:ser>
        <c:ser>
          <c:idx val="3"/>
          <c:order val="1"/>
          <c:tx>
            <c:strRef>
              <c:f>Graphics!$J$1</c:f>
              <c:strCache>
                <c:ptCount val="1"/>
                <c:pt idx="0">
                  <c:v>Hwy 85 (October)</c:v>
                </c:pt>
              </c:strCache>
            </c:strRef>
          </c:tx>
          <c:spPr>
            <a:solidFill>
              <a:srgbClr val="00B050"/>
            </a:solidFill>
            <a:ln>
              <a:noFill/>
            </a:ln>
            <a:effectLst/>
          </c:spPr>
          <c:invertIfNegative val="0"/>
          <c:cat>
            <c:strRef>
              <c:f>Graphics!$B$3:$B$32</c:f>
              <c:strCache>
                <c:ptCount val="30"/>
                <c:pt idx="0">
                  <c:v>(R-14)</c:v>
                </c:pt>
                <c:pt idx="1">
                  <c:v>(FC-116)</c:v>
                </c:pt>
                <c:pt idx="2">
                  <c:v>(CFC-13)</c:v>
                </c:pt>
                <c:pt idx="3">
                  <c:v>C2F4</c:v>
                </c:pt>
                <c:pt idx="4">
                  <c:v>(HFC-23)</c:v>
                </c:pt>
                <c:pt idx="5">
                  <c:v>(HFC-32)</c:v>
                </c:pt>
                <c:pt idx="6">
                  <c:v>(PFC-218)</c:v>
                </c:pt>
                <c:pt idx="7">
                  <c:v>(HFC-41)</c:v>
                </c:pt>
                <c:pt idx="8">
                  <c:v>(HFC-125)</c:v>
                </c:pt>
                <c:pt idx="9">
                  <c:v>(HFC-143a)</c:v>
                </c:pt>
                <c:pt idx="10">
                  <c:v>C3F6</c:v>
                </c:pt>
                <c:pt idx="11">
                  <c:v>(HCFC-22)</c:v>
                </c:pt>
                <c:pt idx="12">
                  <c:v>(HFPO)</c:v>
                </c:pt>
                <c:pt idx="13">
                  <c:v>(HFC-134a)</c:v>
                </c:pt>
                <c:pt idx="14">
                  <c:v>(PFC-C318)</c:v>
                </c:pt>
                <c:pt idx="15">
                  <c:v>C4F10</c:v>
                </c:pt>
                <c:pt idx="16">
                  <c:v>C3HF7</c:v>
                </c:pt>
                <c:pt idx="17">
                  <c:v>(CFC-11)</c:v>
                </c:pt>
                <c:pt idx="18">
                  <c:v>C5F12</c:v>
                </c:pt>
                <c:pt idx="19">
                  <c:v>(PFC-C1418)</c:v>
                </c:pt>
                <c:pt idx="20">
                  <c:v>C4HF9</c:v>
                </c:pt>
                <c:pt idx="21">
                  <c:v>C6F14</c:v>
                </c:pt>
                <c:pt idx="22">
                  <c:v>C5HF11</c:v>
                </c:pt>
                <c:pt idx="23">
                  <c:v>(E1)</c:v>
                </c:pt>
                <c:pt idx="24">
                  <c:v>C7F16</c:v>
                </c:pt>
                <c:pt idx="25">
                  <c:v>C6HF13</c:v>
                </c:pt>
                <c:pt idx="26">
                  <c:v>C8F18</c:v>
                </c:pt>
                <c:pt idx="27">
                  <c:v>C7HF15</c:v>
                </c:pt>
                <c:pt idx="28">
                  <c:v>(E2)</c:v>
                </c:pt>
                <c:pt idx="29">
                  <c:v>C8HF17</c:v>
                </c:pt>
              </c:strCache>
            </c:strRef>
          </c:cat>
          <c:val>
            <c:numRef>
              <c:f>Graphics!$J$3:$J$32</c:f>
              <c:numCache>
                <c:formatCode>General</c:formatCode>
                <c:ptCount val="30"/>
                <c:pt idx="0">
                  <c:v>93.399999999999991</c:v>
                </c:pt>
                <c:pt idx="1">
                  <c:v>6.2</c:v>
                </c:pt>
                <c:pt idx="2">
                  <c:v>4</c:v>
                </c:pt>
                <c:pt idx="3">
                  <c:v>0</c:v>
                </c:pt>
                <c:pt idx="4">
                  <c:v>39.4</c:v>
                </c:pt>
                <c:pt idx="5">
                  <c:v>107.6</c:v>
                </c:pt>
                <c:pt idx="6">
                  <c:v>0</c:v>
                </c:pt>
                <c:pt idx="7">
                  <c:v>0</c:v>
                </c:pt>
                <c:pt idx="8">
                  <c:v>105.6</c:v>
                </c:pt>
                <c:pt idx="9">
                  <c:v>42.2</c:v>
                </c:pt>
                <c:pt idx="10">
                  <c:v>0</c:v>
                </c:pt>
                <c:pt idx="11">
                  <c:v>259.60000000000002</c:v>
                </c:pt>
                <c:pt idx="12">
                  <c:v>0</c:v>
                </c:pt>
                <c:pt idx="13">
                  <c:v>233.6</c:v>
                </c:pt>
                <c:pt idx="14">
                  <c:v>2.8</c:v>
                </c:pt>
                <c:pt idx="15">
                  <c:v>0</c:v>
                </c:pt>
                <c:pt idx="16">
                  <c:v>0</c:v>
                </c:pt>
                <c:pt idx="17">
                  <c:v>209.79999999999998</c:v>
                </c:pt>
                <c:pt idx="18">
                  <c:v>0</c:v>
                </c:pt>
                <c:pt idx="19">
                  <c:v>0</c:v>
                </c:pt>
                <c:pt idx="20">
                  <c:v>0</c:v>
                </c:pt>
                <c:pt idx="21">
                  <c:v>0</c:v>
                </c:pt>
                <c:pt idx="22">
                  <c:v>0</c:v>
                </c:pt>
                <c:pt idx="23">
                  <c:v>0</c:v>
                </c:pt>
                <c:pt idx="24">
                  <c:v>0</c:v>
                </c:pt>
                <c:pt idx="25">
                  <c:v>0</c:v>
                </c:pt>
                <c:pt idx="26">
                  <c:v>0</c:v>
                </c:pt>
                <c:pt idx="27">
                  <c:v>0</c:v>
                </c:pt>
                <c:pt idx="28">
                  <c:v>0</c:v>
                </c:pt>
                <c:pt idx="29">
                  <c:v>0</c:v>
                </c:pt>
              </c:numCache>
            </c:numRef>
          </c:val>
          <c:extLst>
            <c:ext xmlns:c16="http://schemas.microsoft.com/office/drawing/2014/chart" uri="{C3380CC4-5D6E-409C-BE32-E72D297353CC}">
              <c16:uniqueId val="{00000001-1A0D-4408-8F9E-4955BD2FFF42}"/>
            </c:ext>
          </c:extLst>
        </c:ser>
        <c:dLbls>
          <c:showLegendKey val="0"/>
          <c:showVal val="0"/>
          <c:showCatName val="0"/>
          <c:showSerName val="0"/>
          <c:showPercent val="0"/>
          <c:showBubbleSize val="0"/>
        </c:dLbls>
        <c:gapWidth val="219"/>
        <c:overlap val="-27"/>
        <c:axId val="299868864"/>
        <c:axId val="299870784"/>
      </c:barChart>
      <c:catAx>
        <c:axId val="299868864"/>
        <c:scaling>
          <c:orientation val="minMax"/>
        </c:scaling>
        <c:delete val="0"/>
        <c:axPos val="b"/>
        <c:numFmt formatCode="00000"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299870784"/>
        <c:crosses val="autoZero"/>
        <c:auto val="1"/>
        <c:lblAlgn val="ctr"/>
        <c:lblOffset val="100"/>
        <c:noMultiLvlLbl val="0"/>
      </c:catAx>
      <c:valAx>
        <c:axId val="2998707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a:t>Concentration (</a:t>
                </a:r>
                <a:r>
                  <a:rPr lang="en-US" sz="1600" err="1"/>
                  <a:t>pptv</a:t>
                </a:r>
                <a:r>
                  <a:rPr lang="en-US" sz="1600"/>
                  <a:t>)</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2998688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2"/>
          <c:order val="0"/>
          <c:tx>
            <c:strRef>
              <c:f>Graphics!$I$1</c:f>
              <c:strCache>
                <c:ptCount val="1"/>
                <c:pt idx="0">
                  <c:v>Lab Air</c:v>
                </c:pt>
              </c:strCache>
            </c:strRef>
          </c:tx>
          <c:spPr>
            <a:solidFill>
              <a:srgbClr val="E2AC00"/>
            </a:solidFill>
            <a:ln>
              <a:noFill/>
            </a:ln>
            <a:effectLst/>
          </c:spPr>
          <c:invertIfNegative val="0"/>
          <c:cat>
            <c:strRef>
              <c:f>Graphics!$B$3:$B$32</c:f>
              <c:strCache>
                <c:ptCount val="30"/>
                <c:pt idx="0">
                  <c:v>(R-14)</c:v>
                </c:pt>
                <c:pt idx="1">
                  <c:v>(FC-116)</c:v>
                </c:pt>
                <c:pt idx="2">
                  <c:v>(CFC-13)</c:v>
                </c:pt>
                <c:pt idx="3">
                  <c:v>C2F4</c:v>
                </c:pt>
                <c:pt idx="4">
                  <c:v>(HFC-23)</c:v>
                </c:pt>
                <c:pt idx="5">
                  <c:v>(HFC-32)</c:v>
                </c:pt>
                <c:pt idx="6">
                  <c:v>(PFC-218)</c:v>
                </c:pt>
                <c:pt idx="7">
                  <c:v>(HFC-41)</c:v>
                </c:pt>
                <c:pt idx="8">
                  <c:v>(HFC-125)</c:v>
                </c:pt>
                <c:pt idx="9">
                  <c:v>(HFC-143a)</c:v>
                </c:pt>
                <c:pt idx="10">
                  <c:v>C3F6</c:v>
                </c:pt>
                <c:pt idx="11">
                  <c:v>(HCFC-22)</c:v>
                </c:pt>
                <c:pt idx="12">
                  <c:v>(HFPO)</c:v>
                </c:pt>
                <c:pt idx="13">
                  <c:v>(HFC-134a)</c:v>
                </c:pt>
                <c:pt idx="14">
                  <c:v>(PFC-C318)</c:v>
                </c:pt>
                <c:pt idx="15">
                  <c:v>C4F10</c:v>
                </c:pt>
                <c:pt idx="16">
                  <c:v>C3HF7</c:v>
                </c:pt>
                <c:pt idx="17">
                  <c:v>(CFC-11)</c:v>
                </c:pt>
                <c:pt idx="18">
                  <c:v>C5F12</c:v>
                </c:pt>
                <c:pt idx="19">
                  <c:v>(PFC-C1418)</c:v>
                </c:pt>
                <c:pt idx="20">
                  <c:v>C4HF9</c:v>
                </c:pt>
                <c:pt idx="21">
                  <c:v>C6F14</c:v>
                </c:pt>
                <c:pt idx="22">
                  <c:v>C5HF11</c:v>
                </c:pt>
                <c:pt idx="23">
                  <c:v>(E1)</c:v>
                </c:pt>
                <c:pt idx="24">
                  <c:v>C7F16</c:v>
                </c:pt>
                <c:pt idx="25">
                  <c:v>C6HF13</c:v>
                </c:pt>
                <c:pt idx="26">
                  <c:v>C8F18</c:v>
                </c:pt>
                <c:pt idx="27">
                  <c:v>C7HF15</c:v>
                </c:pt>
                <c:pt idx="28">
                  <c:v>(E2)</c:v>
                </c:pt>
                <c:pt idx="29">
                  <c:v>C8HF17</c:v>
                </c:pt>
              </c:strCache>
            </c:strRef>
          </c:cat>
          <c:val>
            <c:numRef>
              <c:f>Graphics!$I$3:$I$32</c:f>
              <c:numCache>
                <c:formatCode>General</c:formatCode>
                <c:ptCount val="30"/>
                <c:pt idx="0">
                  <c:v>90</c:v>
                </c:pt>
                <c:pt idx="1">
                  <c:v>6</c:v>
                </c:pt>
                <c:pt idx="2">
                  <c:v>3.8</c:v>
                </c:pt>
                <c:pt idx="3">
                  <c:v>0</c:v>
                </c:pt>
                <c:pt idx="4">
                  <c:v>38.6</c:v>
                </c:pt>
                <c:pt idx="5">
                  <c:v>65.199999999999989</c:v>
                </c:pt>
                <c:pt idx="6">
                  <c:v>0</c:v>
                </c:pt>
                <c:pt idx="7">
                  <c:v>0</c:v>
                </c:pt>
                <c:pt idx="8">
                  <c:v>65.199999999999989</c:v>
                </c:pt>
                <c:pt idx="9">
                  <c:v>38</c:v>
                </c:pt>
                <c:pt idx="10">
                  <c:v>2.2000000000000002</c:v>
                </c:pt>
                <c:pt idx="11">
                  <c:v>258</c:v>
                </c:pt>
                <c:pt idx="12">
                  <c:v>2.6</c:v>
                </c:pt>
                <c:pt idx="13">
                  <c:v>177.6</c:v>
                </c:pt>
                <c:pt idx="14">
                  <c:v>2.6</c:v>
                </c:pt>
                <c:pt idx="15">
                  <c:v>0</c:v>
                </c:pt>
                <c:pt idx="16">
                  <c:v>0</c:v>
                </c:pt>
                <c:pt idx="17">
                  <c:v>206.4</c:v>
                </c:pt>
                <c:pt idx="18">
                  <c:v>0</c:v>
                </c:pt>
                <c:pt idx="19">
                  <c:v>0</c:v>
                </c:pt>
                <c:pt idx="20">
                  <c:v>0</c:v>
                </c:pt>
                <c:pt idx="21">
                  <c:v>0</c:v>
                </c:pt>
                <c:pt idx="22">
                  <c:v>0</c:v>
                </c:pt>
                <c:pt idx="23">
                  <c:v>0</c:v>
                </c:pt>
                <c:pt idx="24">
                  <c:v>0</c:v>
                </c:pt>
                <c:pt idx="25">
                  <c:v>0</c:v>
                </c:pt>
                <c:pt idx="26">
                  <c:v>0</c:v>
                </c:pt>
                <c:pt idx="27">
                  <c:v>0</c:v>
                </c:pt>
                <c:pt idx="28">
                  <c:v>0</c:v>
                </c:pt>
                <c:pt idx="29">
                  <c:v>0</c:v>
                </c:pt>
              </c:numCache>
            </c:numRef>
          </c:val>
          <c:extLst>
            <c:ext xmlns:c16="http://schemas.microsoft.com/office/drawing/2014/chart" uri="{C3380CC4-5D6E-409C-BE32-E72D297353CC}">
              <c16:uniqueId val="{00000000-8446-46D0-A081-68D3E0587342}"/>
            </c:ext>
          </c:extLst>
        </c:ser>
        <c:ser>
          <c:idx val="3"/>
          <c:order val="1"/>
          <c:tx>
            <c:strRef>
              <c:f>Graphics!$J$1</c:f>
              <c:strCache>
                <c:ptCount val="1"/>
                <c:pt idx="0">
                  <c:v>Hwy 85 (October)</c:v>
                </c:pt>
              </c:strCache>
            </c:strRef>
          </c:tx>
          <c:spPr>
            <a:solidFill>
              <a:srgbClr val="00B050"/>
            </a:solidFill>
            <a:ln>
              <a:noFill/>
            </a:ln>
            <a:effectLst/>
          </c:spPr>
          <c:invertIfNegative val="0"/>
          <c:cat>
            <c:strRef>
              <c:f>Graphics!$B$3:$B$32</c:f>
              <c:strCache>
                <c:ptCount val="30"/>
                <c:pt idx="0">
                  <c:v>(R-14)</c:v>
                </c:pt>
                <c:pt idx="1">
                  <c:v>(FC-116)</c:v>
                </c:pt>
                <c:pt idx="2">
                  <c:v>(CFC-13)</c:v>
                </c:pt>
                <c:pt idx="3">
                  <c:v>C2F4</c:v>
                </c:pt>
                <c:pt idx="4">
                  <c:v>(HFC-23)</c:v>
                </c:pt>
                <c:pt idx="5">
                  <c:v>(HFC-32)</c:v>
                </c:pt>
                <c:pt idx="6">
                  <c:v>(PFC-218)</c:v>
                </c:pt>
                <c:pt idx="7">
                  <c:v>(HFC-41)</c:v>
                </c:pt>
                <c:pt idx="8">
                  <c:v>(HFC-125)</c:v>
                </c:pt>
                <c:pt idx="9">
                  <c:v>(HFC-143a)</c:v>
                </c:pt>
                <c:pt idx="10">
                  <c:v>C3F6</c:v>
                </c:pt>
                <c:pt idx="11">
                  <c:v>(HCFC-22)</c:v>
                </c:pt>
                <c:pt idx="12">
                  <c:v>(HFPO)</c:v>
                </c:pt>
                <c:pt idx="13">
                  <c:v>(HFC-134a)</c:v>
                </c:pt>
                <c:pt idx="14">
                  <c:v>(PFC-C318)</c:v>
                </c:pt>
                <c:pt idx="15">
                  <c:v>C4F10</c:v>
                </c:pt>
                <c:pt idx="16">
                  <c:v>C3HF7</c:v>
                </c:pt>
                <c:pt idx="17">
                  <c:v>(CFC-11)</c:v>
                </c:pt>
                <c:pt idx="18">
                  <c:v>C5F12</c:v>
                </c:pt>
                <c:pt idx="19">
                  <c:v>(PFC-C1418)</c:v>
                </c:pt>
                <c:pt idx="20">
                  <c:v>C4HF9</c:v>
                </c:pt>
                <c:pt idx="21">
                  <c:v>C6F14</c:v>
                </c:pt>
                <c:pt idx="22">
                  <c:v>C5HF11</c:v>
                </c:pt>
                <c:pt idx="23">
                  <c:v>(E1)</c:v>
                </c:pt>
                <c:pt idx="24">
                  <c:v>C7F16</c:v>
                </c:pt>
                <c:pt idx="25">
                  <c:v>C6HF13</c:v>
                </c:pt>
                <c:pt idx="26">
                  <c:v>C8F18</c:v>
                </c:pt>
                <c:pt idx="27">
                  <c:v>C7HF15</c:v>
                </c:pt>
                <c:pt idx="28">
                  <c:v>(E2)</c:v>
                </c:pt>
                <c:pt idx="29">
                  <c:v>C8HF17</c:v>
                </c:pt>
              </c:strCache>
            </c:strRef>
          </c:cat>
          <c:val>
            <c:numRef>
              <c:f>Graphics!$J$3:$J$32</c:f>
              <c:numCache>
                <c:formatCode>General</c:formatCode>
                <c:ptCount val="30"/>
                <c:pt idx="0">
                  <c:v>93.399999999999991</c:v>
                </c:pt>
                <c:pt idx="1">
                  <c:v>6.2</c:v>
                </c:pt>
                <c:pt idx="2">
                  <c:v>4</c:v>
                </c:pt>
                <c:pt idx="3">
                  <c:v>0</c:v>
                </c:pt>
                <c:pt idx="4">
                  <c:v>39.4</c:v>
                </c:pt>
                <c:pt idx="5">
                  <c:v>107.6</c:v>
                </c:pt>
                <c:pt idx="6">
                  <c:v>0</c:v>
                </c:pt>
                <c:pt idx="7">
                  <c:v>0</c:v>
                </c:pt>
                <c:pt idx="8">
                  <c:v>105.6</c:v>
                </c:pt>
                <c:pt idx="9">
                  <c:v>42.2</c:v>
                </c:pt>
                <c:pt idx="10">
                  <c:v>0</c:v>
                </c:pt>
                <c:pt idx="11">
                  <c:v>259.60000000000002</c:v>
                </c:pt>
                <c:pt idx="12">
                  <c:v>0</c:v>
                </c:pt>
                <c:pt idx="13">
                  <c:v>233.6</c:v>
                </c:pt>
                <c:pt idx="14">
                  <c:v>2.8</c:v>
                </c:pt>
                <c:pt idx="15">
                  <c:v>0</c:v>
                </c:pt>
                <c:pt idx="16">
                  <c:v>0</c:v>
                </c:pt>
                <c:pt idx="17">
                  <c:v>209.79999999999998</c:v>
                </c:pt>
                <c:pt idx="18">
                  <c:v>0</c:v>
                </c:pt>
                <c:pt idx="19">
                  <c:v>0</c:v>
                </c:pt>
                <c:pt idx="20">
                  <c:v>0</c:v>
                </c:pt>
                <c:pt idx="21">
                  <c:v>0</c:v>
                </c:pt>
                <c:pt idx="22">
                  <c:v>0</c:v>
                </c:pt>
                <c:pt idx="23">
                  <c:v>0</c:v>
                </c:pt>
                <c:pt idx="24">
                  <c:v>0</c:v>
                </c:pt>
                <c:pt idx="25">
                  <c:v>0</c:v>
                </c:pt>
                <c:pt idx="26">
                  <c:v>0</c:v>
                </c:pt>
                <c:pt idx="27">
                  <c:v>0</c:v>
                </c:pt>
                <c:pt idx="28">
                  <c:v>0</c:v>
                </c:pt>
                <c:pt idx="29">
                  <c:v>0</c:v>
                </c:pt>
              </c:numCache>
            </c:numRef>
          </c:val>
          <c:extLst>
            <c:ext xmlns:c16="http://schemas.microsoft.com/office/drawing/2014/chart" uri="{C3380CC4-5D6E-409C-BE32-E72D297353CC}">
              <c16:uniqueId val="{00000001-8446-46D0-A081-68D3E0587342}"/>
            </c:ext>
          </c:extLst>
        </c:ser>
        <c:dLbls>
          <c:showLegendKey val="0"/>
          <c:showVal val="0"/>
          <c:showCatName val="0"/>
          <c:showSerName val="0"/>
          <c:showPercent val="0"/>
          <c:showBubbleSize val="0"/>
        </c:dLbls>
        <c:gapWidth val="219"/>
        <c:overlap val="-27"/>
        <c:axId val="299868864"/>
        <c:axId val="299870784"/>
      </c:barChart>
      <c:catAx>
        <c:axId val="299868864"/>
        <c:scaling>
          <c:orientation val="minMax"/>
        </c:scaling>
        <c:delete val="0"/>
        <c:axPos val="b"/>
        <c:numFmt formatCode="00000"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299870784"/>
        <c:crosses val="autoZero"/>
        <c:auto val="1"/>
        <c:lblAlgn val="ctr"/>
        <c:lblOffset val="100"/>
        <c:noMultiLvlLbl val="0"/>
      </c:catAx>
      <c:valAx>
        <c:axId val="2998707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sz="1200"/>
                  <a:t>Concentration (</a:t>
                </a:r>
                <a:r>
                  <a:rPr lang="en-US" sz="1200" err="1"/>
                  <a:t>pptv</a:t>
                </a:r>
                <a:r>
                  <a:rPr lang="en-US" sz="1200"/>
                  <a:t>)</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2998688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Graphics!$K$56</c:f>
              <c:strCache>
                <c:ptCount val="1"/>
                <c:pt idx="0">
                  <c:v>AGAGE NH</c:v>
                </c:pt>
              </c:strCache>
            </c:strRef>
          </c:tx>
          <c:spPr>
            <a:solidFill>
              <a:srgbClr val="0070C0"/>
            </a:solidFill>
            <a:ln>
              <a:noFill/>
            </a:ln>
            <a:effectLst/>
          </c:spPr>
          <c:invertIfNegative val="0"/>
          <c:cat>
            <c:strRef>
              <c:f>Graphics!$J$58:$J$69</c:f>
              <c:strCache>
                <c:ptCount val="12"/>
                <c:pt idx="0">
                  <c:v>(FC-14) CF4</c:v>
                </c:pt>
                <c:pt idx="1">
                  <c:v>(FC-116)</c:v>
                </c:pt>
                <c:pt idx="2">
                  <c:v>(CFC-13)</c:v>
                </c:pt>
                <c:pt idx="3">
                  <c:v>(HFC-23)</c:v>
                </c:pt>
                <c:pt idx="4">
                  <c:v>(HFC-32)</c:v>
                </c:pt>
                <c:pt idx="5">
                  <c:v>(PFC-218)</c:v>
                </c:pt>
                <c:pt idx="6">
                  <c:v>(HFC-125)</c:v>
                </c:pt>
                <c:pt idx="7">
                  <c:v>(HFC-143a)</c:v>
                </c:pt>
                <c:pt idx="8">
                  <c:v>(HCFC-22)</c:v>
                </c:pt>
                <c:pt idx="9">
                  <c:v>(HFC-134a)</c:v>
                </c:pt>
                <c:pt idx="10">
                  <c:v>(PFC-C318)</c:v>
                </c:pt>
                <c:pt idx="11">
                  <c:v>(CFC-11)</c:v>
                </c:pt>
              </c:strCache>
            </c:strRef>
          </c:cat>
          <c:val>
            <c:numRef>
              <c:f>Graphics!$K$58:$K$69</c:f>
              <c:numCache>
                <c:formatCode>General</c:formatCode>
                <c:ptCount val="12"/>
                <c:pt idx="0">
                  <c:v>0</c:v>
                </c:pt>
                <c:pt idx="1">
                  <c:v>0</c:v>
                </c:pt>
                <c:pt idx="2">
                  <c:v>3.3899999999999997</c:v>
                </c:pt>
                <c:pt idx="3">
                  <c:v>36.200000000000003</c:v>
                </c:pt>
                <c:pt idx="4">
                  <c:v>36.200000000000003</c:v>
                </c:pt>
                <c:pt idx="5">
                  <c:v>75</c:v>
                </c:pt>
                <c:pt idx="6">
                  <c:v>42.1</c:v>
                </c:pt>
                <c:pt idx="7">
                  <c:v>29.9</c:v>
                </c:pt>
                <c:pt idx="8">
                  <c:v>257</c:v>
                </c:pt>
                <c:pt idx="9">
                  <c:v>12.8</c:v>
                </c:pt>
                <c:pt idx="10">
                  <c:v>2.0100000000000002</c:v>
                </c:pt>
                <c:pt idx="11">
                  <c:v>221</c:v>
                </c:pt>
              </c:numCache>
            </c:numRef>
          </c:val>
          <c:extLst>
            <c:ext xmlns:c16="http://schemas.microsoft.com/office/drawing/2014/chart" uri="{C3380CC4-5D6E-409C-BE32-E72D297353CC}">
              <c16:uniqueId val="{00000000-F620-4564-88CB-2E306F79FF19}"/>
            </c:ext>
          </c:extLst>
        </c:ser>
        <c:ser>
          <c:idx val="1"/>
          <c:order val="1"/>
          <c:tx>
            <c:strRef>
              <c:f>Graphics!$L$56</c:f>
              <c:strCache>
                <c:ptCount val="1"/>
                <c:pt idx="0">
                  <c:v>Mt Everest Base Camp</c:v>
                </c:pt>
              </c:strCache>
              <c:extLst xmlns:c15="http://schemas.microsoft.com/office/drawing/2012/chart"/>
            </c:strRef>
          </c:tx>
          <c:spPr>
            <a:solidFill>
              <a:srgbClr val="00B0F0"/>
            </a:solidFill>
            <a:ln>
              <a:noFill/>
            </a:ln>
            <a:effectLst/>
          </c:spPr>
          <c:invertIfNegative val="0"/>
          <c:cat>
            <c:strRef>
              <c:f>Graphics!$J$58:$J$69</c:f>
              <c:strCache>
                <c:ptCount val="12"/>
                <c:pt idx="0">
                  <c:v>(FC-14) CF4</c:v>
                </c:pt>
                <c:pt idx="1">
                  <c:v>(FC-116)</c:v>
                </c:pt>
                <c:pt idx="2">
                  <c:v>(CFC-13)</c:v>
                </c:pt>
                <c:pt idx="3">
                  <c:v>(HFC-23)</c:v>
                </c:pt>
                <c:pt idx="4">
                  <c:v>(HFC-32)</c:v>
                </c:pt>
                <c:pt idx="5">
                  <c:v>(PFC-218)</c:v>
                </c:pt>
                <c:pt idx="6">
                  <c:v>(HFC-125)</c:v>
                </c:pt>
                <c:pt idx="7">
                  <c:v>(HFC-143a)</c:v>
                </c:pt>
                <c:pt idx="8">
                  <c:v>(HCFC-22)</c:v>
                </c:pt>
                <c:pt idx="9">
                  <c:v>(HFC-134a)</c:v>
                </c:pt>
                <c:pt idx="10">
                  <c:v>(PFC-C318)</c:v>
                </c:pt>
                <c:pt idx="11">
                  <c:v>(CFC-11)</c:v>
                </c:pt>
              </c:strCache>
              <c:extLst xmlns:c15="http://schemas.microsoft.com/office/drawing/2012/chart"/>
            </c:strRef>
          </c:cat>
          <c:val>
            <c:numRef>
              <c:f>Graphics!$L$58:$L$69</c:f>
              <c:numCache>
                <c:formatCode>General</c:formatCode>
                <c:ptCount val="12"/>
                <c:pt idx="0">
                  <c:v>0</c:v>
                </c:pt>
                <c:pt idx="1">
                  <c:v>0</c:v>
                </c:pt>
                <c:pt idx="2">
                  <c:v>3.4099999999999997</c:v>
                </c:pt>
                <c:pt idx="3">
                  <c:v>36.700000000000003</c:v>
                </c:pt>
                <c:pt idx="4">
                  <c:v>39.199999999999996</c:v>
                </c:pt>
                <c:pt idx="5">
                  <c:v>70</c:v>
                </c:pt>
                <c:pt idx="6">
                  <c:v>42.2</c:v>
                </c:pt>
                <c:pt idx="7">
                  <c:v>29.4</c:v>
                </c:pt>
                <c:pt idx="8">
                  <c:v>255</c:v>
                </c:pt>
                <c:pt idx="9">
                  <c:v>130</c:v>
                </c:pt>
                <c:pt idx="10">
                  <c:v>2.0300000000000002</c:v>
                </c:pt>
                <c:pt idx="11">
                  <c:v>220</c:v>
                </c:pt>
              </c:numCache>
              <c:extLst xmlns:c15="http://schemas.microsoft.com/office/drawing/2012/chart"/>
            </c:numRef>
          </c:val>
          <c:extLst xmlns:c15="http://schemas.microsoft.com/office/drawing/2012/chart">
            <c:ext xmlns:c16="http://schemas.microsoft.com/office/drawing/2014/chart" uri="{C3380CC4-5D6E-409C-BE32-E72D297353CC}">
              <c16:uniqueId val="{00000001-F620-4564-88CB-2E306F79FF19}"/>
            </c:ext>
          </c:extLst>
        </c:ser>
        <c:ser>
          <c:idx val="2"/>
          <c:order val="2"/>
          <c:tx>
            <c:strRef>
              <c:f>Graphics!$P$56</c:f>
              <c:strCache>
                <c:ptCount val="1"/>
                <c:pt idx="0">
                  <c:v>Lab Air</c:v>
                </c:pt>
              </c:strCache>
              <c:extLst xmlns:c15="http://schemas.microsoft.com/office/drawing/2012/chart"/>
            </c:strRef>
          </c:tx>
          <c:spPr>
            <a:solidFill>
              <a:srgbClr val="00B050"/>
            </a:solidFill>
            <a:ln>
              <a:noFill/>
            </a:ln>
            <a:effectLst/>
          </c:spPr>
          <c:invertIfNegative val="0"/>
          <c:cat>
            <c:strRef>
              <c:f>Graphics!$J$58:$J$69</c:f>
              <c:strCache>
                <c:ptCount val="12"/>
                <c:pt idx="0">
                  <c:v>(FC-14) CF4</c:v>
                </c:pt>
                <c:pt idx="1">
                  <c:v>(FC-116)</c:v>
                </c:pt>
                <c:pt idx="2">
                  <c:v>(CFC-13)</c:v>
                </c:pt>
                <c:pt idx="3">
                  <c:v>(HFC-23)</c:v>
                </c:pt>
                <c:pt idx="4">
                  <c:v>(HFC-32)</c:v>
                </c:pt>
                <c:pt idx="5">
                  <c:v>(PFC-218)</c:v>
                </c:pt>
                <c:pt idx="6">
                  <c:v>(HFC-125)</c:v>
                </c:pt>
                <c:pt idx="7">
                  <c:v>(HFC-143a)</c:v>
                </c:pt>
                <c:pt idx="8">
                  <c:v>(HCFC-22)</c:v>
                </c:pt>
                <c:pt idx="9">
                  <c:v>(HFC-134a)</c:v>
                </c:pt>
                <c:pt idx="10">
                  <c:v>(PFC-C318)</c:v>
                </c:pt>
                <c:pt idx="11">
                  <c:v>(CFC-11)</c:v>
                </c:pt>
              </c:strCache>
              <c:extLst xmlns:c15="http://schemas.microsoft.com/office/drawing/2012/chart"/>
            </c:strRef>
          </c:cat>
          <c:val>
            <c:numRef>
              <c:f>Graphics!$P$58:$P$69</c:f>
              <c:numCache>
                <c:formatCode>General</c:formatCode>
                <c:ptCount val="12"/>
                <c:pt idx="0">
                  <c:v>90</c:v>
                </c:pt>
                <c:pt idx="1">
                  <c:v>6</c:v>
                </c:pt>
                <c:pt idx="2">
                  <c:v>3.8</c:v>
                </c:pt>
                <c:pt idx="3">
                  <c:v>38.6</c:v>
                </c:pt>
                <c:pt idx="4">
                  <c:v>65.199999999999989</c:v>
                </c:pt>
                <c:pt idx="5">
                  <c:v>0</c:v>
                </c:pt>
                <c:pt idx="6">
                  <c:v>65.199999999999989</c:v>
                </c:pt>
                <c:pt idx="7">
                  <c:v>38</c:v>
                </c:pt>
                <c:pt idx="8">
                  <c:v>258</c:v>
                </c:pt>
                <c:pt idx="9">
                  <c:v>177.6</c:v>
                </c:pt>
                <c:pt idx="10">
                  <c:v>2.6</c:v>
                </c:pt>
                <c:pt idx="11">
                  <c:v>206.4</c:v>
                </c:pt>
              </c:numCache>
              <c:extLst xmlns:c15="http://schemas.microsoft.com/office/drawing/2012/chart"/>
            </c:numRef>
          </c:val>
          <c:extLst xmlns:c15="http://schemas.microsoft.com/office/drawing/2012/chart">
            <c:ext xmlns:c16="http://schemas.microsoft.com/office/drawing/2014/chart" uri="{C3380CC4-5D6E-409C-BE32-E72D297353CC}">
              <c16:uniqueId val="{00000002-F620-4564-88CB-2E306F79FF19}"/>
            </c:ext>
          </c:extLst>
        </c:ser>
        <c:dLbls>
          <c:showLegendKey val="0"/>
          <c:showVal val="0"/>
          <c:showCatName val="0"/>
          <c:showSerName val="0"/>
          <c:showPercent val="0"/>
          <c:showBubbleSize val="0"/>
        </c:dLbls>
        <c:gapWidth val="219"/>
        <c:overlap val="-27"/>
        <c:axId val="452381808"/>
        <c:axId val="452379888"/>
        <c:extLst>
          <c:ext xmlns:c15="http://schemas.microsoft.com/office/drawing/2012/chart" uri="{02D57815-91ED-43cb-92C2-25804820EDAC}">
            <c15:filteredBarSeries>
              <c15:ser>
                <c:idx val="4"/>
                <c:order val="3"/>
                <c:tx>
                  <c:strRef>
                    <c:extLst>
                      <c:ext uri="{02D57815-91ED-43cb-92C2-25804820EDAC}">
                        <c15:formulaRef>
                          <c15:sqref>Graphics!$N$56</c15:sqref>
                        </c15:formulaRef>
                      </c:ext>
                    </c:extLst>
                    <c:strCache>
                      <c:ptCount val="1"/>
                      <c:pt idx="0">
                        <c:v>Bayfield</c:v>
                      </c:pt>
                    </c:strCache>
                  </c:strRef>
                </c:tx>
                <c:spPr>
                  <a:solidFill>
                    <a:schemeClr val="accent5"/>
                  </a:solidFill>
                  <a:ln>
                    <a:noFill/>
                  </a:ln>
                  <a:effectLst/>
                </c:spPr>
                <c:invertIfNegative val="0"/>
                <c:cat>
                  <c:strRef>
                    <c:extLst>
                      <c:ext uri="{02D57815-91ED-43cb-92C2-25804820EDAC}">
                        <c15:formulaRef>
                          <c15:sqref>Graphics!$J$58:$J$69</c15:sqref>
                        </c15:formulaRef>
                      </c:ext>
                    </c:extLst>
                    <c:strCache>
                      <c:ptCount val="12"/>
                      <c:pt idx="0">
                        <c:v>(FC-14) CF4</c:v>
                      </c:pt>
                      <c:pt idx="1">
                        <c:v>(FC-116)</c:v>
                      </c:pt>
                      <c:pt idx="2">
                        <c:v>(CFC-13)</c:v>
                      </c:pt>
                      <c:pt idx="3">
                        <c:v>(HFC-23)</c:v>
                      </c:pt>
                      <c:pt idx="4">
                        <c:v>(HFC-32)</c:v>
                      </c:pt>
                      <c:pt idx="5">
                        <c:v>(PFC-218)</c:v>
                      </c:pt>
                      <c:pt idx="6">
                        <c:v>(HFC-125)</c:v>
                      </c:pt>
                      <c:pt idx="7">
                        <c:v>(HFC-143a)</c:v>
                      </c:pt>
                      <c:pt idx="8">
                        <c:v>(HCFC-22)</c:v>
                      </c:pt>
                      <c:pt idx="9">
                        <c:v>(HFC-134a)</c:v>
                      </c:pt>
                      <c:pt idx="10">
                        <c:v>(PFC-C318)</c:v>
                      </c:pt>
                      <c:pt idx="11">
                        <c:v>(CFC-11)</c:v>
                      </c:pt>
                    </c:strCache>
                  </c:strRef>
                </c:cat>
                <c:val>
                  <c:numRef>
                    <c:extLst>
                      <c:ext uri="{02D57815-91ED-43cb-92C2-25804820EDAC}">
                        <c15:formulaRef>
                          <c15:sqref>Graphics!$N$58:$N$69</c15:sqref>
                        </c15:formulaRef>
                      </c:ext>
                    </c:extLst>
                    <c:numCache>
                      <c:formatCode>0.0</c:formatCode>
                      <c:ptCount val="12"/>
                      <c:pt idx="0">
                        <c:v>83.320000000000007</c:v>
                      </c:pt>
                      <c:pt idx="1">
                        <c:v>6.0796910136986</c:v>
                      </c:pt>
                      <c:pt idx="2">
                        <c:v>4.0939493066125197</c:v>
                      </c:pt>
                      <c:pt idx="3">
                        <c:v>41.207414109493399</c:v>
                      </c:pt>
                      <c:pt idx="4">
                        <c:v>42.449142593288201</c:v>
                      </c:pt>
                      <c:pt idx="5">
                        <c:v>1.1607380305083939</c:v>
                      </c:pt>
                      <c:pt idx="6">
                        <c:v>60.686321982431799</c:v>
                      </c:pt>
                      <c:pt idx="7">
                        <c:v>39.946442394051999</c:v>
                      </c:pt>
                      <c:pt idx="8">
                        <c:v>266.75119636657803</c:v>
                      </c:pt>
                      <c:pt idx="9">
                        <c:v>165.6561822699976</c:v>
                      </c:pt>
                      <c:pt idx="10">
                        <c:v>2.7706272663472</c:v>
                      </c:pt>
                      <c:pt idx="11">
                        <c:v>221.94733721812199</c:v>
                      </c:pt>
                    </c:numCache>
                  </c:numRef>
                </c:val>
                <c:extLst>
                  <c:ext xmlns:c16="http://schemas.microsoft.com/office/drawing/2014/chart" uri="{C3380CC4-5D6E-409C-BE32-E72D297353CC}">
                    <c16:uniqueId val="{00000003-F620-4564-88CB-2E306F79FF19}"/>
                  </c:ext>
                </c:extLst>
              </c15:ser>
            </c15:filteredBarSeries>
            <c15:filteredBarSeries>
              <c15:ser>
                <c:idx val="5"/>
                <c:order val="4"/>
                <c:tx>
                  <c:strRef>
                    <c:extLst xmlns:c15="http://schemas.microsoft.com/office/drawing/2012/chart">
                      <c:ext xmlns:c15="http://schemas.microsoft.com/office/drawing/2012/chart" uri="{02D57815-91ED-43cb-92C2-25804820EDAC}">
                        <c15:formulaRef>
                          <c15:sqref>Graphics!$O$56</c15:sqref>
                        </c15:formulaRef>
                      </c:ext>
                    </c:extLst>
                    <c:strCache>
                      <c:ptCount val="1"/>
                      <c:pt idx="0">
                        <c:v>Oliphant</c:v>
                      </c:pt>
                    </c:strCache>
                  </c:strRef>
                </c:tx>
                <c:spPr>
                  <a:solidFill>
                    <a:schemeClr val="accent6"/>
                  </a:solidFill>
                  <a:ln>
                    <a:noFill/>
                  </a:ln>
                  <a:effectLst/>
                </c:spPr>
                <c:invertIfNegative val="0"/>
                <c:cat>
                  <c:strRef>
                    <c:extLst xmlns:c15="http://schemas.microsoft.com/office/drawing/2012/chart">
                      <c:ext xmlns:c15="http://schemas.microsoft.com/office/drawing/2012/chart" uri="{02D57815-91ED-43cb-92C2-25804820EDAC}">
                        <c15:formulaRef>
                          <c15:sqref>Graphics!$J$58:$J$69</c15:sqref>
                        </c15:formulaRef>
                      </c:ext>
                    </c:extLst>
                    <c:strCache>
                      <c:ptCount val="12"/>
                      <c:pt idx="0">
                        <c:v>(FC-14) CF4</c:v>
                      </c:pt>
                      <c:pt idx="1">
                        <c:v>(FC-116)</c:v>
                      </c:pt>
                      <c:pt idx="2">
                        <c:v>(CFC-13)</c:v>
                      </c:pt>
                      <c:pt idx="3">
                        <c:v>(HFC-23)</c:v>
                      </c:pt>
                      <c:pt idx="4">
                        <c:v>(HFC-32)</c:v>
                      </c:pt>
                      <c:pt idx="5">
                        <c:v>(PFC-218)</c:v>
                      </c:pt>
                      <c:pt idx="6">
                        <c:v>(HFC-125)</c:v>
                      </c:pt>
                      <c:pt idx="7">
                        <c:v>(HFC-143a)</c:v>
                      </c:pt>
                      <c:pt idx="8">
                        <c:v>(HCFC-22)</c:v>
                      </c:pt>
                      <c:pt idx="9">
                        <c:v>(HFC-134a)</c:v>
                      </c:pt>
                      <c:pt idx="10">
                        <c:v>(PFC-C318)</c:v>
                      </c:pt>
                      <c:pt idx="11">
                        <c:v>(CFC-11)</c:v>
                      </c:pt>
                    </c:strCache>
                  </c:strRef>
                </c:cat>
                <c:val>
                  <c:numRef>
                    <c:extLst xmlns:c15="http://schemas.microsoft.com/office/drawing/2012/chart">
                      <c:ext xmlns:c15="http://schemas.microsoft.com/office/drawing/2012/chart" uri="{02D57815-91ED-43cb-92C2-25804820EDAC}">
                        <c15:formulaRef>
                          <c15:sqref>Graphics!$O$58:$O$69</c15:sqref>
                        </c15:formulaRef>
                      </c:ext>
                    </c:extLst>
                    <c:numCache>
                      <c:formatCode>0.0</c:formatCode>
                      <c:ptCount val="12"/>
                      <c:pt idx="0">
                        <c:v>87.1</c:v>
                      </c:pt>
                      <c:pt idx="1">
                        <c:v>6.3074299352977601</c:v>
                      </c:pt>
                      <c:pt idx="2">
                        <c:v>4.1525226795768599</c:v>
                      </c:pt>
                      <c:pt idx="3">
                        <c:v>41.987206601061601</c:v>
                      </c:pt>
                      <c:pt idx="4">
                        <c:v>56.234841931436804</c:v>
                      </c:pt>
                      <c:pt idx="5">
                        <c:v>1.26266756011299</c:v>
                      </c:pt>
                      <c:pt idx="6">
                        <c:v>63.468265302901003</c:v>
                      </c:pt>
                      <c:pt idx="7">
                        <c:v>41.377741514873598</c:v>
                      </c:pt>
                      <c:pt idx="8">
                        <c:v>278.10271059236601</c:v>
                      </c:pt>
                      <c:pt idx="9">
                        <c:v>171.94760866875919</c:v>
                      </c:pt>
                      <c:pt idx="10">
                        <c:v>2.8741430318861001</c:v>
                      </c:pt>
                      <c:pt idx="11">
                        <c:v>229.42448894289601</c:v>
                      </c:pt>
                    </c:numCache>
                  </c:numRef>
                </c:val>
                <c:extLst xmlns:c15="http://schemas.microsoft.com/office/drawing/2012/chart">
                  <c:ext xmlns:c16="http://schemas.microsoft.com/office/drawing/2014/chart" uri="{C3380CC4-5D6E-409C-BE32-E72D297353CC}">
                    <c16:uniqueId val="{00000004-F620-4564-88CB-2E306F79FF19}"/>
                  </c:ext>
                </c:extLst>
              </c15:ser>
            </c15:filteredBarSeries>
            <c15:filteredBarSeries>
              <c15:ser>
                <c:idx val="6"/>
                <c:order val="5"/>
                <c:tx>
                  <c:strRef>
                    <c:extLst xmlns:c15="http://schemas.microsoft.com/office/drawing/2012/chart">
                      <c:ext xmlns:c15="http://schemas.microsoft.com/office/drawing/2012/chart" uri="{02D57815-91ED-43cb-92C2-25804820EDAC}">
                        <c15:formulaRef>
                          <c15:sqref>Graphics!$M$56</c15:sqref>
                        </c15:formulaRef>
                      </c:ext>
                    </c:extLst>
                    <c:strCache>
                      <c:ptCount val="1"/>
                      <c:pt idx="0">
                        <c:v>Landfill</c:v>
                      </c:pt>
                    </c:strCache>
                  </c:strRef>
                </c:tx>
                <c:spPr>
                  <a:solidFill>
                    <a:schemeClr val="accent1">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Graphics!$J$58:$J$69</c15:sqref>
                        </c15:formulaRef>
                      </c:ext>
                    </c:extLst>
                    <c:strCache>
                      <c:ptCount val="12"/>
                      <c:pt idx="0">
                        <c:v>(FC-14) CF4</c:v>
                      </c:pt>
                      <c:pt idx="1">
                        <c:v>(FC-116)</c:v>
                      </c:pt>
                      <c:pt idx="2">
                        <c:v>(CFC-13)</c:v>
                      </c:pt>
                      <c:pt idx="3">
                        <c:v>(HFC-23)</c:v>
                      </c:pt>
                      <c:pt idx="4">
                        <c:v>(HFC-32)</c:v>
                      </c:pt>
                      <c:pt idx="5">
                        <c:v>(PFC-218)</c:v>
                      </c:pt>
                      <c:pt idx="6">
                        <c:v>(HFC-125)</c:v>
                      </c:pt>
                      <c:pt idx="7">
                        <c:v>(HFC-143a)</c:v>
                      </c:pt>
                      <c:pt idx="8">
                        <c:v>(HCFC-22)</c:v>
                      </c:pt>
                      <c:pt idx="9">
                        <c:v>(HFC-134a)</c:v>
                      </c:pt>
                      <c:pt idx="10">
                        <c:v>(PFC-C318)</c:v>
                      </c:pt>
                      <c:pt idx="11">
                        <c:v>(CFC-11)</c:v>
                      </c:pt>
                    </c:strCache>
                  </c:strRef>
                </c:cat>
                <c:val>
                  <c:numRef>
                    <c:extLst xmlns:c15="http://schemas.microsoft.com/office/drawing/2012/chart">
                      <c:ext xmlns:c15="http://schemas.microsoft.com/office/drawing/2012/chart" uri="{02D57815-91ED-43cb-92C2-25804820EDAC}">
                        <c15:formulaRef>
                          <c15:sqref>Graphics!$M$58:$M$69</c15:sqref>
                        </c15:formulaRef>
                      </c:ext>
                    </c:extLst>
                    <c:numCache>
                      <c:formatCode>0.0</c:formatCode>
                      <c:ptCount val="12"/>
                      <c:pt idx="0">
                        <c:v>0</c:v>
                      </c:pt>
                      <c:pt idx="1">
                        <c:v>0</c:v>
                      </c:pt>
                      <c:pt idx="2">
                        <c:v>0</c:v>
                      </c:pt>
                      <c:pt idx="3">
                        <c:v>0</c:v>
                      </c:pt>
                      <c:pt idx="4">
                        <c:v>0</c:v>
                      </c:pt>
                      <c:pt idx="5">
                        <c:v>0</c:v>
                      </c:pt>
                      <c:pt idx="6" formatCode="_(* #,##0_);_(* \(#,##0\);_(* &quot;-&quot;??_);_(@_)">
                        <c:v>66767.782283404405</c:v>
                      </c:pt>
                      <c:pt idx="7" formatCode="_(* #,##0_);_(* \(#,##0\);_(* &quot;-&quot;??_);_(@_)">
                        <c:v>0</c:v>
                      </c:pt>
                      <c:pt idx="8" formatCode="_(* #,##0_);_(* \(#,##0\);_(* &quot;-&quot;??_);_(@_)">
                        <c:v>0</c:v>
                      </c:pt>
                      <c:pt idx="9" formatCode="_(* #,##0_);_(* \(#,##0\);_(* &quot;-&quot;??_);_(@_)">
                        <c:v>0</c:v>
                      </c:pt>
                      <c:pt idx="10" formatCode="_(* #,##0_);_(* \(#,##0\);_(* &quot;-&quot;??_);_(@_)">
                        <c:v>0</c:v>
                      </c:pt>
                      <c:pt idx="11" formatCode="_(* #,##0_);_(* \(#,##0\);_(* &quot;-&quot;??_);_(@_)">
                        <c:v>156732.58671915802</c:v>
                      </c:pt>
                    </c:numCache>
                  </c:numRef>
                </c:val>
                <c:extLst xmlns:c15="http://schemas.microsoft.com/office/drawing/2012/chart">
                  <c:ext xmlns:c16="http://schemas.microsoft.com/office/drawing/2014/chart" uri="{C3380CC4-5D6E-409C-BE32-E72D297353CC}">
                    <c16:uniqueId val="{00000005-F620-4564-88CB-2E306F79FF19}"/>
                  </c:ext>
                </c:extLst>
              </c15:ser>
            </c15:filteredBarSeries>
            <c15:filteredBarSeries>
              <c15:ser>
                <c:idx val="3"/>
                <c:order val="6"/>
                <c:tx>
                  <c:strRef>
                    <c:extLst xmlns:c15="http://schemas.microsoft.com/office/drawing/2012/chart">
                      <c:ext xmlns:c15="http://schemas.microsoft.com/office/drawing/2012/chart" uri="{02D57815-91ED-43cb-92C2-25804820EDAC}">
                        <c15:formulaRef>
                          <c15:sqref>Graphics!$Q$56</c15:sqref>
                        </c15:formulaRef>
                      </c:ext>
                    </c:extLst>
                    <c:strCache>
                      <c:ptCount val="1"/>
                      <c:pt idx="0">
                        <c:v>Hwy 85 (October)</c:v>
                      </c:pt>
                    </c:strCache>
                  </c:strRef>
                </c:tx>
                <c:spPr>
                  <a:solidFill>
                    <a:srgbClr val="00B050"/>
                  </a:solidFill>
                  <a:ln>
                    <a:noFill/>
                  </a:ln>
                  <a:effectLst/>
                </c:spPr>
                <c:invertIfNegative val="0"/>
                <c:cat>
                  <c:strRef>
                    <c:extLst xmlns:c15="http://schemas.microsoft.com/office/drawing/2012/chart">
                      <c:ext xmlns:c15="http://schemas.microsoft.com/office/drawing/2012/chart" uri="{02D57815-91ED-43cb-92C2-25804820EDAC}">
                        <c15:formulaRef>
                          <c15:sqref>Graphics!$J$58:$J$69</c15:sqref>
                        </c15:formulaRef>
                      </c:ext>
                    </c:extLst>
                    <c:strCache>
                      <c:ptCount val="12"/>
                      <c:pt idx="0">
                        <c:v>(FC-14) CF4</c:v>
                      </c:pt>
                      <c:pt idx="1">
                        <c:v>(FC-116)</c:v>
                      </c:pt>
                      <c:pt idx="2">
                        <c:v>(CFC-13)</c:v>
                      </c:pt>
                      <c:pt idx="3">
                        <c:v>(HFC-23)</c:v>
                      </c:pt>
                      <c:pt idx="4">
                        <c:v>(HFC-32)</c:v>
                      </c:pt>
                      <c:pt idx="5">
                        <c:v>(PFC-218)</c:v>
                      </c:pt>
                      <c:pt idx="6">
                        <c:v>(HFC-125)</c:v>
                      </c:pt>
                      <c:pt idx="7">
                        <c:v>(HFC-143a)</c:v>
                      </c:pt>
                      <c:pt idx="8">
                        <c:v>(HCFC-22)</c:v>
                      </c:pt>
                      <c:pt idx="9">
                        <c:v>(HFC-134a)</c:v>
                      </c:pt>
                      <c:pt idx="10">
                        <c:v>(PFC-C318)</c:v>
                      </c:pt>
                      <c:pt idx="11">
                        <c:v>(CFC-11)</c:v>
                      </c:pt>
                    </c:strCache>
                  </c:strRef>
                </c:cat>
                <c:val>
                  <c:numRef>
                    <c:extLst xmlns:c15="http://schemas.microsoft.com/office/drawing/2012/chart">
                      <c:ext xmlns:c15="http://schemas.microsoft.com/office/drawing/2012/chart" uri="{02D57815-91ED-43cb-92C2-25804820EDAC}">
                        <c15:formulaRef>
                          <c15:sqref>Graphics!$Q$58:$Q$69</c15:sqref>
                        </c15:formulaRef>
                      </c:ext>
                    </c:extLst>
                    <c:numCache>
                      <c:formatCode>General</c:formatCode>
                      <c:ptCount val="12"/>
                      <c:pt idx="0">
                        <c:v>93.399999999999991</c:v>
                      </c:pt>
                      <c:pt idx="1">
                        <c:v>6.2</c:v>
                      </c:pt>
                      <c:pt idx="2">
                        <c:v>4</c:v>
                      </c:pt>
                      <c:pt idx="3">
                        <c:v>39.4</c:v>
                      </c:pt>
                      <c:pt idx="4">
                        <c:v>107.6</c:v>
                      </c:pt>
                      <c:pt idx="5">
                        <c:v>0</c:v>
                      </c:pt>
                      <c:pt idx="6">
                        <c:v>105.6</c:v>
                      </c:pt>
                      <c:pt idx="7">
                        <c:v>42.2</c:v>
                      </c:pt>
                      <c:pt idx="8">
                        <c:v>259.60000000000002</c:v>
                      </c:pt>
                      <c:pt idx="9">
                        <c:v>233.6</c:v>
                      </c:pt>
                      <c:pt idx="10">
                        <c:v>2.8</c:v>
                      </c:pt>
                      <c:pt idx="11">
                        <c:v>209.79999999999998</c:v>
                      </c:pt>
                    </c:numCache>
                  </c:numRef>
                </c:val>
                <c:extLst xmlns:c15="http://schemas.microsoft.com/office/drawing/2012/chart">
                  <c:ext xmlns:c16="http://schemas.microsoft.com/office/drawing/2014/chart" uri="{C3380CC4-5D6E-409C-BE32-E72D297353CC}">
                    <c16:uniqueId val="{00000006-F620-4564-88CB-2E306F79FF19}"/>
                  </c:ext>
                </c:extLst>
              </c15:ser>
            </c15:filteredBarSeries>
            <c15:filteredBarSeries>
              <c15:ser>
                <c:idx val="7"/>
                <c:order val="7"/>
                <c:tx>
                  <c:strRef>
                    <c:extLst xmlns:c15="http://schemas.microsoft.com/office/drawing/2012/chart">
                      <c:ext xmlns:c15="http://schemas.microsoft.com/office/drawing/2012/chart" uri="{02D57815-91ED-43cb-92C2-25804820EDAC}">
                        <c15:formulaRef>
                          <c15:sqref>Graphics!$R$56</c15:sqref>
                        </c15:formulaRef>
                      </c:ext>
                    </c:extLst>
                    <c:strCache>
                      <c:ptCount val="1"/>
                      <c:pt idx="0">
                        <c:v>Hwy PTFE tube</c:v>
                      </c:pt>
                    </c:strCache>
                  </c:strRef>
                </c:tx>
                <c:spPr>
                  <a:solidFill>
                    <a:schemeClr val="accent2">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Graphics!$J$58:$J$69</c15:sqref>
                        </c15:formulaRef>
                      </c:ext>
                    </c:extLst>
                    <c:strCache>
                      <c:ptCount val="12"/>
                      <c:pt idx="0">
                        <c:v>(FC-14) CF4</c:v>
                      </c:pt>
                      <c:pt idx="1">
                        <c:v>(FC-116)</c:v>
                      </c:pt>
                      <c:pt idx="2">
                        <c:v>(CFC-13)</c:v>
                      </c:pt>
                      <c:pt idx="3">
                        <c:v>(HFC-23)</c:v>
                      </c:pt>
                      <c:pt idx="4">
                        <c:v>(HFC-32)</c:v>
                      </c:pt>
                      <c:pt idx="5">
                        <c:v>(PFC-218)</c:v>
                      </c:pt>
                      <c:pt idx="6">
                        <c:v>(HFC-125)</c:v>
                      </c:pt>
                      <c:pt idx="7">
                        <c:v>(HFC-143a)</c:v>
                      </c:pt>
                      <c:pt idx="8">
                        <c:v>(HCFC-22)</c:v>
                      </c:pt>
                      <c:pt idx="9">
                        <c:v>(HFC-134a)</c:v>
                      </c:pt>
                      <c:pt idx="10">
                        <c:v>(PFC-C318)</c:v>
                      </c:pt>
                      <c:pt idx="11">
                        <c:v>(CFC-11)</c:v>
                      </c:pt>
                    </c:strCache>
                  </c:strRef>
                </c:cat>
                <c:val>
                  <c:numRef>
                    <c:extLst xmlns:c15="http://schemas.microsoft.com/office/drawing/2012/chart">
                      <c:ext xmlns:c15="http://schemas.microsoft.com/office/drawing/2012/chart" uri="{02D57815-91ED-43cb-92C2-25804820EDAC}">
                        <c15:formulaRef>
                          <c15:sqref>Graphics!$R$58:$R$69</c15:sqref>
                        </c15:formulaRef>
                      </c:ext>
                    </c:extLst>
                    <c:numCache>
                      <c:formatCode>General</c:formatCode>
                      <c:ptCount val="12"/>
                      <c:pt idx="0">
                        <c:v>96.8</c:v>
                      </c:pt>
                      <c:pt idx="1">
                        <c:v>49.6</c:v>
                      </c:pt>
                      <c:pt idx="2">
                        <c:v>7.6</c:v>
                      </c:pt>
                      <c:pt idx="3">
                        <c:v>236.4</c:v>
                      </c:pt>
                      <c:pt idx="4">
                        <c:v>113.8</c:v>
                      </c:pt>
                      <c:pt idx="5">
                        <c:v>32.200000000000003</c:v>
                      </c:pt>
                      <c:pt idx="6">
                        <c:v>14211</c:v>
                      </c:pt>
                      <c:pt idx="7">
                        <c:v>36.4</c:v>
                      </c:pt>
                      <c:pt idx="8">
                        <c:v>166.6</c:v>
                      </c:pt>
                      <c:pt idx="9">
                        <c:v>232.8</c:v>
                      </c:pt>
                      <c:pt idx="10">
                        <c:v>4.2</c:v>
                      </c:pt>
                      <c:pt idx="11">
                        <c:v>188.79999999999998</c:v>
                      </c:pt>
                    </c:numCache>
                  </c:numRef>
                </c:val>
                <c:extLst xmlns:c15="http://schemas.microsoft.com/office/drawing/2012/chart">
                  <c:ext xmlns:c16="http://schemas.microsoft.com/office/drawing/2014/chart" uri="{C3380CC4-5D6E-409C-BE32-E72D297353CC}">
                    <c16:uniqueId val="{00000007-F620-4564-88CB-2E306F79FF19}"/>
                  </c:ext>
                </c:extLst>
              </c15:ser>
            </c15:filteredBarSeries>
          </c:ext>
        </c:extLst>
      </c:barChart>
      <c:catAx>
        <c:axId val="452381808"/>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452379888"/>
        <c:crosses val="autoZero"/>
        <c:auto val="1"/>
        <c:lblAlgn val="ctr"/>
        <c:lblOffset val="100"/>
        <c:noMultiLvlLbl val="0"/>
      </c:catAx>
      <c:valAx>
        <c:axId val="45237988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sz="1200"/>
                  <a:t>Air Concentration (pptv)</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523818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Graphics!$K$56</c:f>
              <c:strCache>
                <c:ptCount val="1"/>
                <c:pt idx="0">
                  <c:v>AGAGE NH</c:v>
                </c:pt>
              </c:strCache>
            </c:strRef>
          </c:tx>
          <c:spPr>
            <a:solidFill>
              <a:srgbClr val="0070C0"/>
            </a:solidFill>
            <a:ln>
              <a:noFill/>
            </a:ln>
            <a:effectLst/>
          </c:spPr>
          <c:invertIfNegative val="0"/>
          <c:cat>
            <c:strRef>
              <c:f>Graphics!$J$58:$J$69</c:f>
              <c:strCache>
                <c:ptCount val="12"/>
                <c:pt idx="0">
                  <c:v>(FC-14) CF4</c:v>
                </c:pt>
                <c:pt idx="1">
                  <c:v>(FC-116)</c:v>
                </c:pt>
                <c:pt idx="2">
                  <c:v>(CFC-13)</c:v>
                </c:pt>
                <c:pt idx="3">
                  <c:v>(HFC-23)</c:v>
                </c:pt>
                <c:pt idx="4">
                  <c:v>(HFC-32)</c:v>
                </c:pt>
                <c:pt idx="5">
                  <c:v>(PFC-218)</c:v>
                </c:pt>
                <c:pt idx="6">
                  <c:v>(HFC-125)</c:v>
                </c:pt>
                <c:pt idx="7">
                  <c:v>(HFC-143a)</c:v>
                </c:pt>
                <c:pt idx="8">
                  <c:v>(HCFC-22)</c:v>
                </c:pt>
                <c:pt idx="9">
                  <c:v>(HFC-134a)</c:v>
                </c:pt>
                <c:pt idx="10">
                  <c:v>(PFC-C318)</c:v>
                </c:pt>
                <c:pt idx="11">
                  <c:v>(CFC-11)</c:v>
                </c:pt>
              </c:strCache>
            </c:strRef>
          </c:cat>
          <c:val>
            <c:numRef>
              <c:f>Graphics!$K$58:$K$69</c:f>
              <c:numCache>
                <c:formatCode>General</c:formatCode>
                <c:ptCount val="12"/>
                <c:pt idx="0">
                  <c:v>0</c:v>
                </c:pt>
                <c:pt idx="1">
                  <c:v>0</c:v>
                </c:pt>
                <c:pt idx="2">
                  <c:v>3.3899999999999997</c:v>
                </c:pt>
                <c:pt idx="3">
                  <c:v>36.200000000000003</c:v>
                </c:pt>
                <c:pt idx="4">
                  <c:v>36.200000000000003</c:v>
                </c:pt>
                <c:pt idx="5">
                  <c:v>75</c:v>
                </c:pt>
                <c:pt idx="6">
                  <c:v>42.1</c:v>
                </c:pt>
                <c:pt idx="7">
                  <c:v>29.9</c:v>
                </c:pt>
                <c:pt idx="8">
                  <c:v>257</c:v>
                </c:pt>
                <c:pt idx="9">
                  <c:v>12.8</c:v>
                </c:pt>
                <c:pt idx="10">
                  <c:v>2.0100000000000002</c:v>
                </c:pt>
                <c:pt idx="11">
                  <c:v>221</c:v>
                </c:pt>
              </c:numCache>
            </c:numRef>
          </c:val>
          <c:extLst>
            <c:ext xmlns:c16="http://schemas.microsoft.com/office/drawing/2014/chart" uri="{C3380CC4-5D6E-409C-BE32-E72D297353CC}">
              <c16:uniqueId val="{00000000-3120-4D77-A4E4-D8B0D7039C7B}"/>
            </c:ext>
          </c:extLst>
        </c:ser>
        <c:ser>
          <c:idx val="1"/>
          <c:order val="1"/>
          <c:tx>
            <c:strRef>
              <c:f>Graphics!$L$56</c:f>
              <c:strCache>
                <c:ptCount val="1"/>
                <c:pt idx="0">
                  <c:v>Mt Everest Base Camp</c:v>
                </c:pt>
              </c:strCache>
            </c:strRef>
          </c:tx>
          <c:spPr>
            <a:solidFill>
              <a:srgbClr val="00B0F0"/>
            </a:solidFill>
            <a:ln>
              <a:noFill/>
            </a:ln>
            <a:effectLst/>
          </c:spPr>
          <c:invertIfNegative val="0"/>
          <c:cat>
            <c:strRef>
              <c:f>Graphics!$J$58:$J$69</c:f>
              <c:strCache>
                <c:ptCount val="12"/>
                <c:pt idx="0">
                  <c:v>(FC-14) CF4</c:v>
                </c:pt>
                <c:pt idx="1">
                  <c:v>(FC-116)</c:v>
                </c:pt>
                <c:pt idx="2">
                  <c:v>(CFC-13)</c:v>
                </c:pt>
                <c:pt idx="3">
                  <c:v>(HFC-23)</c:v>
                </c:pt>
                <c:pt idx="4">
                  <c:v>(HFC-32)</c:v>
                </c:pt>
                <c:pt idx="5">
                  <c:v>(PFC-218)</c:v>
                </c:pt>
                <c:pt idx="6">
                  <c:v>(HFC-125)</c:v>
                </c:pt>
                <c:pt idx="7">
                  <c:v>(HFC-143a)</c:v>
                </c:pt>
                <c:pt idx="8">
                  <c:v>(HCFC-22)</c:v>
                </c:pt>
                <c:pt idx="9">
                  <c:v>(HFC-134a)</c:v>
                </c:pt>
                <c:pt idx="10">
                  <c:v>(PFC-C318)</c:v>
                </c:pt>
                <c:pt idx="11">
                  <c:v>(CFC-11)</c:v>
                </c:pt>
              </c:strCache>
            </c:strRef>
          </c:cat>
          <c:val>
            <c:numRef>
              <c:f>Graphics!$L$58:$L$69</c:f>
              <c:numCache>
                <c:formatCode>General</c:formatCode>
                <c:ptCount val="12"/>
                <c:pt idx="0">
                  <c:v>0</c:v>
                </c:pt>
                <c:pt idx="1">
                  <c:v>0</c:v>
                </c:pt>
                <c:pt idx="2">
                  <c:v>3.4099999999999997</c:v>
                </c:pt>
                <c:pt idx="3">
                  <c:v>36.700000000000003</c:v>
                </c:pt>
                <c:pt idx="4">
                  <c:v>39.199999999999996</c:v>
                </c:pt>
                <c:pt idx="5">
                  <c:v>70</c:v>
                </c:pt>
                <c:pt idx="6">
                  <c:v>42.2</c:v>
                </c:pt>
                <c:pt idx="7">
                  <c:v>29.4</c:v>
                </c:pt>
                <c:pt idx="8">
                  <c:v>255</c:v>
                </c:pt>
                <c:pt idx="9">
                  <c:v>130</c:v>
                </c:pt>
                <c:pt idx="10">
                  <c:v>2.0300000000000002</c:v>
                </c:pt>
                <c:pt idx="11">
                  <c:v>220</c:v>
                </c:pt>
              </c:numCache>
            </c:numRef>
          </c:val>
          <c:extLst>
            <c:ext xmlns:c16="http://schemas.microsoft.com/office/drawing/2014/chart" uri="{C3380CC4-5D6E-409C-BE32-E72D297353CC}">
              <c16:uniqueId val="{00000001-3120-4D77-A4E4-D8B0D7039C7B}"/>
            </c:ext>
          </c:extLst>
        </c:ser>
        <c:ser>
          <c:idx val="4"/>
          <c:order val="3"/>
          <c:tx>
            <c:strRef>
              <c:f>Graphics!$N$56</c:f>
              <c:strCache>
                <c:ptCount val="1"/>
                <c:pt idx="0">
                  <c:v>Bayfield</c:v>
                </c:pt>
              </c:strCache>
            </c:strRef>
          </c:tx>
          <c:spPr>
            <a:solidFill>
              <a:schemeClr val="accent5"/>
            </a:solidFill>
            <a:ln>
              <a:noFill/>
            </a:ln>
            <a:effectLst/>
          </c:spPr>
          <c:invertIfNegative val="0"/>
          <c:val>
            <c:numRef>
              <c:f>Graphics!$N$58:$N$69</c:f>
              <c:numCache>
                <c:formatCode>0.0</c:formatCode>
                <c:ptCount val="12"/>
                <c:pt idx="0">
                  <c:v>83.320000000000007</c:v>
                </c:pt>
                <c:pt idx="1">
                  <c:v>6.0796910136986</c:v>
                </c:pt>
                <c:pt idx="2">
                  <c:v>4.0939493066125197</c:v>
                </c:pt>
                <c:pt idx="3">
                  <c:v>41.207414109493399</c:v>
                </c:pt>
                <c:pt idx="4">
                  <c:v>42.449142593288201</c:v>
                </c:pt>
                <c:pt idx="5">
                  <c:v>1.1607380305083939</c:v>
                </c:pt>
                <c:pt idx="6">
                  <c:v>60.686321982431799</c:v>
                </c:pt>
                <c:pt idx="7">
                  <c:v>39.946442394051999</c:v>
                </c:pt>
                <c:pt idx="8">
                  <c:v>266.75119636657803</c:v>
                </c:pt>
                <c:pt idx="9">
                  <c:v>165.6561822699976</c:v>
                </c:pt>
                <c:pt idx="10">
                  <c:v>2.7706272663472</c:v>
                </c:pt>
                <c:pt idx="11">
                  <c:v>221.94733721812199</c:v>
                </c:pt>
              </c:numCache>
            </c:numRef>
          </c:val>
          <c:extLst>
            <c:ext xmlns:c16="http://schemas.microsoft.com/office/drawing/2014/chart" uri="{C3380CC4-5D6E-409C-BE32-E72D297353CC}">
              <c16:uniqueId val="{00000002-3120-4D77-A4E4-D8B0D7039C7B}"/>
            </c:ext>
          </c:extLst>
        </c:ser>
        <c:ser>
          <c:idx val="5"/>
          <c:order val="4"/>
          <c:tx>
            <c:strRef>
              <c:f>Graphics!$O$56</c:f>
              <c:strCache>
                <c:ptCount val="1"/>
                <c:pt idx="0">
                  <c:v>Oliphant</c:v>
                </c:pt>
              </c:strCache>
            </c:strRef>
          </c:tx>
          <c:spPr>
            <a:solidFill>
              <a:schemeClr val="accent5">
                <a:lumMod val="40000"/>
                <a:lumOff val="60000"/>
              </a:schemeClr>
            </a:solidFill>
            <a:ln>
              <a:noFill/>
            </a:ln>
            <a:effectLst/>
          </c:spPr>
          <c:invertIfNegative val="0"/>
          <c:val>
            <c:numRef>
              <c:f>Graphics!$O$58:$O$69</c:f>
              <c:numCache>
                <c:formatCode>0.0</c:formatCode>
                <c:ptCount val="12"/>
                <c:pt idx="0">
                  <c:v>87.1</c:v>
                </c:pt>
                <c:pt idx="1">
                  <c:v>6.3074299352977601</c:v>
                </c:pt>
                <c:pt idx="2">
                  <c:v>4.1525226795768599</c:v>
                </c:pt>
                <c:pt idx="3">
                  <c:v>41.987206601061601</c:v>
                </c:pt>
                <c:pt idx="4">
                  <c:v>56.234841931436804</c:v>
                </c:pt>
                <c:pt idx="5">
                  <c:v>1.26266756011299</c:v>
                </c:pt>
                <c:pt idx="6">
                  <c:v>63.468265302901003</c:v>
                </c:pt>
                <c:pt idx="7">
                  <c:v>41.377741514873598</c:v>
                </c:pt>
                <c:pt idx="8">
                  <c:v>278.10271059236601</c:v>
                </c:pt>
                <c:pt idx="9">
                  <c:v>171.94760866875919</c:v>
                </c:pt>
                <c:pt idx="10">
                  <c:v>2.8741430318861001</c:v>
                </c:pt>
                <c:pt idx="11">
                  <c:v>229.42448894289601</c:v>
                </c:pt>
              </c:numCache>
            </c:numRef>
          </c:val>
          <c:extLst>
            <c:ext xmlns:c16="http://schemas.microsoft.com/office/drawing/2014/chart" uri="{C3380CC4-5D6E-409C-BE32-E72D297353CC}">
              <c16:uniqueId val="{00000003-3120-4D77-A4E4-D8B0D7039C7B}"/>
            </c:ext>
          </c:extLst>
        </c:ser>
        <c:ser>
          <c:idx val="2"/>
          <c:order val="5"/>
          <c:tx>
            <c:strRef>
              <c:f>Graphics!$P$56</c:f>
              <c:strCache>
                <c:ptCount val="1"/>
                <c:pt idx="0">
                  <c:v>Lab Air</c:v>
                </c:pt>
              </c:strCache>
              <c:extLst xmlns:c15="http://schemas.microsoft.com/office/drawing/2012/chart"/>
            </c:strRef>
          </c:tx>
          <c:spPr>
            <a:solidFill>
              <a:srgbClr val="FFC000"/>
            </a:solidFill>
            <a:ln>
              <a:noFill/>
            </a:ln>
            <a:effectLst/>
          </c:spPr>
          <c:invertIfNegative val="0"/>
          <c:cat>
            <c:strRef>
              <c:f>Graphics!$J$58:$J$69</c:f>
              <c:strCache>
                <c:ptCount val="12"/>
                <c:pt idx="0">
                  <c:v>(FC-14) CF4</c:v>
                </c:pt>
                <c:pt idx="1">
                  <c:v>(FC-116)</c:v>
                </c:pt>
                <c:pt idx="2">
                  <c:v>(CFC-13)</c:v>
                </c:pt>
                <c:pt idx="3">
                  <c:v>(HFC-23)</c:v>
                </c:pt>
                <c:pt idx="4">
                  <c:v>(HFC-32)</c:v>
                </c:pt>
                <c:pt idx="5">
                  <c:v>(PFC-218)</c:v>
                </c:pt>
                <c:pt idx="6">
                  <c:v>(HFC-125)</c:v>
                </c:pt>
                <c:pt idx="7">
                  <c:v>(HFC-143a)</c:v>
                </c:pt>
                <c:pt idx="8">
                  <c:v>(HCFC-22)</c:v>
                </c:pt>
                <c:pt idx="9">
                  <c:v>(HFC-134a)</c:v>
                </c:pt>
                <c:pt idx="10">
                  <c:v>(PFC-C318)</c:v>
                </c:pt>
                <c:pt idx="11">
                  <c:v>(CFC-11)</c:v>
                </c:pt>
              </c:strCache>
              <c:extLst xmlns:c15="http://schemas.microsoft.com/office/drawing/2012/chart"/>
            </c:strRef>
          </c:cat>
          <c:val>
            <c:numRef>
              <c:f>Graphics!$P$58:$P$69</c:f>
              <c:numCache>
                <c:formatCode>General</c:formatCode>
                <c:ptCount val="12"/>
                <c:pt idx="0">
                  <c:v>90</c:v>
                </c:pt>
                <c:pt idx="1">
                  <c:v>6</c:v>
                </c:pt>
                <c:pt idx="2">
                  <c:v>3.8</c:v>
                </c:pt>
                <c:pt idx="3">
                  <c:v>38.6</c:v>
                </c:pt>
                <c:pt idx="4">
                  <c:v>65.199999999999989</c:v>
                </c:pt>
                <c:pt idx="5">
                  <c:v>0</c:v>
                </c:pt>
                <c:pt idx="6">
                  <c:v>65.199999999999989</c:v>
                </c:pt>
                <c:pt idx="7">
                  <c:v>38</c:v>
                </c:pt>
                <c:pt idx="8">
                  <c:v>258</c:v>
                </c:pt>
                <c:pt idx="9">
                  <c:v>177.6</c:v>
                </c:pt>
                <c:pt idx="10">
                  <c:v>2.6</c:v>
                </c:pt>
                <c:pt idx="11">
                  <c:v>206.4</c:v>
                </c:pt>
              </c:numCache>
              <c:extLst xmlns:c15="http://schemas.microsoft.com/office/drawing/2012/chart"/>
            </c:numRef>
          </c:val>
          <c:extLst xmlns:c15="http://schemas.microsoft.com/office/drawing/2012/chart">
            <c:ext xmlns:c16="http://schemas.microsoft.com/office/drawing/2014/chart" uri="{C3380CC4-5D6E-409C-BE32-E72D297353CC}">
              <c16:uniqueId val="{00000004-3120-4D77-A4E4-D8B0D7039C7B}"/>
            </c:ext>
          </c:extLst>
        </c:ser>
        <c:dLbls>
          <c:showLegendKey val="0"/>
          <c:showVal val="0"/>
          <c:showCatName val="0"/>
          <c:showSerName val="0"/>
          <c:showPercent val="0"/>
          <c:showBubbleSize val="0"/>
        </c:dLbls>
        <c:gapWidth val="219"/>
        <c:overlap val="-27"/>
        <c:axId val="452381808"/>
        <c:axId val="452379888"/>
        <c:extLst>
          <c:ext xmlns:c15="http://schemas.microsoft.com/office/drawing/2012/chart" uri="{02D57815-91ED-43cb-92C2-25804820EDAC}">
            <c15:filteredBarSeries>
              <c15:ser>
                <c:idx val="3"/>
                <c:order val="2"/>
                <c:tx>
                  <c:strRef>
                    <c:extLst>
                      <c:ext uri="{02D57815-91ED-43cb-92C2-25804820EDAC}">
                        <c15:formulaRef>
                          <c15:sqref>Graphics!$Q$56</c15:sqref>
                        </c15:formulaRef>
                      </c:ext>
                    </c:extLst>
                    <c:strCache>
                      <c:ptCount val="1"/>
                      <c:pt idx="0">
                        <c:v>Hwy 85 (October)</c:v>
                      </c:pt>
                    </c:strCache>
                  </c:strRef>
                </c:tx>
                <c:spPr>
                  <a:solidFill>
                    <a:schemeClr val="accent4"/>
                  </a:solidFill>
                  <a:ln>
                    <a:noFill/>
                  </a:ln>
                  <a:effectLst/>
                </c:spPr>
                <c:invertIfNegative val="0"/>
                <c:cat>
                  <c:strRef>
                    <c:extLst>
                      <c:ext uri="{02D57815-91ED-43cb-92C2-25804820EDAC}">
                        <c15:formulaRef>
                          <c15:sqref>Graphics!$J$58:$J$69</c15:sqref>
                        </c15:formulaRef>
                      </c:ext>
                    </c:extLst>
                    <c:strCache>
                      <c:ptCount val="12"/>
                      <c:pt idx="0">
                        <c:v>(FC-14) CF4</c:v>
                      </c:pt>
                      <c:pt idx="1">
                        <c:v>(FC-116)</c:v>
                      </c:pt>
                      <c:pt idx="2">
                        <c:v>(CFC-13)</c:v>
                      </c:pt>
                      <c:pt idx="3">
                        <c:v>(HFC-23)</c:v>
                      </c:pt>
                      <c:pt idx="4">
                        <c:v>(HFC-32)</c:v>
                      </c:pt>
                      <c:pt idx="5">
                        <c:v>(PFC-218)</c:v>
                      </c:pt>
                      <c:pt idx="6">
                        <c:v>(HFC-125)</c:v>
                      </c:pt>
                      <c:pt idx="7">
                        <c:v>(HFC-143a)</c:v>
                      </c:pt>
                      <c:pt idx="8">
                        <c:v>(HCFC-22)</c:v>
                      </c:pt>
                      <c:pt idx="9">
                        <c:v>(HFC-134a)</c:v>
                      </c:pt>
                      <c:pt idx="10">
                        <c:v>(PFC-C318)</c:v>
                      </c:pt>
                      <c:pt idx="11">
                        <c:v>(CFC-11)</c:v>
                      </c:pt>
                    </c:strCache>
                  </c:strRef>
                </c:cat>
                <c:val>
                  <c:numRef>
                    <c:extLst>
                      <c:ext uri="{02D57815-91ED-43cb-92C2-25804820EDAC}">
                        <c15:formulaRef>
                          <c15:sqref>Graphics!$Q$58:$Q$69</c15:sqref>
                        </c15:formulaRef>
                      </c:ext>
                    </c:extLst>
                    <c:numCache>
                      <c:formatCode>General</c:formatCode>
                      <c:ptCount val="12"/>
                      <c:pt idx="0">
                        <c:v>93.399999999999991</c:v>
                      </c:pt>
                      <c:pt idx="1">
                        <c:v>6.2</c:v>
                      </c:pt>
                      <c:pt idx="2">
                        <c:v>4</c:v>
                      </c:pt>
                      <c:pt idx="3">
                        <c:v>39.4</c:v>
                      </c:pt>
                      <c:pt idx="4">
                        <c:v>107.6</c:v>
                      </c:pt>
                      <c:pt idx="5">
                        <c:v>0</c:v>
                      </c:pt>
                      <c:pt idx="6">
                        <c:v>105.6</c:v>
                      </c:pt>
                      <c:pt idx="7">
                        <c:v>42.2</c:v>
                      </c:pt>
                      <c:pt idx="8">
                        <c:v>259.60000000000002</c:v>
                      </c:pt>
                      <c:pt idx="9">
                        <c:v>233.6</c:v>
                      </c:pt>
                      <c:pt idx="10">
                        <c:v>2.8</c:v>
                      </c:pt>
                      <c:pt idx="11">
                        <c:v>209.79999999999998</c:v>
                      </c:pt>
                    </c:numCache>
                  </c:numRef>
                </c:val>
                <c:extLst>
                  <c:ext xmlns:c16="http://schemas.microsoft.com/office/drawing/2014/chart" uri="{C3380CC4-5D6E-409C-BE32-E72D297353CC}">
                    <c16:uniqueId val="{00000005-3120-4D77-A4E4-D8B0D7039C7B}"/>
                  </c:ext>
                </c:extLst>
              </c15:ser>
            </c15:filteredBarSeries>
          </c:ext>
        </c:extLst>
      </c:barChart>
      <c:catAx>
        <c:axId val="452381808"/>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452379888"/>
        <c:crosses val="autoZero"/>
        <c:auto val="1"/>
        <c:lblAlgn val="ctr"/>
        <c:lblOffset val="100"/>
        <c:noMultiLvlLbl val="0"/>
      </c:catAx>
      <c:valAx>
        <c:axId val="45237988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Air Concentration (pptv)</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4523818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12BDBB2-B53A-4FE6-8CE0-9CFBE7C1D927}" type="doc">
      <dgm:prSet loTypeId="urn:microsoft.com/office/officeart/2005/8/layout/arrow2" loCatId="process" qsTypeId="urn:microsoft.com/office/officeart/2005/8/quickstyle/simple1" qsCatId="simple" csTypeId="urn:microsoft.com/office/officeart/2005/8/colors/accent1_2" csCatId="accent1" phldr="1"/>
      <dgm:spPr/>
    </dgm:pt>
    <dgm:pt modelId="{FC203227-DD68-40E9-B4BB-9453B85B8EB6}">
      <dgm:prSet phldrT="[Text]" custT="1"/>
      <dgm:spPr/>
      <dgm:t>
        <a:bodyPr/>
        <a:lstStyle/>
        <a:p>
          <a:r>
            <a:rPr lang="en-US" sz="1600" dirty="0"/>
            <a:t>PFAS Release </a:t>
          </a:r>
        </a:p>
      </dgm:t>
    </dgm:pt>
    <dgm:pt modelId="{20629855-6159-4168-A034-B8B2FAAD3E25}" type="parTrans" cxnId="{205D5E43-9B53-46B6-859E-E21FC967C5EA}">
      <dgm:prSet/>
      <dgm:spPr/>
      <dgm:t>
        <a:bodyPr/>
        <a:lstStyle/>
        <a:p>
          <a:endParaRPr lang="en-US" sz="1200"/>
        </a:p>
      </dgm:t>
    </dgm:pt>
    <dgm:pt modelId="{0E5ED243-5A8C-47BF-AFD3-2938E8986CCC}" type="sibTrans" cxnId="{205D5E43-9B53-46B6-859E-E21FC967C5EA}">
      <dgm:prSet/>
      <dgm:spPr/>
      <dgm:t>
        <a:bodyPr/>
        <a:lstStyle/>
        <a:p>
          <a:endParaRPr lang="en-US" sz="1200"/>
        </a:p>
      </dgm:t>
    </dgm:pt>
    <dgm:pt modelId="{C9F186FE-0996-49B7-93B4-E91A08080675}">
      <dgm:prSet phldrT="[Text]" custT="1"/>
      <dgm:spPr/>
      <dgm:t>
        <a:bodyPr/>
        <a:lstStyle/>
        <a:p>
          <a:pPr rtl="0"/>
          <a:r>
            <a:rPr lang="en-US" sz="1600" dirty="0">
              <a:latin typeface="+mn-lt"/>
            </a:rPr>
            <a:t>Short / long range             dispersion</a:t>
          </a:r>
        </a:p>
      </dgm:t>
    </dgm:pt>
    <dgm:pt modelId="{8DCB911B-7164-4F3E-B54D-73E780B773AB}" type="parTrans" cxnId="{B85CFC25-EAEA-49A8-A78E-2B4A579B4D6A}">
      <dgm:prSet/>
      <dgm:spPr/>
      <dgm:t>
        <a:bodyPr/>
        <a:lstStyle/>
        <a:p>
          <a:endParaRPr lang="en-US" sz="1200"/>
        </a:p>
      </dgm:t>
    </dgm:pt>
    <dgm:pt modelId="{E8D8C799-7B0C-4990-B332-1752B066E231}" type="sibTrans" cxnId="{B85CFC25-EAEA-49A8-A78E-2B4A579B4D6A}">
      <dgm:prSet/>
      <dgm:spPr/>
      <dgm:t>
        <a:bodyPr/>
        <a:lstStyle/>
        <a:p>
          <a:endParaRPr lang="en-US" sz="1200"/>
        </a:p>
      </dgm:t>
    </dgm:pt>
    <dgm:pt modelId="{56640D00-DC4F-485B-8D0D-54C7A54F39D3}">
      <dgm:prSet phldrT="[Text]" custT="1"/>
      <dgm:spPr/>
      <dgm:t>
        <a:bodyPr/>
        <a:lstStyle/>
        <a:p>
          <a:pPr rtl="0"/>
          <a:r>
            <a:rPr lang="en-US" sz="1600" dirty="0">
              <a:latin typeface="+mn-lt"/>
            </a:rPr>
            <a:t>Atmospheric deposition                 (wet or dry)</a:t>
          </a:r>
        </a:p>
      </dgm:t>
    </dgm:pt>
    <dgm:pt modelId="{744CEAC8-2AAA-460C-8866-97C2218642AF}" type="parTrans" cxnId="{133BCF97-5873-435A-A12C-F38574FA00C8}">
      <dgm:prSet/>
      <dgm:spPr/>
      <dgm:t>
        <a:bodyPr/>
        <a:lstStyle/>
        <a:p>
          <a:endParaRPr lang="en-US" sz="1200"/>
        </a:p>
      </dgm:t>
    </dgm:pt>
    <dgm:pt modelId="{E874BF5D-5729-4CAD-A1AE-C5B28CFDBEE2}" type="sibTrans" cxnId="{133BCF97-5873-435A-A12C-F38574FA00C8}">
      <dgm:prSet/>
      <dgm:spPr/>
      <dgm:t>
        <a:bodyPr/>
        <a:lstStyle/>
        <a:p>
          <a:endParaRPr lang="en-US" sz="1200"/>
        </a:p>
      </dgm:t>
    </dgm:pt>
    <dgm:pt modelId="{151CABEA-B6FF-4BB5-AC83-BC10834FD362}">
      <dgm:prSet phldrT="[Text]" custT="1"/>
      <dgm:spPr/>
      <dgm:t>
        <a:bodyPr/>
        <a:lstStyle/>
        <a:p>
          <a:r>
            <a:rPr lang="en-US" sz="1600" dirty="0">
              <a:latin typeface="+mn-lt"/>
            </a:rPr>
            <a:t>Sea Spray</a:t>
          </a:r>
        </a:p>
      </dgm:t>
    </dgm:pt>
    <dgm:pt modelId="{703AA80D-004C-46CA-9F72-D4DDDCF99C3E}" type="parTrans" cxnId="{E348BFB3-D036-4575-AD78-215DF2F2D03D}">
      <dgm:prSet/>
      <dgm:spPr/>
      <dgm:t>
        <a:bodyPr/>
        <a:lstStyle/>
        <a:p>
          <a:endParaRPr lang="en-US"/>
        </a:p>
      </dgm:t>
    </dgm:pt>
    <dgm:pt modelId="{8C4D5403-4D0A-4215-A6B5-6BC1D6DAC74E}" type="sibTrans" cxnId="{E348BFB3-D036-4575-AD78-215DF2F2D03D}">
      <dgm:prSet/>
      <dgm:spPr/>
      <dgm:t>
        <a:bodyPr/>
        <a:lstStyle/>
        <a:p>
          <a:endParaRPr lang="en-US"/>
        </a:p>
      </dgm:t>
    </dgm:pt>
    <dgm:pt modelId="{C8269FF7-2A0C-4C2B-A8CB-6747B8B30059}" type="pres">
      <dgm:prSet presAssocID="{212BDBB2-B53A-4FE6-8CE0-9CFBE7C1D927}" presName="arrowDiagram" presStyleCnt="0">
        <dgm:presLayoutVars>
          <dgm:chMax val="5"/>
          <dgm:dir/>
          <dgm:resizeHandles val="exact"/>
        </dgm:presLayoutVars>
      </dgm:prSet>
      <dgm:spPr/>
    </dgm:pt>
    <dgm:pt modelId="{26252F7D-AE08-4E77-A20C-932ED16F8EE8}" type="pres">
      <dgm:prSet presAssocID="{212BDBB2-B53A-4FE6-8CE0-9CFBE7C1D927}" presName="arrow" presStyleLbl="bgShp" presStyleIdx="0" presStyleCnt="1" custLinFactNeighborX="2941" custLinFactNeighborY="2077"/>
      <dgm:spPr/>
    </dgm:pt>
    <dgm:pt modelId="{98F087C3-89A3-49A2-83E3-9631FE1DE3E6}" type="pres">
      <dgm:prSet presAssocID="{212BDBB2-B53A-4FE6-8CE0-9CFBE7C1D927}" presName="arrowDiagram4" presStyleCnt="0"/>
      <dgm:spPr/>
    </dgm:pt>
    <dgm:pt modelId="{566A3972-7222-491B-979B-28110FEAF679}" type="pres">
      <dgm:prSet presAssocID="{FC203227-DD68-40E9-B4BB-9453B85B8EB6}" presName="bullet4a" presStyleLbl="node1" presStyleIdx="0" presStyleCnt="4"/>
      <dgm:spPr/>
    </dgm:pt>
    <dgm:pt modelId="{3CF7B527-352C-40D6-B776-335F49563961}" type="pres">
      <dgm:prSet presAssocID="{FC203227-DD68-40E9-B4BB-9453B85B8EB6}" presName="textBox4a" presStyleLbl="revTx" presStyleIdx="0" presStyleCnt="4">
        <dgm:presLayoutVars>
          <dgm:bulletEnabled val="1"/>
        </dgm:presLayoutVars>
      </dgm:prSet>
      <dgm:spPr/>
    </dgm:pt>
    <dgm:pt modelId="{32EB9737-F6D2-4FC7-AC74-4E068DDFDBC7}" type="pres">
      <dgm:prSet presAssocID="{C9F186FE-0996-49B7-93B4-E91A08080675}" presName="bullet4b" presStyleLbl="node1" presStyleIdx="1" presStyleCnt="4"/>
      <dgm:spPr/>
    </dgm:pt>
    <dgm:pt modelId="{85D2C486-E183-4515-B479-59521E5A39AD}" type="pres">
      <dgm:prSet presAssocID="{C9F186FE-0996-49B7-93B4-E91A08080675}" presName="textBox4b" presStyleLbl="revTx" presStyleIdx="1" presStyleCnt="4">
        <dgm:presLayoutVars>
          <dgm:bulletEnabled val="1"/>
        </dgm:presLayoutVars>
      </dgm:prSet>
      <dgm:spPr/>
    </dgm:pt>
    <dgm:pt modelId="{AE1F2019-4061-40E9-8B73-526849730515}" type="pres">
      <dgm:prSet presAssocID="{151CABEA-B6FF-4BB5-AC83-BC10834FD362}" presName="bullet4c" presStyleLbl="node1" presStyleIdx="2" presStyleCnt="4"/>
      <dgm:spPr/>
    </dgm:pt>
    <dgm:pt modelId="{BBBDD873-8D9A-4A63-895F-6CBCE20F5B39}" type="pres">
      <dgm:prSet presAssocID="{151CABEA-B6FF-4BB5-AC83-BC10834FD362}" presName="textBox4c" presStyleLbl="revTx" presStyleIdx="2" presStyleCnt="4" custLinFactNeighborX="-25437" custLinFactNeighborY="14037">
        <dgm:presLayoutVars>
          <dgm:bulletEnabled val="1"/>
        </dgm:presLayoutVars>
      </dgm:prSet>
      <dgm:spPr/>
    </dgm:pt>
    <dgm:pt modelId="{53E83CD8-C602-4BAD-ABBA-75737C2D4854}" type="pres">
      <dgm:prSet presAssocID="{56640D00-DC4F-485B-8D0D-54C7A54F39D3}" presName="bullet4d" presStyleLbl="node1" presStyleIdx="3" presStyleCnt="4"/>
      <dgm:spPr/>
    </dgm:pt>
    <dgm:pt modelId="{FBDB2E77-2861-42B1-999D-2B8B06D4D970}" type="pres">
      <dgm:prSet presAssocID="{56640D00-DC4F-485B-8D0D-54C7A54F39D3}" presName="textBox4d" presStyleLbl="revTx" presStyleIdx="3" presStyleCnt="4" custScaleX="157774" custLinFactNeighborX="13849" custLinFactNeighborY="14128">
        <dgm:presLayoutVars>
          <dgm:bulletEnabled val="1"/>
        </dgm:presLayoutVars>
      </dgm:prSet>
      <dgm:spPr/>
    </dgm:pt>
  </dgm:ptLst>
  <dgm:cxnLst>
    <dgm:cxn modelId="{2D29C713-DA92-44C0-BDC1-FBC957E479DB}" type="presOf" srcId="{151CABEA-B6FF-4BB5-AC83-BC10834FD362}" destId="{BBBDD873-8D9A-4A63-895F-6CBCE20F5B39}" srcOrd="0" destOrd="0" presId="urn:microsoft.com/office/officeart/2005/8/layout/arrow2"/>
    <dgm:cxn modelId="{B85CFC25-EAEA-49A8-A78E-2B4A579B4D6A}" srcId="{212BDBB2-B53A-4FE6-8CE0-9CFBE7C1D927}" destId="{C9F186FE-0996-49B7-93B4-E91A08080675}" srcOrd="1" destOrd="0" parTransId="{8DCB911B-7164-4F3E-B54D-73E780B773AB}" sibTransId="{E8D8C799-7B0C-4990-B332-1752B066E231}"/>
    <dgm:cxn modelId="{205D5E43-9B53-46B6-859E-E21FC967C5EA}" srcId="{212BDBB2-B53A-4FE6-8CE0-9CFBE7C1D927}" destId="{FC203227-DD68-40E9-B4BB-9453B85B8EB6}" srcOrd="0" destOrd="0" parTransId="{20629855-6159-4168-A034-B8B2FAAD3E25}" sibTransId="{0E5ED243-5A8C-47BF-AFD3-2938E8986CCC}"/>
    <dgm:cxn modelId="{5D3CE27B-97F6-44A6-BEC6-F8936BBB0115}" type="presOf" srcId="{C9F186FE-0996-49B7-93B4-E91A08080675}" destId="{85D2C486-E183-4515-B479-59521E5A39AD}" srcOrd="0" destOrd="0" presId="urn:microsoft.com/office/officeart/2005/8/layout/arrow2"/>
    <dgm:cxn modelId="{41E31587-4031-49E3-A398-42ED23B23B35}" type="presOf" srcId="{56640D00-DC4F-485B-8D0D-54C7A54F39D3}" destId="{FBDB2E77-2861-42B1-999D-2B8B06D4D970}" srcOrd="0" destOrd="0" presId="urn:microsoft.com/office/officeart/2005/8/layout/arrow2"/>
    <dgm:cxn modelId="{133BCF97-5873-435A-A12C-F38574FA00C8}" srcId="{212BDBB2-B53A-4FE6-8CE0-9CFBE7C1D927}" destId="{56640D00-DC4F-485B-8D0D-54C7A54F39D3}" srcOrd="3" destOrd="0" parTransId="{744CEAC8-2AAA-460C-8866-97C2218642AF}" sibTransId="{E874BF5D-5729-4CAD-A1AE-C5B28CFDBEE2}"/>
    <dgm:cxn modelId="{E348BFB3-D036-4575-AD78-215DF2F2D03D}" srcId="{212BDBB2-B53A-4FE6-8CE0-9CFBE7C1D927}" destId="{151CABEA-B6FF-4BB5-AC83-BC10834FD362}" srcOrd="2" destOrd="0" parTransId="{703AA80D-004C-46CA-9F72-D4DDDCF99C3E}" sibTransId="{8C4D5403-4D0A-4215-A6B5-6BC1D6DAC74E}"/>
    <dgm:cxn modelId="{407058DF-DC33-4FD2-BC72-1551CF5BFC64}" type="presOf" srcId="{212BDBB2-B53A-4FE6-8CE0-9CFBE7C1D927}" destId="{C8269FF7-2A0C-4C2B-A8CB-6747B8B30059}" srcOrd="0" destOrd="0" presId="urn:microsoft.com/office/officeart/2005/8/layout/arrow2"/>
    <dgm:cxn modelId="{7845B5EB-7B06-4B23-80D8-12ACC19A7A43}" type="presOf" srcId="{FC203227-DD68-40E9-B4BB-9453B85B8EB6}" destId="{3CF7B527-352C-40D6-B776-335F49563961}" srcOrd="0" destOrd="0" presId="urn:microsoft.com/office/officeart/2005/8/layout/arrow2"/>
    <dgm:cxn modelId="{2058B646-31AF-4FEB-BF75-CCF91B9A68E3}" type="presParOf" srcId="{C8269FF7-2A0C-4C2B-A8CB-6747B8B30059}" destId="{26252F7D-AE08-4E77-A20C-932ED16F8EE8}" srcOrd="0" destOrd="0" presId="urn:microsoft.com/office/officeart/2005/8/layout/arrow2"/>
    <dgm:cxn modelId="{84592F4A-9E96-4527-80BA-3A4F32135978}" type="presParOf" srcId="{C8269FF7-2A0C-4C2B-A8CB-6747B8B30059}" destId="{98F087C3-89A3-49A2-83E3-9631FE1DE3E6}" srcOrd="1" destOrd="0" presId="urn:microsoft.com/office/officeart/2005/8/layout/arrow2"/>
    <dgm:cxn modelId="{873560D1-CF2E-45A7-ABFA-972369393658}" type="presParOf" srcId="{98F087C3-89A3-49A2-83E3-9631FE1DE3E6}" destId="{566A3972-7222-491B-979B-28110FEAF679}" srcOrd="0" destOrd="0" presId="urn:microsoft.com/office/officeart/2005/8/layout/arrow2"/>
    <dgm:cxn modelId="{B25F5365-FE50-45DC-AB6D-A9E5F3731415}" type="presParOf" srcId="{98F087C3-89A3-49A2-83E3-9631FE1DE3E6}" destId="{3CF7B527-352C-40D6-B776-335F49563961}" srcOrd="1" destOrd="0" presId="urn:microsoft.com/office/officeart/2005/8/layout/arrow2"/>
    <dgm:cxn modelId="{076C474A-1A9B-4ADA-BE9B-6A2D6E38A34D}" type="presParOf" srcId="{98F087C3-89A3-49A2-83E3-9631FE1DE3E6}" destId="{32EB9737-F6D2-4FC7-AC74-4E068DDFDBC7}" srcOrd="2" destOrd="0" presId="urn:microsoft.com/office/officeart/2005/8/layout/arrow2"/>
    <dgm:cxn modelId="{E572B222-E531-4D41-A115-05FA538588FD}" type="presParOf" srcId="{98F087C3-89A3-49A2-83E3-9631FE1DE3E6}" destId="{85D2C486-E183-4515-B479-59521E5A39AD}" srcOrd="3" destOrd="0" presId="urn:microsoft.com/office/officeart/2005/8/layout/arrow2"/>
    <dgm:cxn modelId="{5162E5C5-7EEC-461C-9B2B-AE74EBEF1FCC}" type="presParOf" srcId="{98F087C3-89A3-49A2-83E3-9631FE1DE3E6}" destId="{AE1F2019-4061-40E9-8B73-526849730515}" srcOrd="4" destOrd="0" presId="urn:microsoft.com/office/officeart/2005/8/layout/arrow2"/>
    <dgm:cxn modelId="{AF5A377C-DD59-455C-8586-1ADC4B1C6B5A}" type="presParOf" srcId="{98F087C3-89A3-49A2-83E3-9631FE1DE3E6}" destId="{BBBDD873-8D9A-4A63-895F-6CBCE20F5B39}" srcOrd="5" destOrd="0" presId="urn:microsoft.com/office/officeart/2005/8/layout/arrow2"/>
    <dgm:cxn modelId="{2E8FF1A6-8D19-4A90-B182-C048F4C11214}" type="presParOf" srcId="{98F087C3-89A3-49A2-83E3-9631FE1DE3E6}" destId="{53E83CD8-C602-4BAD-ABBA-75737C2D4854}" srcOrd="6" destOrd="0" presId="urn:microsoft.com/office/officeart/2005/8/layout/arrow2"/>
    <dgm:cxn modelId="{41664E0E-1FA8-402E-B13C-0BC603B5F618}" type="presParOf" srcId="{98F087C3-89A3-49A2-83E3-9631FE1DE3E6}" destId="{FBDB2E77-2861-42B1-999D-2B8B06D4D970}" srcOrd="7"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252F7D-AE08-4E77-A20C-932ED16F8EE8}">
      <dsp:nvSpPr>
        <dsp:cNvPr id="0" name=""/>
        <dsp:cNvSpPr/>
      </dsp:nvSpPr>
      <dsp:spPr>
        <a:xfrm>
          <a:off x="0" y="834056"/>
          <a:ext cx="5502163" cy="3438851"/>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66A3972-7222-491B-979B-28110FEAF679}">
      <dsp:nvSpPr>
        <dsp:cNvPr id="0" name=""/>
        <dsp:cNvSpPr/>
      </dsp:nvSpPr>
      <dsp:spPr>
        <a:xfrm>
          <a:off x="540139" y="3319761"/>
          <a:ext cx="126549" cy="126549"/>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CF7B527-352C-40D6-B776-335F49563961}">
      <dsp:nvSpPr>
        <dsp:cNvPr id="0" name=""/>
        <dsp:cNvSpPr/>
      </dsp:nvSpPr>
      <dsp:spPr>
        <a:xfrm>
          <a:off x="603414" y="3383036"/>
          <a:ext cx="940869" cy="8184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7056" tIns="0" rIns="0" bIns="0" numCol="1" spcCol="1270" anchor="t" anchorCtr="0">
          <a:noAutofit/>
        </a:bodyPr>
        <a:lstStyle/>
        <a:p>
          <a:pPr marL="0" lvl="0" indent="0" algn="l" defTabSz="711200">
            <a:lnSpc>
              <a:spcPct val="90000"/>
            </a:lnSpc>
            <a:spcBef>
              <a:spcPct val="0"/>
            </a:spcBef>
            <a:spcAft>
              <a:spcPct val="35000"/>
            </a:spcAft>
            <a:buNone/>
          </a:pPr>
          <a:r>
            <a:rPr lang="en-US" sz="1600" kern="1200" dirty="0"/>
            <a:t>PFAS Release </a:t>
          </a:r>
        </a:p>
      </dsp:txBody>
      <dsp:txXfrm>
        <a:off x="603414" y="3383036"/>
        <a:ext cx="940869" cy="818446"/>
      </dsp:txXfrm>
    </dsp:sp>
    <dsp:sp modelId="{32EB9737-F6D2-4FC7-AC74-4E068DDFDBC7}">
      <dsp:nvSpPr>
        <dsp:cNvPr id="0" name=""/>
        <dsp:cNvSpPr/>
      </dsp:nvSpPr>
      <dsp:spPr>
        <a:xfrm>
          <a:off x="1434241" y="2519884"/>
          <a:ext cx="220086" cy="220086"/>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5D2C486-E183-4515-B479-59521E5A39AD}">
      <dsp:nvSpPr>
        <dsp:cNvPr id="0" name=""/>
        <dsp:cNvSpPr/>
      </dsp:nvSpPr>
      <dsp:spPr>
        <a:xfrm>
          <a:off x="1544284" y="2629927"/>
          <a:ext cx="1155454" cy="15715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619" tIns="0" rIns="0" bIns="0" numCol="1" spcCol="1270" anchor="t" anchorCtr="0">
          <a:noAutofit/>
        </a:bodyPr>
        <a:lstStyle/>
        <a:p>
          <a:pPr marL="0" lvl="0" indent="0" algn="l" defTabSz="711200" rtl="0">
            <a:lnSpc>
              <a:spcPct val="90000"/>
            </a:lnSpc>
            <a:spcBef>
              <a:spcPct val="0"/>
            </a:spcBef>
            <a:spcAft>
              <a:spcPct val="35000"/>
            </a:spcAft>
            <a:buNone/>
          </a:pPr>
          <a:r>
            <a:rPr lang="en-US" sz="1600" kern="1200" dirty="0">
              <a:latin typeface="+mn-lt"/>
            </a:rPr>
            <a:t>Short / long range             dispersion</a:t>
          </a:r>
        </a:p>
      </dsp:txBody>
      <dsp:txXfrm>
        <a:off x="1544284" y="2629927"/>
        <a:ext cx="1155454" cy="1571555"/>
      </dsp:txXfrm>
    </dsp:sp>
    <dsp:sp modelId="{AE1F2019-4061-40E9-8B73-526849730515}">
      <dsp:nvSpPr>
        <dsp:cNvPr id="0" name=""/>
        <dsp:cNvSpPr/>
      </dsp:nvSpPr>
      <dsp:spPr>
        <a:xfrm>
          <a:off x="2575940" y="1930465"/>
          <a:ext cx="291614" cy="291614"/>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BBDD873-8D9A-4A63-895F-6CBCE20F5B39}">
      <dsp:nvSpPr>
        <dsp:cNvPr id="0" name=""/>
        <dsp:cNvSpPr/>
      </dsp:nvSpPr>
      <dsp:spPr>
        <a:xfrm>
          <a:off x="2427834" y="2374588"/>
          <a:ext cx="1155454" cy="21252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4521" tIns="0" rIns="0" bIns="0" numCol="1" spcCol="1270" anchor="t" anchorCtr="0">
          <a:noAutofit/>
        </a:bodyPr>
        <a:lstStyle/>
        <a:p>
          <a:pPr marL="0" lvl="0" indent="0" algn="l" defTabSz="711200">
            <a:lnSpc>
              <a:spcPct val="90000"/>
            </a:lnSpc>
            <a:spcBef>
              <a:spcPct val="0"/>
            </a:spcBef>
            <a:spcAft>
              <a:spcPct val="35000"/>
            </a:spcAft>
            <a:buNone/>
          </a:pPr>
          <a:r>
            <a:rPr lang="en-US" sz="1600" kern="1200" dirty="0">
              <a:latin typeface="+mn-lt"/>
            </a:rPr>
            <a:t>Sea Spray</a:t>
          </a:r>
        </a:p>
      </dsp:txBody>
      <dsp:txXfrm>
        <a:off x="2427834" y="2374588"/>
        <a:ext cx="1155454" cy="2125210"/>
      </dsp:txXfrm>
    </dsp:sp>
    <dsp:sp modelId="{53E83CD8-C602-4BAD-ABBA-75737C2D4854}">
      <dsp:nvSpPr>
        <dsp:cNvPr id="0" name=""/>
        <dsp:cNvSpPr/>
      </dsp:nvSpPr>
      <dsp:spPr>
        <a:xfrm>
          <a:off x="3819429" y="1540499"/>
          <a:ext cx="390653" cy="390653"/>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BDB2E77-2861-42B1-999D-2B8B06D4D970}">
      <dsp:nvSpPr>
        <dsp:cNvPr id="0" name=""/>
        <dsp:cNvSpPr/>
      </dsp:nvSpPr>
      <dsp:spPr>
        <a:xfrm>
          <a:off x="3680979" y="2084174"/>
          <a:ext cx="1823006" cy="24656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6999" tIns="0" rIns="0" bIns="0" numCol="1" spcCol="1270" anchor="t" anchorCtr="0">
          <a:noAutofit/>
        </a:bodyPr>
        <a:lstStyle/>
        <a:p>
          <a:pPr marL="0" lvl="0" indent="0" algn="l" defTabSz="711200" rtl="0">
            <a:lnSpc>
              <a:spcPct val="90000"/>
            </a:lnSpc>
            <a:spcBef>
              <a:spcPct val="0"/>
            </a:spcBef>
            <a:spcAft>
              <a:spcPct val="35000"/>
            </a:spcAft>
            <a:buNone/>
          </a:pPr>
          <a:r>
            <a:rPr lang="en-US" sz="1600" kern="1200" dirty="0">
              <a:latin typeface="+mn-lt"/>
            </a:rPr>
            <a:t>Atmospheric deposition                 (wet or dry)</a:t>
          </a:r>
        </a:p>
      </dsp:txBody>
      <dsp:txXfrm>
        <a:off x="3680979" y="2084174"/>
        <a:ext cx="1823006" cy="2465656"/>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D7B1E6-3119-4330-9C6F-8347164AC817}" type="datetimeFigureOut">
              <a:rPr lang="en-AU" smtClean="0"/>
              <a:t>30/03/2026</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51EB2E-5573-4C3C-B529-C22F329006D7}" type="slidenum">
              <a:rPr lang="en-AU" smtClean="0"/>
              <a:t>‹#›</a:t>
            </a:fld>
            <a:endParaRPr lang="en-AU"/>
          </a:p>
        </p:txBody>
      </p:sp>
    </p:spTree>
    <p:extLst>
      <p:ext uri="{BB962C8B-B14F-4D97-AF65-F5344CB8AC3E}">
        <p14:creationId xmlns:p14="http://schemas.microsoft.com/office/powerpoint/2010/main" val="17426779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51EB2E-5573-4C3C-B529-C22F329006D7}" type="slidenum">
              <a:rPr lang="en-AU" smtClean="0"/>
              <a:t>1</a:t>
            </a:fld>
            <a:endParaRPr lang="en-AU"/>
          </a:p>
        </p:txBody>
      </p:sp>
    </p:spTree>
    <p:extLst>
      <p:ext uri="{BB962C8B-B14F-4D97-AF65-F5344CB8AC3E}">
        <p14:creationId xmlns:p14="http://schemas.microsoft.com/office/powerpoint/2010/main" val="10283766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venir Next LT Pro"/>
              </a:rPr>
              <a:t>Does OTM-50 specify duplicates - optional</a:t>
            </a:r>
            <a:endParaRPr lang="en-US" dirty="0"/>
          </a:p>
          <a:p>
            <a:r>
              <a:rPr lang="en-US" dirty="0">
                <a:latin typeface="Avenir Next LT Pro"/>
              </a:rPr>
              <a:t>What field QA/QC does OTM-50 specify: Sampling system background before &amp; after testing campaign</a:t>
            </a:r>
          </a:p>
          <a:p>
            <a:r>
              <a:rPr lang="en-US" sz="1200" b="0" i="0" u="none" strike="noStrike" kern="1200" baseline="0" dirty="0">
                <a:solidFill>
                  <a:schemeClr val="tx1"/>
                </a:solidFill>
                <a:latin typeface="Avenir Next LT Pro" panose="020B0504020202020204" pitchFamily="34" charset="0"/>
                <a:ea typeface="+mn-ea"/>
                <a:cs typeface="+mn-cs"/>
              </a:rPr>
              <a:t>Samples may be collected directly from the non-combustion stacks or vents when the moisture is relatively low (&lt;3% volume/volume (v/v)), when sample gas temperatures are &lt;250 °F, and when acid gases are not present. </a:t>
            </a:r>
          </a:p>
          <a:p>
            <a:r>
              <a:rPr lang="en-US" sz="1200" b="0" i="0" u="none" strike="noStrike" kern="1200" baseline="0" dirty="0">
                <a:solidFill>
                  <a:schemeClr val="tx1"/>
                </a:solidFill>
                <a:latin typeface="Avenir Next LT Pro" panose="020B0504020202020204" pitchFamily="34" charset="0"/>
                <a:ea typeface="+mn-ea"/>
                <a:cs typeface="+mn-cs"/>
              </a:rPr>
              <a:t>To collect samples outside these criteria, sample conditioning including moisture, acid gas, and temperature management, as described in this method, is required. extracting representative gas samples from an emission vent or stack, conditioning the gas if necessary to manage moisture and acid gases.</a:t>
            </a:r>
          </a:p>
          <a:p>
            <a:endParaRPr lang="en-US" sz="1200" b="0" i="0" u="none" strike="noStrike" kern="1200" baseline="0" dirty="0">
              <a:solidFill>
                <a:schemeClr val="tx1"/>
              </a:solidFill>
              <a:latin typeface="Avenir Next LT Pro" panose="020B0504020202020204" pitchFamily="34" charset="0"/>
              <a:ea typeface="+mn-ea"/>
              <a:cs typeface="+mn-cs"/>
            </a:endParaRPr>
          </a:p>
          <a:p>
            <a:pPr rtl="0" fontAlgn="base"/>
            <a:r>
              <a:rPr lang="en-US" sz="1200" b="0" i="0" u="none" strike="noStrike" kern="1200" dirty="0">
                <a:solidFill>
                  <a:schemeClr val="tx1"/>
                </a:solidFill>
                <a:effectLst/>
                <a:latin typeface="Avenir Next LT Pro" panose="020B0504020202020204" pitchFamily="34" charset="0"/>
                <a:ea typeface="+mn-ea"/>
                <a:cs typeface="+mn-cs"/>
              </a:rPr>
              <a:t>The method allows for collection of multiple canisters concurrently by connecting them in series between the heated sample line and the bypass pump. Why do this?</a:t>
            </a:r>
            <a:r>
              <a:rPr lang="en-US" sz="1200" b="0" i="0" kern="1200" dirty="0">
                <a:solidFill>
                  <a:schemeClr val="tx1"/>
                </a:solidFill>
                <a:effectLst/>
                <a:latin typeface="Avenir Next LT Pro" panose="020B0504020202020204" pitchFamily="34" charset="0"/>
                <a:ea typeface="+mn-ea"/>
                <a:cs typeface="+mn-cs"/>
              </a:rPr>
              <a:t>​</a:t>
            </a:r>
          </a:p>
          <a:p>
            <a:pPr rtl="0" fontAlgn="base"/>
            <a:r>
              <a:rPr lang="en-US" sz="1200" b="0" i="0" u="none" strike="noStrike" kern="1200" dirty="0">
                <a:solidFill>
                  <a:schemeClr val="tx1"/>
                </a:solidFill>
                <a:effectLst/>
                <a:latin typeface="Avenir Next LT Pro" panose="020B0504020202020204" pitchFamily="34" charset="0"/>
                <a:ea typeface="+mn-ea"/>
                <a:cs typeface="+mn-cs"/>
              </a:rPr>
              <a:t>Collection of paired samples determining precision.</a:t>
            </a:r>
            <a:r>
              <a:rPr lang="en-US" sz="1200" b="0" i="0" kern="1200" dirty="0">
                <a:solidFill>
                  <a:schemeClr val="tx1"/>
                </a:solidFill>
                <a:effectLst/>
                <a:latin typeface="Avenir Next LT Pro" panose="020B0504020202020204" pitchFamily="34" charset="0"/>
                <a:ea typeface="+mn-ea"/>
                <a:cs typeface="+mn-cs"/>
              </a:rPr>
              <a:t>​</a:t>
            </a:r>
          </a:p>
          <a:p>
            <a:pPr rtl="0" fontAlgn="base"/>
            <a:r>
              <a:rPr lang="en-US" sz="1200" b="0" i="0" u="none" strike="noStrike" kern="1200" dirty="0">
                <a:solidFill>
                  <a:schemeClr val="tx1"/>
                </a:solidFill>
                <a:effectLst/>
                <a:latin typeface="Avenir Next LT Pro" panose="020B0504020202020204" pitchFamily="34" charset="0"/>
                <a:ea typeface="+mn-ea"/>
                <a:cs typeface="+mn-cs"/>
              </a:rPr>
              <a:t>Collection of different volumes of the same sample where high VFC concentrations may be present. The smaller sample will help avoid a large dilution to bring concentrations into analysis calibration range.</a:t>
            </a:r>
            <a:endParaRPr lang="en-US" sz="1200" b="0" i="0" kern="1200" dirty="0">
              <a:solidFill>
                <a:schemeClr val="tx1"/>
              </a:solidFill>
              <a:effectLst/>
              <a:latin typeface="Avenir Next LT Pro" panose="020B0504020202020204" pitchFamily="34" charset="0"/>
              <a:ea typeface="+mn-ea"/>
              <a:cs typeface="+mn-cs"/>
            </a:endParaRPr>
          </a:p>
          <a:p>
            <a:endParaRPr lang="en-US" dirty="0"/>
          </a:p>
        </p:txBody>
      </p:sp>
      <p:sp>
        <p:nvSpPr>
          <p:cNvPr id="4" name="Slide Number Placeholder 3"/>
          <p:cNvSpPr>
            <a:spLocks noGrp="1"/>
          </p:cNvSpPr>
          <p:nvPr>
            <p:ph type="sldNum" sz="quarter" idx="5"/>
          </p:nvPr>
        </p:nvSpPr>
        <p:spPr/>
        <p:txBody>
          <a:bodyPr/>
          <a:lstStyle/>
          <a:p>
            <a:fld id="{A451EB2E-5573-4C3C-B529-C22F329006D7}" type="slidenum">
              <a:rPr lang="en-AU" smtClean="0"/>
              <a:t>10</a:t>
            </a:fld>
            <a:endParaRPr lang="en-AU"/>
          </a:p>
        </p:txBody>
      </p:sp>
    </p:spTree>
    <p:extLst>
      <p:ext uri="{BB962C8B-B14F-4D97-AF65-F5344CB8AC3E}">
        <p14:creationId xmlns:p14="http://schemas.microsoft.com/office/powerpoint/2010/main" val="36945274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400">
                <a:latin typeface="+mn-lt"/>
                <a:ea typeface="Calibri"/>
                <a:cs typeface="Calibri"/>
              </a:rPr>
              <a:t>PFAS Canisters are segregated from other canisters and are cleaned by the PFAS-specific cleaning protocol described in OTM-50</a:t>
            </a:r>
          </a:p>
          <a:p>
            <a:pPr marL="285750" indent="-285750">
              <a:buFont typeface="Arial" panose="020B0604020202020204" pitchFamily="34" charset="0"/>
              <a:buChar char="•"/>
            </a:pPr>
            <a:r>
              <a:rPr lang="en-US" sz="1400">
                <a:latin typeface="+mn-lt"/>
                <a:ea typeface="Calibri"/>
                <a:cs typeface="Calibri"/>
              </a:rPr>
              <a:t>OTM-50 prescribes the use of PFA tubing to collect from stack ports into the canister. They also specify a rigorous pre-treatment for it as it is itself a fluoropolymer</a:t>
            </a:r>
          </a:p>
          <a:p>
            <a:pPr marL="285750" indent="-285750">
              <a:buFont typeface="Arial" panose="020B0604020202020204" pitchFamily="34" charset="0"/>
              <a:buChar char="•"/>
            </a:pPr>
            <a:r>
              <a:rPr lang="en-US" sz="1400">
                <a:latin typeface="+mn-lt"/>
                <a:ea typeface="Calibri"/>
                <a:cs typeface="Calibri"/>
              </a:rPr>
              <a:t>Our cleaning and proofing protocols for all sampling equipment meets or exceeds the requirements of OTM-50</a:t>
            </a:r>
          </a:p>
          <a:p>
            <a:pPr marL="285750" indent="-285750">
              <a:buFont typeface="Arial" panose="020B0604020202020204" pitchFamily="34" charset="0"/>
              <a:buChar char="•"/>
            </a:pPr>
            <a:r>
              <a:rPr lang="en-US" sz="1400">
                <a:latin typeface="+mn-lt"/>
                <a:ea typeface="Calibri"/>
                <a:cs typeface="Calibri"/>
              </a:rPr>
              <a:t>PFAS canisters are shipped to and from site in coolers that do not transport other samples.</a:t>
            </a:r>
          </a:p>
          <a:p>
            <a:pPr marL="285750" indent="-285750">
              <a:buFont typeface="Arial" panose="020B0604020202020204" pitchFamily="34" charset="0"/>
              <a:buChar char="•"/>
            </a:pPr>
            <a:r>
              <a:rPr lang="en-US" sz="1400">
                <a:latin typeface="+mn-lt"/>
                <a:ea typeface="Calibri"/>
                <a:cs typeface="Calibri"/>
              </a:rPr>
              <a:t>Canisters are stored and processed in a dedicated section of the lab to avoid cross-contamination from other canister testing.</a:t>
            </a:r>
          </a:p>
        </p:txBody>
      </p:sp>
      <p:sp>
        <p:nvSpPr>
          <p:cNvPr id="4" name="Slide Number Placeholder 3"/>
          <p:cNvSpPr>
            <a:spLocks noGrp="1"/>
          </p:cNvSpPr>
          <p:nvPr>
            <p:ph type="sldNum" sz="quarter" idx="5"/>
          </p:nvPr>
        </p:nvSpPr>
        <p:spPr/>
        <p:txBody>
          <a:bodyPr/>
          <a:lstStyle/>
          <a:p>
            <a:fld id="{E3D6B245-3CB8-447A-9B7D-671411B97CF4}" type="slidenum">
              <a:rPr lang="en-US" smtClean="0"/>
              <a:pPr/>
              <a:t>11</a:t>
            </a:fld>
            <a:endParaRPr lang="en-US"/>
          </a:p>
        </p:txBody>
      </p:sp>
    </p:spTree>
    <p:extLst>
      <p:ext uri="{BB962C8B-B14F-4D97-AF65-F5344CB8AC3E}">
        <p14:creationId xmlns:p14="http://schemas.microsoft.com/office/powerpoint/2010/main" val="36085472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venir Next LT Pro"/>
              </a:rPr>
              <a:t>Darlene: It is $100 per certificate</a:t>
            </a:r>
            <a:endParaRPr lang="en-US" dirty="0"/>
          </a:p>
          <a:p>
            <a:endParaRPr lang="en-US" dirty="0"/>
          </a:p>
        </p:txBody>
      </p:sp>
      <p:sp>
        <p:nvSpPr>
          <p:cNvPr id="4" name="Slide Number Placeholder 3"/>
          <p:cNvSpPr>
            <a:spLocks noGrp="1"/>
          </p:cNvSpPr>
          <p:nvPr>
            <p:ph type="sldNum" sz="quarter" idx="5"/>
          </p:nvPr>
        </p:nvSpPr>
        <p:spPr/>
        <p:txBody>
          <a:bodyPr/>
          <a:lstStyle/>
          <a:p>
            <a:fld id="{A451EB2E-5573-4C3C-B529-C22F329006D7}" type="slidenum">
              <a:rPr lang="en-AU" smtClean="0"/>
              <a:t>12</a:t>
            </a:fld>
            <a:endParaRPr lang="en-AU"/>
          </a:p>
        </p:txBody>
      </p:sp>
    </p:spTree>
    <p:extLst>
      <p:ext uri="{BB962C8B-B14F-4D97-AF65-F5344CB8AC3E}">
        <p14:creationId xmlns:p14="http://schemas.microsoft.com/office/powerpoint/2010/main" val="30944524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venir Next LT Pro"/>
              </a:rPr>
              <a:t>When looking at destruction technologies, including but not limited to incinerators, kilns, combustors, spent carbon reactivators and other emerging technologies it is important to ensure the PFAS have been completed destroyed, or mineralized, to prevent the release of fluorinated products of incomplete combustion being released into the environment. That is where OTM-50 comes in. </a:t>
            </a:r>
          </a:p>
          <a:p>
            <a:r>
              <a:rPr lang="en-US" dirty="0">
                <a:latin typeface="Avenir Next LT Pro"/>
              </a:rPr>
              <a:t>Temperatures and residence time need to be sufficient to completely degrade the compounds. Carbon Tetrafluoride, which is the most difficult fluorinated compounds to breakdown has been shown to degrade only at temperatures above 1400 degrees </a:t>
            </a:r>
            <a:r>
              <a:rPr lang="en-US" dirty="0" err="1">
                <a:latin typeface="Avenir Next LT Pro"/>
              </a:rPr>
              <a:t>celsius</a:t>
            </a:r>
            <a:r>
              <a:rPr lang="en-US" dirty="0">
                <a:latin typeface="Avenir Next LT Pro"/>
              </a:rPr>
              <a:t> in certain conditions. Some research shows that 1000 degrees might be sufficient to mineralize many fluorinated compounds, but this is still not fully understood. </a:t>
            </a:r>
          </a:p>
          <a:p>
            <a:r>
              <a:rPr lang="en-US" dirty="0">
                <a:latin typeface="Avenir Next LT Pro"/>
              </a:rPr>
              <a:t>The presence of carbon–carbon or carbon–hydrogen bonds provides a weak point in the structure and thus significantly lowers temperatures needed for decomposition. Due to their thermal stabilities, short-chain fluorinated carbons may be good indicators of broader PFAS defluorination. </a:t>
            </a:r>
          </a:p>
          <a:p>
            <a:endParaRPr lang="en-US" dirty="0"/>
          </a:p>
          <a:p>
            <a:r>
              <a:rPr lang="en-US" dirty="0">
                <a:latin typeface="Avenir Next LT Pro"/>
              </a:rPr>
              <a:t>The US EPA studied PFAS incineration to determine appropriate operating conditions for full mineralization, and the intermediates and byproducts of the process. The results were published by Shields and colleagues in 2023 in the article cited here. The thirty compounds in the OTM-50 target list were largely derived from their study. These compounds are shown here as either their chemical formula, their refrigerant code or their common acronym. Some of the refrigerants on the list are produced as intermediates and others are included due to their likelihood of being found in ambient air. The industrial chemicals on the list are commonly used in </a:t>
            </a:r>
            <a:r>
              <a:rPr lang="en-US" dirty="0" err="1">
                <a:latin typeface="Avenir Next LT Pro"/>
              </a:rPr>
              <a:t>fluorchemical</a:t>
            </a:r>
            <a:r>
              <a:rPr lang="en-US" dirty="0">
                <a:latin typeface="Avenir Next LT Pro"/>
              </a:rPr>
              <a:t> production. Over half of the PIDs on the list are fluorinated alkanes and alkenes. These have high greenhouse gas potential and largely unknown environmental risks. Compounds that are both PIDs and either refrigerants or an industrial chemical are shown in two tone </a:t>
            </a:r>
            <a:r>
              <a:rPr lang="en-US" dirty="0" err="1">
                <a:latin typeface="Avenir Next LT Pro"/>
              </a:rPr>
              <a:t>colour</a:t>
            </a:r>
            <a:r>
              <a:rPr lang="en-US" dirty="0">
                <a:latin typeface="Avenir Next LT Pro"/>
              </a:rPr>
              <a:t> boxes where the right half is pink.</a:t>
            </a:r>
            <a:endParaRPr lang="en-US" dirty="0"/>
          </a:p>
          <a:p>
            <a:endParaRPr lang="en-US" dirty="0"/>
          </a:p>
        </p:txBody>
      </p:sp>
      <p:sp>
        <p:nvSpPr>
          <p:cNvPr id="4" name="Slide Number Placeholder 3"/>
          <p:cNvSpPr>
            <a:spLocks noGrp="1"/>
          </p:cNvSpPr>
          <p:nvPr>
            <p:ph type="sldNum" sz="quarter" idx="5"/>
          </p:nvPr>
        </p:nvSpPr>
        <p:spPr/>
        <p:txBody>
          <a:bodyPr/>
          <a:lstStyle/>
          <a:p>
            <a:fld id="{A451EB2E-5573-4C3C-B529-C22F329006D7}" type="slidenum">
              <a:rPr lang="en-AU" smtClean="0"/>
              <a:t>13</a:t>
            </a:fld>
            <a:endParaRPr lang="en-AU"/>
          </a:p>
        </p:txBody>
      </p:sp>
    </p:spTree>
    <p:extLst>
      <p:ext uri="{BB962C8B-B14F-4D97-AF65-F5344CB8AC3E}">
        <p14:creationId xmlns:p14="http://schemas.microsoft.com/office/powerpoint/2010/main" val="23705623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venir Next LT Pro"/>
              </a:rPr>
              <a:t>Once we got the method up and running, our VOC lab manager took a couple of canisters with her on her drive home through the usual slow rush hour traffic along Highway 85 that snakes through the middle of the urban area of Waterloo Region. One tube had the standard fluoropolymer sampling tube attached and she removed it from the other. You can see the immense background that the fluoropolymer tube contributed to the sample. This is why OTM-50 specifies that the sampling tube needs to be conditioned for two hours prior to sampling. </a:t>
            </a:r>
          </a:p>
          <a:p>
            <a:endParaRPr lang="en-US" dirty="0">
              <a:latin typeface="Avenir Next LT Pro"/>
            </a:endParaRPr>
          </a:p>
          <a:p>
            <a:r>
              <a:rPr lang="en-US" dirty="0">
                <a:latin typeface="Avenir Next LT Pro"/>
              </a:rPr>
              <a:t>We have been working to identify an alternative tubing that won't impart background, in order to reduce this pre-conditioning time. We have </a:t>
            </a:r>
            <a:r>
              <a:rPr lang="en-US">
                <a:latin typeface="Avenir Next LT Pro"/>
              </a:rPr>
              <a:t>identified 2 alternative </a:t>
            </a:r>
            <a:r>
              <a:rPr lang="en-US" dirty="0">
                <a:latin typeface="Avenir Next LT Pro"/>
              </a:rPr>
              <a:t>tubing that has no detectible levels of the OTM-50 compounds. We need to do a bit more work to ensure it is fit for purpose but we will be making it available once we are confident with it.</a:t>
            </a:r>
            <a:endParaRPr lang="en-US" dirty="0"/>
          </a:p>
        </p:txBody>
      </p:sp>
      <p:sp>
        <p:nvSpPr>
          <p:cNvPr id="4" name="Slide Number Placeholder 3"/>
          <p:cNvSpPr>
            <a:spLocks noGrp="1"/>
          </p:cNvSpPr>
          <p:nvPr>
            <p:ph type="sldNum" sz="quarter" idx="5"/>
          </p:nvPr>
        </p:nvSpPr>
        <p:spPr/>
        <p:txBody>
          <a:bodyPr/>
          <a:lstStyle/>
          <a:p>
            <a:fld id="{E3D6B245-3CB8-447A-9B7D-671411B97CF4}" type="slidenum">
              <a:rPr lang="en-US" smtClean="0"/>
              <a:pPr/>
              <a:t>14</a:t>
            </a:fld>
            <a:endParaRPr lang="en-US"/>
          </a:p>
        </p:txBody>
      </p:sp>
    </p:spTree>
    <p:extLst>
      <p:ext uri="{BB962C8B-B14F-4D97-AF65-F5344CB8AC3E}">
        <p14:creationId xmlns:p14="http://schemas.microsoft.com/office/powerpoint/2010/main" val="14550641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venir Next LT Pro"/>
              </a:rPr>
              <a:t>Refrigerants are known to be present at higher levels in proximity to major roadways. We wanted to see how the highway sample compared to our lab air. While the highway air sample was from a very urbanized area, our lab is in the north end of Waterloo region, a stone's throw from vast acreages of farmland. </a:t>
            </a:r>
            <a:endParaRPr lang="en-US"/>
          </a:p>
          <a:p>
            <a:endParaRPr lang="en-US" dirty="0">
              <a:latin typeface="Avenir Next LT Pro"/>
            </a:endParaRPr>
          </a:p>
          <a:p>
            <a:r>
              <a:rPr lang="en-US" dirty="0">
                <a:latin typeface="Avenir Next LT Pro"/>
              </a:rPr>
              <a:t>We found that three of the refrigerants we measured were elevated in the highway sample. HFC-32, HFC-125 and HFC 134a.</a:t>
            </a:r>
          </a:p>
          <a:p>
            <a:r>
              <a:rPr lang="en-US" dirty="0">
                <a:latin typeface="Avenir Next LT Pro"/>
              </a:rPr>
              <a:t>HFC-134a is the dominant refrigerant in current use for vehicle AC so that makes sense here.</a:t>
            </a:r>
            <a:endParaRPr lang="en-US"/>
          </a:p>
          <a:p>
            <a:r>
              <a:rPr lang="en-US" dirty="0">
                <a:latin typeface="Avenir Next LT Pro"/>
              </a:rPr>
              <a:t>A refrigerant called R-410A is a 50:50 mixture of HFC-32 and HFC-125 and it is the dominant refrigerant used in residential and commercial AC and heat pump units. It also makes sense that we saw these two refrigerants in equal proportions, and with equal elevations in the more urbanized area of the Region.</a:t>
            </a:r>
          </a:p>
        </p:txBody>
      </p:sp>
      <p:sp>
        <p:nvSpPr>
          <p:cNvPr id="4" name="Slide Number Placeholder 3"/>
          <p:cNvSpPr>
            <a:spLocks noGrp="1"/>
          </p:cNvSpPr>
          <p:nvPr>
            <p:ph type="sldNum" sz="quarter" idx="5"/>
          </p:nvPr>
        </p:nvSpPr>
        <p:spPr/>
        <p:txBody>
          <a:bodyPr/>
          <a:lstStyle/>
          <a:p>
            <a:fld id="{E3D6B245-3CB8-447A-9B7D-671411B97CF4}" type="slidenum">
              <a:rPr lang="en-US" smtClean="0"/>
              <a:pPr/>
              <a:t>15</a:t>
            </a:fld>
            <a:endParaRPr lang="en-US"/>
          </a:p>
        </p:txBody>
      </p:sp>
    </p:spTree>
    <p:extLst>
      <p:ext uri="{BB962C8B-B14F-4D97-AF65-F5344CB8AC3E}">
        <p14:creationId xmlns:p14="http://schemas.microsoft.com/office/powerpoint/2010/main" val="11893348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venir Next LT Pro"/>
              </a:rPr>
              <a:t>This chart is the same as the previous one, but shows which of the compounds are in each of the classes and which were produced during the EPA combustion trials. Shields et al. did not identify CF4 as a PIC, although others have. They did note however that their detection limit for CF4 was unusually high. Since 2023, some of the same PIDs have been found to be produced in other destruction processes such as UV and Electrochemical Oxidation.</a:t>
            </a:r>
            <a:endParaRPr lang="en-US" dirty="0"/>
          </a:p>
        </p:txBody>
      </p:sp>
      <p:sp>
        <p:nvSpPr>
          <p:cNvPr id="4" name="Slide Number Placeholder 3"/>
          <p:cNvSpPr>
            <a:spLocks noGrp="1"/>
          </p:cNvSpPr>
          <p:nvPr>
            <p:ph type="sldNum" sz="quarter" idx="5"/>
          </p:nvPr>
        </p:nvSpPr>
        <p:spPr/>
        <p:txBody>
          <a:bodyPr/>
          <a:lstStyle/>
          <a:p>
            <a:fld id="{E3D6B245-3CB8-447A-9B7D-671411B97CF4}" type="slidenum">
              <a:rPr lang="en-US" smtClean="0"/>
              <a:pPr/>
              <a:t>16</a:t>
            </a:fld>
            <a:endParaRPr lang="en-US"/>
          </a:p>
        </p:txBody>
      </p:sp>
    </p:spTree>
    <p:extLst>
      <p:ext uri="{BB962C8B-B14F-4D97-AF65-F5344CB8AC3E}">
        <p14:creationId xmlns:p14="http://schemas.microsoft.com/office/powerpoint/2010/main" val="23252175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venir Next LT Pro"/>
              </a:rPr>
              <a:t>The global monitoring data shown here is from this 2024 paper: Cong et al. 2024 Science of the Total Environment.</a:t>
            </a:r>
          </a:p>
          <a:p>
            <a:endParaRPr lang="en-US" dirty="0"/>
          </a:p>
          <a:p>
            <a:r>
              <a:rPr lang="en-US" dirty="0">
                <a:latin typeface="Avenir Next LT Pro"/>
              </a:rPr>
              <a:t>The Advanced Global Atmospheric Gases Experiment (AGAGE) is an international network of atmospheric observing stations and associated laboratory, calibration, and atmospheric modeling infrastructure. It has been measuring the composition of the global atmosphere continuously since 1978. Cong and colleagues reported the average refrigerants concentrations from Northern Hemisphere monitoring stations in 2022. They also reported on a separate 2022 study of refrigerants at the Mount Everest Base Camp. I was surprised to see HFC-134a so elevated there. I guess they need portable refrigerant compressors there too!</a:t>
            </a:r>
            <a:endParaRPr lang="en-US" dirty="0"/>
          </a:p>
          <a:p>
            <a:endParaRPr lang="en-US" dirty="0"/>
          </a:p>
          <a:p>
            <a:r>
              <a:rPr lang="en-US" dirty="0">
                <a:latin typeface="Avenir Next LT Pro"/>
              </a:rPr>
              <a:t>Some of you may have noted that PFC-218 looks odd too. We dug into this a bit. PFC-218</a:t>
            </a:r>
            <a:r>
              <a:rPr lang="en-US" sz="1200" kern="1200" dirty="0">
                <a:solidFill>
                  <a:schemeClr val="tx1"/>
                </a:solidFill>
                <a:effectLst/>
                <a:latin typeface="Avenir Next LT Pro"/>
              </a:rPr>
              <a:t> is</a:t>
            </a:r>
            <a:r>
              <a:rPr lang="en-US" dirty="0">
                <a:latin typeface="Avenir Next LT Pro"/>
              </a:rPr>
              <a:t> </a:t>
            </a:r>
            <a:r>
              <a:rPr lang="en-US" sz="1200" kern="1200" dirty="0">
                <a:solidFill>
                  <a:schemeClr val="tx1"/>
                </a:solidFill>
                <a:effectLst/>
                <a:latin typeface="Avenir Next LT Pro"/>
              </a:rPr>
              <a:t>a </a:t>
            </a:r>
            <a:r>
              <a:rPr lang="en-US" sz="1200" b="1" kern="1200" dirty="0">
                <a:solidFill>
                  <a:schemeClr val="tx1"/>
                </a:solidFill>
                <a:effectLst/>
                <a:latin typeface="Avenir Next LT Pro"/>
              </a:rPr>
              <a:t>perfluorocarbon (PFC)</a:t>
            </a:r>
            <a:r>
              <a:rPr lang="en-US" sz="1200" kern="1200" dirty="0">
                <a:solidFill>
                  <a:schemeClr val="tx1"/>
                </a:solidFill>
                <a:effectLst/>
                <a:latin typeface="Avenir Next LT Pro"/>
              </a:rPr>
              <a:t>, </a:t>
            </a:r>
            <a:r>
              <a:rPr lang="en-US" dirty="0">
                <a:latin typeface="Avenir Next LT Pro"/>
              </a:rPr>
              <a:t>and is a</a:t>
            </a:r>
            <a:r>
              <a:rPr lang="en-US" sz="1200" kern="1200" dirty="0">
                <a:solidFill>
                  <a:schemeClr val="tx1"/>
                </a:solidFill>
                <a:effectLst/>
                <a:latin typeface="Avenir Next LT Pro"/>
              </a:rPr>
              <a:t> potent greenhouse gas regulated under climate policies. </a:t>
            </a:r>
            <a:r>
              <a:rPr lang="en-US" dirty="0">
                <a:latin typeface="Avenir Next LT Pro"/>
              </a:rPr>
              <a:t>It has become more highly regulated since 2022 and its</a:t>
            </a:r>
            <a:r>
              <a:rPr lang="en-US" sz="1200" kern="1200" dirty="0">
                <a:solidFill>
                  <a:schemeClr val="tx1"/>
                </a:solidFill>
                <a:effectLst/>
                <a:latin typeface="Avenir Next LT Pro"/>
              </a:rPr>
              <a:t> use is </a:t>
            </a:r>
            <a:r>
              <a:rPr lang="en-US" dirty="0">
                <a:latin typeface="Avenir Next LT Pro"/>
              </a:rPr>
              <a:t>now </a:t>
            </a:r>
            <a:r>
              <a:rPr lang="en-US" sz="1200" kern="1200" dirty="0">
                <a:solidFill>
                  <a:schemeClr val="tx1"/>
                </a:solidFill>
                <a:effectLst/>
                <a:latin typeface="Avenir Next LT Pro"/>
              </a:rPr>
              <a:t>allowed only in niche applications (semiconductor manufacturing and ophthalmic surgery), and venting is prohibited under EPA Section 608 rules. </a:t>
            </a:r>
            <a:endParaRPr lang="en-US" dirty="0"/>
          </a:p>
          <a:p>
            <a:endParaRPr lang="en-US" dirty="0">
              <a:latin typeface="Avenir Next LT Pro"/>
            </a:endParaRPr>
          </a:p>
          <a:p>
            <a:endParaRPr lang="en-US" dirty="0"/>
          </a:p>
        </p:txBody>
      </p:sp>
      <p:sp>
        <p:nvSpPr>
          <p:cNvPr id="4" name="Slide Number Placeholder 3"/>
          <p:cNvSpPr>
            <a:spLocks noGrp="1"/>
          </p:cNvSpPr>
          <p:nvPr>
            <p:ph type="sldNum" sz="quarter" idx="5"/>
          </p:nvPr>
        </p:nvSpPr>
        <p:spPr/>
        <p:txBody>
          <a:bodyPr/>
          <a:lstStyle/>
          <a:p>
            <a:fld id="{E3D6B245-3CB8-447A-9B7D-671411B97CF4}" type="slidenum">
              <a:rPr lang="en-US" smtClean="0"/>
              <a:pPr/>
              <a:t>17</a:t>
            </a:fld>
            <a:endParaRPr lang="en-US"/>
          </a:p>
        </p:txBody>
      </p:sp>
    </p:spTree>
    <p:extLst>
      <p:ext uri="{BB962C8B-B14F-4D97-AF65-F5344CB8AC3E}">
        <p14:creationId xmlns:p14="http://schemas.microsoft.com/office/powerpoint/2010/main" val="36084533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14F98F-33BC-4318-B250-214963C0BA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73250A-A502-4A25-D0B0-7A0D360463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39DCCD-A738-0416-7D17-B768F52704BF}"/>
              </a:ext>
            </a:extLst>
          </p:cNvPr>
          <p:cNvSpPr>
            <a:spLocks noGrp="1"/>
          </p:cNvSpPr>
          <p:nvPr>
            <p:ph type="body" idx="1"/>
          </p:nvPr>
        </p:nvSpPr>
        <p:spPr/>
        <p:txBody>
          <a:bodyPr/>
          <a:lstStyle/>
          <a:p>
            <a:r>
              <a:rPr lang="en-US" dirty="0">
                <a:latin typeface="Avenir Next LT Pro"/>
              </a:rPr>
              <a:t>Finally, we were interested to see how our lab air compared to some places in Ontario that are far away from urban </a:t>
            </a:r>
            <a:r>
              <a:rPr lang="en-US" dirty="0" err="1">
                <a:latin typeface="Avenir Next LT Pro"/>
              </a:rPr>
              <a:t>centres</a:t>
            </a:r>
            <a:r>
              <a:rPr lang="en-US" dirty="0">
                <a:latin typeface="Avenir Next LT Pro"/>
              </a:rPr>
              <a:t> and major highways.</a:t>
            </a:r>
          </a:p>
          <a:p>
            <a:endParaRPr lang="en-US">
              <a:latin typeface="Avenir Next LT Pro"/>
            </a:endParaRPr>
          </a:p>
          <a:p>
            <a:r>
              <a:rPr lang="en-US" dirty="0">
                <a:latin typeface="Avenir Next LT Pro"/>
              </a:rPr>
              <a:t>The AGAGE and Mount Everest data are here again in the dark and light blue bars and the lab air is the gold bar. Our lab team also collected air from a couple of cottages, both near the eastern shore of Lake Huron and having some of the best air in Ontario. Bayfield, which is the middle magenta bar, is about 100km from Sarnia but Oliphant, the pink bar here, is pretty much in the middle of nowhere. It was interesting to see that there's very little difference in the ambient refrigerant levels between our lab and these more remote locations.</a:t>
            </a:r>
          </a:p>
          <a:p>
            <a:r>
              <a:rPr lang="en-US" dirty="0">
                <a:latin typeface="Avenir Next LT Pro"/>
              </a:rPr>
              <a:t> </a:t>
            </a:r>
            <a:endParaRPr lang="en-US"/>
          </a:p>
          <a:p>
            <a:endParaRPr lang="en-US"/>
          </a:p>
          <a:p>
            <a:endParaRPr lang="en-US" dirty="0">
              <a:latin typeface="Avenir Next LT Pro"/>
            </a:endParaRPr>
          </a:p>
        </p:txBody>
      </p:sp>
      <p:sp>
        <p:nvSpPr>
          <p:cNvPr id="4" name="Slide Number Placeholder 3">
            <a:extLst>
              <a:ext uri="{FF2B5EF4-FFF2-40B4-BE49-F238E27FC236}">
                <a16:creationId xmlns:a16="http://schemas.microsoft.com/office/drawing/2014/main" id="{DFB0FBFF-9E19-8974-03F4-EB09F0250563}"/>
              </a:ext>
            </a:extLst>
          </p:cNvPr>
          <p:cNvSpPr>
            <a:spLocks noGrp="1"/>
          </p:cNvSpPr>
          <p:nvPr>
            <p:ph type="sldNum" sz="quarter" idx="5"/>
          </p:nvPr>
        </p:nvSpPr>
        <p:spPr/>
        <p:txBody>
          <a:bodyPr/>
          <a:lstStyle/>
          <a:p>
            <a:fld id="{E3D6B245-3CB8-447A-9B7D-671411B97CF4}" type="slidenum">
              <a:rPr lang="en-US" smtClean="0"/>
              <a:pPr/>
              <a:t>18</a:t>
            </a:fld>
            <a:endParaRPr lang="en-US"/>
          </a:p>
        </p:txBody>
      </p:sp>
    </p:spTree>
    <p:extLst>
      <p:ext uri="{BB962C8B-B14F-4D97-AF65-F5344CB8AC3E}">
        <p14:creationId xmlns:p14="http://schemas.microsoft.com/office/powerpoint/2010/main" val="10084051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The QRLs reported in OTM-50 were not statistically derived. They are simply the MDL multiplied by three. You can see here that our LORs are at least 20x lower and the EPA QRL for CF4 is one of the highest on their list. We attribute the difference to both the use of a triple quadrupole instrument instead of the single quadrupole system on which OTM-50 was based, and the improvements in the equipment achieved by Agilent and </a:t>
            </a:r>
            <a:r>
              <a:rPr lang="en-US" dirty="0" err="1">
                <a:latin typeface="Calibri"/>
                <a:ea typeface="Calibri"/>
                <a:cs typeface="Calibri"/>
              </a:rPr>
              <a:t>Entech</a:t>
            </a:r>
            <a:r>
              <a:rPr lang="en-US" dirty="0">
                <a:latin typeface="Calibri"/>
                <a:ea typeface="Calibri"/>
                <a:cs typeface="Calibri"/>
              </a:rPr>
              <a:t> in recent years.</a:t>
            </a:r>
          </a:p>
        </p:txBody>
      </p:sp>
      <p:sp>
        <p:nvSpPr>
          <p:cNvPr id="4" name="Slide Number Placeholder 3"/>
          <p:cNvSpPr>
            <a:spLocks noGrp="1"/>
          </p:cNvSpPr>
          <p:nvPr>
            <p:ph type="sldNum" sz="quarter" idx="5"/>
          </p:nvPr>
        </p:nvSpPr>
        <p:spPr/>
        <p:txBody>
          <a:bodyPr/>
          <a:lstStyle/>
          <a:p>
            <a:fld id="{E3D6B245-3CB8-447A-9B7D-671411B97CF4}" type="slidenum">
              <a:rPr lang="en-US" smtClean="0"/>
              <a:pPr/>
              <a:t>19</a:t>
            </a:fld>
            <a:endParaRPr lang="en-US"/>
          </a:p>
        </p:txBody>
      </p:sp>
    </p:spTree>
    <p:extLst>
      <p:ext uri="{BB962C8B-B14F-4D97-AF65-F5344CB8AC3E}">
        <p14:creationId xmlns:p14="http://schemas.microsoft.com/office/powerpoint/2010/main" val="20330019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451EB2E-5573-4C3C-B529-C22F329006D7}" type="slidenum">
              <a:rPr lang="en-AU" smtClean="0"/>
              <a:t>2</a:t>
            </a:fld>
            <a:endParaRPr lang="en-AU"/>
          </a:p>
        </p:txBody>
      </p:sp>
    </p:spTree>
    <p:extLst>
      <p:ext uri="{BB962C8B-B14F-4D97-AF65-F5344CB8AC3E}">
        <p14:creationId xmlns:p14="http://schemas.microsoft.com/office/powerpoint/2010/main" val="24614003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26E1FF-51C1-DF5B-D553-A66C4FF495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D35422-2743-F9A0-2A1B-1595510489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73A87A-A633-8DB3-F179-33AA7F9FEFBD}"/>
              </a:ext>
            </a:extLst>
          </p:cNvPr>
          <p:cNvSpPr>
            <a:spLocks noGrp="1"/>
          </p:cNvSpPr>
          <p:nvPr>
            <p:ph type="body" idx="1"/>
          </p:nvPr>
        </p:nvSpPr>
        <p:spPr/>
        <p:txBody>
          <a:bodyPr/>
          <a:lstStyle/>
          <a:p>
            <a:endParaRPr lang="en-US" dirty="0"/>
          </a:p>
          <a:p>
            <a:r>
              <a:rPr lang="en-US" dirty="0">
                <a:latin typeface="Avenir Next LT Pro"/>
              </a:rPr>
              <a:t>In parallel with the OTM-50 method development in Canada, our colleagues in Australia have also set up OTM-45 during these past few months. We are now working on swapping methods with them so we can have both methods up and running in both countries. </a:t>
            </a:r>
            <a:endParaRPr lang="en-US" dirty="0"/>
          </a:p>
          <a:p>
            <a:endParaRPr lang="en-US" dirty="0"/>
          </a:p>
          <a:p>
            <a:r>
              <a:rPr lang="en-US" dirty="0">
                <a:latin typeface="Avenir Next LT Pro"/>
              </a:rPr>
              <a:t>We are looking forward to partnering with destruction technology vendors who are interested in monitoring their destruction processes. In addition to incineration, some of the newer destruction technologies are known to produce similar PIDs. [UV and ECO].</a:t>
            </a:r>
          </a:p>
          <a:p>
            <a:endParaRPr lang="en-US" dirty="0"/>
          </a:p>
          <a:p>
            <a:pPr marL="180000" indent="-180000" defTabSz="914400">
              <a:lnSpc>
                <a:spcPct val="110000"/>
              </a:lnSpc>
              <a:spcBef>
                <a:spcPts val="1000"/>
              </a:spcBef>
              <a:buClr>
                <a:schemeClr val="tx2"/>
              </a:buClr>
              <a:buFont typeface="Arial" panose="020B0604020202020204" pitchFamily="34" charset="0"/>
              <a:buChar char="•"/>
            </a:pPr>
            <a:r>
              <a:rPr lang="en-US" dirty="0">
                <a:latin typeface="Avenir Next LT Pro"/>
              </a:rPr>
              <a:t>Also on our radar is to move on to the next quadrant and work on a reliable air method for things like the </a:t>
            </a:r>
            <a:r>
              <a:rPr lang="en-US" dirty="0" err="1">
                <a:latin typeface="Avenir Next LT Pro"/>
              </a:rPr>
              <a:t>fluortelomer</a:t>
            </a:r>
            <a:r>
              <a:rPr lang="en-US" dirty="0">
                <a:latin typeface="Avenir Next LT Pro"/>
              </a:rPr>
              <a:t> alcohols and sulfonamides that aren't covered well by either OTM-45 or OTM-50. </a:t>
            </a:r>
            <a:r>
              <a:rPr lang="en-US" sz="1200" dirty="0">
                <a:solidFill>
                  <a:schemeClr val="tx1"/>
                </a:solidFill>
              </a:rPr>
              <a:t>Major category of polyfluorinated PFAS </a:t>
            </a:r>
          </a:p>
          <a:p>
            <a:pPr marL="180000" indent="-180000" defTabSz="914400">
              <a:lnSpc>
                <a:spcPct val="110000"/>
              </a:lnSpc>
              <a:spcBef>
                <a:spcPts val="1000"/>
              </a:spcBef>
              <a:buClr>
                <a:schemeClr val="tx2"/>
              </a:buClr>
              <a:buFont typeface="Arial" panose="020B0604020202020204" pitchFamily="34" charset="0"/>
              <a:buChar char="•"/>
            </a:pPr>
            <a:r>
              <a:rPr lang="en-US" sz="1200" dirty="0">
                <a:solidFill>
                  <a:schemeClr val="tx1"/>
                </a:solidFill>
              </a:rPr>
              <a:t>High concentrations in indoor air and landfill gas.</a:t>
            </a:r>
          </a:p>
          <a:p>
            <a:pPr marL="180000" indent="-180000" defTabSz="914400">
              <a:lnSpc>
                <a:spcPct val="110000"/>
              </a:lnSpc>
              <a:spcBef>
                <a:spcPts val="1000"/>
              </a:spcBef>
              <a:buClr>
                <a:schemeClr val="tx2"/>
              </a:buClr>
              <a:buFont typeface="Arial" panose="020B0604020202020204" pitchFamily="34" charset="0"/>
              <a:buChar char="•"/>
            </a:pPr>
            <a:r>
              <a:rPr lang="en-US" sz="1200" dirty="0">
                <a:solidFill>
                  <a:schemeClr val="tx1"/>
                </a:solidFill>
              </a:rPr>
              <a:t>Commonly used in manufacturing and AFFF</a:t>
            </a:r>
          </a:p>
          <a:p>
            <a:pPr marL="180000" indent="-180000" defTabSz="914400">
              <a:lnSpc>
                <a:spcPct val="110000"/>
              </a:lnSpc>
              <a:spcBef>
                <a:spcPts val="1000"/>
              </a:spcBef>
              <a:buClr>
                <a:schemeClr val="tx2"/>
              </a:buClr>
              <a:buFont typeface="Arial" panose="020B0604020202020204" pitchFamily="34" charset="0"/>
              <a:buChar char="•"/>
            </a:pPr>
            <a:r>
              <a:rPr lang="en-US" sz="1200" dirty="0">
                <a:solidFill>
                  <a:schemeClr val="tx1"/>
                </a:solidFill>
              </a:rPr>
              <a:t>Pending regulation for 6:2 and 8:2 FTOH in Europe</a:t>
            </a:r>
          </a:p>
          <a:p>
            <a:pPr marL="180000" indent="-180000" defTabSz="914400">
              <a:lnSpc>
                <a:spcPct val="110000"/>
              </a:lnSpc>
              <a:spcBef>
                <a:spcPts val="1000"/>
              </a:spcBef>
              <a:buClr>
                <a:schemeClr val="tx2"/>
              </a:buClr>
              <a:buFont typeface="Arial" panose="020B0604020202020204" pitchFamily="34" charset="0"/>
              <a:buChar char="•"/>
            </a:pPr>
            <a:r>
              <a:rPr lang="en-US" sz="1200" dirty="0">
                <a:solidFill>
                  <a:schemeClr val="tx1"/>
                </a:solidFill>
              </a:rPr>
              <a:t>Testing in air via ASTM D8591-24 and OTM-55 ("under development")</a:t>
            </a:r>
          </a:p>
          <a:p>
            <a:pPr marL="180000" indent="-180000" defTabSz="914400">
              <a:lnSpc>
                <a:spcPct val="110000"/>
              </a:lnSpc>
              <a:spcBef>
                <a:spcPts val="1000"/>
              </a:spcBef>
              <a:buClr>
                <a:schemeClr val="tx2"/>
              </a:buClr>
              <a:buFont typeface="Arial" panose="020B0604020202020204" pitchFamily="34" charset="0"/>
              <a:buChar char="•"/>
            </a:pPr>
            <a:r>
              <a:rPr lang="en-US" sz="1200" dirty="0">
                <a:solidFill>
                  <a:schemeClr val="tx1"/>
                </a:solidFill>
              </a:rPr>
              <a:t>Testing in soil and water available for select compounds.</a:t>
            </a:r>
          </a:p>
          <a:p>
            <a:endParaRPr lang="en-US" dirty="0">
              <a:latin typeface="Avenir Next LT Pro"/>
            </a:endParaRPr>
          </a:p>
          <a:p>
            <a:endParaRPr lang="en-US" dirty="0">
              <a:latin typeface="Avenir Next LT Pro"/>
            </a:endParaRPr>
          </a:p>
          <a:p>
            <a:endParaRPr lang="en-US" dirty="0"/>
          </a:p>
        </p:txBody>
      </p:sp>
      <p:sp>
        <p:nvSpPr>
          <p:cNvPr id="4" name="Slide Number Placeholder 3">
            <a:extLst>
              <a:ext uri="{FF2B5EF4-FFF2-40B4-BE49-F238E27FC236}">
                <a16:creationId xmlns:a16="http://schemas.microsoft.com/office/drawing/2014/main" id="{89B38035-98BA-28BF-6C4F-4FE5700A1790}"/>
              </a:ext>
            </a:extLst>
          </p:cNvPr>
          <p:cNvSpPr>
            <a:spLocks noGrp="1"/>
          </p:cNvSpPr>
          <p:nvPr>
            <p:ph type="sldNum" sz="quarter" idx="5"/>
          </p:nvPr>
        </p:nvSpPr>
        <p:spPr/>
        <p:txBody>
          <a:bodyPr/>
          <a:lstStyle/>
          <a:p>
            <a:fld id="{A451EB2E-5573-4C3C-B529-C22F329006D7}" type="slidenum">
              <a:rPr lang="en-AU" smtClean="0"/>
              <a:t>20</a:t>
            </a:fld>
            <a:endParaRPr lang="en-AU"/>
          </a:p>
        </p:txBody>
      </p:sp>
    </p:spTree>
    <p:extLst>
      <p:ext uri="{BB962C8B-B14F-4D97-AF65-F5344CB8AC3E}">
        <p14:creationId xmlns:p14="http://schemas.microsoft.com/office/powerpoint/2010/main" val="41701464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51EB2E-5573-4C3C-B529-C22F329006D7}" type="slidenum">
              <a:rPr lang="en-AU" smtClean="0"/>
              <a:t>3</a:t>
            </a:fld>
            <a:endParaRPr lang="en-AU"/>
          </a:p>
        </p:txBody>
      </p:sp>
    </p:spTree>
    <p:extLst>
      <p:ext uri="{BB962C8B-B14F-4D97-AF65-F5344CB8AC3E}">
        <p14:creationId xmlns:p14="http://schemas.microsoft.com/office/powerpoint/2010/main" val="1801676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51EB2E-5573-4C3C-B529-C22F329006D7}" type="slidenum">
              <a:rPr lang="en-AU" smtClean="0"/>
              <a:t>4</a:t>
            </a:fld>
            <a:endParaRPr lang="en-AU"/>
          </a:p>
        </p:txBody>
      </p:sp>
    </p:spTree>
    <p:extLst>
      <p:ext uri="{BB962C8B-B14F-4D97-AF65-F5344CB8AC3E}">
        <p14:creationId xmlns:p14="http://schemas.microsoft.com/office/powerpoint/2010/main" val="2765578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solidFill>
                  <a:srgbClr val="000000"/>
                </a:solidFill>
                <a:latin typeface="Avenir Next LT Pro"/>
              </a:rPr>
              <a:t>PFAS contains such a broad range of compounds their volatility also varies based on their structure and chemical properties. Compounds like PFOS and PFOA have low vapor pressures and high water solubility, their ability to partition from water into the air is restricted, but still can be dispersed bound to water droplets or airborne particulate. Conversely other PFAS, such as Fluorotelomer alcohols have properties that enhance their volatility, enabling them to more readily transition into the atmosphere. </a:t>
            </a:r>
            <a:endParaRPr lang="en-US" dirty="0">
              <a:latin typeface="Avenir Next LT Pro"/>
            </a:endParaRPr>
          </a:p>
          <a:p>
            <a:pPr marL="0" marR="0" lvl="0" indent="0" algn="l" defTabSz="914400">
              <a:lnSpc>
                <a:spcPct val="100000"/>
              </a:lnSpc>
              <a:spcBef>
                <a:spcPts val="0"/>
              </a:spcBef>
              <a:spcAft>
                <a:spcPts val="600"/>
              </a:spcAft>
              <a:buClrTx/>
              <a:buSzTx/>
              <a:buFontTx/>
              <a:buNone/>
              <a:tabLst/>
              <a:defRPr/>
            </a:pPr>
            <a:endParaRPr lang="en-US" sz="1200" dirty="0">
              <a:solidFill>
                <a:srgbClr val="404040"/>
              </a:solidFill>
              <a:effectLst/>
              <a:latin typeface="Lucida Sans"/>
              <a:ea typeface="Calibri"/>
              <a:cs typeface="Arial" panose="020B0604020202020204" pitchFamily="34" charset="0"/>
            </a:endParaRPr>
          </a:p>
          <a:p>
            <a:pPr marL="0" marR="0" lvl="0" indent="0" algn="l" defTabSz="914400">
              <a:lnSpc>
                <a:spcPct val="100000"/>
              </a:lnSpc>
              <a:spcBef>
                <a:spcPts val="0"/>
              </a:spcBef>
              <a:spcAft>
                <a:spcPts val="600"/>
              </a:spcAft>
              <a:buClrTx/>
              <a:buSzTx/>
              <a:buFontTx/>
              <a:buNone/>
              <a:tabLst/>
              <a:defRPr/>
            </a:pPr>
            <a:r>
              <a:rPr lang="en-US" sz="1200" dirty="0">
                <a:solidFill>
                  <a:srgbClr val="404040"/>
                </a:solidFill>
                <a:effectLst/>
                <a:latin typeface="Lucida Sans"/>
                <a:ea typeface="Calibri"/>
                <a:cs typeface="Arial" panose="020B0604020202020204" pitchFamily="34" charset="0"/>
              </a:rPr>
              <a:t>When it comes to sources of PFAS in air, they are not all that different from the sources of typical soil and groundwater contamination, however it might not be as clear as to which are the main contributors of contamination since this pathway is not as well understood. There are emissions from manufacturing and industrial facilities, from landfills as biogas, from wastewater treatments plants and waste facilities, AFFF release, and even off-</a:t>
            </a:r>
            <a:r>
              <a:rPr lang="en-US" sz="1200" dirty="0" err="1">
                <a:solidFill>
                  <a:srgbClr val="404040"/>
                </a:solidFill>
                <a:effectLst/>
                <a:latin typeface="Lucida Sans"/>
                <a:ea typeface="Calibri"/>
                <a:cs typeface="Arial" panose="020B0604020202020204" pitchFamily="34" charset="0"/>
              </a:rPr>
              <a:t>gasing</a:t>
            </a:r>
            <a:r>
              <a:rPr lang="en-US" sz="1200" dirty="0">
                <a:solidFill>
                  <a:srgbClr val="404040"/>
                </a:solidFill>
                <a:effectLst/>
                <a:latin typeface="Lucida Sans"/>
                <a:ea typeface="Calibri"/>
                <a:cs typeface="Arial" panose="020B0604020202020204" pitchFamily="34" charset="0"/>
              </a:rPr>
              <a:t> from everyday consumer products. </a:t>
            </a:r>
            <a:r>
              <a:rPr lang="en-US" sz="1200" dirty="0">
                <a:solidFill>
                  <a:srgbClr val="404040"/>
                </a:solidFill>
                <a:effectLst/>
                <a:latin typeface="+mn-lt"/>
                <a:ea typeface="Calibri"/>
                <a:cs typeface="Aptos" panose="020B0004020202020204" pitchFamily="34" charset="0"/>
              </a:rPr>
              <a:t>This can include volatile PFAS in the gas phase, and/or PFAS that have sorbed onto particulate or water and are expelled into the air.</a:t>
            </a:r>
            <a:endParaRPr lang="en-US" dirty="0">
              <a:latin typeface="+mn-lt"/>
              <a:ea typeface="Calibri"/>
            </a:endParaRPr>
          </a:p>
          <a:p>
            <a:endParaRPr lang="en-US" dirty="0"/>
          </a:p>
        </p:txBody>
      </p:sp>
      <p:sp>
        <p:nvSpPr>
          <p:cNvPr id="4" name="Slide Number Placeholder 3"/>
          <p:cNvSpPr>
            <a:spLocks noGrp="1"/>
          </p:cNvSpPr>
          <p:nvPr>
            <p:ph type="sldNum" sz="quarter" idx="5"/>
          </p:nvPr>
        </p:nvSpPr>
        <p:spPr/>
        <p:txBody>
          <a:bodyPr/>
          <a:lstStyle/>
          <a:p>
            <a:fld id="{A451EB2E-5573-4C3C-B529-C22F329006D7}" type="slidenum">
              <a:rPr lang="en-AU" smtClean="0"/>
              <a:t>5</a:t>
            </a:fld>
            <a:endParaRPr lang="en-AU"/>
          </a:p>
        </p:txBody>
      </p:sp>
    </p:spTree>
    <p:extLst>
      <p:ext uri="{BB962C8B-B14F-4D97-AF65-F5344CB8AC3E}">
        <p14:creationId xmlns:p14="http://schemas.microsoft.com/office/powerpoint/2010/main" val="26459160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100" dirty="0">
                <a:latin typeface="Avenir Next LT Pro"/>
              </a:rPr>
              <a:t>For Human Health concerns, of course once in the air, </a:t>
            </a:r>
            <a:r>
              <a:rPr lang="en-US" dirty="0">
                <a:latin typeface="Avenir Next LT Pro"/>
              </a:rPr>
              <a:t>PFAS can be inhaled, contributing to health concerns that have been linked to PFAS exposure affecting the liver and kidneys, immune systems, fat metabolism and developmental or reproductive concerns. While inhalation exposure is likely less relevant than ingestion through food and water, or dermal exposure, it is another pathway for PFAS to enter the body. A compounding issue is that it enables atmospheric transport of PFAS, which can result in a wider area of exposures through these other routes.</a:t>
            </a:r>
          </a:p>
          <a:p>
            <a:pPr marL="0" indent="0">
              <a:buNone/>
            </a:pPr>
            <a:endParaRPr lang="en-US" dirty="0"/>
          </a:p>
          <a:p>
            <a:r>
              <a:rPr lang="en-US" dirty="0">
                <a:latin typeface="Avenir Next LT Pro"/>
              </a:rPr>
              <a:t>In the environment, any volatile or airborne PFAS can be dispersed and deposited in the surrounding area, either by dry or wet deposition that can then contaminate the surrounding soil, surface water and beyond.  </a:t>
            </a:r>
          </a:p>
          <a:p>
            <a:pPr marL="0" indent="0">
              <a:buNone/>
            </a:pPr>
            <a:endParaRPr lang="en-US" dirty="0"/>
          </a:p>
          <a:p>
            <a:r>
              <a:rPr lang="en-US" dirty="0">
                <a:latin typeface="Avenir Next LT Pro"/>
              </a:rPr>
              <a:t>It also enables long range transport, with PFAS being found in remote northern regions, far from any potential sources. These are believed to be enabled by both from atmospheric transport of volatile precursors and subsequent transformation, as well as ocean current transport which can then be released to the atmosphere via sea spray. </a:t>
            </a:r>
          </a:p>
          <a:p>
            <a:endParaRPr lang="en-US" dirty="0"/>
          </a:p>
        </p:txBody>
      </p:sp>
      <p:sp>
        <p:nvSpPr>
          <p:cNvPr id="4" name="Slide Number Placeholder 3"/>
          <p:cNvSpPr>
            <a:spLocks noGrp="1"/>
          </p:cNvSpPr>
          <p:nvPr>
            <p:ph type="sldNum" sz="quarter" idx="5"/>
          </p:nvPr>
        </p:nvSpPr>
        <p:spPr/>
        <p:txBody>
          <a:bodyPr/>
          <a:lstStyle/>
          <a:p>
            <a:fld id="{A451EB2E-5573-4C3C-B529-C22F329006D7}" type="slidenum">
              <a:rPr lang="en-AU" smtClean="0"/>
              <a:t>6</a:t>
            </a:fld>
            <a:endParaRPr lang="en-AU"/>
          </a:p>
        </p:txBody>
      </p:sp>
    </p:spTree>
    <p:extLst>
      <p:ext uri="{BB962C8B-B14F-4D97-AF65-F5344CB8AC3E}">
        <p14:creationId xmlns:p14="http://schemas.microsoft.com/office/powerpoint/2010/main" val="35038240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Aft>
                <a:spcPts val="600"/>
              </a:spcAft>
              <a:buNone/>
            </a:pPr>
            <a:r>
              <a:rPr lang="en-US" sz="1200" dirty="0">
                <a:solidFill>
                  <a:srgbClr val="404040"/>
                </a:solidFill>
                <a:effectLst/>
                <a:latin typeface="Lucida Sans"/>
                <a:ea typeface="Calibri"/>
                <a:cs typeface="Arial" panose="020B0604020202020204" pitchFamily="34" charset="0"/>
              </a:rPr>
              <a:t>There are different approaches that can be used to target the different types of PFAS found in air, based on their structure and properties, This is a great visual from the US EPA showing method suitability based on volatility and polarity. The first standardized air method developed by the US EPA is OTM-45, targeting polar, semi-volatile and particulate bound PFAS which includes many of the known compounds of concern typically included in standard methods for water (EPA methods 1633, 533, and 537.1) with some additional compounds for a total of 49. OTM-50 focuses on non-polar volatile PFAS, primarily products of incomplete combustion with a target list of 30 compounds distinct from OTM-45, relying on canister sampling and analysis by GC-MS.</a:t>
            </a:r>
            <a:endParaRPr lang="en-US" dirty="0"/>
          </a:p>
          <a:p>
            <a:pPr marL="0" marR="0">
              <a:spcAft>
                <a:spcPts val="600"/>
              </a:spcAft>
              <a:buNone/>
            </a:pPr>
            <a:endParaRPr lang="en-US" sz="1200" dirty="0">
              <a:solidFill>
                <a:srgbClr val="404040"/>
              </a:solidFill>
              <a:effectLst/>
              <a:latin typeface="Lucida Sans" panose="020B0602030504020204" pitchFamily="34" charset="0"/>
              <a:ea typeface="Calibri" panose="020F0502020204030204" pitchFamily="34" charset="0"/>
              <a:cs typeface="Arial" panose="020B0604020202020204" pitchFamily="34" charset="0"/>
            </a:endParaRPr>
          </a:p>
          <a:p>
            <a:pPr marL="0" marR="0">
              <a:spcAft>
                <a:spcPts val="600"/>
              </a:spcAft>
              <a:buNone/>
            </a:pPr>
            <a:r>
              <a:rPr lang="en-US" sz="1200" dirty="0">
                <a:solidFill>
                  <a:srgbClr val="404040"/>
                </a:solidFill>
                <a:effectLst/>
                <a:latin typeface="Lucida Sans"/>
                <a:ea typeface="Calibri"/>
                <a:cs typeface="Arial" panose="020B0604020202020204" pitchFamily="34" charset="0"/>
              </a:rPr>
              <a:t>Then there is the non-polar semi volatile compounds, such as fluorotelomer alcohols. An EPA method OTM-55 was under development for that group although with the recent demise of the US EPA. Office of Research and Development (ORD), it is looking less likely that the EPA will be driving that development. </a:t>
            </a:r>
          </a:p>
          <a:p>
            <a:pPr marL="0" marR="0">
              <a:spcAft>
                <a:spcPts val="600"/>
              </a:spcAft>
            </a:pPr>
            <a:endParaRPr lang="en-US" sz="1200" dirty="0">
              <a:solidFill>
                <a:srgbClr val="404040"/>
              </a:solidFill>
              <a:effectLst/>
              <a:latin typeface="Lucida Sans" panose="020B0602030504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US" sz="1200" b="0" i="0" u="none" strike="noStrike" kern="1200" baseline="0" dirty="0">
                <a:solidFill>
                  <a:schemeClr val="tx1"/>
                </a:solidFill>
                <a:latin typeface="Avenir Next LT Pro"/>
              </a:rPr>
              <a:t>All this to say that as with most PFAS testing, this is not a one size fits all, but rather a series of approaches to create a more complete picture of PFAS dispersion, and provide a level of evidence to monitor and track PFAS in air. </a:t>
            </a:r>
          </a:p>
          <a:p>
            <a:pPr marL="0" marR="0">
              <a:spcAft>
                <a:spcPts val="600"/>
              </a:spcAft>
            </a:pPr>
            <a:endParaRPr lang="en-US" sz="1800" dirty="0">
              <a:solidFill>
                <a:srgbClr val="404040"/>
              </a:solidFill>
              <a:effectLst/>
              <a:latin typeface="Lucida Sans" panose="020B060203050402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A451EB2E-5573-4C3C-B529-C22F329006D7}" type="slidenum">
              <a:rPr lang="en-AU" smtClean="0"/>
              <a:t>7</a:t>
            </a:fld>
            <a:endParaRPr lang="en-AU"/>
          </a:p>
        </p:txBody>
      </p:sp>
    </p:spTree>
    <p:extLst>
      <p:ext uri="{BB962C8B-B14F-4D97-AF65-F5344CB8AC3E}">
        <p14:creationId xmlns:p14="http://schemas.microsoft.com/office/powerpoint/2010/main" val="15654626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Method targeting Polar-semi volatile PFAS in air from stationary sources. </a:t>
            </a:r>
            <a:r>
              <a:rPr lang="en-US" sz="1200" dirty="0">
                <a:solidFill>
                  <a:srgbClr val="404040"/>
                </a:solidFill>
                <a:effectLst/>
                <a:latin typeface="Lucida Sans" panose="020B0602030504020204" pitchFamily="34" charset="0"/>
                <a:ea typeface="Calibri" panose="020F0502020204030204" pitchFamily="34" charset="0"/>
                <a:cs typeface="Arial" panose="020B0604020202020204" pitchFamily="34" charset="0"/>
              </a:rPr>
              <a:t>This method was developed for stack emissions from stationary sources, relying on filter, XAD sorbent tubes, and a series of impingers for sample collection, with 4 final extracts analyzed by LC-MS/MS. </a:t>
            </a:r>
            <a:r>
              <a:rPr lang="en-US" sz="1200" kern="1200" dirty="0">
                <a:solidFill>
                  <a:schemeClr val="tx1"/>
                </a:solidFill>
                <a:effectLst/>
                <a:latin typeface="Avenir Next LT Pro" panose="020B0504020202020204" pitchFamily="34" charset="0"/>
                <a:ea typeface="+mn-ea"/>
                <a:cs typeface="+mn-cs"/>
              </a:rPr>
              <a:t>Targets are mostly the same analytes we would see for water methods such as EPA 1633.</a:t>
            </a:r>
            <a:endParaRPr lang="en-US" dirty="0"/>
          </a:p>
          <a:p>
            <a:endParaRPr lang="en-US" dirty="0"/>
          </a:p>
        </p:txBody>
      </p:sp>
      <p:sp>
        <p:nvSpPr>
          <p:cNvPr id="4" name="Slide Number Placeholder 3"/>
          <p:cNvSpPr>
            <a:spLocks noGrp="1"/>
          </p:cNvSpPr>
          <p:nvPr>
            <p:ph type="sldNum" sz="quarter" idx="5"/>
          </p:nvPr>
        </p:nvSpPr>
        <p:spPr/>
        <p:txBody>
          <a:bodyPr/>
          <a:lstStyle/>
          <a:p>
            <a:fld id="{A451EB2E-5573-4C3C-B529-C22F329006D7}" type="slidenum">
              <a:rPr lang="en-AU" smtClean="0"/>
              <a:t>8</a:t>
            </a:fld>
            <a:endParaRPr lang="en-AU"/>
          </a:p>
        </p:txBody>
      </p:sp>
    </p:spTree>
    <p:extLst>
      <p:ext uri="{BB962C8B-B14F-4D97-AF65-F5344CB8AC3E}">
        <p14:creationId xmlns:p14="http://schemas.microsoft.com/office/powerpoint/2010/main" val="8874048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venir Next LT Pro"/>
              </a:rPr>
              <a:t>The sample is collected in a 1.4 L </a:t>
            </a:r>
            <a:r>
              <a:rPr lang="en-US" dirty="0" err="1">
                <a:latin typeface="Avenir Next LT Pro"/>
              </a:rPr>
              <a:t>silonite</a:t>
            </a:r>
            <a:r>
              <a:rPr lang="en-US" dirty="0">
                <a:latin typeface="Avenir Next LT Pro"/>
              </a:rPr>
              <a:t> canister, that is exclusively dedicated to PFAS. And you can see here the GC-MS/MS here that is used for analysis. </a:t>
            </a:r>
          </a:p>
          <a:p>
            <a:endParaRPr lang="en-US" dirty="0">
              <a:latin typeface="Avenir Next LT Pro"/>
            </a:endParaRPr>
          </a:p>
          <a:p>
            <a:r>
              <a:rPr lang="en-US" dirty="0">
                <a:latin typeface="Avenir Next LT Pro"/>
              </a:rPr>
              <a:t>Tie canister selection to OTM-50 specification: Section 6.1.10. Passivated silicon ceramic lined stainless-steel canisters are specified. "The suitability of electropolished (SUMMA) canisters has not been evaluated for this </a:t>
            </a:r>
            <a:r>
              <a:rPr lang="en-US" dirty="0" err="1">
                <a:latin typeface="Avenir Next LT Pro"/>
              </a:rPr>
              <a:t>method.“</a:t>
            </a:r>
            <a:r>
              <a:rPr lang="en-US" sz="1200" b="0" i="0" u="none" strike="noStrike" kern="1200" baseline="0" dirty="0" err="1">
                <a:solidFill>
                  <a:schemeClr val="tx1"/>
                </a:solidFill>
                <a:latin typeface="Avenir Next LT Pro" panose="020B0504020202020204" pitchFamily="34" charset="0"/>
                <a:ea typeface="+mn-ea"/>
                <a:cs typeface="+mn-cs"/>
              </a:rPr>
              <a:t>The</a:t>
            </a:r>
            <a:r>
              <a:rPr lang="en-US" sz="1200" b="0" i="0" u="none" strike="noStrike" kern="1200" baseline="0" dirty="0">
                <a:solidFill>
                  <a:schemeClr val="tx1"/>
                </a:solidFill>
                <a:latin typeface="Avenir Next LT Pro" panose="020B0504020202020204" pitchFamily="34" charset="0"/>
                <a:ea typeface="+mn-ea"/>
                <a:cs typeface="+mn-cs"/>
              </a:rPr>
              <a:t> silicon ceramic coating is more prevalent and more inert than the traditional SUMMA passivation </a:t>
            </a:r>
            <a:endParaRPr lang="en-US" dirty="0">
              <a:latin typeface="Avenir Next LT Pro"/>
            </a:endParaRPr>
          </a:p>
        </p:txBody>
      </p:sp>
      <p:sp>
        <p:nvSpPr>
          <p:cNvPr id="4" name="Slide Number Placeholder 3"/>
          <p:cNvSpPr>
            <a:spLocks noGrp="1"/>
          </p:cNvSpPr>
          <p:nvPr>
            <p:ph type="sldNum" sz="quarter" idx="5"/>
          </p:nvPr>
        </p:nvSpPr>
        <p:spPr/>
        <p:txBody>
          <a:bodyPr/>
          <a:lstStyle/>
          <a:p>
            <a:fld id="{E3D6B245-3CB8-447A-9B7D-671411B97CF4}" type="slidenum">
              <a:rPr lang="en-US" smtClean="0"/>
              <a:pPr/>
              <a:t>9</a:t>
            </a:fld>
            <a:endParaRPr lang="en-US"/>
          </a:p>
        </p:txBody>
      </p:sp>
    </p:spTree>
    <p:extLst>
      <p:ext uri="{BB962C8B-B14F-4D97-AF65-F5344CB8AC3E}">
        <p14:creationId xmlns:p14="http://schemas.microsoft.com/office/powerpoint/2010/main" val="33999953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Slide Number Placeholder 4">
            <a:extLst>
              <a:ext uri="{FF2B5EF4-FFF2-40B4-BE49-F238E27FC236}">
                <a16:creationId xmlns:a16="http://schemas.microsoft.com/office/drawing/2014/main" id="{FCEB53E9-2218-93AF-4C25-ED7C42E385A2}"/>
              </a:ext>
            </a:extLst>
          </p:cNvPr>
          <p:cNvSpPr>
            <a:spLocks noGrp="1"/>
          </p:cNvSpPr>
          <p:nvPr>
            <p:ph type="sldNum" sz="quarter" idx="4"/>
          </p:nvPr>
        </p:nvSpPr>
        <p:spPr>
          <a:xfrm>
            <a:off x="11520000" y="6444000"/>
            <a:ext cx="360000" cy="180000"/>
          </a:xfrm>
          <a:prstGeom prst="rect">
            <a:avLst/>
          </a:prstGeom>
        </p:spPr>
        <p:txBody>
          <a:bodyPr vert="horz" lIns="0" tIns="45720" rIns="0" bIns="45720" rtlCol="0" anchor="ctr"/>
          <a:lstStyle>
            <a:lvl1pPr algn="r">
              <a:defRPr sz="800" b="0">
                <a:solidFill>
                  <a:schemeClr val="bg1">
                    <a:lumMod val="65000"/>
                  </a:schemeClr>
                </a:solidFill>
                <a:latin typeface="AvenirNext LT Pro Regular" panose="020B0504020202020204" pitchFamily="34" charset="0"/>
              </a:defRPr>
            </a:lvl1pPr>
          </a:lstStyle>
          <a:p>
            <a:fld id="{8DC611AD-C9F0-4816-9EBA-6C83156A190A}" type="slidenum">
              <a:rPr lang="en-US" smtClean="0"/>
              <a:pPr/>
              <a:t>‹#›</a:t>
            </a:fld>
            <a:endParaRPr lang="en-US"/>
          </a:p>
        </p:txBody>
      </p:sp>
      <p:pic>
        <p:nvPicPr>
          <p:cNvPr id="7" name="Picture 6">
            <a:extLst>
              <a:ext uri="{FF2B5EF4-FFF2-40B4-BE49-F238E27FC236}">
                <a16:creationId xmlns:a16="http://schemas.microsoft.com/office/drawing/2014/main" id="{B200EA43-E5A3-9F8C-9B2B-5EC5E2878005}"/>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8" name="Graphic 7">
            <a:extLst>
              <a:ext uri="{FF2B5EF4-FFF2-40B4-BE49-F238E27FC236}">
                <a16:creationId xmlns:a16="http://schemas.microsoft.com/office/drawing/2014/main" id="{D8B09133-EE29-6B72-C0A3-D1ABCB7F2AA3}"/>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1376000" y="5757840"/>
            <a:ext cx="643925" cy="643925"/>
          </a:xfrm>
          <a:prstGeom prst="rect">
            <a:avLst/>
          </a:prstGeom>
        </p:spPr>
      </p:pic>
      <p:sp>
        <p:nvSpPr>
          <p:cNvPr id="9" name="Title 1">
            <a:extLst>
              <a:ext uri="{FF2B5EF4-FFF2-40B4-BE49-F238E27FC236}">
                <a16:creationId xmlns:a16="http://schemas.microsoft.com/office/drawing/2014/main" id="{AF87FD52-6170-C174-1138-1BFCEFBE7653}"/>
              </a:ext>
            </a:extLst>
          </p:cNvPr>
          <p:cNvSpPr>
            <a:spLocks noGrp="1"/>
          </p:cNvSpPr>
          <p:nvPr>
            <p:ph type="ctrTitle"/>
          </p:nvPr>
        </p:nvSpPr>
        <p:spPr>
          <a:xfrm>
            <a:off x="1080000" y="1620000"/>
            <a:ext cx="6660000" cy="1620000"/>
          </a:xfrm>
        </p:spPr>
        <p:txBody>
          <a:bodyPr anchor="b">
            <a:normAutofit/>
          </a:bodyPr>
          <a:lstStyle>
            <a:lvl1pPr>
              <a:defRPr sz="3600">
                <a:solidFill>
                  <a:schemeClr val="bg1"/>
                </a:solidFill>
                <a:latin typeface="+mj-lt"/>
              </a:defRPr>
            </a:lvl1pPr>
          </a:lstStyle>
          <a:p>
            <a:endParaRPr lang="en-US"/>
          </a:p>
        </p:txBody>
      </p:sp>
      <p:sp>
        <p:nvSpPr>
          <p:cNvPr id="10" name="Subtitle 2">
            <a:extLst>
              <a:ext uri="{FF2B5EF4-FFF2-40B4-BE49-F238E27FC236}">
                <a16:creationId xmlns:a16="http://schemas.microsoft.com/office/drawing/2014/main" id="{9FCF3FBB-8A28-BE31-F8D6-0C73B9AC2A08}"/>
              </a:ext>
            </a:extLst>
          </p:cNvPr>
          <p:cNvSpPr>
            <a:spLocks noGrp="1"/>
          </p:cNvSpPr>
          <p:nvPr>
            <p:ph type="subTitle" idx="1"/>
          </p:nvPr>
        </p:nvSpPr>
        <p:spPr>
          <a:xfrm>
            <a:off x="1080000" y="5904000"/>
            <a:ext cx="4292339" cy="373844"/>
          </a:xfrm>
        </p:spPr>
        <p:txBody>
          <a:bodyPr anchor="ctr">
            <a:normAutofit/>
          </a:bodyPr>
          <a:lstStyle>
            <a:lvl1pPr marL="0" indent="0">
              <a:buFontTx/>
              <a:buNone/>
              <a:defRPr sz="1800" b="0">
                <a:solidFill>
                  <a:schemeClr val="tx2"/>
                </a:solidFill>
                <a:latin typeface="+mj-lt"/>
              </a:defRPr>
            </a:lvl1pPr>
          </a:lstStyle>
          <a:p>
            <a:endParaRPr lang="en-US"/>
          </a:p>
        </p:txBody>
      </p:sp>
    </p:spTree>
    <p:extLst>
      <p:ext uri="{BB962C8B-B14F-4D97-AF65-F5344CB8AC3E}">
        <p14:creationId xmlns:p14="http://schemas.microsoft.com/office/powerpoint/2010/main" val="32213451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B9F31F5-45CF-4667-9459-5A79387D67AE}"/>
              </a:ext>
            </a:extLst>
          </p:cNvPr>
          <p:cNvSpPr>
            <a:spLocks noGrp="1"/>
          </p:cNvSpPr>
          <p:nvPr>
            <p:ph type="sldNum" sz="quarter" idx="10"/>
          </p:nvPr>
        </p:nvSpPr>
        <p:spPr>
          <a:xfrm>
            <a:off x="11360989" y="6506015"/>
            <a:ext cx="388099" cy="144000"/>
          </a:xfrm>
          <a:prstGeom prst="rect">
            <a:avLst/>
          </a:prstGeom>
        </p:spPr>
        <p:txBody>
          <a:bodyPr/>
          <a:lstStyle/>
          <a:p>
            <a:fld id="{8DC611AD-C9F0-4816-9EBA-6C83156A190A}" type="slidenum">
              <a:rPr lang="en-US" smtClean="0"/>
              <a:pPr/>
              <a:t>‹#›</a:t>
            </a:fld>
            <a:endParaRPr lang="en-US"/>
          </a:p>
        </p:txBody>
      </p:sp>
      <p:sp>
        <p:nvSpPr>
          <p:cNvPr id="4" name="Footer Placeholder 3">
            <a:extLst>
              <a:ext uri="{FF2B5EF4-FFF2-40B4-BE49-F238E27FC236}">
                <a16:creationId xmlns:a16="http://schemas.microsoft.com/office/drawing/2014/main" id="{B0B5AC3C-5699-4C24-A546-5D1C0177ACB4}"/>
              </a:ext>
            </a:extLst>
          </p:cNvPr>
          <p:cNvSpPr>
            <a:spLocks noGrp="1"/>
          </p:cNvSpPr>
          <p:nvPr>
            <p:ph type="ftr" sz="quarter" idx="11"/>
          </p:nvPr>
        </p:nvSpPr>
        <p:spPr>
          <a:xfrm>
            <a:off x="8893860" y="6506015"/>
            <a:ext cx="2454980" cy="144000"/>
          </a:xfrm>
          <a:prstGeom prst="rect">
            <a:avLst/>
          </a:prstGeom>
        </p:spPr>
        <p:txBody>
          <a:bodyPr/>
          <a:lstStyle/>
          <a:p>
            <a:r>
              <a:rPr lang="en-US"/>
              <a:t>© Copyright 2025   |   ALS Limited</a:t>
            </a:r>
          </a:p>
        </p:txBody>
      </p:sp>
    </p:spTree>
    <p:extLst>
      <p:ext uri="{BB962C8B-B14F-4D97-AF65-F5344CB8AC3E}">
        <p14:creationId xmlns:p14="http://schemas.microsoft.com/office/powerpoint/2010/main" val="29568931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5CBE8-2893-4C1B-8FC2-2E4E8DBFD526}"/>
              </a:ext>
            </a:extLst>
          </p:cNvPr>
          <p:cNvSpPr>
            <a:spLocks noGrp="1"/>
          </p:cNvSpPr>
          <p:nvPr>
            <p:ph type="title" hasCustomPrompt="1"/>
          </p:nvPr>
        </p:nvSpPr>
        <p:spPr/>
        <p:txBody>
          <a:bodyPr/>
          <a:lstStyle>
            <a:lvl1pPr>
              <a:defRPr/>
            </a:lvl1pPr>
          </a:lstStyle>
          <a:p>
            <a:r>
              <a:rPr lang="en-US"/>
              <a:t>Click to edit master title style</a:t>
            </a:r>
            <a:endParaRPr lang="en-AU"/>
          </a:p>
        </p:txBody>
      </p:sp>
      <p:sp>
        <p:nvSpPr>
          <p:cNvPr id="3" name="Slide Number Placeholder 2">
            <a:extLst>
              <a:ext uri="{FF2B5EF4-FFF2-40B4-BE49-F238E27FC236}">
                <a16:creationId xmlns:a16="http://schemas.microsoft.com/office/drawing/2014/main" id="{3B9F31F5-45CF-4667-9459-5A79387D67AE}"/>
              </a:ext>
            </a:extLst>
          </p:cNvPr>
          <p:cNvSpPr>
            <a:spLocks noGrp="1"/>
          </p:cNvSpPr>
          <p:nvPr>
            <p:ph type="sldNum" sz="quarter" idx="10"/>
          </p:nvPr>
        </p:nvSpPr>
        <p:spPr>
          <a:xfrm>
            <a:off x="11360989" y="6506015"/>
            <a:ext cx="388099" cy="144000"/>
          </a:xfrm>
          <a:prstGeom prst="rect">
            <a:avLst/>
          </a:prstGeom>
        </p:spPr>
        <p:txBody>
          <a:bodyPr/>
          <a:lstStyle>
            <a:lvl1pPr>
              <a:defRPr>
                <a:solidFill>
                  <a:schemeClr val="bg1">
                    <a:lumMod val="65000"/>
                  </a:schemeClr>
                </a:solidFill>
              </a:defRPr>
            </a:lvl1pPr>
          </a:lstStyle>
          <a:p>
            <a:fld id="{436064ED-0F88-4A35-ADEF-27BEB298D737}" type="slidenum">
              <a:rPr lang="en-US" smtClean="0"/>
              <a:pPr/>
              <a:t>‹#›</a:t>
            </a:fld>
            <a:endParaRPr lang="en-US"/>
          </a:p>
        </p:txBody>
      </p:sp>
      <p:sp>
        <p:nvSpPr>
          <p:cNvPr id="4" name="Footer Placeholder 3">
            <a:extLst>
              <a:ext uri="{FF2B5EF4-FFF2-40B4-BE49-F238E27FC236}">
                <a16:creationId xmlns:a16="http://schemas.microsoft.com/office/drawing/2014/main" id="{B0B5AC3C-5699-4C24-A546-5D1C0177ACB4}"/>
              </a:ext>
            </a:extLst>
          </p:cNvPr>
          <p:cNvSpPr>
            <a:spLocks noGrp="1"/>
          </p:cNvSpPr>
          <p:nvPr>
            <p:ph type="ftr" sz="quarter" idx="11"/>
          </p:nvPr>
        </p:nvSpPr>
        <p:spPr>
          <a:xfrm>
            <a:off x="8893860" y="6506015"/>
            <a:ext cx="2454980" cy="144000"/>
          </a:xfrm>
          <a:prstGeom prst="rect">
            <a:avLst/>
          </a:prstGeom>
        </p:spPr>
        <p:txBody>
          <a:bodyPr/>
          <a:lstStyle>
            <a:lvl1pPr>
              <a:defRPr>
                <a:solidFill>
                  <a:schemeClr val="bg1">
                    <a:lumMod val="65000"/>
                  </a:schemeClr>
                </a:solidFill>
              </a:defRPr>
            </a:lvl1pPr>
          </a:lstStyle>
          <a:p>
            <a:r>
              <a:rPr lang="en-AU"/>
              <a:t>© Copyright 2025   |   ALS Limited</a:t>
            </a:r>
          </a:p>
        </p:txBody>
      </p:sp>
    </p:spTree>
    <p:extLst>
      <p:ext uri="{BB962C8B-B14F-4D97-AF65-F5344CB8AC3E}">
        <p14:creationId xmlns:p14="http://schemas.microsoft.com/office/powerpoint/2010/main" val="1852059477"/>
      </p:ext>
    </p:extLst>
  </p:cSld>
  <p:clrMapOvr>
    <a:masterClrMapping/>
  </p:clrMapOvr>
  <p:extLst>
    <p:ext uri="{DCECCB84-F9BA-43D5-87BE-67443E8EF086}">
      <p15:sldGuideLst xmlns:p15="http://schemas.microsoft.com/office/powerpoint/2012/main">
        <p15:guide id="1" pos="3840">
          <p15:clr>
            <a:srgbClr val="FBAE40"/>
          </p15:clr>
        </p15:guide>
        <p15:guide id="2" pos="7537">
          <p15:clr>
            <a:srgbClr val="FBAE40"/>
          </p15:clr>
        </p15:guide>
        <p15:guide id="3" pos="2661">
          <p15:clr>
            <a:srgbClr val="FBAE40"/>
          </p15:clr>
        </p15:guide>
        <p15:guide id="4" pos="505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slide with heading &amp; text">
    <p:spTree>
      <p:nvGrpSpPr>
        <p:cNvPr id="1" name=""/>
        <p:cNvGrpSpPr/>
        <p:nvPr/>
      </p:nvGrpSpPr>
      <p:grpSpPr>
        <a:xfrm>
          <a:off x="0" y="0"/>
          <a:ext cx="0" cy="0"/>
          <a:chOff x="0" y="0"/>
          <a:chExt cx="0" cy="0"/>
        </a:xfrm>
      </p:grpSpPr>
      <p:sp>
        <p:nvSpPr>
          <p:cNvPr id="7" name="Slide Number Placeholder 4">
            <a:extLst>
              <a:ext uri="{FF2B5EF4-FFF2-40B4-BE49-F238E27FC236}">
                <a16:creationId xmlns:a16="http://schemas.microsoft.com/office/drawing/2014/main" id="{4664EB75-6A43-C540-26BF-C60EC6D184A3}"/>
              </a:ext>
            </a:extLst>
          </p:cNvPr>
          <p:cNvSpPr>
            <a:spLocks noGrp="1"/>
          </p:cNvSpPr>
          <p:nvPr>
            <p:ph type="sldNum" sz="quarter" idx="4"/>
          </p:nvPr>
        </p:nvSpPr>
        <p:spPr>
          <a:xfrm>
            <a:off x="11520000" y="6444000"/>
            <a:ext cx="360000" cy="180000"/>
          </a:xfrm>
          <a:prstGeom prst="rect">
            <a:avLst/>
          </a:prstGeom>
        </p:spPr>
        <p:txBody>
          <a:bodyPr vert="horz" lIns="0" tIns="45720" rIns="0" bIns="45720" rtlCol="0" anchor="ctr"/>
          <a:lstStyle>
            <a:lvl1pPr algn="r">
              <a:defRPr sz="800" b="0">
                <a:solidFill>
                  <a:schemeClr val="bg1">
                    <a:lumMod val="65000"/>
                  </a:schemeClr>
                </a:solidFill>
                <a:latin typeface="+mn-lt"/>
              </a:defRPr>
            </a:lvl1pPr>
          </a:lstStyle>
          <a:p>
            <a:fld id="{8DC611AD-C9F0-4816-9EBA-6C83156A190A}" type="slidenum">
              <a:rPr lang="en-US" smtClean="0"/>
              <a:pPr/>
              <a:t>‹#›</a:t>
            </a:fld>
            <a:endParaRPr lang="en-US"/>
          </a:p>
        </p:txBody>
      </p:sp>
      <p:sp>
        <p:nvSpPr>
          <p:cNvPr id="2" name="Title Placeholder 1">
            <a:extLst>
              <a:ext uri="{FF2B5EF4-FFF2-40B4-BE49-F238E27FC236}">
                <a16:creationId xmlns:a16="http://schemas.microsoft.com/office/drawing/2014/main" id="{DEA46C59-147C-EBC1-76A3-DC2F3014EBF6}"/>
              </a:ext>
            </a:extLst>
          </p:cNvPr>
          <p:cNvSpPr>
            <a:spLocks noGrp="1"/>
          </p:cNvSpPr>
          <p:nvPr>
            <p:ph type="title" hasCustomPrompt="1"/>
          </p:nvPr>
        </p:nvSpPr>
        <p:spPr>
          <a:xfrm>
            <a:off x="360000" y="252000"/>
            <a:ext cx="10620000" cy="720000"/>
          </a:xfrm>
          <a:prstGeom prst="rect">
            <a:avLst/>
          </a:prstGeom>
        </p:spPr>
        <p:txBody>
          <a:bodyPr vert="horz" lIns="0" tIns="0" rIns="0" bIns="0" rtlCol="0" anchor="ctr">
            <a:normAutofit/>
          </a:bodyPr>
          <a:lstStyle>
            <a:lvl1pPr>
              <a:defRPr>
                <a:solidFill>
                  <a:schemeClr val="tx2"/>
                </a:solidFill>
              </a:defRPr>
            </a:lvl1pPr>
          </a:lstStyle>
          <a:p>
            <a:r>
              <a:rPr lang="en-US"/>
              <a:t>Click to edit master title style</a:t>
            </a:r>
          </a:p>
        </p:txBody>
      </p:sp>
      <p:sp>
        <p:nvSpPr>
          <p:cNvPr id="4" name="Text Placeholder 2">
            <a:extLst>
              <a:ext uri="{FF2B5EF4-FFF2-40B4-BE49-F238E27FC236}">
                <a16:creationId xmlns:a16="http://schemas.microsoft.com/office/drawing/2014/main" id="{78D47C91-0617-CDCE-C8A8-A29DDCF2960E}"/>
              </a:ext>
            </a:extLst>
          </p:cNvPr>
          <p:cNvSpPr>
            <a:spLocks noGrp="1"/>
          </p:cNvSpPr>
          <p:nvPr>
            <p:ph idx="1"/>
          </p:nvPr>
        </p:nvSpPr>
        <p:spPr>
          <a:xfrm>
            <a:off x="360000" y="1440000"/>
            <a:ext cx="11520000" cy="4716000"/>
          </a:xfrm>
          <a:prstGeom prst="rect">
            <a:avLst/>
          </a:prstGeom>
        </p:spPr>
        <p:txBody>
          <a:bodyPr vert="horz" lIns="0" tIns="0" rIns="0" bIns="0" rtlCol="0">
            <a:normAutofit/>
          </a:bodyPr>
          <a:lstStyle/>
          <a:p>
            <a:pPr lvl="0"/>
            <a:r>
              <a:rPr lang="en-US"/>
              <a:t>Click to edit master bullet</a:t>
            </a:r>
          </a:p>
          <a:p>
            <a:pPr lvl="1"/>
            <a:r>
              <a:rPr lang="en-US"/>
              <a:t>Second level</a:t>
            </a:r>
          </a:p>
          <a:p>
            <a:pPr lvl="2"/>
            <a:r>
              <a:rPr lang="en-US"/>
              <a:t>Third level</a:t>
            </a:r>
          </a:p>
        </p:txBody>
      </p:sp>
    </p:spTree>
    <p:extLst>
      <p:ext uri="{BB962C8B-B14F-4D97-AF65-F5344CB8AC3E}">
        <p14:creationId xmlns:p14="http://schemas.microsoft.com/office/powerpoint/2010/main" val="40447344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7" name="Slide Number Placeholder 4">
            <a:extLst>
              <a:ext uri="{FF2B5EF4-FFF2-40B4-BE49-F238E27FC236}">
                <a16:creationId xmlns:a16="http://schemas.microsoft.com/office/drawing/2014/main" id="{4664EB75-6A43-C540-26BF-C60EC6D184A3}"/>
              </a:ext>
            </a:extLst>
          </p:cNvPr>
          <p:cNvSpPr>
            <a:spLocks noGrp="1"/>
          </p:cNvSpPr>
          <p:nvPr>
            <p:ph type="sldNum" sz="quarter" idx="4"/>
          </p:nvPr>
        </p:nvSpPr>
        <p:spPr>
          <a:xfrm>
            <a:off x="11520000" y="6444000"/>
            <a:ext cx="360000" cy="180000"/>
          </a:xfrm>
          <a:prstGeom prst="rect">
            <a:avLst/>
          </a:prstGeom>
        </p:spPr>
        <p:txBody>
          <a:bodyPr vert="horz" lIns="0" tIns="45720" rIns="0" bIns="45720" rtlCol="0" anchor="ctr"/>
          <a:lstStyle>
            <a:lvl1pPr algn="r">
              <a:defRPr sz="800" b="0">
                <a:solidFill>
                  <a:schemeClr val="bg1">
                    <a:lumMod val="65000"/>
                  </a:schemeClr>
                </a:solidFill>
                <a:latin typeface="+mn-lt"/>
              </a:defRPr>
            </a:lvl1pPr>
          </a:lstStyle>
          <a:p>
            <a:fld id="{8DC611AD-C9F0-4816-9EBA-6C83156A190A}" type="slidenum">
              <a:rPr lang="en-US" smtClean="0"/>
              <a:pPr/>
              <a:t>‹#›</a:t>
            </a:fld>
            <a:endParaRPr lang="en-US"/>
          </a:p>
        </p:txBody>
      </p:sp>
    </p:spTree>
    <p:extLst>
      <p:ext uri="{BB962C8B-B14F-4D97-AF65-F5344CB8AC3E}">
        <p14:creationId xmlns:p14="http://schemas.microsoft.com/office/powerpoint/2010/main" val="5695418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Slide with heading">
    <p:spTree>
      <p:nvGrpSpPr>
        <p:cNvPr id="1" name=""/>
        <p:cNvGrpSpPr/>
        <p:nvPr/>
      </p:nvGrpSpPr>
      <p:grpSpPr>
        <a:xfrm>
          <a:off x="0" y="0"/>
          <a:ext cx="0" cy="0"/>
          <a:chOff x="0" y="0"/>
          <a:chExt cx="0" cy="0"/>
        </a:xfrm>
      </p:grpSpPr>
      <p:sp>
        <p:nvSpPr>
          <p:cNvPr id="7" name="Slide Number Placeholder 4">
            <a:extLst>
              <a:ext uri="{FF2B5EF4-FFF2-40B4-BE49-F238E27FC236}">
                <a16:creationId xmlns:a16="http://schemas.microsoft.com/office/drawing/2014/main" id="{4664EB75-6A43-C540-26BF-C60EC6D184A3}"/>
              </a:ext>
            </a:extLst>
          </p:cNvPr>
          <p:cNvSpPr>
            <a:spLocks noGrp="1"/>
          </p:cNvSpPr>
          <p:nvPr>
            <p:ph type="sldNum" sz="quarter" idx="4"/>
          </p:nvPr>
        </p:nvSpPr>
        <p:spPr>
          <a:xfrm>
            <a:off x="11520000" y="6444000"/>
            <a:ext cx="360000" cy="180000"/>
          </a:xfrm>
          <a:prstGeom prst="rect">
            <a:avLst/>
          </a:prstGeom>
        </p:spPr>
        <p:txBody>
          <a:bodyPr vert="horz" lIns="0" tIns="45720" rIns="0" bIns="45720" rtlCol="0" anchor="ctr"/>
          <a:lstStyle>
            <a:lvl1pPr algn="r">
              <a:defRPr sz="800" b="0">
                <a:solidFill>
                  <a:schemeClr val="bg1">
                    <a:lumMod val="65000"/>
                  </a:schemeClr>
                </a:solidFill>
                <a:latin typeface="+mn-lt"/>
              </a:defRPr>
            </a:lvl1pPr>
          </a:lstStyle>
          <a:p>
            <a:fld id="{8DC611AD-C9F0-4816-9EBA-6C83156A190A}" type="slidenum">
              <a:rPr lang="en-US" smtClean="0"/>
              <a:pPr/>
              <a:t>‹#›</a:t>
            </a:fld>
            <a:endParaRPr lang="en-US"/>
          </a:p>
        </p:txBody>
      </p:sp>
      <p:sp>
        <p:nvSpPr>
          <p:cNvPr id="2" name="Title Placeholder 1">
            <a:extLst>
              <a:ext uri="{FF2B5EF4-FFF2-40B4-BE49-F238E27FC236}">
                <a16:creationId xmlns:a16="http://schemas.microsoft.com/office/drawing/2014/main" id="{DEA46C59-147C-EBC1-76A3-DC2F3014EBF6}"/>
              </a:ext>
            </a:extLst>
          </p:cNvPr>
          <p:cNvSpPr>
            <a:spLocks noGrp="1"/>
          </p:cNvSpPr>
          <p:nvPr>
            <p:ph type="title" hasCustomPrompt="1"/>
          </p:nvPr>
        </p:nvSpPr>
        <p:spPr>
          <a:xfrm>
            <a:off x="360000" y="252000"/>
            <a:ext cx="10620000" cy="720000"/>
          </a:xfrm>
          <a:prstGeom prst="rect">
            <a:avLst/>
          </a:prstGeom>
        </p:spPr>
        <p:txBody>
          <a:bodyPr vert="horz" lIns="0" tIns="0" rIns="0" bIns="0" rtlCol="0" anchor="ctr">
            <a:normAutofit/>
          </a:bodyPr>
          <a:lstStyle>
            <a:lvl1pPr>
              <a:defRPr>
                <a:solidFill>
                  <a:schemeClr val="tx2"/>
                </a:solidFill>
              </a:defRPr>
            </a:lvl1pPr>
          </a:lstStyle>
          <a:p>
            <a:r>
              <a:rPr lang="en-US"/>
              <a:t>Click to edit master title style</a:t>
            </a:r>
          </a:p>
        </p:txBody>
      </p:sp>
    </p:spTree>
    <p:extLst>
      <p:ext uri="{BB962C8B-B14F-4D97-AF65-F5344CB8AC3E}">
        <p14:creationId xmlns:p14="http://schemas.microsoft.com/office/powerpoint/2010/main" val="36386396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Slide no logo">
    <p:spTree>
      <p:nvGrpSpPr>
        <p:cNvPr id="1" name=""/>
        <p:cNvGrpSpPr/>
        <p:nvPr/>
      </p:nvGrpSpPr>
      <p:grpSpPr>
        <a:xfrm>
          <a:off x="0" y="0"/>
          <a:ext cx="0" cy="0"/>
          <a:chOff x="0" y="0"/>
          <a:chExt cx="0" cy="0"/>
        </a:xfrm>
      </p:grpSpPr>
      <p:sp>
        <p:nvSpPr>
          <p:cNvPr id="7" name="Slide Number Placeholder 4">
            <a:extLst>
              <a:ext uri="{FF2B5EF4-FFF2-40B4-BE49-F238E27FC236}">
                <a16:creationId xmlns:a16="http://schemas.microsoft.com/office/drawing/2014/main" id="{4664EB75-6A43-C540-26BF-C60EC6D184A3}"/>
              </a:ext>
            </a:extLst>
          </p:cNvPr>
          <p:cNvSpPr>
            <a:spLocks noGrp="1"/>
          </p:cNvSpPr>
          <p:nvPr>
            <p:ph type="sldNum" sz="quarter" idx="4"/>
          </p:nvPr>
        </p:nvSpPr>
        <p:spPr>
          <a:xfrm>
            <a:off x="11520000" y="6444000"/>
            <a:ext cx="360000" cy="180000"/>
          </a:xfrm>
          <a:prstGeom prst="rect">
            <a:avLst/>
          </a:prstGeom>
        </p:spPr>
        <p:txBody>
          <a:bodyPr vert="horz" lIns="0" tIns="45720" rIns="0" bIns="45720" rtlCol="0" anchor="ctr"/>
          <a:lstStyle>
            <a:lvl1pPr algn="r">
              <a:defRPr sz="800" b="0">
                <a:solidFill>
                  <a:schemeClr val="bg1">
                    <a:lumMod val="65000"/>
                  </a:schemeClr>
                </a:solidFill>
                <a:latin typeface="+mn-lt"/>
              </a:defRPr>
            </a:lvl1pPr>
          </a:lstStyle>
          <a:p>
            <a:fld id="{8DC611AD-C9F0-4816-9EBA-6C83156A190A}" type="slidenum">
              <a:rPr lang="en-US" smtClean="0"/>
              <a:pPr/>
              <a:t>‹#›</a:t>
            </a:fld>
            <a:endParaRPr lang="en-US"/>
          </a:p>
        </p:txBody>
      </p:sp>
      <p:sp>
        <p:nvSpPr>
          <p:cNvPr id="3" name="Rectangle 2">
            <a:extLst>
              <a:ext uri="{FF2B5EF4-FFF2-40B4-BE49-F238E27FC236}">
                <a16:creationId xmlns:a16="http://schemas.microsoft.com/office/drawing/2014/main" id="{45D38301-5DEB-0B86-E1F2-EFAA28F75613}"/>
              </a:ext>
            </a:extLst>
          </p:cNvPr>
          <p:cNvSpPr/>
          <p:nvPr userDrawn="1"/>
        </p:nvSpPr>
        <p:spPr>
          <a:xfrm>
            <a:off x="11004550" y="82550"/>
            <a:ext cx="1136650" cy="11112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8080483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Slide Dark Blu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415782B-723B-16A1-7E21-90E9AA9493E0}"/>
              </a:ext>
            </a:extLst>
          </p:cNvPr>
          <p:cNvSpPr>
            <a:spLocks noGrp="1"/>
          </p:cNvSpPr>
          <p:nvPr>
            <p:ph type="sldNum" sz="quarter" idx="10"/>
          </p:nvPr>
        </p:nvSpPr>
        <p:spPr/>
        <p:txBody>
          <a:bodyPr/>
          <a:lstStyle/>
          <a:p>
            <a:fld id="{8DC611AD-C9F0-4816-9EBA-6C83156A190A}" type="slidenum">
              <a:rPr lang="en-US" smtClean="0"/>
              <a:pPr/>
              <a:t>‹#›</a:t>
            </a:fld>
            <a:endParaRPr lang="en-US"/>
          </a:p>
        </p:txBody>
      </p:sp>
      <p:pic>
        <p:nvPicPr>
          <p:cNvPr id="4" name="Picture 3">
            <a:extLst>
              <a:ext uri="{FF2B5EF4-FFF2-40B4-BE49-F238E27FC236}">
                <a16:creationId xmlns:a16="http://schemas.microsoft.com/office/drawing/2014/main" id="{291801F5-1CA4-956D-DB08-B471C8A1507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Title 1">
            <a:extLst>
              <a:ext uri="{FF2B5EF4-FFF2-40B4-BE49-F238E27FC236}">
                <a16:creationId xmlns:a16="http://schemas.microsoft.com/office/drawing/2014/main" id="{3ADA3565-8D10-C427-D59C-C6F973D9B5C1}"/>
              </a:ext>
            </a:extLst>
          </p:cNvPr>
          <p:cNvSpPr>
            <a:spLocks noGrp="1"/>
          </p:cNvSpPr>
          <p:nvPr>
            <p:ph type="ctrTitle"/>
          </p:nvPr>
        </p:nvSpPr>
        <p:spPr>
          <a:xfrm>
            <a:off x="3462391" y="2245173"/>
            <a:ext cx="5267219" cy="1330238"/>
          </a:xfrm>
          <a:prstGeom prst="rect">
            <a:avLst/>
          </a:prstGeom>
        </p:spPr>
        <p:txBody>
          <a:bodyPr anchor="b">
            <a:noAutofit/>
          </a:bodyPr>
          <a:lstStyle>
            <a:lvl1pPr algn="ctr">
              <a:defRPr lang="en-US" sz="2800" b="1" i="0" kern="1200" dirty="0">
                <a:solidFill>
                  <a:schemeClr val="bg1"/>
                </a:solidFill>
                <a:latin typeface="+mj-lt"/>
                <a:ea typeface="Tahoma" panose="020B0604030504040204" pitchFamily="34" charset="0"/>
                <a:cs typeface="Tahoma" panose="020B0604030504040204" pitchFamily="34" charset="0"/>
              </a:defRPr>
            </a:lvl1pPr>
          </a:lstStyle>
          <a:p>
            <a:r>
              <a:rPr lang="en-US" noProof="0"/>
              <a:t>Click to edit Master title style</a:t>
            </a:r>
            <a:endParaRPr lang="en-AU" noProof="0"/>
          </a:p>
        </p:txBody>
      </p:sp>
      <p:sp>
        <p:nvSpPr>
          <p:cNvPr id="6" name="Subtitle 2">
            <a:extLst>
              <a:ext uri="{FF2B5EF4-FFF2-40B4-BE49-F238E27FC236}">
                <a16:creationId xmlns:a16="http://schemas.microsoft.com/office/drawing/2014/main" id="{BFCDD575-DACE-3AC4-0DD8-36FD7C3A8FA5}"/>
              </a:ext>
            </a:extLst>
          </p:cNvPr>
          <p:cNvSpPr>
            <a:spLocks noGrp="1"/>
          </p:cNvSpPr>
          <p:nvPr>
            <p:ph type="subTitle" idx="1"/>
          </p:nvPr>
        </p:nvSpPr>
        <p:spPr>
          <a:xfrm>
            <a:off x="3462391" y="3728875"/>
            <a:ext cx="5267219" cy="885945"/>
          </a:xfrm>
          <a:prstGeom prst="rect">
            <a:avLst/>
          </a:prstGeom>
        </p:spPr>
        <p:txBody>
          <a:bodyPr anchor="t">
            <a:noAutofit/>
          </a:bodyPr>
          <a:lstStyle>
            <a:lvl1pPr marL="0" indent="0" algn="ctr" defTabSz="914400" rtl="0" eaLnBrk="1" latinLnBrk="0" hangingPunct="1">
              <a:spcBef>
                <a:spcPct val="0"/>
              </a:spcBef>
              <a:spcAft>
                <a:spcPts val="0"/>
              </a:spcAft>
              <a:buNone/>
              <a:defRPr lang="en-AU" sz="1800" b="0" kern="1200" dirty="0">
                <a:solidFill>
                  <a:schemeClr val="bg1"/>
                </a:solidFill>
                <a:latin typeface="+mn-lt"/>
                <a:ea typeface="+mj-ea"/>
                <a:cs typeface="+mj-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Click to edit Master subtitle style</a:t>
            </a:r>
            <a:endParaRPr lang="en-AU" noProof="0"/>
          </a:p>
        </p:txBody>
      </p:sp>
    </p:spTree>
    <p:extLst>
      <p:ext uri="{BB962C8B-B14F-4D97-AF65-F5344CB8AC3E}">
        <p14:creationId xmlns:p14="http://schemas.microsoft.com/office/powerpoint/2010/main" val="12074057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Slide Light Blu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26A9D45-62C4-3964-BF8C-23B8F99AEE1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9415782B-723B-16A1-7E21-90E9AA9493E0}"/>
              </a:ext>
            </a:extLst>
          </p:cNvPr>
          <p:cNvSpPr>
            <a:spLocks noGrp="1"/>
          </p:cNvSpPr>
          <p:nvPr>
            <p:ph type="sldNum" sz="quarter" idx="10"/>
          </p:nvPr>
        </p:nvSpPr>
        <p:spPr/>
        <p:txBody>
          <a:bodyPr/>
          <a:lstStyle/>
          <a:p>
            <a:fld id="{8DC611AD-C9F0-4816-9EBA-6C83156A190A}" type="slidenum">
              <a:rPr lang="en-US" smtClean="0"/>
              <a:pPr/>
              <a:t>‹#›</a:t>
            </a:fld>
            <a:endParaRPr lang="en-US"/>
          </a:p>
        </p:txBody>
      </p:sp>
      <p:sp>
        <p:nvSpPr>
          <p:cNvPr id="5" name="Title 1">
            <a:extLst>
              <a:ext uri="{FF2B5EF4-FFF2-40B4-BE49-F238E27FC236}">
                <a16:creationId xmlns:a16="http://schemas.microsoft.com/office/drawing/2014/main" id="{3ADA3565-8D10-C427-D59C-C6F973D9B5C1}"/>
              </a:ext>
            </a:extLst>
          </p:cNvPr>
          <p:cNvSpPr>
            <a:spLocks noGrp="1"/>
          </p:cNvSpPr>
          <p:nvPr>
            <p:ph type="ctrTitle"/>
          </p:nvPr>
        </p:nvSpPr>
        <p:spPr>
          <a:xfrm>
            <a:off x="3462391" y="2245173"/>
            <a:ext cx="5267219" cy="1330238"/>
          </a:xfrm>
          <a:prstGeom prst="rect">
            <a:avLst/>
          </a:prstGeom>
        </p:spPr>
        <p:txBody>
          <a:bodyPr anchor="b">
            <a:noAutofit/>
          </a:bodyPr>
          <a:lstStyle>
            <a:lvl1pPr algn="ctr">
              <a:defRPr lang="en-US" sz="2800" b="1" i="0" kern="1200" dirty="0">
                <a:solidFill>
                  <a:schemeClr val="tx2"/>
                </a:solidFill>
                <a:latin typeface="+mj-lt"/>
                <a:ea typeface="Tahoma" panose="020B0604030504040204" pitchFamily="34" charset="0"/>
                <a:cs typeface="Tahoma" panose="020B0604030504040204" pitchFamily="34" charset="0"/>
              </a:defRPr>
            </a:lvl1pPr>
          </a:lstStyle>
          <a:p>
            <a:r>
              <a:rPr lang="en-US" noProof="0"/>
              <a:t>Click to edit Master title style</a:t>
            </a:r>
            <a:endParaRPr lang="en-AU" noProof="0"/>
          </a:p>
        </p:txBody>
      </p:sp>
      <p:sp>
        <p:nvSpPr>
          <p:cNvPr id="6" name="Subtitle 2">
            <a:extLst>
              <a:ext uri="{FF2B5EF4-FFF2-40B4-BE49-F238E27FC236}">
                <a16:creationId xmlns:a16="http://schemas.microsoft.com/office/drawing/2014/main" id="{BFCDD575-DACE-3AC4-0DD8-36FD7C3A8FA5}"/>
              </a:ext>
            </a:extLst>
          </p:cNvPr>
          <p:cNvSpPr>
            <a:spLocks noGrp="1"/>
          </p:cNvSpPr>
          <p:nvPr>
            <p:ph type="subTitle" idx="1"/>
          </p:nvPr>
        </p:nvSpPr>
        <p:spPr>
          <a:xfrm>
            <a:off x="3462391" y="3728875"/>
            <a:ext cx="5267219" cy="885945"/>
          </a:xfrm>
          <a:prstGeom prst="rect">
            <a:avLst/>
          </a:prstGeom>
        </p:spPr>
        <p:txBody>
          <a:bodyPr anchor="t">
            <a:noAutofit/>
          </a:bodyPr>
          <a:lstStyle>
            <a:lvl1pPr marL="0" indent="0" algn="ctr" defTabSz="914400" rtl="0" eaLnBrk="1" latinLnBrk="0" hangingPunct="1">
              <a:spcBef>
                <a:spcPct val="0"/>
              </a:spcBef>
              <a:spcAft>
                <a:spcPts val="0"/>
              </a:spcAft>
              <a:buNone/>
              <a:defRPr lang="en-AU" sz="1800" b="0" kern="1200" dirty="0">
                <a:solidFill>
                  <a:schemeClr val="tx2"/>
                </a:solidFill>
                <a:latin typeface="+mn-lt"/>
                <a:ea typeface="+mj-ea"/>
                <a:cs typeface="+mj-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Click to edit Master subtitle style</a:t>
            </a:r>
            <a:endParaRPr lang="en-AU" noProof="0"/>
          </a:p>
        </p:txBody>
      </p:sp>
    </p:spTree>
    <p:extLst>
      <p:ext uri="{BB962C8B-B14F-4D97-AF65-F5344CB8AC3E}">
        <p14:creationId xmlns:p14="http://schemas.microsoft.com/office/powerpoint/2010/main" val="22087204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4FBAB-6363-3A34-E765-CEF734FD4C81}"/>
              </a:ext>
            </a:extLst>
          </p:cNvPr>
          <p:cNvSpPr>
            <a:spLocks noGrp="1"/>
          </p:cNvSpPr>
          <p:nvPr>
            <p:ph type="title"/>
          </p:nvPr>
        </p:nvSpPr>
        <p:spPr/>
        <p:txBody>
          <a:bodyPr/>
          <a:lstStyle/>
          <a:p>
            <a:r>
              <a:rPr lang="en-GB"/>
              <a:t>Click to edit Master title style</a:t>
            </a:r>
            <a:endParaRPr lang="en-US"/>
          </a:p>
        </p:txBody>
      </p:sp>
      <p:sp>
        <p:nvSpPr>
          <p:cNvPr id="3" name="Slide Number Placeholder 2">
            <a:extLst>
              <a:ext uri="{FF2B5EF4-FFF2-40B4-BE49-F238E27FC236}">
                <a16:creationId xmlns:a16="http://schemas.microsoft.com/office/drawing/2014/main" id="{51C27329-631F-222B-1AAB-5F8321311EE1}"/>
              </a:ext>
            </a:extLst>
          </p:cNvPr>
          <p:cNvSpPr>
            <a:spLocks noGrp="1"/>
          </p:cNvSpPr>
          <p:nvPr>
            <p:ph type="sldNum" sz="quarter" idx="10"/>
          </p:nvPr>
        </p:nvSpPr>
        <p:spPr/>
        <p:txBody>
          <a:bodyPr/>
          <a:lstStyle/>
          <a:p>
            <a:fld id="{8DC611AD-C9F0-4816-9EBA-6C83156A190A}" type="slidenum">
              <a:rPr lang="en-US" smtClean="0"/>
              <a:pPr/>
              <a:t>‹#›</a:t>
            </a:fld>
            <a:endParaRPr lang="en-US"/>
          </a:p>
        </p:txBody>
      </p:sp>
      <p:sp>
        <p:nvSpPr>
          <p:cNvPr id="7" name="Picture Placeholder 6">
            <a:extLst>
              <a:ext uri="{FF2B5EF4-FFF2-40B4-BE49-F238E27FC236}">
                <a16:creationId xmlns:a16="http://schemas.microsoft.com/office/drawing/2014/main" id="{3C8ADDED-763E-8A70-695A-A1F8028332CF}"/>
              </a:ext>
            </a:extLst>
          </p:cNvPr>
          <p:cNvSpPr>
            <a:spLocks noGrp="1"/>
          </p:cNvSpPr>
          <p:nvPr>
            <p:ph type="pic" sz="quarter" idx="11"/>
          </p:nvPr>
        </p:nvSpPr>
        <p:spPr>
          <a:xfrm>
            <a:off x="7686674" y="1255712"/>
            <a:ext cx="3960000" cy="5127430"/>
          </a:xfrm>
        </p:spPr>
        <p:txBody>
          <a:bodyPr/>
          <a:lstStyle/>
          <a:p>
            <a:endParaRPr lang="en-US"/>
          </a:p>
        </p:txBody>
      </p:sp>
    </p:spTree>
    <p:extLst>
      <p:ext uri="{BB962C8B-B14F-4D97-AF65-F5344CB8AC3E}">
        <p14:creationId xmlns:p14="http://schemas.microsoft.com/office/powerpoint/2010/main" val="24109304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5CBE8-2893-4C1B-8FC2-2E4E8DBFD526}"/>
              </a:ext>
            </a:extLst>
          </p:cNvPr>
          <p:cNvSpPr>
            <a:spLocks noGrp="1"/>
          </p:cNvSpPr>
          <p:nvPr>
            <p:ph type="title" hasCustomPrompt="1"/>
          </p:nvPr>
        </p:nvSpPr>
        <p:spPr/>
        <p:txBody>
          <a:bodyPr/>
          <a:lstStyle>
            <a:lvl1pPr>
              <a:defRPr>
                <a:latin typeface="+mj-lt"/>
              </a:defRPr>
            </a:lvl1pPr>
          </a:lstStyle>
          <a:p>
            <a:r>
              <a:rPr lang="en-US"/>
              <a:t>Click to edit master title style</a:t>
            </a:r>
            <a:endParaRPr lang="en-AU"/>
          </a:p>
        </p:txBody>
      </p:sp>
      <p:sp>
        <p:nvSpPr>
          <p:cNvPr id="6" name="Slide Number Placeholder 4">
            <a:extLst>
              <a:ext uri="{FF2B5EF4-FFF2-40B4-BE49-F238E27FC236}">
                <a16:creationId xmlns:a16="http://schemas.microsoft.com/office/drawing/2014/main" id="{C1611B5D-8995-42B4-A36D-428C7EE60A90}"/>
              </a:ext>
            </a:extLst>
          </p:cNvPr>
          <p:cNvSpPr>
            <a:spLocks noGrp="1"/>
          </p:cNvSpPr>
          <p:nvPr>
            <p:ph type="sldNum" sz="quarter" idx="4"/>
          </p:nvPr>
        </p:nvSpPr>
        <p:spPr>
          <a:xfrm>
            <a:off x="11360989" y="6505200"/>
            <a:ext cx="388099" cy="144000"/>
          </a:xfrm>
          <a:prstGeom prst="rect">
            <a:avLst/>
          </a:prstGeom>
        </p:spPr>
        <p:txBody>
          <a:bodyPr vert="horz" lIns="0" tIns="45720" rIns="0" bIns="45720" rtlCol="0" anchor="ctr"/>
          <a:lstStyle>
            <a:lvl1pPr algn="r">
              <a:defRPr sz="800" b="0">
                <a:solidFill>
                  <a:schemeClr val="bg1">
                    <a:lumMod val="65000"/>
                  </a:schemeClr>
                </a:solidFill>
                <a:latin typeface="+mj-lt"/>
              </a:defRPr>
            </a:lvl1pPr>
          </a:lstStyle>
          <a:p>
            <a:fld id="{8DC611AD-C9F0-4816-9EBA-6C83156A190A}" type="slidenum">
              <a:rPr lang="en-US" smtClean="0"/>
              <a:pPr/>
              <a:t>‹#›</a:t>
            </a:fld>
            <a:endParaRPr lang="en-US"/>
          </a:p>
        </p:txBody>
      </p:sp>
      <p:sp>
        <p:nvSpPr>
          <p:cNvPr id="8" name="Footer Placeholder 2">
            <a:extLst>
              <a:ext uri="{FF2B5EF4-FFF2-40B4-BE49-F238E27FC236}">
                <a16:creationId xmlns:a16="http://schemas.microsoft.com/office/drawing/2014/main" id="{E6F2F4A7-ABC0-4A29-8A1C-74836661ED13}"/>
              </a:ext>
            </a:extLst>
          </p:cNvPr>
          <p:cNvSpPr>
            <a:spLocks noGrp="1"/>
          </p:cNvSpPr>
          <p:nvPr>
            <p:ph type="ftr" sz="quarter" idx="3"/>
          </p:nvPr>
        </p:nvSpPr>
        <p:spPr>
          <a:xfrm>
            <a:off x="8893860" y="6505200"/>
            <a:ext cx="2454980" cy="144000"/>
          </a:xfrm>
          <a:prstGeom prst="rect">
            <a:avLst/>
          </a:prstGeom>
        </p:spPr>
        <p:txBody>
          <a:bodyPr vert="horz" lIns="0" tIns="45720" rIns="91440" bIns="45720" rtlCol="0" anchor="ctr"/>
          <a:lstStyle>
            <a:lvl1pPr algn="r">
              <a:defRPr lang="en-US" sz="800" b="0" kern="1200">
                <a:solidFill>
                  <a:schemeClr val="bg1">
                    <a:lumMod val="65000"/>
                  </a:schemeClr>
                </a:solidFill>
                <a:latin typeface="+mj-lt"/>
                <a:ea typeface="+mn-ea"/>
                <a:cs typeface="+mn-cs"/>
              </a:defRPr>
            </a:lvl1pPr>
          </a:lstStyle>
          <a:p>
            <a:r>
              <a:rPr lang="en-AU"/>
              <a:t>© Copyright 2025   |   ALS Limited</a:t>
            </a:r>
          </a:p>
        </p:txBody>
      </p:sp>
      <p:sp>
        <p:nvSpPr>
          <p:cNvPr id="9" name="Text Placeholder 2">
            <a:extLst>
              <a:ext uri="{FF2B5EF4-FFF2-40B4-BE49-F238E27FC236}">
                <a16:creationId xmlns:a16="http://schemas.microsoft.com/office/drawing/2014/main" id="{546CD601-8EE7-4B93-A31F-470466341CDD}"/>
              </a:ext>
            </a:extLst>
          </p:cNvPr>
          <p:cNvSpPr>
            <a:spLocks noGrp="1"/>
          </p:cNvSpPr>
          <p:nvPr>
            <p:ph idx="1" hasCustomPrompt="1"/>
          </p:nvPr>
        </p:nvSpPr>
        <p:spPr>
          <a:xfrm>
            <a:off x="431999" y="1315616"/>
            <a:ext cx="10044000" cy="4958184"/>
          </a:xfrm>
          <a:prstGeom prst="rect">
            <a:avLst/>
          </a:prstGeom>
        </p:spPr>
        <p:txBody>
          <a:bodyPr vert="horz" lIns="0" tIns="0" rIns="0" bIns="0" rtlCol="0">
            <a:normAutofit/>
          </a:bodyPr>
          <a:lstStyle>
            <a:lvl5pPr marL="1346200" indent="-271463">
              <a:defRPr/>
            </a:lvl5pPr>
          </a:lstStyle>
          <a:p>
            <a:pPr lvl="0"/>
            <a:r>
              <a:rPr lang="en-US"/>
              <a:t>Click to edit master bullet</a:t>
            </a:r>
          </a:p>
          <a:p>
            <a:pPr lvl="1"/>
            <a:r>
              <a:rPr lang="en-US"/>
              <a:t>Second level</a:t>
            </a:r>
          </a:p>
          <a:p>
            <a:pPr lvl="2"/>
            <a:r>
              <a:rPr lang="en-US"/>
              <a:t>Third level</a:t>
            </a:r>
          </a:p>
          <a:p>
            <a:pPr lvl="3"/>
            <a:r>
              <a:rPr lang="en-US">
                <a:latin typeface="+mn-lt"/>
              </a:rPr>
              <a:t>Fourth level</a:t>
            </a:r>
          </a:p>
          <a:p>
            <a:pPr lvl="4"/>
            <a:r>
              <a:rPr lang="en-US">
                <a:latin typeface="+mn-lt"/>
              </a:rPr>
              <a:t>Fifth level</a:t>
            </a:r>
          </a:p>
        </p:txBody>
      </p:sp>
    </p:spTree>
    <p:extLst>
      <p:ext uri="{BB962C8B-B14F-4D97-AF65-F5344CB8AC3E}">
        <p14:creationId xmlns:p14="http://schemas.microsoft.com/office/powerpoint/2010/main" val="3104781281"/>
      </p:ext>
    </p:extLst>
  </p:cSld>
  <p:clrMapOvr>
    <a:masterClrMapping/>
  </p:clrMapOvr>
  <p:extLst>
    <p:ext uri="{DCECCB84-F9BA-43D5-87BE-67443E8EF086}">
      <p15:sldGuideLst xmlns:p15="http://schemas.microsoft.com/office/powerpoint/2012/main">
        <p15:guide id="1" pos="6063">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252000"/>
            <a:ext cx="10620000" cy="720000"/>
          </a:xfrm>
          <a:prstGeom prst="rect">
            <a:avLst/>
          </a:prstGeom>
        </p:spPr>
        <p:txBody>
          <a:bodyPr vert="horz" lIns="0" tIns="0" rIns="0" bIns="0" rtlCol="0" anchor="ctr">
            <a:normAutofit/>
          </a:bodyPr>
          <a:lstStyle/>
          <a:p>
            <a:r>
              <a:rPr lang="en-US"/>
              <a:t>Click to edit master title style</a:t>
            </a:r>
          </a:p>
        </p:txBody>
      </p:sp>
      <p:sp>
        <p:nvSpPr>
          <p:cNvPr id="3" name="Text Placeholder 2"/>
          <p:cNvSpPr>
            <a:spLocks noGrp="1"/>
          </p:cNvSpPr>
          <p:nvPr>
            <p:ph type="body" idx="1"/>
          </p:nvPr>
        </p:nvSpPr>
        <p:spPr>
          <a:xfrm>
            <a:off x="360000" y="1440000"/>
            <a:ext cx="11520000" cy="4716000"/>
          </a:xfrm>
          <a:prstGeom prst="rect">
            <a:avLst/>
          </a:prstGeom>
        </p:spPr>
        <p:txBody>
          <a:bodyPr vert="horz" lIns="0" tIns="0" rIns="0" bIns="0" rtlCol="0">
            <a:normAutofit/>
          </a:bodyPr>
          <a:lstStyle/>
          <a:p>
            <a:pPr lvl="0"/>
            <a:r>
              <a:rPr lang="en-US"/>
              <a:t>Click to edit master bullet</a:t>
            </a:r>
          </a:p>
          <a:p>
            <a:pPr lvl="1"/>
            <a:r>
              <a:rPr lang="en-US"/>
              <a:t>Second level</a:t>
            </a:r>
          </a:p>
          <a:p>
            <a:pPr lvl="2"/>
            <a:r>
              <a:rPr lang="en-US"/>
              <a:t>Third level</a:t>
            </a:r>
          </a:p>
        </p:txBody>
      </p:sp>
      <p:pic>
        <p:nvPicPr>
          <p:cNvPr id="7" name="Graphic 6">
            <a:extLst>
              <a:ext uri="{FF2B5EF4-FFF2-40B4-BE49-F238E27FC236}">
                <a16:creationId xmlns:a16="http://schemas.microsoft.com/office/drawing/2014/main" id="{B581E056-3DD3-882C-C443-14E1E0690D71}"/>
              </a:ext>
            </a:extLst>
          </p:cNvPr>
          <p:cNvPicPr>
            <a:picLocks noChangeAspect="1"/>
          </p:cNvPicPr>
          <p:nvPr userDrawn="1"/>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p:blipFill>
        <p:spPr>
          <a:xfrm>
            <a:off x="11376000" y="180000"/>
            <a:ext cx="643925" cy="643925"/>
          </a:xfrm>
          <a:prstGeom prst="rect">
            <a:avLst/>
          </a:prstGeom>
        </p:spPr>
      </p:pic>
      <p:sp>
        <p:nvSpPr>
          <p:cNvPr id="8" name="Rectangle 7">
            <a:extLst>
              <a:ext uri="{FF2B5EF4-FFF2-40B4-BE49-F238E27FC236}">
                <a16:creationId xmlns:a16="http://schemas.microsoft.com/office/drawing/2014/main" id="{8E54FA33-AA9E-CBE0-4F81-ECC504544299}"/>
              </a:ext>
            </a:extLst>
          </p:cNvPr>
          <p:cNvSpPr/>
          <p:nvPr userDrawn="1"/>
        </p:nvSpPr>
        <p:spPr>
          <a:xfrm>
            <a:off x="360000" y="6444000"/>
            <a:ext cx="2160000" cy="184666"/>
          </a:xfrm>
          <a:prstGeom prst="rect">
            <a:avLst/>
          </a:prstGeom>
        </p:spPr>
        <p:txBody>
          <a:bodyPr wrap="square" lIns="0" tIns="0" rIns="0" bIns="0">
            <a:spAutoFit/>
          </a:bodyPr>
          <a:lstStyle/>
          <a:p>
            <a:pPr algn="l"/>
            <a:r>
              <a:rPr lang="en-AU" sz="1200" b="0" kern="1200">
                <a:solidFill>
                  <a:schemeClr val="bg1">
                    <a:lumMod val="65000"/>
                  </a:schemeClr>
                </a:solidFill>
                <a:latin typeface="+mn-lt"/>
                <a:ea typeface="+mn-ea"/>
                <a:cs typeface="+mn-cs"/>
              </a:rPr>
              <a:t>right solutions. right partner.</a:t>
            </a:r>
          </a:p>
        </p:txBody>
      </p:sp>
      <p:sp>
        <p:nvSpPr>
          <p:cNvPr id="10" name="Slide Number Placeholder 4">
            <a:extLst>
              <a:ext uri="{FF2B5EF4-FFF2-40B4-BE49-F238E27FC236}">
                <a16:creationId xmlns:a16="http://schemas.microsoft.com/office/drawing/2014/main" id="{F709B991-131A-DC2B-A19B-70474B5FB210}"/>
              </a:ext>
            </a:extLst>
          </p:cNvPr>
          <p:cNvSpPr>
            <a:spLocks noGrp="1"/>
          </p:cNvSpPr>
          <p:nvPr>
            <p:ph type="sldNum" sz="quarter" idx="4"/>
          </p:nvPr>
        </p:nvSpPr>
        <p:spPr>
          <a:xfrm>
            <a:off x="11520000" y="6444000"/>
            <a:ext cx="360000" cy="180000"/>
          </a:xfrm>
          <a:prstGeom prst="rect">
            <a:avLst/>
          </a:prstGeom>
        </p:spPr>
        <p:txBody>
          <a:bodyPr vert="horz" lIns="0" tIns="45720" rIns="0" bIns="45720" rtlCol="0" anchor="ctr"/>
          <a:lstStyle>
            <a:lvl1pPr algn="r">
              <a:defRPr sz="800" b="0">
                <a:solidFill>
                  <a:schemeClr val="bg1">
                    <a:lumMod val="65000"/>
                  </a:schemeClr>
                </a:solidFill>
                <a:latin typeface="+mn-lt"/>
              </a:defRPr>
            </a:lvl1pPr>
          </a:lstStyle>
          <a:p>
            <a:fld id="{8DC611AD-C9F0-4816-9EBA-6C83156A190A}" type="slidenum">
              <a:rPr lang="en-US" smtClean="0"/>
              <a:pPr/>
              <a:t>‹#›</a:t>
            </a:fld>
            <a:endParaRPr lang="en-US"/>
          </a:p>
        </p:txBody>
      </p:sp>
    </p:spTree>
    <p:extLst>
      <p:ext uri="{BB962C8B-B14F-4D97-AF65-F5344CB8AC3E}">
        <p14:creationId xmlns:p14="http://schemas.microsoft.com/office/powerpoint/2010/main" val="2901863655"/>
      </p:ext>
    </p:extLst>
  </p:cSld>
  <p:clrMap bg1="lt1" tx1="dk1" bg2="lt2" tx2="dk2" accent1="accent1" accent2="accent2" accent3="accent3" accent4="accent4" accent5="accent5" accent6="accent6" hlink="hlink" folHlink="folHlink"/>
  <p:sldLayoutIdLst>
    <p:sldLayoutId id="2147484193" r:id="rId1"/>
    <p:sldLayoutId id="2147484200" r:id="rId2"/>
    <p:sldLayoutId id="2147484195" r:id="rId3"/>
    <p:sldLayoutId id="2147484196" r:id="rId4"/>
    <p:sldLayoutId id="2147484197" r:id="rId5"/>
    <p:sldLayoutId id="2147484198" r:id="rId6"/>
    <p:sldLayoutId id="2147484199" r:id="rId7"/>
    <p:sldLayoutId id="2147484203" r:id="rId8"/>
    <p:sldLayoutId id="2147484204" r:id="rId9"/>
    <p:sldLayoutId id="2147484205" r:id="rId10"/>
    <p:sldLayoutId id="2147484206" r:id="rId11"/>
  </p:sldLayoutIdLst>
  <p:txStyles>
    <p:titleStyle>
      <a:lvl1pPr algn="l" defTabSz="914400" rtl="0" eaLnBrk="1" latinLnBrk="0" hangingPunct="1">
        <a:lnSpc>
          <a:spcPct val="90000"/>
        </a:lnSpc>
        <a:spcBef>
          <a:spcPct val="0"/>
        </a:spcBef>
        <a:buNone/>
        <a:defRPr sz="2800" kern="1200">
          <a:solidFill>
            <a:schemeClr val="tx2"/>
          </a:solidFill>
          <a:latin typeface="+mn-lt"/>
          <a:ea typeface="+mj-ea"/>
          <a:cs typeface="+mj-cs"/>
        </a:defRPr>
      </a:lvl1pPr>
    </p:titleStyle>
    <p:bodyStyle>
      <a:lvl1pPr marL="180000" indent="-180000" algn="l" defTabSz="914400" rtl="0" eaLnBrk="1" latinLnBrk="0" hangingPunct="1">
        <a:lnSpc>
          <a:spcPct val="110000"/>
        </a:lnSpc>
        <a:spcBef>
          <a:spcPts val="1000"/>
        </a:spcBef>
        <a:buClr>
          <a:schemeClr val="tx2"/>
        </a:buClr>
        <a:buFont typeface="Arial" panose="020B0604020202020204" pitchFamily="34" charset="0"/>
        <a:buChar char="•"/>
        <a:defRPr sz="1200" kern="1200">
          <a:solidFill>
            <a:schemeClr val="tx1"/>
          </a:solidFill>
          <a:latin typeface="+mn-lt"/>
          <a:ea typeface="+mn-ea"/>
          <a:cs typeface="+mn-cs"/>
        </a:defRPr>
      </a:lvl1pPr>
      <a:lvl2pPr marL="360000" indent="-180000" algn="l" defTabSz="914400" rtl="0" eaLnBrk="1" latinLnBrk="0" hangingPunct="1">
        <a:lnSpc>
          <a:spcPct val="110000"/>
        </a:lnSpc>
        <a:spcBef>
          <a:spcPts val="500"/>
        </a:spcBef>
        <a:buClr>
          <a:schemeClr val="tx2"/>
        </a:buClr>
        <a:buFont typeface="System Font Regular"/>
        <a:buChar char="–"/>
        <a:defRPr sz="1200" kern="1200">
          <a:solidFill>
            <a:schemeClr val="tx1"/>
          </a:solidFill>
          <a:latin typeface="+mn-lt"/>
          <a:ea typeface="+mn-ea"/>
          <a:cs typeface="+mn-cs"/>
        </a:defRPr>
      </a:lvl2pPr>
      <a:lvl3pPr marL="540000" indent="-180000" algn="l" defTabSz="914400" rtl="0" eaLnBrk="1" latinLnBrk="0" hangingPunct="1">
        <a:lnSpc>
          <a:spcPct val="110000"/>
        </a:lnSpc>
        <a:spcBef>
          <a:spcPts val="500"/>
        </a:spcBef>
        <a:buClr>
          <a:srgbClr val="004CAB"/>
        </a:buClr>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6.xml"/><Relationship Id="rId4" Type="http://schemas.openxmlformats.org/officeDocument/2006/relationships/hyperlink" Target="mailto:Tammy.chartrand@alsglobal.co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2A011-F53A-7540-93B2-4532AB61B0A0}"/>
              </a:ext>
            </a:extLst>
          </p:cNvPr>
          <p:cNvSpPr>
            <a:spLocks noGrp="1"/>
          </p:cNvSpPr>
          <p:nvPr>
            <p:ph type="ctrTitle"/>
          </p:nvPr>
        </p:nvSpPr>
        <p:spPr>
          <a:xfrm>
            <a:off x="1079999" y="1620000"/>
            <a:ext cx="8457701" cy="1620000"/>
          </a:xfrm>
        </p:spPr>
        <p:txBody>
          <a:bodyPr>
            <a:normAutofit fontScale="90000"/>
          </a:bodyPr>
          <a:lstStyle/>
          <a:p>
            <a:r>
              <a:rPr lang="en-US" dirty="0"/>
              <a:t>PFAS in Air – Analysis and Monitoring for Thermal Products of Incomplete Destruction</a:t>
            </a:r>
            <a:br>
              <a:rPr lang="en-US" dirty="0"/>
            </a:br>
            <a:endParaRPr lang="en-AU" dirty="0"/>
          </a:p>
        </p:txBody>
      </p:sp>
      <p:sp>
        <p:nvSpPr>
          <p:cNvPr id="3" name="Subtitle 2">
            <a:extLst>
              <a:ext uri="{FF2B5EF4-FFF2-40B4-BE49-F238E27FC236}">
                <a16:creationId xmlns:a16="http://schemas.microsoft.com/office/drawing/2014/main" id="{59E1C00D-9159-7662-40C9-2B8C818FB664}"/>
              </a:ext>
            </a:extLst>
          </p:cNvPr>
          <p:cNvSpPr>
            <a:spLocks noGrp="1"/>
          </p:cNvSpPr>
          <p:nvPr>
            <p:ph type="subTitle" idx="1"/>
          </p:nvPr>
        </p:nvSpPr>
        <p:spPr>
          <a:xfrm>
            <a:off x="1079999" y="5457685"/>
            <a:ext cx="6126344" cy="1204371"/>
          </a:xfrm>
        </p:spPr>
        <p:txBody>
          <a:bodyPr>
            <a:normAutofit/>
          </a:bodyPr>
          <a:lstStyle/>
          <a:p>
            <a:r>
              <a:rPr lang="en-AU" dirty="0" err="1"/>
              <a:t>RemTech</a:t>
            </a:r>
            <a:r>
              <a:rPr lang="en-AU" dirty="0"/>
              <a:t> East - April 2026</a:t>
            </a:r>
          </a:p>
          <a:p>
            <a:r>
              <a:rPr lang="en-AU" dirty="0"/>
              <a:t>Presented by: Tammy Chartrand</a:t>
            </a:r>
          </a:p>
        </p:txBody>
      </p:sp>
    </p:spTree>
    <p:extLst>
      <p:ext uri="{BB962C8B-B14F-4D97-AF65-F5344CB8AC3E}">
        <p14:creationId xmlns:p14="http://schemas.microsoft.com/office/powerpoint/2010/main" val="35368856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BFE580-7614-3B66-86E4-88292EBD60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C7AF93E-2747-0A22-9603-28CD08A59F6D}"/>
              </a:ext>
            </a:extLst>
          </p:cNvPr>
          <p:cNvSpPr>
            <a:spLocks noGrp="1"/>
          </p:cNvSpPr>
          <p:nvPr>
            <p:ph type="title"/>
          </p:nvPr>
        </p:nvSpPr>
        <p:spPr/>
        <p:txBody>
          <a:bodyPr/>
          <a:lstStyle/>
          <a:p>
            <a:r>
              <a:rPr lang="en-US" dirty="0">
                <a:ea typeface="Tahoma"/>
                <a:cs typeface="Tahoma"/>
              </a:rPr>
              <a:t>Quality Control – Field</a:t>
            </a:r>
            <a:endParaRPr lang="en-AU" dirty="0"/>
          </a:p>
        </p:txBody>
      </p:sp>
      <p:graphicFrame>
        <p:nvGraphicFramePr>
          <p:cNvPr id="14" name="Table 13">
            <a:extLst>
              <a:ext uri="{FF2B5EF4-FFF2-40B4-BE49-F238E27FC236}">
                <a16:creationId xmlns:a16="http://schemas.microsoft.com/office/drawing/2014/main" id="{F80EF62B-6C3F-8277-AD1B-6F0E1F317616}"/>
              </a:ext>
            </a:extLst>
          </p:cNvPr>
          <p:cNvGraphicFramePr>
            <a:graphicFrameLocks noGrp="1"/>
          </p:cNvGraphicFramePr>
          <p:nvPr>
            <p:extLst>
              <p:ext uri="{D42A27DB-BD31-4B8C-83A1-F6EECF244321}">
                <p14:modId xmlns:p14="http://schemas.microsoft.com/office/powerpoint/2010/main" val="3651943775"/>
              </p:ext>
            </p:extLst>
          </p:nvPr>
        </p:nvGraphicFramePr>
        <p:xfrm>
          <a:off x="360000" y="1136075"/>
          <a:ext cx="4916360" cy="2341752"/>
        </p:xfrm>
        <a:graphic>
          <a:graphicData uri="http://schemas.openxmlformats.org/drawingml/2006/table">
            <a:tbl>
              <a:tblPr firstRow="1" bandRow="1">
                <a:tableStyleId>{7DF18680-E054-41AD-8BC1-D1AEF772440D}</a:tableStyleId>
              </a:tblPr>
              <a:tblGrid>
                <a:gridCol w="4916360">
                  <a:extLst>
                    <a:ext uri="{9D8B030D-6E8A-4147-A177-3AD203B41FA5}">
                      <a16:colId xmlns:a16="http://schemas.microsoft.com/office/drawing/2014/main" val="2470627090"/>
                    </a:ext>
                  </a:extLst>
                </a:gridCol>
              </a:tblGrid>
              <a:tr h="516879">
                <a:tc>
                  <a:txBody>
                    <a:bodyPr/>
                    <a:lstStyle/>
                    <a:p>
                      <a:r>
                        <a:rPr lang="en-GB" sz="1600" dirty="0">
                          <a:latin typeface="Figtree" pitchFamily="2" charset="0"/>
                        </a:rPr>
                        <a:t>Considerations</a:t>
                      </a:r>
                    </a:p>
                  </a:txBody>
                  <a:tcPr anchor="ctr">
                    <a:lnL w="9525" cap="flat" cmpd="sng" algn="ctr">
                      <a:solidFill>
                        <a:schemeClr val="bg2"/>
                      </a:solidFill>
                      <a:prstDash val="solid"/>
                      <a:round/>
                      <a:headEnd type="none" w="med" len="med"/>
                      <a:tailEnd type="none" w="med" len="med"/>
                    </a:lnL>
                    <a:lnR w="9525" cap="flat" cmpd="sng" algn="ctr">
                      <a:solidFill>
                        <a:schemeClr val="bg2"/>
                      </a:solid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102287136"/>
                  </a:ext>
                </a:extLst>
              </a:tr>
              <a:tr h="1824873">
                <a:tc>
                  <a:txBody>
                    <a:bodyPr/>
                    <a:lstStyle/>
                    <a:p>
                      <a:pPr marL="360045" defTabSz="914400">
                        <a:spcBef>
                          <a:spcPts val="200"/>
                        </a:spcBef>
                        <a:spcAft>
                          <a:spcPts val="300"/>
                        </a:spcAft>
                        <a:buClr>
                          <a:schemeClr val="tx2"/>
                        </a:buClr>
                        <a:buSzPct val="120000"/>
                        <a:buFont typeface="Wingdings 2" panose="05020102010507070707" pitchFamily="18" charset="2"/>
                        <a:buChar char=""/>
                      </a:pPr>
                      <a:r>
                        <a:rPr lang="en-US" altLang="en-US" sz="1400" dirty="0">
                          <a:latin typeface="+mn-lt"/>
                        </a:rPr>
                        <a:t> Sampling Configuration: </a:t>
                      </a:r>
                      <a:endParaRPr lang="en-US" sz="1400" dirty="0">
                        <a:latin typeface="+mn-lt"/>
                      </a:endParaRPr>
                    </a:p>
                    <a:p>
                      <a:pPr lvl="1" defTabSz="914400">
                        <a:spcBef>
                          <a:spcPts val="200"/>
                        </a:spcBef>
                        <a:spcAft>
                          <a:spcPts val="300"/>
                        </a:spcAft>
                        <a:buClr>
                          <a:schemeClr val="tx2"/>
                        </a:buClr>
                        <a:buSzPct val="120000"/>
                        <a:buFont typeface="Courier New" panose="05020102010507070707" pitchFamily="18" charset="2"/>
                        <a:buChar char="o"/>
                      </a:pPr>
                      <a:r>
                        <a:rPr lang="en-US" altLang="en-US" sz="1400" dirty="0">
                          <a:latin typeface="+mn-lt"/>
                        </a:rPr>
                        <a:t> moisture and acid gases – configuration varies.</a:t>
                      </a:r>
                      <a:endParaRPr lang="en-US" sz="1400" dirty="0">
                        <a:latin typeface="+mn-lt"/>
                      </a:endParaRPr>
                    </a:p>
                    <a:p>
                      <a:pPr lvl="1" defTabSz="914400">
                        <a:spcBef>
                          <a:spcPts val="200"/>
                        </a:spcBef>
                        <a:spcAft>
                          <a:spcPts val="300"/>
                        </a:spcAft>
                        <a:buClr>
                          <a:schemeClr val="tx2"/>
                        </a:buClr>
                        <a:buSzPct val="120000"/>
                        <a:buFont typeface="Courier New" panose="05020102010507070707" pitchFamily="18" charset="2"/>
                        <a:buChar char="o"/>
                      </a:pPr>
                      <a:r>
                        <a:rPr lang="en-US" altLang="en-US" sz="1400" dirty="0">
                          <a:latin typeface="+mn-lt"/>
                        </a:rPr>
                        <a:t> duplicate samples – precision or varied volumes?</a:t>
                      </a:r>
                    </a:p>
                    <a:p>
                      <a:pPr marL="360045" defTabSz="914400">
                        <a:spcBef>
                          <a:spcPts val="200"/>
                        </a:spcBef>
                        <a:spcAft>
                          <a:spcPts val="300"/>
                        </a:spcAft>
                        <a:buClr>
                          <a:schemeClr val="tx2"/>
                        </a:buClr>
                        <a:buSzPct val="120000"/>
                        <a:buFont typeface="Wingdings 2" panose="05020102010507070707" pitchFamily="18" charset="2"/>
                        <a:buChar char=""/>
                      </a:pPr>
                      <a:r>
                        <a:rPr lang="en-US" altLang="en-US" sz="1400" dirty="0">
                          <a:latin typeface="+mn-lt"/>
                        </a:rPr>
                        <a:t> Check system background before &amp; after</a:t>
                      </a:r>
                    </a:p>
                    <a:p>
                      <a:pPr marL="360045" defTabSz="914400">
                        <a:spcBef>
                          <a:spcPts val="200"/>
                        </a:spcBef>
                        <a:spcAft>
                          <a:spcPts val="300"/>
                        </a:spcAft>
                        <a:buClr>
                          <a:schemeClr val="tx2"/>
                        </a:buClr>
                        <a:buSzPct val="120000"/>
                        <a:buFont typeface="Wingdings 2" panose="05020102010507070707" pitchFamily="18" charset="2"/>
                        <a:buChar char=""/>
                      </a:pPr>
                      <a:r>
                        <a:rPr lang="en-US" altLang="en-US" sz="1400" dirty="0">
                          <a:latin typeface="+mn-lt"/>
                        </a:rPr>
                        <a:t> Pre-heat / flush sampling lines – 2hrs!</a:t>
                      </a:r>
                    </a:p>
                  </a:txBody>
                  <a:tcPr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75735541"/>
                  </a:ext>
                </a:extLst>
              </a:tr>
            </a:tbl>
          </a:graphicData>
        </a:graphic>
      </p:graphicFrame>
      <p:sp>
        <p:nvSpPr>
          <p:cNvPr id="15" name="Rectangle 14">
            <a:extLst>
              <a:ext uri="{FF2B5EF4-FFF2-40B4-BE49-F238E27FC236}">
                <a16:creationId xmlns:a16="http://schemas.microsoft.com/office/drawing/2014/main" id="{E63ECFC3-9238-2DB8-CEA1-01FC083C5258}"/>
              </a:ext>
            </a:extLst>
          </p:cNvPr>
          <p:cNvSpPr/>
          <p:nvPr/>
        </p:nvSpPr>
        <p:spPr>
          <a:xfrm>
            <a:off x="360000" y="3746712"/>
            <a:ext cx="4456524" cy="231124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90000" rIns="90000" bIns="90000" rtlCol="0" anchor="t" anchorCtr="0"/>
          <a:lstStyle/>
          <a:p>
            <a:pPr>
              <a:spcAft>
                <a:spcPts val="600"/>
              </a:spcAft>
            </a:pPr>
            <a:r>
              <a:rPr lang="en-GB" sz="1600" b="1" dirty="0">
                <a:solidFill>
                  <a:schemeClr val="tx2"/>
                </a:solidFill>
                <a:latin typeface="Figtree" pitchFamily="2" charset="0"/>
              </a:rPr>
              <a:t>Good to know</a:t>
            </a:r>
          </a:p>
          <a:p>
            <a:pPr marL="180000" indent="-180000" defTabSz="914400">
              <a:spcBef>
                <a:spcPts val="1000"/>
              </a:spcBef>
              <a:buClr>
                <a:schemeClr val="tx2"/>
              </a:buClr>
              <a:buFont typeface="Arial" panose="020B0604020202020204" pitchFamily="34" charset="0"/>
              <a:buChar char="•"/>
            </a:pPr>
            <a:r>
              <a:rPr lang="en-US" altLang="en-US" sz="1200" dirty="0">
                <a:solidFill>
                  <a:schemeClr val="tx1"/>
                </a:solidFill>
              </a:rPr>
              <a:t>Based on TO-15A</a:t>
            </a:r>
            <a:endParaRPr lang="en-US" sz="1200" dirty="0">
              <a:solidFill>
                <a:schemeClr val="tx1"/>
              </a:solidFill>
            </a:endParaRPr>
          </a:p>
          <a:p>
            <a:pPr marL="180000" indent="-180000" defTabSz="914400">
              <a:spcBef>
                <a:spcPts val="1000"/>
              </a:spcBef>
              <a:buClr>
                <a:schemeClr val="tx2"/>
              </a:buClr>
              <a:buFont typeface="Arial" panose="020B0604020202020204" pitchFamily="34" charset="0"/>
              <a:buChar char="•"/>
            </a:pPr>
            <a:r>
              <a:rPr lang="en-US" altLang="en-US" sz="1200" dirty="0">
                <a:solidFill>
                  <a:schemeClr val="tx1"/>
                </a:solidFill>
              </a:rPr>
              <a:t>Particulate matter filter required upstream</a:t>
            </a:r>
            <a:endParaRPr lang="en-US" sz="1200" dirty="0">
              <a:solidFill>
                <a:schemeClr val="tx1"/>
              </a:solidFill>
            </a:endParaRPr>
          </a:p>
          <a:p>
            <a:pPr marL="180000" indent="-180000" defTabSz="914400">
              <a:spcBef>
                <a:spcPts val="1000"/>
              </a:spcBef>
              <a:buClr>
                <a:schemeClr val="tx2"/>
              </a:buClr>
              <a:buFont typeface="Arial" panose="020B0604020202020204" pitchFamily="34" charset="0"/>
              <a:buChar char="•"/>
            </a:pPr>
            <a:r>
              <a:rPr lang="en-US" altLang="en-US" sz="1200" dirty="0">
                <a:solidFill>
                  <a:schemeClr val="tx1"/>
                </a:solidFill>
              </a:rPr>
              <a:t>Bypass vacuum pump required downstream </a:t>
            </a:r>
          </a:p>
          <a:p>
            <a:pPr defTabSz="914400">
              <a:spcBef>
                <a:spcPts val="1000"/>
              </a:spcBef>
              <a:buClr>
                <a:schemeClr val="tx2"/>
              </a:buClr>
            </a:pPr>
            <a:endParaRPr lang="en-US" altLang="en-US" sz="1200" dirty="0">
              <a:solidFill>
                <a:schemeClr val="tx1"/>
              </a:solidFill>
            </a:endParaRPr>
          </a:p>
          <a:p>
            <a:pPr defTabSz="914400">
              <a:lnSpc>
                <a:spcPct val="110000"/>
              </a:lnSpc>
              <a:spcBef>
                <a:spcPts val="1000"/>
              </a:spcBef>
              <a:buClr>
                <a:schemeClr val="tx2"/>
              </a:buClr>
            </a:pPr>
            <a:r>
              <a:rPr lang="en-US" altLang="en-US" sz="1200" dirty="0">
                <a:solidFill>
                  <a:schemeClr val="tx1"/>
                </a:solidFill>
              </a:rPr>
              <a:t>OTM-50 FAQ sheet available from US EPA website: Google it or ask us! </a:t>
            </a:r>
          </a:p>
        </p:txBody>
      </p:sp>
      <p:sp>
        <p:nvSpPr>
          <p:cNvPr id="16" name="Slide Number Placeholder 4">
            <a:extLst>
              <a:ext uri="{FF2B5EF4-FFF2-40B4-BE49-F238E27FC236}">
                <a16:creationId xmlns:a16="http://schemas.microsoft.com/office/drawing/2014/main" id="{2428F9AD-EAF9-F797-829F-409D64DB4FA0}"/>
              </a:ext>
            </a:extLst>
          </p:cNvPr>
          <p:cNvSpPr txBox="1">
            <a:spLocks/>
          </p:cNvSpPr>
          <p:nvPr/>
        </p:nvSpPr>
        <p:spPr>
          <a:xfrm>
            <a:off x="11520000" y="6444000"/>
            <a:ext cx="360000" cy="180000"/>
          </a:xfrm>
          <a:prstGeom prst="rect">
            <a:avLst/>
          </a:prstGeom>
        </p:spPr>
        <p:txBody>
          <a:bodyPr vert="horz" lIns="0" tIns="45720" rIns="0" bIns="45720" rtlCol="0" anchor="ctr"/>
          <a:lstStyle>
            <a:defPPr>
              <a:defRPr lang="en-US"/>
            </a:defPPr>
            <a:lvl1pPr marL="0" algn="r" defTabSz="457200" rtl="0" eaLnBrk="1" latinLnBrk="0" hangingPunct="1">
              <a:defRPr sz="800" b="0" kern="1200">
                <a:solidFill>
                  <a:schemeClr val="bg1">
                    <a:lumMod val="65000"/>
                  </a:schemeClr>
                </a:solidFill>
                <a:latin typeface="AvenirNext LT Pro Regular" panose="020B05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DC611AD-C9F0-4816-9EBA-6C83156A190A}" type="slidenum">
              <a:rPr lang="en-US" smtClean="0">
                <a:solidFill>
                  <a:schemeClr val="bg1">
                    <a:lumMod val="75000"/>
                  </a:schemeClr>
                </a:solidFill>
                <a:latin typeface="+mn-lt"/>
              </a:rPr>
              <a:pPr/>
              <a:t>10</a:t>
            </a:fld>
            <a:endParaRPr lang="en-US" dirty="0">
              <a:solidFill>
                <a:schemeClr val="bg1">
                  <a:lumMod val="75000"/>
                </a:schemeClr>
              </a:solidFill>
              <a:latin typeface="+mn-lt"/>
            </a:endParaRPr>
          </a:p>
        </p:txBody>
      </p:sp>
      <p:pic>
        <p:nvPicPr>
          <p:cNvPr id="5" name="Picture 4" descr="A person holding a gas cylinder&#10;&#10;AI-generated content may be incorrect.">
            <a:extLst>
              <a:ext uri="{FF2B5EF4-FFF2-40B4-BE49-F238E27FC236}">
                <a16:creationId xmlns:a16="http://schemas.microsoft.com/office/drawing/2014/main" id="{00486B5D-2227-7EDE-9676-2A4AD5D528FE}"/>
              </a:ext>
            </a:extLst>
          </p:cNvPr>
          <p:cNvPicPr>
            <a:picLocks noChangeAspect="1"/>
          </p:cNvPicPr>
          <p:nvPr/>
        </p:nvPicPr>
        <p:blipFill>
          <a:blip r:embed="rId3"/>
          <a:stretch>
            <a:fillRect/>
          </a:stretch>
        </p:blipFill>
        <p:spPr>
          <a:xfrm>
            <a:off x="6843643" y="803984"/>
            <a:ext cx="4136357" cy="2776287"/>
          </a:xfrm>
          <a:prstGeom prst="ellipse">
            <a:avLst/>
          </a:prstGeom>
          <a:ln>
            <a:noFill/>
          </a:ln>
          <a:effectLst>
            <a:softEdge rad="112500"/>
          </a:effectLst>
        </p:spPr>
      </p:pic>
      <p:pic>
        <p:nvPicPr>
          <p:cNvPr id="8" name="Picture 7" descr="A diagram of a sample line&#10;&#10;AI-generated content may be incorrect.">
            <a:extLst>
              <a:ext uri="{FF2B5EF4-FFF2-40B4-BE49-F238E27FC236}">
                <a16:creationId xmlns:a16="http://schemas.microsoft.com/office/drawing/2014/main" id="{7B0D60CC-B4BC-1C22-5DD6-E8948E74DCA1}"/>
              </a:ext>
            </a:extLst>
          </p:cNvPr>
          <p:cNvPicPr>
            <a:picLocks noChangeAspect="1"/>
          </p:cNvPicPr>
          <p:nvPr/>
        </p:nvPicPr>
        <p:blipFill>
          <a:blip r:embed="rId4"/>
          <a:stretch>
            <a:fillRect/>
          </a:stretch>
        </p:blipFill>
        <p:spPr>
          <a:xfrm>
            <a:off x="5346720" y="3554480"/>
            <a:ext cx="6533280" cy="2695713"/>
          </a:xfrm>
          <a:prstGeom prst="rect">
            <a:avLst/>
          </a:prstGeom>
        </p:spPr>
      </p:pic>
    </p:spTree>
    <p:extLst>
      <p:ext uri="{BB962C8B-B14F-4D97-AF65-F5344CB8AC3E}">
        <p14:creationId xmlns:p14="http://schemas.microsoft.com/office/powerpoint/2010/main" val="18131064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3B6A5F4-A4D0-DFFE-C8F4-53AEA0A30C70}"/>
              </a:ext>
            </a:extLst>
          </p:cNvPr>
          <p:cNvSpPr txBox="1">
            <a:spLocks/>
          </p:cNvSpPr>
          <p:nvPr/>
        </p:nvSpPr>
        <p:spPr>
          <a:xfrm>
            <a:off x="432000" y="231456"/>
            <a:ext cx="10044000" cy="822960"/>
          </a:xfrm>
          <a:prstGeom prst="rect">
            <a:avLst/>
          </a:prstGeom>
        </p:spPr>
        <p:txBody>
          <a:bodyPr lIns="91440" tIns="45720" rIns="91440" bIns="45720" anchor="ctr"/>
          <a:lstStyle>
            <a:lvl1pPr algn="l" defTabSz="914400" rtl="0" eaLnBrk="1" latinLnBrk="0" hangingPunct="1">
              <a:lnSpc>
                <a:spcPct val="100000"/>
              </a:lnSpc>
              <a:spcBef>
                <a:spcPct val="0"/>
              </a:spcBef>
              <a:buNone/>
              <a:defRPr lang="en-US" sz="2800" b="0" kern="1200" spc="-50" baseline="0" dirty="0" smtClean="0">
                <a:ln>
                  <a:noFill/>
                </a:ln>
                <a:solidFill>
                  <a:schemeClr val="tx2"/>
                </a:solidFill>
                <a:latin typeface="+mj-lt"/>
                <a:ea typeface="Tahoma" panose="020B0604030504040204" pitchFamily="34" charset="0"/>
                <a:cs typeface="Tahoma" panose="020B0604030504040204" pitchFamily="34" charset="0"/>
              </a:defRPr>
            </a:lvl1pPr>
          </a:lstStyle>
          <a:p>
            <a:r>
              <a:rPr lang="en-US" altLang="en-US" dirty="0">
                <a:latin typeface="+mn-lt"/>
                <a:ea typeface="Tahoma"/>
                <a:cs typeface="Tahoma"/>
              </a:rPr>
              <a:t>Quality Control – Laboratory  </a:t>
            </a:r>
            <a:endParaRPr lang="en-AU" dirty="0">
              <a:latin typeface="+mn-lt"/>
              <a:ea typeface="Tahoma"/>
              <a:cs typeface="Tahoma"/>
            </a:endParaRPr>
          </a:p>
        </p:txBody>
      </p:sp>
      <p:sp>
        <p:nvSpPr>
          <p:cNvPr id="4" name="Slide Number Placeholder 7">
            <a:extLst>
              <a:ext uri="{FF2B5EF4-FFF2-40B4-BE49-F238E27FC236}">
                <a16:creationId xmlns:a16="http://schemas.microsoft.com/office/drawing/2014/main" id="{2A7AA1C7-9A01-A5B1-8C6F-EC635314E0E6}"/>
              </a:ext>
            </a:extLst>
          </p:cNvPr>
          <p:cNvSpPr>
            <a:spLocks noGrp="1"/>
          </p:cNvSpPr>
          <p:nvPr>
            <p:ph type="sldNum" sz="quarter" idx="10"/>
          </p:nvPr>
        </p:nvSpPr>
        <p:spPr>
          <a:xfrm>
            <a:off x="11360989" y="6506015"/>
            <a:ext cx="388099" cy="144000"/>
          </a:xfrm>
        </p:spPr>
        <p:txBody>
          <a:bodyPr/>
          <a:lstStyle/>
          <a:p>
            <a:fld id="{8DC611AD-C9F0-4816-9EBA-6C83156A190A}" type="slidenum">
              <a:rPr lang="en-US" smtClean="0"/>
              <a:pPr/>
              <a:t>11</a:t>
            </a:fld>
            <a:endParaRPr lang="en-US"/>
          </a:p>
        </p:txBody>
      </p:sp>
      <p:sp>
        <p:nvSpPr>
          <p:cNvPr id="6" name="Rectangle: Rounded Corners 3">
            <a:extLst>
              <a:ext uri="{FF2B5EF4-FFF2-40B4-BE49-F238E27FC236}">
                <a16:creationId xmlns:a16="http://schemas.microsoft.com/office/drawing/2014/main" id="{C636AD20-2155-9D10-6731-C2C2DB5CFAC0}"/>
              </a:ext>
            </a:extLst>
          </p:cNvPr>
          <p:cNvSpPr/>
          <p:nvPr/>
        </p:nvSpPr>
        <p:spPr>
          <a:xfrm>
            <a:off x="613295" y="2836959"/>
            <a:ext cx="1886445" cy="1746764"/>
          </a:xfrm>
          <a:prstGeom prst="roundRect">
            <a:avLst>
              <a:gd name="adj" fmla="val 6476"/>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468000" rtlCol="0" anchor="t"/>
          <a:lstStyle/>
          <a:p>
            <a:pPr algn="ctr">
              <a:spcAft>
                <a:spcPts val="800"/>
              </a:spcAft>
            </a:pPr>
            <a:r>
              <a:rPr lang="en-US" sz="1600" dirty="0">
                <a:solidFill>
                  <a:schemeClr val="tx2"/>
                </a:solidFill>
                <a:latin typeface="+mj-lt"/>
              </a:rPr>
              <a:t>Segregation of PFAS Canisters</a:t>
            </a:r>
          </a:p>
        </p:txBody>
      </p:sp>
      <p:sp>
        <p:nvSpPr>
          <p:cNvPr id="7" name="Rectangle: Rounded Corners 4">
            <a:extLst>
              <a:ext uri="{FF2B5EF4-FFF2-40B4-BE49-F238E27FC236}">
                <a16:creationId xmlns:a16="http://schemas.microsoft.com/office/drawing/2014/main" id="{F41F55DB-01D3-9DF0-691E-E4B854CC4359}"/>
              </a:ext>
            </a:extLst>
          </p:cNvPr>
          <p:cNvSpPr/>
          <p:nvPr/>
        </p:nvSpPr>
        <p:spPr>
          <a:xfrm>
            <a:off x="2806973" y="2836959"/>
            <a:ext cx="1886445" cy="1746764"/>
          </a:xfrm>
          <a:prstGeom prst="roundRect">
            <a:avLst>
              <a:gd name="adj" fmla="val 6476"/>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68000" rIns="91440" bIns="45720" rtlCol="0" anchor="t"/>
          <a:lstStyle/>
          <a:p>
            <a:pPr marL="0" marR="0" lvl="0" indent="0" algn="ctr" defTabSz="457200" rtl="0" eaLnBrk="1" fontAlgn="auto" latinLnBrk="0" hangingPunct="1">
              <a:spcBef>
                <a:spcPts val="0"/>
              </a:spcBef>
              <a:spcAft>
                <a:spcPts val="800"/>
              </a:spcAft>
              <a:buClrTx/>
              <a:buSzTx/>
              <a:buFontTx/>
              <a:buNone/>
              <a:tabLst/>
              <a:defRPr/>
            </a:pPr>
            <a:r>
              <a:rPr lang="en-US" sz="1600" dirty="0">
                <a:solidFill>
                  <a:schemeClr val="tx2"/>
                </a:solidFill>
                <a:highlight>
                  <a:srgbClr val="FFFF00"/>
                </a:highlight>
                <a:latin typeface="+mj-lt"/>
              </a:rPr>
              <a:t>PFA </a:t>
            </a:r>
            <a:r>
              <a:rPr lang="en-US" sz="1600" dirty="0">
                <a:solidFill>
                  <a:schemeClr val="tx2"/>
                </a:solidFill>
                <a:latin typeface="+mj-lt"/>
              </a:rPr>
              <a:t>Tubing?</a:t>
            </a:r>
          </a:p>
          <a:p>
            <a:pPr algn="ctr">
              <a:spcAft>
                <a:spcPts val="800"/>
              </a:spcAft>
              <a:defRPr/>
            </a:pPr>
            <a:r>
              <a:rPr lang="en-US" sz="1600" dirty="0">
                <a:solidFill>
                  <a:schemeClr val="tx2"/>
                </a:solidFill>
                <a:latin typeface="+mj-lt"/>
              </a:rPr>
              <a:t> fluoropolymer!</a:t>
            </a:r>
          </a:p>
        </p:txBody>
      </p:sp>
      <p:sp>
        <p:nvSpPr>
          <p:cNvPr id="8" name="Rectangle: Rounded Corners 5">
            <a:extLst>
              <a:ext uri="{FF2B5EF4-FFF2-40B4-BE49-F238E27FC236}">
                <a16:creationId xmlns:a16="http://schemas.microsoft.com/office/drawing/2014/main" id="{BCE895DF-104B-C1FE-66DE-E08DBF91D1EB}"/>
              </a:ext>
            </a:extLst>
          </p:cNvPr>
          <p:cNvSpPr/>
          <p:nvPr/>
        </p:nvSpPr>
        <p:spPr>
          <a:xfrm>
            <a:off x="5064966" y="2836959"/>
            <a:ext cx="1955227" cy="1746764"/>
          </a:xfrm>
          <a:prstGeom prst="roundRect">
            <a:avLst>
              <a:gd name="adj" fmla="val 6476"/>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468000" rtlCol="0" anchor="t"/>
          <a:lstStyle/>
          <a:p>
            <a:pPr marL="0" marR="0" lvl="0" indent="0" algn="ctr" defTabSz="457200" rtl="0" eaLnBrk="1" fontAlgn="auto" latinLnBrk="0" hangingPunct="1">
              <a:lnSpc>
                <a:spcPct val="100000"/>
              </a:lnSpc>
              <a:spcBef>
                <a:spcPts val="0"/>
              </a:spcBef>
              <a:spcAft>
                <a:spcPts val="800"/>
              </a:spcAft>
              <a:buClrTx/>
              <a:buSzTx/>
              <a:buFontTx/>
              <a:buNone/>
              <a:tabLst/>
              <a:defRPr/>
            </a:pPr>
            <a:r>
              <a:rPr kumimoji="0" lang="en-US" sz="1600" i="0" u="none" strike="noStrike" kern="1200" cap="none" spc="0" normalizeH="0" baseline="0" noProof="0" dirty="0">
                <a:ln>
                  <a:noFill/>
                </a:ln>
                <a:solidFill>
                  <a:schemeClr val="tx2"/>
                </a:solidFill>
                <a:effectLst/>
                <a:uLnTx/>
                <a:uFillTx/>
                <a:latin typeface="+mj-lt"/>
                <a:ea typeface="+mn-ea"/>
                <a:cs typeface="+mn-cs"/>
              </a:rPr>
              <a:t>Cleaning &amp; Proofing</a:t>
            </a:r>
          </a:p>
        </p:txBody>
      </p:sp>
      <p:sp>
        <p:nvSpPr>
          <p:cNvPr id="9" name="Rectangle: Rounded Corners 6">
            <a:extLst>
              <a:ext uri="{FF2B5EF4-FFF2-40B4-BE49-F238E27FC236}">
                <a16:creationId xmlns:a16="http://schemas.microsoft.com/office/drawing/2014/main" id="{346C5411-6BD1-BE5F-BDA1-22673AE2152C}"/>
              </a:ext>
            </a:extLst>
          </p:cNvPr>
          <p:cNvSpPr/>
          <p:nvPr/>
        </p:nvSpPr>
        <p:spPr>
          <a:xfrm>
            <a:off x="7361244" y="2836959"/>
            <a:ext cx="1926371" cy="1746764"/>
          </a:xfrm>
          <a:prstGeom prst="roundRect">
            <a:avLst>
              <a:gd name="adj" fmla="val 6476"/>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468000" rtlCol="0" anchor="t"/>
          <a:lstStyle/>
          <a:p>
            <a:pPr marL="0" marR="0" lvl="0" indent="0" algn="ctr" defTabSz="457200" rtl="0" eaLnBrk="1" fontAlgn="auto" latinLnBrk="0" hangingPunct="1">
              <a:lnSpc>
                <a:spcPct val="100000"/>
              </a:lnSpc>
              <a:spcBef>
                <a:spcPts val="0"/>
              </a:spcBef>
              <a:spcAft>
                <a:spcPts val="800"/>
              </a:spcAft>
              <a:buClrTx/>
              <a:buSzTx/>
              <a:buFontTx/>
              <a:buNone/>
              <a:tabLst/>
              <a:defRPr/>
            </a:pPr>
            <a:r>
              <a:rPr kumimoji="0" lang="en-US" sz="1600" i="0" u="none" strike="noStrike" kern="1200" cap="none" spc="0" normalizeH="0" baseline="0" noProof="0" dirty="0">
                <a:ln>
                  <a:noFill/>
                </a:ln>
                <a:solidFill>
                  <a:schemeClr val="tx2"/>
                </a:solidFill>
                <a:effectLst/>
                <a:uLnTx/>
                <a:uFillTx/>
                <a:latin typeface="+mj-lt"/>
                <a:ea typeface="+mn-ea"/>
                <a:cs typeface="+mn-cs"/>
              </a:rPr>
              <a:t>Shipping</a:t>
            </a:r>
          </a:p>
        </p:txBody>
      </p:sp>
      <p:sp>
        <p:nvSpPr>
          <p:cNvPr id="11" name="Rectangle: Rounded Corners 9">
            <a:extLst>
              <a:ext uri="{FF2B5EF4-FFF2-40B4-BE49-F238E27FC236}">
                <a16:creationId xmlns:a16="http://schemas.microsoft.com/office/drawing/2014/main" id="{0F112390-3811-F21C-94FE-7ED17F5D4D43}"/>
              </a:ext>
            </a:extLst>
          </p:cNvPr>
          <p:cNvSpPr/>
          <p:nvPr/>
        </p:nvSpPr>
        <p:spPr>
          <a:xfrm>
            <a:off x="9628667" y="2836959"/>
            <a:ext cx="1926371" cy="1746764"/>
          </a:xfrm>
          <a:prstGeom prst="roundRect">
            <a:avLst>
              <a:gd name="adj" fmla="val 6476"/>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468000" rtlCol="0" anchor="t"/>
          <a:lstStyle/>
          <a:p>
            <a:pPr marL="0" marR="0" lvl="0" indent="0" algn="ctr" defTabSz="457200" rtl="0" eaLnBrk="1" fontAlgn="auto" latinLnBrk="0" hangingPunct="1">
              <a:lnSpc>
                <a:spcPct val="100000"/>
              </a:lnSpc>
              <a:spcBef>
                <a:spcPts val="0"/>
              </a:spcBef>
              <a:spcAft>
                <a:spcPts val="800"/>
              </a:spcAft>
              <a:buClrTx/>
              <a:buSzTx/>
              <a:buFontTx/>
              <a:buNone/>
              <a:tabLst/>
              <a:defRPr/>
            </a:pPr>
            <a:r>
              <a:rPr kumimoji="0" lang="en-US" sz="1600" i="0" u="none" strike="noStrike" kern="1200" cap="none" spc="0" normalizeH="0" baseline="0" noProof="0" dirty="0">
                <a:ln>
                  <a:noFill/>
                </a:ln>
                <a:solidFill>
                  <a:schemeClr val="tx2"/>
                </a:solidFill>
                <a:effectLst/>
                <a:uLnTx/>
                <a:uFillTx/>
                <a:latin typeface="+mj-lt"/>
                <a:ea typeface="+mn-ea"/>
                <a:cs typeface="+mn-cs"/>
              </a:rPr>
              <a:t>Handling in the lab</a:t>
            </a:r>
          </a:p>
        </p:txBody>
      </p:sp>
      <p:pic>
        <p:nvPicPr>
          <p:cNvPr id="12" name="Picture 11">
            <a:extLst>
              <a:ext uri="{FF2B5EF4-FFF2-40B4-BE49-F238E27FC236}">
                <a16:creationId xmlns:a16="http://schemas.microsoft.com/office/drawing/2014/main" id="{9B26DFEB-E0FC-9E0A-AA5C-0908F8576809}"/>
              </a:ext>
            </a:extLst>
          </p:cNvPr>
          <p:cNvPicPr>
            <a:picLocks noChangeAspect="1"/>
          </p:cNvPicPr>
          <p:nvPr/>
        </p:nvPicPr>
        <p:blipFill>
          <a:blip r:embed="rId3">
            <a:extLst>
              <a:ext uri="{28A0092B-C50C-407E-A947-70E740481C1C}">
                <a14:useLocalDpi xmlns:a14="http://schemas.microsoft.com/office/drawing/2010/main" val="0"/>
              </a:ext>
            </a:extLst>
          </a:blip>
          <a:srcRect l="846" t="12830" r="5620" b="20254"/>
          <a:stretch/>
        </p:blipFill>
        <p:spPr>
          <a:xfrm>
            <a:off x="747133" y="1741929"/>
            <a:ext cx="1530000" cy="1530000"/>
          </a:xfrm>
          <a:prstGeom prst="ellipse">
            <a:avLst/>
          </a:prstGeom>
        </p:spPr>
      </p:pic>
      <p:pic>
        <p:nvPicPr>
          <p:cNvPr id="13" name="Picture 12">
            <a:extLst>
              <a:ext uri="{FF2B5EF4-FFF2-40B4-BE49-F238E27FC236}">
                <a16:creationId xmlns:a16="http://schemas.microsoft.com/office/drawing/2014/main" id="{46FFB764-C84A-35F9-5C34-4FB2FB32A839}"/>
              </a:ext>
            </a:extLst>
          </p:cNvPr>
          <p:cNvPicPr>
            <a:picLocks noChangeAspect="1"/>
          </p:cNvPicPr>
          <p:nvPr/>
        </p:nvPicPr>
        <p:blipFill>
          <a:blip r:embed="rId4">
            <a:extLst>
              <a:ext uri="{28A0092B-C50C-407E-A947-70E740481C1C}">
                <a14:useLocalDpi xmlns:a14="http://schemas.microsoft.com/office/drawing/2010/main" val="0"/>
              </a:ext>
            </a:extLst>
          </a:blip>
          <a:srcRect l="5500" r="5500"/>
          <a:stretch/>
        </p:blipFill>
        <p:spPr>
          <a:xfrm>
            <a:off x="2948550" y="1741929"/>
            <a:ext cx="1530000" cy="1530000"/>
          </a:xfrm>
          <a:prstGeom prst="ellipse">
            <a:avLst/>
          </a:prstGeom>
          <a:solidFill>
            <a:schemeClr val="bg2">
              <a:lumMod val="75000"/>
            </a:schemeClr>
          </a:solidFill>
          <a:ln>
            <a:noFill/>
          </a:ln>
        </p:spPr>
      </p:pic>
      <p:pic>
        <p:nvPicPr>
          <p:cNvPr id="14" name="Picture 13" descr="Person holding tablet in dairy factory">
            <a:extLst>
              <a:ext uri="{FF2B5EF4-FFF2-40B4-BE49-F238E27FC236}">
                <a16:creationId xmlns:a16="http://schemas.microsoft.com/office/drawing/2014/main" id="{E3E461AA-F755-498A-7867-8FCA91A5CAB5}"/>
              </a:ext>
            </a:extLst>
          </p:cNvPr>
          <p:cNvPicPr>
            <a:picLocks noChangeAspect="1"/>
          </p:cNvPicPr>
          <p:nvPr/>
        </p:nvPicPr>
        <p:blipFill>
          <a:blip r:embed="rId5">
            <a:extLst>
              <a:ext uri="{28A0092B-C50C-407E-A947-70E740481C1C}">
                <a14:useLocalDpi xmlns:a14="http://schemas.microsoft.com/office/drawing/2010/main" val="0"/>
              </a:ext>
            </a:extLst>
          </a:blip>
          <a:srcRect l="1049" r="46199"/>
          <a:stretch/>
        </p:blipFill>
        <p:spPr>
          <a:xfrm>
            <a:off x="5277579" y="1741929"/>
            <a:ext cx="1530000" cy="1530000"/>
          </a:xfrm>
          <a:prstGeom prst="ellipse">
            <a:avLst/>
          </a:prstGeom>
          <a:solidFill>
            <a:schemeClr val="bg2">
              <a:lumMod val="75000"/>
            </a:schemeClr>
          </a:solidFill>
        </p:spPr>
      </p:pic>
      <p:pic>
        <p:nvPicPr>
          <p:cNvPr id="15" name="Picture 14">
            <a:extLst>
              <a:ext uri="{FF2B5EF4-FFF2-40B4-BE49-F238E27FC236}">
                <a16:creationId xmlns:a16="http://schemas.microsoft.com/office/drawing/2014/main" id="{2F446364-C357-8E23-D62D-E134FE83FC11}"/>
              </a:ext>
            </a:extLst>
          </p:cNvPr>
          <p:cNvPicPr>
            <a:picLocks noChangeAspect="1"/>
          </p:cNvPicPr>
          <p:nvPr/>
        </p:nvPicPr>
        <p:blipFill rotWithShape="1">
          <a:blip r:embed="rId6">
            <a:extLst>
              <a:ext uri="{28A0092B-C50C-407E-A947-70E740481C1C}">
                <a14:useLocalDpi xmlns:a14="http://schemas.microsoft.com/office/drawing/2010/main" val="0"/>
              </a:ext>
            </a:extLst>
          </a:blip>
          <a:srcRect l="34604" t="1357" r="1374" b="-1357"/>
          <a:stretch/>
        </p:blipFill>
        <p:spPr>
          <a:xfrm>
            <a:off x="7562744" y="1741929"/>
            <a:ext cx="1530000" cy="1530000"/>
          </a:xfrm>
          <a:prstGeom prst="ellipse">
            <a:avLst/>
          </a:prstGeom>
        </p:spPr>
      </p:pic>
      <p:pic>
        <p:nvPicPr>
          <p:cNvPr id="16" name="Picture 15">
            <a:extLst>
              <a:ext uri="{FF2B5EF4-FFF2-40B4-BE49-F238E27FC236}">
                <a16:creationId xmlns:a16="http://schemas.microsoft.com/office/drawing/2014/main" id="{F566A0DF-2073-D728-4FC1-8AB5C58DACDD}"/>
              </a:ext>
            </a:extLst>
          </p:cNvPr>
          <p:cNvPicPr>
            <a:picLocks noChangeAspect="1"/>
          </p:cNvPicPr>
          <p:nvPr/>
        </p:nvPicPr>
        <p:blipFill>
          <a:blip r:embed="rId7">
            <a:extLst>
              <a:ext uri="{28A0092B-C50C-407E-A947-70E740481C1C}">
                <a14:useLocalDpi xmlns:a14="http://schemas.microsoft.com/office/drawing/2010/main" val="0"/>
              </a:ext>
            </a:extLst>
          </a:blip>
          <a:srcRect l="7464" r="23794"/>
          <a:stretch/>
        </p:blipFill>
        <p:spPr>
          <a:xfrm>
            <a:off x="9747088" y="1741929"/>
            <a:ext cx="1530000" cy="1530000"/>
          </a:xfrm>
          <a:prstGeom prst="ellipse">
            <a:avLst/>
          </a:prstGeom>
        </p:spPr>
      </p:pic>
    </p:spTree>
    <p:extLst>
      <p:ext uri="{BB962C8B-B14F-4D97-AF65-F5344CB8AC3E}">
        <p14:creationId xmlns:p14="http://schemas.microsoft.com/office/powerpoint/2010/main" val="11978289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E3509-22CD-D308-E7A0-D163D88F3698}"/>
              </a:ext>
            </a:extLst>
          </p:cNvPr>
          <p:cNvSpPr>
            <a:spLocks noGrp="1"/>
          </p:cNvSpPr>
          <p:nvPr>
            <p:ph type="title"/>
          </p:nvPr>
        </p:nvSpPr>
        <p:spPr/>
        <p:txBody>
          <a:bodyPr>
            <a:normAutofit fontScale="90000"/>
          </a:bodyPr>
          <a:lstStyle/>
          <a:p>
            <a:r>
              <a:rPr lang="en-US" dirty="0">
                <a:ea typeface="Tahoma"/>
                <a:cs typeface="Tahoma"/>
              </a:rPr>
              <a:t>What else? We are Clean Freaks!</a:t>
            </a:r>
            <a:br>
              <a:rPr lang="en-US" dirty="0">
                <a:ea typeface="Tahoma"/>
                <a:cs typeface="Tahoma"/>
              </a:rPr>
            </a:br>
            <a:endParaRPr lang="en-US" dirty="0">
              <a:ea typeface="Tahoma"/>
              <a:cs typeface="Tahoma"/>
            </a:endParaRPr>
          </a:p>
        </p:txBody>
      </p:sp>
      <p:sp>
        <p:nvSpPr>
          <p:cNvPr id="3" name="Rectangle 2">
            <a:extLst>
              <a:ext uri="{FF2B5EF4-FFF2-40B4-BE49-F238E27FC236}">
                <a16:creationId xmlns:a16="http://schemas.microsoft.com/office/drawing/2014/main" id="{B7D3B5DD-760A-BF49-84C3-76B9B9714D74}"/>
              </a:ext>
            </a:extLst>
          </p:cNvPr>
          <p:cNvSpPr/>
          <p:nvPr/>
        </p:nvSpPr>
        <p:spPr>
          <a:xfrm>
            <a:off x="360000" y="1641231"/>
            <a:ext cx="8854338" cy="424476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90000" rIns="90000" bIns="90000" rtlCol="0" anchor="t" anchorCtr="0"/>
          <a:lstStyle/>
          <a:p>
            <a:pPr defTabSz="914400">
              <a:spcBef>
                <a:spcPts val="1000"/>
              </a:spcBef>
              <a:buClr>
                <a:schemeClr val="tx2"/>
              </a:buClr>
            </a:pPr>
            <a:endParaRPr lang="en-US" altLang="en-US" sz="1200" dirty="0">
              <a:solidFill>
                <a:schemeClr val="tx1"/>
              </a:solidFill>
            </a:endParaRPr>
          </a:p>
        </p:txBody>
      </p:sp>
      <p:sp>
        <p:nvSpPr>
          <p:cNvPr id="4" name="Content Placeholder 4">
            <a:extLst>
              <a:ext uri="{FF2B5EF4-FFF2-40B4-BE49-F238E27FC236}">
                <a16:creationId xmlns:a16="http://schemas.microsoft.com/office/drawing/2014/main" id="{FEACC561-0417-BF24-F78C-A1CB6D343F05}"/>
              </a:ext>
            </a:extLst>
          </p:cNvPr>
          <p:cNvSpPr txBox="1">
            <a:spLocks/>
          </p:cNvSpPr>
          <p:nvPr/>
        </p:nvSpPr>
        <p:spPr>
          <a:xfrm>
            <a:off x="576872" y="1928047"/>
            <a:ext cx="8215436" cy="4207230"/>
          </a:xfrm>
          <a:prstGeom prst="rect">
            <a:avLst/>
          </a:prstGeom>
        </p:spPr>
        <p:txBody>
          <a:bodyPr vert="horz" lIns="0" tIns="0" rIns="0" bIns="0" rtlCol="0" anchor="t">
            <a:normAutofit/>
          </a:bodyPr>
          <a:lstStyle>
            <a:lvl1pPr marL="180000" indent="-180000" algn="l" defTabSz="914400" rtl="0" eaLnBrk="1" latinLnBrk="0" hangingPunct="1">
              <a:lnSpc>
                <a:spcPct val="110000"/>
              </a:lnSpc>
              <a:spcBef>
                <a:spcPts val="1000"/>
              </a:spcBef>
              <a:buClr>
                <a:schemeClr val="tx2"/>
              </a:buClr>
              <a:buFont typeface="Arial" panose="020B0604020202020204" pitchFamily="34" charset="0"/>
              <a:buChar char="•"/>
              <a:defRPr sz="1200" kern="1200">
                <a:solidFill>
                  <a:schemeClr val="tx1"/>
                </a:solidFill>
                <a:latin typeface="+mn-lt"/>
                <a:ea typeface="+mn-ea"/>
                <a:cs typeface="+mn-cs"/>
              </a:defRPr>
            </a:lvl1pPr>
            <a:lvl2pPr marL="360000" indent="-180000" algn="l" defTabSz="914400" rtl="0" eaLnBrk="1" latinLnBrk="0" hangingPunct="1">
              <a:lnSpc>
                <a:spcPct val="110000"/>
              </a:lnSpc>
              <a:spcBef>
                <a:spcPts val="500"/>
              </a:spcBef>
              <a:buClr>
                <a:schemeClr val="tx2"/>
              </a:buClr>
              <a:buFont typeface="System Font Regular"/>
              <a:buChar char="–"/>
              <a:defRPr sz="1200" kern="1200">
                <a:solidFill>
                  <a:schemeClr val="tx1"/>
                </a:solidFill>
                <a:latin typeface="+mn-lt"/>
                <a:ea typeface="+mn-ea"/>
                <a:cs typeface="+mn-cs"/>
              </a:defRPr>
            </a:lvl2pPr>
            <a:lvl3pPr marL="540000" indent="-180000" algn="l" defTabSz="914400" rtl="0" eaLnBrk="1" latinLnBrk="0" hangingPunct="1">
              <a:lnSpc>
                <a:spcPct val="110000"/>
              </a:lnSpc>
              <a:spcBef>
                <a:spcPts val="500"/>
              </a:spcBef>
              <a:buClr>
                <a:srgbClr val="004CAB"/>
              </a:buClr>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sz="1500" dirty="0"/>
              <a:t>1.4 L Silonite canisters are cleaned for 1 week:</a:t>
            </a:r>
          </a:p>
          <a:p>
            <a:pPr marL="537845" lvl="1" indent="-271145">
              <a:lnSpc>
                <a:spcPct val="120000"/>
              </a:lnSpc>
              <a:buFont typeface="Courier New" panose="020B0604020202020204" pitchFamily="34" charset="0"/>
              <a:buChar char="o"/>
            </a:pPr>
            <a:r>
              <a:rPr lang="en-US" sz="1500" spc="-20" dirty="0">
                <a:ea typeface="Calibri"/>
                <a:cs typeface="Calibri"/>
              </a:rPr>
              <a:t>Heated and purged with clean humidified air, evacuated to 0.0067 kPa.</a:t>
            </a:r>
          </a:p>
          <a:p>
            <a:pPr>
              <a:lnSpc>
                <a:spcPct val="120000"/>
              </a:lnSpc>
            </a:pPr>
            <a:r>
              <a:rPr lang="en-US" sz="1500" spc="-20" dirty="0">
                <a:ea typeface="Calibri"/>
                <a:cs typeface="Tahoma"/>
              </a:rPr>
              <a:t>Quick Connects cleaned for one week</a:t>
            </a:r>
            <a:r>
              <a:rPr lang="en-US" sz="1500" dirty="0">
                <a:ea typeface="Calibri"/>
                <a:cs typeface="Tahoma"/>
              </a:rPr>
              <a:t>:</a:t>
            </a:r>
            <a:endParaRPr lang="en-US" sz="1500" spc="-20" dirty="0">
              <a:ea typeface="Tahoma"/>
              <a:cs typeface="Tahoma"/>
            </a:endParaRPr>
          </a:p>
          <a:p>
            <a:pPr marL="537845" lvl="1" indent="-271145">
              <a:lnSpc>
                <a:spcPct val="120000"/>
              </a:lnSpc>
              <a:buFont typeface="Courier New" panose="020B0604020202020204" pitchFamily="34" charset="0"/>
              <a:buChar char="o"/>
            </a:pPr>
            <a:r>
              <a:rPr lang="en-US" sz="1500" spc="-20" dirty="0">
                <a:ea typeface="Calibri"/>
                <a:cs typeface="Tahoma"/>
              </a:rPr>
              <a:t>Rinsed in methanol and water, then heated (100 °C max) under vacuum.</a:t>
            </a:r>
          </a:p>
          <a:p>
            <a:pPr>
              <a:lnSpc>
                <a:spcPct val="120000"/>
              </a:lnSpc>
            </a:pPr>
            <a:r>
              <a:rPr lang="en-US" sz="1500" dirty="0">
                <a:ea typeface="Calibri"/>
                <a:cs typeface="Tahoma"/>
              </a:rPr>
              <a:t>Flow controllers cleaned, conditioned &amp; checked (digital flow meter) to confirm accuracy</a:t>
            </a:r>
          </a:p>
          <a:p>
            <a:pPr>
              <a:lnSpc>
                <a:spcPct val="120000"/>
              </a:lnSpc>
            </a:pPr>
            <a:r>
              <a:rPr lang="en-US" sz="1500" dirty="0">
                <a:ea typeface="Calibri"/>
                <a:cs typeface="Tahoma"/>
              </a:rPr>
              <a:t>All canisters are individually proofed; however, we only report 1 per batch on C of As. </a:t>
            </a:r>
            <a:endParaRPr lang="en-US" sz="1500" dirty="0"/>
          </a:p>
          <a:p>
            <a:pPr marL="537845" lvl="1" indent="-271145">
              <a:lnSpc>
                <a:spcPct val="120000"/>
              </a:lnSpc>
              <a:buFont typeface="Courier New" panose="020B0604020202020204" pitchFamily="34" charset="0"/>
              <a:buChar char="o"/>
            </a:pPr>
            <a:r>
              <a:rPr lang="en-US" sz="1500" u="sng" spc="-20" dirty="0">
                <a:ea typeface="Calibri"/>
                <a:cs typeface="Tahoma"/>
              </a:rPr>
              <a:t>meets batch proofing requirements, but we actually proof all cans</a:t>
            </a:r>
            <a:r>
              <a:rPr lang="en-US" sz="1500" spc="-20" dirty="0">
                <a:ea typeface="Calibri"/>
                <a:cs typeface="Tahoma"/>
              </a:rPr>
              <a:t> </a:t>
            </a:r>
          </a:p>
          <a:p>
            <a:pPr marL="640080" lvl="1" indent="0" algn="ctr">
              <a:lnSpc>
                <a:spcPct val="150000"/>
              </a:lnSpc>
              <a:spcAft>
                <a:spcPts val="500"/>
              </a:spcAft>
              <a:buFont typeface="System Font Regular"/>
              <a:buNone/>
            </a:pPr>
            <a:r>
              <a:rPr lang="en-US" sz="1500" b="1" i="1" spc="-20" dirty="0">
                <a:solidFill>
                  <a:schemeClr val="tx2"/>
                </a:solidFill>
                <a:ea typeface="Calibri"/>
                <a:cs typeface="Tahoma"/>
              </a:rPr>
              <a:t>By individually proofing each canister, you are able to request individual proof certificates ($100) after analysis </a:t>
            </a:r>
            <a:r>
              <a:rPr lang="en-US" sz="1500" b="1" i="1" u="sng" spc="-20" dirty="0">
                <a:solidFill>
                  <a:schemeClr val="tx2"/>
                </a:solidFill>
                <a:ea typeface="Calibri"/>
                <a:cs typeface="Tahoma"/>
              </a:rPr>
              <a:t>based on data received</a:t>
            </a:r>
            <a:r>
              <a:rPr lang="en-US" sz="1500" b="1" i="1" spc="-20" dirty="0">
                <a:solidFill>
                  <a:schemeClr val="tx2"/>
                </a:solidFill>
                <a:ea typeface="Calibri"/>
                <a:cs typeface="Tahoma"/>
              </a:rPr>
              <a:t>.</a:t>
            </a:r>
            <a:endParaRPr lang="en-US" sz="1500" b="1" i="1" spc="-20" dirty="0">
              <a:solidFill>
                <a:schemeClr val="tx2"/>
              </a:solidFill>
              <a:ea typeface="Tahoma"/>
              <a:cs typeface="Tahoma"/>
            </a:endParaRPr>
          </a:p>
          <a:p>
            <a:pPr marL="537845" lvl="1" indent="-271145">
              <a:lnSpc>
                <a:spcPct val="120000"/>
              </a:lnSpc>
              <a:buFont typeface="Courier New" panose="020B0604020202020204" pitchFamily="34" charset="0"/>
              <a:buChar char="o"/>
            </a:pPr>
            <a:r>
              <a:rPr lang="en-US" sz="1500" spc="-20" dirty="0">
                <a:ea typeface="Calibri"/>
                <a:cs typeface="Tahoma"/>
              </a:rPr>
              <a:t>This saves $$ as you can pick which, if any, individual canister proofs you want.</a:t>
            </a:r>
            <a:br>
              <a:rPr lang="en-US" sz="1500" spc="-20" dirty="0">
                <a:ea typeface="Calibri" panose="020F0502020204030204" pitchFamily="34" charset="0"/>
                <a:cs typeface="Tahoma"/>
              </a:rPr>
            </a:br>
            <a:endParaRPr lang="en-US" sz="1500" spc="-20" dirty="0">
              <a:ea typeface="Tahoma"/>
              <a:cs typeface="Tahoma"/>
            </a:endParaRPr>
          </a:p>
        </p:txBody>
      </p:sp>
      <p:sp>
        <p:nvSpPr>
          <p:cNvPr id="6" name="TextBox 5">
            <a:extLst>
              <a:ext uri="{FF2B5EF4-FFF2-40B4-BE49-F238E27FC236}">
                <a16:creationId xmlns:a16="http://schemas.microsoft.com/office/drawing/2014/main" id="{DD6A9F66-0255-63CE-5471-ECCBF7899F23}"/>
              </a:ext>
            </a:extLst>
          </p:cNvPr>
          <p:cNvSpPr txBox="1"/>
          <p:nvPr/>
        </p:nvSpPr>
        <p:spPr>
          <a:xfrm>
            <a:off x="269631" y="972000"/>
            <a:ext cx="6096000" cy="369332"/>
          </a:xfrm>
          <a:prstGeom prst="rect">
            <a:avLst/>
          </a:prstGeom>
          <a:noFill/>
        </p:spPr>
        <p:txBody>
          <a:bodyPr wrap="square">
            <a:spAutoFit/>
          </a:bodyPr>
          <a:lstStyle/>
          <a:p>
            <a:r>
              <a:rPr lang="en-US" dirty="0">
                <a:ea typeface="Tahoma"/>
                <a:cs typeface="Tahoma"/>
              </a:rPr>
              <a:t>Canister Cleaning Procedure - Specific to PFAS</a:t>
            </a:r>
            <a:endParaRPr lang="en-US" dirty="0"/>
          </a:p>
        </p:txBody>
      </p:sp>
    </p:spTree>
    <p:extLst>
      <p:ext uri="{BB962C8B-B14F-4D97-AF65-F5344CB8AC3E}">
        <p14:creationId xmlns:p14="http://schemas.microsoft.com/office/powerpoint/2010/main" val="166767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2FE2F-2217-1953-3671-65C26290DDEB}"/>
              </a:ext>
            </a:extLst>
          </p:cNvPr>
          <p:cNvSpPr>
            <a:spLocks noGrp="1"/>
          </p:cNvSpPr>
          <p:nvPr>
            <p:ph type="title"/>
          </p:nvPr>
        </p:nvSpPr>
        <p:spPr/>
        <p:txBody>
          <a:bodyPr/>
          <a:lstStyle/>
          <a:p>
            <a:r>
              <a:rPr lang="en-US" b="1" dirty="0">
                <a:ea typeface="Tahoma"/>
                <a:cs typeface="Tahoma"/>
              </a:rPr>
              <a:t>What: </a:t>
            </a:r>
            <a:r>
              <a:rPr lang="en-US" dirty="0">
                <a:ea typeface="Tahoma"/>
                <a:cs typeface="Tahoma"/>
              </a:rPr>
              <a:t>OTM-50 (Non-polar Volatile)</a:t>
            </a:r>
            <a:endParaRPr lang="en-US" dirty="0"/>
          </a:p>
        </p:txBody>
      </p:sp>
      <p:pic>
        <p:nvPicPr>
          <p:cNvPr id="4" name="Picture 3">
            <a:extLst>
              <a:ext uri="{FF2B5EF4-FFF2-40B4-BE49-F238E27FC236}">
                <a16:creationId xmlns:a16="http://schemas.microsoft.com/office/drawing/2014/main" id="{C7E9B5A9-3255-0898-CF6A-ACD4A9D45B41}"/>
              </a:ext>
            </a:extLst>
          </p:cNvPr>
          <p:cNvPicPr>
            <a:picLocks noChangeAspect="1"/>
          </p:cNvPicPr>
          <p:nvPr/>
        </p:nvPicPr>
        <p:blipFill>
          <a:blip r:embed="rId3"/>
          <a:stretch>
            <a:fillRect/>
          </a:stretch>
        </p:blipFill>
        <p:spPr>
          <a:xfrm>
            <a:off x="987" y="1353680"/>
            <a:ext cx="5438103" cy="4925995"/>
          </a:xfrm>
          <a:prstGeom prst="rect">
            <a:avLst/>
          </a:prstGeom>
        </p:spPr>
      </p:pic>
      <p:sp>
        <p:nvSpPr>
          <p:cNvPr id="5" name="Rectangle: Rounded Corners 4">
            <a:extLst>
              <a:ext uri="{FF2B5EF4-FFF2-40B4-BE49-F238E27FC236}">
                <a16:creationId xmlns:a16="http://schemas.microsoft.com/office/drawing/2014/main" id="{6FF488E1-A42E-197C-57E4-C4FF9EFCD905}"/>
              </a:ext>
            </a:extLst>
          </p:cNvPr>
          <p:cNvSpPr/>
          <p:nvPr/>
        </p:nvSpPr>
        <p:spPr>
          <a:xfrm>
            <a:off x="434039" y="1129463"/>
            <a:ext cx="2286000" cy="3761875"/>
          </a:xfrm>
          <a:prstGeom prst="roundRect">
            <a:avLst/>
          </a:pr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2795AD6-D3B7-F862-F5FC-42D8AAF72F17}"/>
              </a:ext>
            </a:extLst>
          </p:cNvPr>
          <p:cNvSpPr/>
          <p:nvPr/>
        </p:nvSpPr>
        <p:spPr>
          <a:xfrm>
            <a:off x="2884070" y="1552442"/>
            <a:ext cx="2378242" cy="4206240"/>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Rounded Corners 7">
            <a:extLst>
              <a:ext uri="{FF2B5EF4-FFF2-40B4-BE49-F238E27FC236}">
                <a16:creationId xmlns:a16="http://schemas.microsoft.com/office/drawing/2014/main" id="{2AB77CFF-5156-8324-2F1B-DE6C193F9054}"/>
              </a:ext>
            </a:extLst>
          </p:cNvPr>
          <p:cNvSpPr/>
          <p:nvPr/>
        </p:nvSpPr>
        <p:spPr>
          <a:xfrm>
            <a:off x="434039" y="4939463"/>
            <a:ext cx="2286000" cy="1372806"/>
          </a:xfrm>
          <a:prstGeom prst="roundRect">
            <a:avLst/>
          </a:pr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0ACCFB7-FB84-4493-EA09-164A2B4B6665}"/>
              </a:ext>
            </a:extLst>
          </p:cNvPr>
          <p:cNvSpPr txBox="1"/>
          <p:nvPr/>
        </p:nvSpPr>
        <p:spPr>
          <a:xfrm>
            <a:off x="545326" y="1255712"/>
            <a:ext cx="202453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t>Refrigerants</a:t>
            </a:r>
            <a:endParaRPr lang="en-US" dirty="0"/>
          </a:p>
        </p:txBody>
      </p:sp>
      <p:sp>
        <p:nvSpPr>
          <p:cNvPr id="10" name="TextBox 9">
            <a:extLst>
              <a:ext uri="{FF2B5EF4-FFF2-40B4-BE49-F238E27FC236}">
                <a16:creationId xmlns:a16="http://schemas.microsoft.com/office/drawing/2014/main" id="{A5920A55-11AE-A616-A5C9-A55F890541BC}"/>
              </a:ext>
            </a:extLst>
          </p:cNvPr>
          <p:cNvSpPr txBox="1"/>
          <p:nvPr/>
        </p:nvSpPr>
        <p:spPr>
          <a:xfrm>
            <a:off x="564773" y="5971898"/>
            <a:ext cx="202453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t>Industrial Chemicals</a:t>
            </a:r>
            <a:endParaRPr lang="en-US" sz="1600" dirty="0"/>
          </a:p>
        </p:txBody>
      </p:sp>
      <p:sp>
        <p:nvSpPr>
          <p:cNvPr id="11" name="TextBox 10">
            <a:extLst>
              <a:ext uri="{FF2B5EF4-FFF2-40B4-BE49-F238E27FC236}">
                <a16:creationId xmlns:a16="http://schemas.microsoft.com/office/drawing/2014/main" id="{FB24A262-F39F-3CE9-09D4-F5CC44CB2E7B}"/>
              </a:ext>
            </a:extLst>
          </p:cNvPr>
          <p:cNvSpPr txBox="1"/>
          <p:nvPr/>
        </p:nvSpPr>
        <p:spPr>
          <a:xfrm>
            <a:off x="3060925" y="1755138"/>
            <a:ext cx="202453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t>PIC/PID</a:t>
            </a:r>
            <a:endParaRPr lang="en-US" dirty="0"/>
          </a:p>
          <a:p>
            <a:pPr algn="ctr"/>
            <a:r>
              <a:rPr lang="en-US" sz="1600" dirty="0"/>
              <a:t>fluorinated alkanes and alkenes</a:t>
            </a:r>
          </a:p>
        </p:txBody>
      </p:sp>
      <p:sp>
        <p:nvSpPr>
          <p:cNvPr id="12" name="Oval 11">
            <a:extLst>
              <a:ext uri="{FF2B5EF4-FFF2-40B4-BE49-F238E27FC236}">
                <a16:creationId xmlns:a16="http://schemas.microsoft.com/office/drawing/2014/main" id="{50CB0400-E8DD-E81A-788D-F719FFFABE3D}"/>
              </a:ext>
            </a:extLst>
          </p:cNvPr>
          <p:cNvSpPr/>
          <p:nvPr/>
        </p:nvSpPr>
        <p:spPr>
          <a:xfrm>
            <a:off x="5718496" y="1165123"/>
            <a:ext cx="5640370" cy="1823542"/>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85750" indent="-285750">
              <a:buFont typeface="Arial" panose="020B0604020202020204" pitchFamily="34" charset="0"/>
              <a:buChar char="•"/>
            </a:pPr>
            <a:r>
              <a:rPr lang="en-US" sz="1600" b="1" dirty="0">
                <a:solidFill>
                  <a:schemeClr val="tx2"/>
                </a:solidFill>
              </a:rPr>
              <a:t>Canister sample collection</a:t>
            </a:r>
          </a:p>
          <a:p>
            <a:pPr marL="285750" indent="-285750">
              <a:buFont typeface="Arial" panose="020B0604020202020204" pitchFamily="34" charset="0"/>
              <a:buChar char="•"/>
            </a:pPr>
            <a:r>
              <a:rPr lang="en-US" sz="1600" dirty="0">
                <a:solidFill>
                  <a:schemeClr val="tx1"/>
                </a:solidFill>
              </a:rPr>
              <a:t>Analysis by GC-MS/MS </a:t>
            </a:r>
          </a:p>
          <a:p>
            <a:pPr marL="285750" indent="-285750">
              <a:buFont typeface="Arial" panose="020B0604020202020204" pitchFamily="34" charset="0"/>
              <a:buChar char="•"/>
            </a:pPr>
            <a:r>
              <a:rPr lang="en-US" sz="1600" dirty="0">
                <a:solidFill>
                  <a:schemeClr val="tx1"/>
                </a:solidFill>
              </a:rPr>
              <a:t>30 compounds (mostly PIC/PID)</a:t>
            </a:r>
          </a:p>
        </p:txBody>
      </p:sp>
      <p:sp>
        <p:nvSpPr>
          <p:cNvPr id="13" name="TextBox 12">
            <a:extLst>
              <a:ext uri="{FF2B5EF4-FFF2-40B4-BE49-F238E27FC236}">
                <a16:creationId xmlns:a16="http://schemas.microsoft.com/office/drawing/2014/main" id="{0483CFDB-A580-37B0-C44F-E5A624F7438B}"/>
              </a:ext>
            </a:extLst>
          </p:cNvPr>
          <p:cNvSpPr txBox="1"/>
          <p:nvPr/>
        </p:nvSpPr>
        <p:spPr>
          <a:xfrm>
            <a:off x="7023632" y="3161450"/>
            <a:ext cx="4514850" cy="1415772"/>
          </a:xfrm>
          <a:prstGeom prst="rect">
            <a:avLst/>
          </a:prstGeom>
          <a:noFill/>
        </p:spPr>
        <p:txBody>
          <a:bodyPr wrap="square" lIns="91440" tIns="45720" rIns="91440" bIns="45720" rtlCol="0" anchor="t">
            <a:spAutoFit/>
          </a:bodyPr>
          <a:lstStyle/>
          <a:p>
            <a:r>
              <a:rPr lang="en-US" b="1" dirty="0">
                <a:solidFill>
                  <a:schemeClr val="tx2"/>
                </a:solidFill>
              </a:rPr>
              <a:t>Volatile fluorinated compounds (VFCs) </a:t>
            </a:r>
          </a:p>
          <a:p>
            <a:pPr marL="285750" indent="-285750">
              <a:buFontTx/>
              <a:buChar char="-"/>
            </a:pPr>
            <a:r>
              <a:rPr lang="en-US" sz="1700" dirty="0">
                <a:solidFill>
                  <a:schemeClr val="tx2"/>
                </a:solidFill>
              </a:rPr>
              <a:t>Products of incomplete combustion / destruction (PICs/PIDs)</a:t>
            </a:r>
          </a:p>
          <a:p>
            <a:pPr marL="285750" indent="-285750">
              <a:buFontTx/>
              <a:buChar char="-"/>
            </a:pPr>
            <a:r>
              <a:rPr lang="en-US" sz="1700" dirty="0">
                <a:solidFill>
                  <a:schemeClr val="tx2"/>
                </a:solidFill>
              </a:rPr>
              <a:t>Fluorinated refrigerants</a:t>
            </a:r>
          </a:p>
          <a:p>
            <a:pPr marL="285750" indent="-285750">
              <a:buFontTx/>
              <a:buChar char="-"/>
            </a:pPr>
            <a:r>
              <a:rPr lang="en-US" sz="1700" dirty="0">
                <a:solidFill>
                  <a:schemeClr val="tx2"/>
                </a:solidFill>
              </a:rPr>
              <a:t>Industrial compounds of interest</a:t>
            </a:r>
          </a:p>
        </p:txBody>
      </p:sp>
      <p:sp>
        <p:nvSpPr>
          <p:cNvPr id="15" name="Arrow: Left 14">
            <a:extLst>
              <a:ext uri="{FF2B5EF4-FFF2-40B4-BE49-F238E27FC236}">
                <a16:creationId xmlns:a16="http://schemas.microsoft.com/office/drawing/2014/main" id="{74226E5C-8EE8-1E6C-0430-A2F54A1B1E43}"/>
              </a:ext>
            </a:extLst>
          </p:cNvPr>
          <p:cNvSpPr/>
          <p:nvPr/>
        </p:nvSpPr>
        <p:spPr>
          <a:xfrm>
            <a:off x="5439090" y="3398089"/>
            <a:ext cx="1440412" cy="797244"/>
          </a:xfrm>
          <a:prstGeom prst="lef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27B79BD2-FB87-A9B6-3BB5-E253152EC986}"/>
              </a:ext>
            </a:extLst>
          </p:cNvPr>
          <p:cNvSpPr txBox="1"/>
          <p:nvPr/>
        </p:nvSpPr>
        <p:spPr>
          <a:xfrm>
            <a:off x="6516323" y="4939463"/>
            <a:ext cx="4514850" cy="923330"/>
          </a:xfrm>
          <a:prstGeom prst="rect">
            <a:avLst/>
          </a:prstGeom>
          <a:noFill/>
        </p:spPr>
        <p:txBody>
          <a:bodyPr wrap="square" lIns="91440" tIns="45720" rIns="91440" bIns="45720" rtlCol="0" anchor="t">
            <a:spAutoFit/>
          </a:bodyPr>
          <a:lstStyle/>
          <a:p>
            <a:pPr algn="ctr"/>
            <a:r>
              <a:rPr lang="en-US" dirty="0">
                <a:solidFill>
                  <a:schemeClr val="tx2"/>
                </a:solidFill>
              </a:rPr>
              <a:t>Some refrigerants and industrial chemicals are formed from PFAS during destruction.</a:t>
            </a:r>
          </a:p>
        </p:txBody>
      </p:sp>
      <p:sp>
        <p:nvSpPr>
          <p:cNvPr id="17" name="TextBox 16">
            <a:extLst>
              <a:ext uri="{FF2B5EF4-FFF2-40B4-BE49-F238E27FC236}">
                <a16:creationId xmlns:a16="http://schemas.microsoft.com/office/drawing/2014/main" id="{8DB67E14-1318-41CF-91EB-E5D2F09183EA}"/>
              </a:ext>
            </a:extLst>
          </p:cNvPr>
          <p:cNvSpPr txBox="1"/>
          <p:nvPr/>
        </p:nvSpPr>
        <p:spPr>
          <a:xfrm>
            <a:off x="2996327" y="6137071"/>
            <a:ext cx="4178259" cy="3178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t>Shields et al. ACS EST Eng. 2023, 3, 1308−1317.</a:t>
            </a:r>
          </a:p>
        </p:txBody>
      </p:sp>
    </p:spTree>
    <p:extLst>
      <p:ext uri="{BB962C8B-B14F-4D97-AF65-F5344CB8AC3E}">
        <p14:creationId xmlns:p14="http://schemas.microsoft.com/office/powerpoint/2010/main" val="39707472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5CBE05-0066-54AF-A704-D8B8EE49FD5E}"/>
            </a:ext>
          </a:extLst>
        </p:cNvPr>
        <p:cNvGrpSpPr/>
        <p:nvPr/>
      </p:nvGrpSpPr>
      <p:grpSpPr>
        <a:xfrm>
          <a:off x="0" y="0"/>
          <a:ext cx="0" cy="0"/>
          <a:chOff x="0" y="0"/>
          <a:chExt cx="0" cy="0"/>
        </a:xfrm>
      </p:grpSpPr>
      <p:graphicFrame>
        <p:nvGraphicFramePr>
          <p:cNvPr id="12" name="Chart 11">
            <a:extLst>
              <a:ext uri="{FF2B5EF4-FFF2-40B4-BE49-F238E27FC236}">
                <a16:creationId xmlns:a16="http://schemas.microsoft.com/office/drawing/2014/main" id="{7ABFEF90-DB3F-484C-8A28-E26D31274C65}"/>
              </a:ext>
            </a:extLst>
          </p:cNvPr>
          <p:cNvGraphicFramePr>
            <a:graphicFrameLocks/>
          </p:cNvGraphicFramePr>
          <p:nvPr/>
        </p:nvGraphicFramePr>
        <p:xfrm>
          <a:off x="1392065" y="1316737"/>
          <a:ext cx="8611852" cy="4405524"/>
        </p:xfrm>
        <a:graphic>
          <a:graphicData uri="http://schemas.openxmlformats.org/drawingml/2006/chart">
            <c:chart xmlns:c="http://schemas.openxmlformats.org/drawingml/2006/chart" xmlns:r="http://schemas.openxmlformats.org/officeDocument/2006/relationships" r:id="rId3"/>
          </a:graphicData>
        </a:graphic>
      </p:graphicFrame>
      <p:sp>
        <p:nvSpPr>
          <p:cNvPr id="10" name="Title 9">
            <a:extLst>
              <a:ext uri="{FF2B5EF4-FFF2-40B4-BE49-F238E27FC236}">
                <a16:creationId xmlns:a16="http://schemas.microsoft.com/office/drawing/2014/main" id="{C56E445D-1DC2-3356-CBD7-C223C43CFF43}"/>
              </a:ext>
            </a:extLst>
          </p:cNvPr>
          <p:cNvSpPr>
            <a:spLocks noGrp="1"/>
          </p:cNvSpPr>
          <p:nvPr>
            <p:ph type="title"/>
          </p:nvPr>
        </p:nvSpPr>
        <p:spPr/>
        <p:txBody>
          <a:bodyPr/>
          <a:lstStyle/>
          <a:p>
            <a:r>
              <a:rPr lang="en-US" dirty="0">
                <a:ea typeface="Tahoma"/>
                <a:cs typeface="Tahoma"/>
              </a:rPr>
              <a:t>OTM-50 – Tubing Investigation</a:t>
            </a:r>
            <a:endParaRPr lang="en-AU" dirty="0">
              <a:ea typeface="Tahoma"/>
              <a:cs typeface="Tahoma"/>
            </a:endParaRPr>
          </a:p>
        </p:txBody>
      </p:sp>
      <p:sp>
        <p:nvSpPr>
          <p:cNvPr id="4" name="Slide Number Placeholder 3">
            <a:extLst>
              <a:ext uri="{FF2B5EF4-FFF2-40B4-BE49-F238E27FC236}">
                <a16:creationId xmlns:a16="http://schemas.microsoft.com/office/drawing/2014/main" id="{88E6FE3F-3B8C-4C01-C06C-F32DD9A8F872}"/>
              </a:ext>
            </a:extLst>
          </p:cNvPr>
          <p:cNvSpPr>
            <a:spLocks noGrp="1"/>
          </p:cNvSpPr>
          <p:nvPr>
            <p:ph type="sldNum" sz="quarter" idx="10"/>
          </p:nvPr>
        </p:nvSpPr>
        <p:spPr/>
        <p:txBody>
          <a:bodyPr/>
          <a:lstStyle/>
          <a:p>
            <a:fld id="{F52F7EB1-5C13-42E3-A830-3DDEA4CA647C}" type="slidenum">
              <a:rPr lang="en-AU" smtClean="0"/>
              <a:pPr/>
              <a:t>14</a:t>
            </a:fld>
            <a:endParaRPr lang="en-AU"/>
          </a:p>
        </p:txBody>
      </p:sp>
      <p:sp>
        <p:nvSpPr>
          <p:cNvPr id="5" name="TextBox 4">
            <a:extLst>
              <a:ext uri="{FF2B5EF4-FFF2-40B4-BE49-F238E27FC236}">
                <a16:creationId xmlns:a16="http://schemas.microsoft.com/office/drawing/2014/main" id="{64B177F1-20DA-A3B9-44CA-BD64D963A575}"/>
              </a:ext>
            </a:extLst>
          </p:cNvPr>
          <p:cNvSpPr txBox="1"/>
          <p:nvPr/>
        </p:nvSpPr>
        <p:spPr>
          <a:xfrm>
            <a:off x="8915901" y="5187126"/>
            <a:ext cx="1293092" cy="276999"/>
          </a:xfrm>
          <a:prstGeom prst="rect">
            <a:avLst/>
          </a:prstGeom>
          <a:noFill/>
        </p:spPr>
        <p:txBody>
          <a:bodyPr wrap="square" rtlCol="0">
            <a:spAutoFit/>
          </a:bodyPr>
          <a:lstStyle/>
          <a:p>
            <a:r>
              <a:rPr lang="en-US" sz="1200"/>
              <a:t>LOR = 2 </a:t>
            </a:r>
            <a:r>
              <a:rPr lang="en-US" sz="1200" err="1"/>
              <a:t>pptv</a:t>
            </a:r>
            <a:endParaRPr lang="en-US" sz="1200"/>
          </a:p>
        </p:txBody>
      </p:sp>
      <p:sp>
        <p:nvSpPr>
          <p:cNvPr id="2" name="Flowchart: Summing Junction 1">
            <a:extLst>
              <a:ext uri="{FF2B5EF4-FFF2-40B4-BE49-F238E27FC236}">
                <a16:creationId xmlns:a16="http://schemas.microsoft.com/office/drawing/2014/main" id="{5591AD98-3AD5-8595-72E8-16472B1ED050}"/>
              </a:ext>
            </a:extLst>
          </p:cNvPr>
          <p:cNvSpPr/>
          <p:nvPr/>
        </p:nvSpPr>
        <p:spPr>
          <a:xfrm>
            <a:off x="4475118" y="2192867"/>
            <a:ext cx="182880" cy="182880"/>
          </a:xfrm>
          <a:prstGeom prst="flowChartSummingJunction">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Summing Junction 5">
            <a:extLst>
              <a:ext uri="{FF2B5EF4-FFF2-40B4-BE49-F238E27FC236}">
                <a16:creationId xmlns:a16="http://schemas.microsoft.com/office/drawing/2014/main" id="{CD3CB481-7593-31B9-5D34-63C7034145B5}"/>
              </a:ext>
            </a:extLst>
          </p:cNvPr>
          <p:cNvSpPr/>
          <p:nvPr/>
        </p:nvSpPr>
        <p:spPr>
          <a:xfrm>
            <a:off x="4981111" y="1607313"/>
            <a:ext cx="182880" cy="182880"/>
          </a:xfrm>
          <a:prstGeom prst="flowChartSummingJunction">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lowchart: Summing Junction 6">
            <a:extLst>
              <a:ext uri="{FF2B5EF4-FFF2-40B4-BE49-F238E27FC236}">
                <a16:creationId xmlns:a16="http://schemas.microsoft.com/office/drawing/2014/main" id="{49DBD05E-35F6-19F7-5784-E443EAE5A951}"/>
              </a:ext>
            </a:extLst>
          </p:cNvPr>
          <p:cNvSpPr/>
          <p:nvPr/>
        </p:nvSpPr>
        <p:spPr>
          <a:xfrm>
            <a:off x="5478270" y="2311739"/>
            <a:ext cx="182880" cy="182880"/>
          </a:xfrm>
          <a:prstGeom prst="flowChartSummingJunction">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Summing Junction 7">
            <a:extLst>
              <a:ext uri="{FF2B5EF4-FFF2-40B4-BE49-F238E27FC236}">
                <a16:creationId xmlns:a16="http://schemas.microsoft.com/office/drawing/2014/main" id="{FC61BDAA-D2DE-6671-6898-D031DEA5F832}"/>
              </a:ext>
            </a:extLst>
          </p:cNvPr>
          <p:cNvSpPr/>
          <p:nvPr/>
        </p:nvSpPr>
        <p:spPr>
          <a:xfrm>
            <a:off x="6475988" y="2229443"/>
            <a:ext cx="182880" cy="182880"/>
          </a:xfrm>
          <a:prstGeom prst="flowChartSummingJunction">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Summing Junction 8">
            <a:extLst>
              <a:ext uri="{FF2B5EF4-FFF2-40B4-BE49-F238E27FC236}">
                <a16:creationId xmlns:a16="http://schemas.microsoft.com/office/drawing/2014/main" id="{F2DF5456-6B80-DA90-31C4-AC25F9CA4A60}"/>
              </a:ext>
            </a:extLst>
          </p:cNvPr>
          <p:cNvSpPr/>
          <p:nvPr/>
        </p:nvSpPr>
        <p:spPr>
          <a:xfrm>
            <a:off x="8072457" y="1625601"/>
            <a:ext cx="182880" cy="182880"/>
          </a:xfrm>
          <a:prstGeom prst="flowChartSummingJunction">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BD72DC7E-CDBA-A15E-AA49-891602189A3B}"/>
              </a:ext>
            </a:extLst>
          </p:cNvPr>
          <p:cNvSpPr txBox="1"/>
          <p:nvPr/>
        </p:nvSpPr>
        <p:spPr>
          <a:xfrm>
            <a:off x="8388967" y="1421307"/>
            <a:ext cx="2346960" cy="584775"/>
          </a:xfrm>
          <a:prstGeom prst="rect">
            <a:avLst/>
          </a:prstGeom>
          <a:noFill/>
        </p:spPr>
        <p:txBody>
          <a:bodyPr wrap="square" rtlCol="0">
            <a:spAutoFit/>
          </a:bodyPr>
          <a:lstStyle/>
          <a:p>
            <a:r>
              <a:rPr lang="en-US" sz="1600" dirty="0"/>
              <a:t>Estimated: over calibration</a:t>
            </a:r>
          </a:p>
        </p:txBody>
      </p:sp>
      <p:sp>
        <p:nvSpPr>
          <p:cNvPr id="13" name="TextBox 12">
            <a:extLst>
              <a:ext uri="{FF2B5EF4-FFF2-40B4-BE49-F238E27FC236}">
                <a16:creationId xmlns:a16="http://schemas.microsoft.com/office/drawing/2014/main" id="{83D25F82-D299-83C9-7699-96D8A5F4BF6F}"/>
              </a:ext>
            </a:extLst>
          </p:cNvPr>
          <p:cNvSpPr txBox="1"/>
          <p:nvPr/>
        </p:nvSpPr>
        <p:spPr>
          <a:xfrm>
            <a:off x="3562295" y="5965422"/>
            <a:ext cx="4178259" cy="3178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t>Sampling Tube NOT pre-conditioned!</a:t>
            </a:r>
            <a:endParaRPr lang="en-US"/>
          </a:p>
        </p:txBody>
      </p:sp>
    </p:spTree>
    <p:extLst>
      <p:ext uri="{BB962C8B-B14F-4D97-AF65-F5344CB8AC3E}">
        <p14:creationId xmlns:p14="http://schemas.microsoft.com/office/powerpoint/2010/main" val="23358973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C829D5F0-8AC4-4354-98B1-BE3B0A102A76}"/>
              </a:ext>
            </a:extLst>
          </p:cNvPr>
          <p:cNvSpPr>
            <a:spLocks noGrp="1"/>
          </p:cNvSpPr>
          <p:nvPr>
            <p:ph type="title"/>
          </p:nvPr>
        </p:nvSpPr>
        <p:spPr/>
        <p:txBody>
          <a:bodyPr/>
          <a:lstStyle/>
          <a:p>
            <a:r>
              <a:rPr lang="en-US" dirty="0"/>
              <a:t>OTM-50 Ambient Air Sampling – Lab &amp; Rush Hour Traffic Air</a:t>
            </a:r>
            <a:endParaRPr lang="en-AU" dirty="0"/>
          </a:p>
        </p:txBody>
      </p:sp>
      <p:sp>
        <p:nvSpPr>
          <p:cNvPr id="4" name="Slide Number Placeholder 3">
            <a:extLst>
              <a:ext uri="{FF2B5EF4-FFF2-40B4-BE49-F238E27FC236}">
                <a16:creationId xmlns:a16="http://schemas.microsoft.com/office/drawing/2014/main" id="{02867A04-E4E0-406C-AF37-C38E66E2F46F}"/>
              </a:ext>
            </a:extLst>
          </p:cNvPr>
          <p:cNvSpPr>
            <a:spLocks noGrp="1"/>
          </p:cNvSpPr>
          <p:nvPr>
            <p:ph type="sldNum" sz="quarter" idx="10"/>
          </p:nvPr>
        </p:nvSpPr>
        <p:spPr/>
        <p:txBody>
          <a:bodyPr/>
          <a:lstStyle/>
          <a:p>
            <a:fld id="{F52F7EB1-5C13-42E3-A830-3DDEA4CA647C}" type="slidenum">
              <a:rPr lang="en-AU" smtClean="0"/>
              <a:pPr/>
              <a:t>15</a:t>
            </a:fld>
            <a:endParaRPr lang="en-AU"/>
          </a:p>
        </p:txBody>
      </p:sp>
      <p:graphicFrame>
        <p:nvGraphicFramePr>
          <p:cNvPr id="2" name="Chart 1">
            <a:extLst>
              <a:ext uri="{FF2B5EF4-FFF2-40B4-BE49-F238E27FC236}">
                <a16:creationId xmlns:a16="http://schemas.microsoft.com/office/drawing/2014/main" id="{D1AE17D2-7077-C081-DCB7-C23EBAEBD410}"/>
              </a:ext>
            </a:extLst>
          </p:cNvPr>
          <p:cNvGraphicFramePr>
            <a:graphicFrameLocks/>
          </p:cNvGraphicFramePr>
          <p:nvPr/>
        </p:nvGraphicFramePr>
        <p:xfrm>
          <a:off x="454661" y="1427932"/>
          <a:ext cx="10906328" cy="4656741"/>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62943717-181C-01C8-4983-F0C7187EB32A}"/>
              </a:ext>
            </a:extLst>
          </p:cNvPr>
          <p:cNvSpPr txBox="1"/>
          <p:nvPr/>
        </p:nvSpPr>
        <p:spPr>
          <a:xfrm>
            <a:off x="10002982" y="5430068"/>
            <a:ext cx="1293092" cy="276999"/>
          </a:xfrm>
          <a:prstGeom prst="rect">
            <a:avLst/>
          </a:prstGeom>
          <a:noFill/>
        </p:spPr>
        <p:txBody>
          <a:bodyPr wrap="square" rtlCol="0">
            <a:spAutoFit/>
          </a:bodyPr>
          <a:lstStyle/>
          <a:p>
            <a:r>
              <a:rPr lang="en-US" sz="1200"/>
              <a:t>LOR = 2 </a:t>
            </a:r>
            <a:r>
              <a:rPr lang="en-US" sz="1200" err="1"/>
              <a:t>pptv</a:t>
            </a:r>
            <a:endParaRPr lang="en-US" sz="1200"/>
          </a:p>
        </p:txBody>
      </p:sp>
    </p:spTree>
    <p:extLst>
      <p:ext uri="{BB962C8B-B14F-4D97-AF65-F5344CB8AC3E}">
        <p14:creationId xmlns:p14="http://schemas.microsoft.com/office/powerpoint/2010/main" val="38541648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2B2E85-439A-BCBF-508A-8BA01A4A0086}"/>
            </a:ext>
          </a:extLst>
        </p:cNvPr>
        <p:cNvGrpSpPr/>
        <p:nvPr/>
      </p:nvGrpSpPr>
      <p:grpSpPr>
        <a:xfrm>
          <a:off x="0" y="0"/>
          <a:ext cx="0" cy="0"/>
          <a:chOff x="0" y="0"/>
          <a:chExt cx="0" cy="0"/>
        </a:xfrm>
      </p:grpSpPr>
      <p:graphicFrame>
        <p:nvGraphicFramePr>
          <p:cNvPr id="11" name="Chart 10">
            <a:extLst>
              <a:ext uri="{FF2B5EF4-FFF2-40B4-BE49-F238E27FC236}">
                <a16:creationId xmlns:a16="http://schemas.microsoft.com/office/drawing/2014/main" id="{A9BC0290-C2A6-3E80-6C4E-464AB88EF134}"/>
              </a:ext>
            </a:extLst>
          </p:cNvPr>
          <p:cNvGraphicFramePr>
            <a:graphicFrameLocks/>
          </p:cNvGraphicFramePr>
          <p:nvPr>
            <p:extLst>
              <p:ext uri="{D42A27DB-BD31-4B8C-83A1-F6EECF244321}">
                <p14:modId xmlns:p14="http://schemas.microsoft.com/office/powerpoint/2010/main" val="3433838927"/>
              </p:ext>
            </p:extLst>
          </p:nvPr>
        </p:nvGraphicFramePr>
        <p:xfrm>
          <a:off x="447472" y="1755191"/>
          <a:ext cx="10906328" cy="4656741"/>
        </p:xfrm>
        <a:graphic>
          <a:graphicData uri="http://schemas.openxmlformats.org/drawingml/2006/chart">
            <c:chart xmlns:c="http://schemas.openxmlformats.org/drawingml/2006/chart" xmlns:r="http://schemas.openxmlformats.org/officeDocument/2006/relationships" r:id="rId3"/>
          </a:graphicData>
        </a:graphic>
      </p:graphicFrame>
      <p:sp>
        <p:nvSpPr>
          <p:cNvPr id="10" name="Title 9">
            <a:extLst>
              <a:ext uri="{FF2B5EF4-FFF2-40B4-BE49-F238E27FC236}">
                <a16:creationId xmlns:a16="http://schemas.microsoft.com/office/drawing/2014/main" id="{DF577660-8783-79A7-6CA8-F0E083DA154A}"/>
              </a:ext>
            </a:extLst>
          </p:cNvPr>
          <p:cNvSpPr>
            <a:spLocks noGrp="1"/>
          </p:cNvSpPr>
          <p:nvPr>
            <p:ph type="title"/>
          </p:nvPr>
        </p:nvSpPr>
        <p:spPr/>
        <p:txBody>
          <a:bodyPr/>
          <a:lstStyle/>
          <a:p>
            <a:r>
              <a:rPr lang="en-US" dirty="0"/>
              <a:t>OTM-50 Ambient Air Sampling – Source Identification</a:t>
            </a:r>
            <a:endParaRPr lang="en-AU" dirty="0"/>
          </a:p>
        </p:txBody>
      </p:sp>
      <p:sp>
        <p:nvSpPr>
          <p:cNvPr id="4" name="Slide Number Placeholder 3">
            <a:extLst>
              <a:ext uri="{FF2B5EF4-FFF2-40B4-BE49-F238E27FC236}">
                <a16:creationId xmlns:a16="http://schemas.microsoft.com/office/drawing/2014/main" id="{BCC34D38-39A3-7ED9-5EC9-1E140ECD4C0C}"/>
              </a:ext>
            </a:extLst>
          </p:cNvPr>
          <p:cNvSpPr>
            <a:spLocks noGrp="1"/>
          </p:cNvSpPr>
          <p:nvPr>
            <p:ph type="sldNum" sz="quarter" idx="10"/>
          </p:nvPr>
        </p:nvSpPr>
        <p:spPr/>
        <p:txBody>
          <a:bodyPr/>
          <a:lstStyle/>
          <a:p>
            <a:fld id="{F52F7EB1-5C13-42E3-A830-3DDEA4CA647C}" type="slidenum">
              <a:rPr lang="en-AU" smtClean="0"/>
              <a:pPr/>
              <a:t>16</a:t>
            </a:fld>
            <a:endParaRPr lang="en-AU"/>
          </a:p>
        </p:txBody>
      </p:sp>
      <p:sp>
        <p:nvSpPr>
          <p:cNvPr id="3" name="TextBox 2">
            <a:extLst>
              <a:ext uri="{FF2B5EF4-FFF2-40B4-BE49-F238E27FC236}">
                <a16:creationId xmlns:a16="http://schemas.microsoft.com/office/drawing/2014/main" id="{BD822F38-87E7-F3E4-290C-99C9752B5BCB}"/>
              </a:ext>
            </a:extLst>
          </p:cNvPr>
          <p:cNvSpPr txBox="1"/>
          <p:nvPr/>
        </p:nvSpPr>
        <p:spPr>
          <a:xfrm>
            <a:off x="8709434" y="1206122"/>
            <a:ext cx="2346960" cy="369332"/>
          </a:xfrm>
          <a:prstGeom prst="rect">
            <a:avLst/>
          </a:prstGeom>
          <a:noFill/>
        </p:spPr>
        <p:txBody>
          <a:bodyPr wrap="square" rtlCol="0">
            <a:spAutoFit/>
          </a:bodyPr>
          <a:lstStyle/>
          <a:p>
            <a:r>
              <a:rPr lang="en-US"/>
              <a:t>Refrigerant</a:t>
            </a:r>
          </a:p>
        </p:txBody>
      </p:sp>
      <p:sp>
        <p:nvSpPr>
          <p:cNvPr id="5" name="Star: 5 Points 4">
            <a:extLst>
              <a:ext uri="{FF2B5EF4-FFF2-40B4-BE49-F238E27FC236}">
                <a16:creationId xmlns:a16="http://schemas.microsoft.com/office/drawing/2014/main" id="{0CD260DF-7627-212D-E896-6A09C622DD47}"/>
              </a:ext>
            </a:extLst>
          </p:cNvPr>
          <p:cNvSpPr/>
          <p:nvPr/>
        </p:nvSpPr>
        <p:spPr>
          <a:xfrm>
            <a:off x="8429926" y="1299348"/>
            <a:ext cx="182880" cy="182880"/>
          </a:xfrm>
          <a:prstGeom prst="star5">
            <a:avLst/>
          </a:prstGeom>
          <a:solidFill>
            <a:srgbClr val="0070C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89B1A11-3B6A-04A3-2BD1-A2056C98E538}"/>
              </a:ext>
            </a:extLst>
          </p:cNvPr>
          <p:cNvSpPr txBox="1"/>
          <p:nvPr/>
        </p:nvSpPr>
        <p:spPr>
          <a:xfrm>
            <a:off x="8709434" y="2080207"/>
            <a:ext cx="2346960" cy="369332"/>
          </a:xfrm>
          <a:prstGeom prst="rect">
            <a:avLst/>
          </a:prstGeom>
          <a:noFill/>
        </p:spPr>
        <p:txBody>
          <a:bodyPr wrap="square" rtlCol="0">
            <a:spAutoFit/>
          </a:bodyPr>
          <a:lstStyle/>
          <a:p>
            <a:r>
              <a:rPr lang="en-US"/>
              <a:t>PIC (PID)</a:t>
            </a:r>
          </a:p>
        </p:txBody>
      </p:sp>
      <p:sp>
        <p:nvSpPr>
          <p:cNvPr id="7" name="Oval 6">
            <a:extLst>
              <a:ext uri="{FF2B5EF4-FFF2-40B4-BE49-F238E27FC236}">
                <a16:creationId xmlns:a16="http://schemas.microsoft.com/office/drawing/2014/main" id="{37DBB9F3-8A2F-0C64-36D5-FB197C36CB4E}"/>
              </a:ext>
            </a:extLst>
          </p:cNvPr>
          <p:cNvSpPr/>
          <p:nvPr/>
        </p:nvSpPr>
        <p:spPr>
          <a:xfrm>
            <a:off x="8384206" y="2125394"/>
            <a:ext cx="228600" cy="228600"/>
          </a:xfrm>
          <a:prstGeom prst="ellipse">
            <a:avLst/>
          </a:prstGeom>
          <a:solidFill>
            <a:schemeClr val="accent5">
              <a:lumMod val="40000"/>
              <a:lumOff val="60000"/>
            </a:schemeClr>
          </a:solidFill>
          <a:ln>
            <a:solidFill>
              <a:schemeClr val="accent5">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68081B6-39FB-E1CE-89E4-06FE89457BF5}"/>
              </a:ext>
            </a:extLst>
          </p:cNvPr>
          <p:cNvSpPr txBox="1"/>
          <p:nvPr/>
        </p:nvSpPr>
        <p:spPr>
          <a:xfrm>
            <a:off x="8688033" y="1598381"/>
            <a:ext cx="2346960" cy="369332"/>
          </a:xfrm>
          <a:prstGeom prst="rect">
            <a:avLst/>
          </a:prstGeom>
          <a:noFill/>
        </p:spPr>
        <p:txBody>
          <a:bodyPr wrap="square" rtlCol="0">
            <a:spAutoFit/>
          </a:bodyPr>
          <a:lstStyle/>
          <a:p>
            <a:r>
              <a:rPr lang="en-US"/>
              <a:t>Industrial Chemical</a:t>
            </a:r>
          </a:p>
        </p:txBody>
      </p:sp>
      <p:sp>
        <p:nvSpPr>
          <p:cNvPr id="9" name="Diamond 8">
            <a:extLst>
              <a:ext uri="{FF2B5EF4-FFF2-40B4-BE49-F238E27FC236}">
                <a16:creationId xmlns:a16="http://schemas.microsoft.com/office/drawing/2014/main" id="{F5EBE387-89E4-6AB9-A65E-2AE4523FAC75}"/>
              </a:ext>
            </a:extLst>
          </p:cNvPr>
          <p:cNvSpPr/>
          <p:nvPr/>
        </p:nvSpPr>
        <p:spPr>
          <a:xfrm>
            <a:off x="8408525" y="1691607"/>
            <a:ext cx="182880" cy="182880"/>
          </a:xfrm>
          <a:prstGeom prst="diamond">
            <a:avLst/>
          </a:prstGeom>
          <a:solidFill>
            <a:srgbClr val="C00000"/>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8BFBC8C-A3AC-BE3C-5486-F8955B2860EA}"/>
              </a:ext>
            </a:extLst>
          </p:cNvPr>
          <p:cNvSpPr/>
          <p:nvPr/>
        </p:nvSpPr>
        <p:spPr>
          <a:xfrm>
            <a:off x="7510481" y="4786065"/>
            <a:ext cx="228600" cy="228600"/>
          </a:xfrm>
          <a:prstGeom prst="ellipse">
            <a:avLst/>
          </a:prstGeom>
          <a:solidFill>
            <a:schemeClr val="accent5">
              <a:lumMod val="40000"/>
              <a:lumOff val="60000"/>
            </a:schemeClr>
          </a:solidFill>
          <a:ln>
            <a:solidFill>
              <a:schemeClr val="accent5">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3CDA8EB-99B9-6C6D-FDCA-A90F0CBA6A28}"/>
              </a:ext>
            </a:extLst>
          </p:cNvPr>
          <p:cNvSpPr/>
          <p:nvPr/>
        </p:nvSpPr>
        <p:spPr>
          <a:xfrm>
            <a:off x="5893745" y="4700407"/>
            <a:ext cx="228600" cy="228600"/>
          </a:xfrm>
          <a:prstGeom prst="ellipse">
            <a:avLst/>
          </a:prstGeom>
          <a:solidFill>
            <a:schemeClr val="accent5">
              <a:lumMod val="40000"/>
              <a:lumOff val="60000"/>
            </a:schemeClr>
          </a:solidFill>
          <a:ln>
            <a:solidFill>
              <a:schemeClr val="accent5">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AEDB5C8-618C-6770-5F67-C7518943EA54}"/>
              </a:ext>
            </a:extLst>
          </p:cNvPr>
          <p:cNvSpPr/>
          <p:nvPr/>
        </p:nvSpPr>
        <p:spPr>
          <a:xfrm>
            <a:off x="5575082" y="2261788"/>
            <a:ext cx="228600" cy="228600"/>
          </a:xfrm>
          <a:prstGeom prst="ellipse">
            <a:avLst/>
          </a:prstGeom>
          <a:solidFill>
            <a:schemeClr val="accent5">
              <a:lumMod val="40000"/>
              <a:lumOff val="60000"/>
            </a:schemeClr>
          </a:solidFill>
          <a:ln>
            <a:solidFill>
              <a:schemeClr val="accent5">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B7A1903-ABDF-C74E-6969-F3C23C614522}"/>
              </a:ext>
            </a:extLst>
          </p:cNvPr>
          <p:cNvSpPr/>
          <p:nvPr/>
        </p:nvSpPr>
        <p:spPr>
          <a:xfrm>
            <a:off x="3890738" y="3637710"/>
            <a:ext cx="228600" cy="228600"/>
          </a:xfrm>
          <a:prstGeom prst="ellipse">
            <a:avLst/>
          </a:prstGeom>
          <a:solidFill>
            <a:schemeClr val="accent5">
              <a:lumMod val="40000"/>
              <a:lumOff val="60000"/>
            </a:schemeClr>
          </a:solidFill>
          <a:ln>
            <a:solidFill>
              <a:schemeClr val="accent5">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EC7BCA8-AFE5-1474-32D3-CC30F3BA493A}"/>
              </a:ext>
            </a:extLst>
          </p:cNvPr>
          <p:cNvSpPr/>
          <p:nvPr/>
        </p:nvSpPr>
        <p:spPr>
          <a:xfrm>
            <a:off x="2549781" y="4345456"/>
            <a:ext cx="228600" cy="228600"/>
          </a:xfrm>
          <a:prstGeom prst="ellipse">
            <a:avLst/>
          </a:prstGeom>
          <a:solidFill>
            <a:schemeClr val="accent5">
              <a:lumMod val="40000"/>
              <a:lumOff val="60000"/>
            </a:schemeClr>
          </a:solidFill>
          <a:ln>
            <a:solidFill>
              <a:schemeClr val="accent5">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7F44887-EB7B-A888-36CD-FCF9A2034CDE}"/>
              </a:ext>
            </a:extLst>
          </p:cNvPr>
          <p:cNvSpPr/>
          <p:nvPr/>
        </p:nvSpPr>
        <p:spPr>
          <a:xfrm>
            <a:off x="2874036" y="3638576"/>
            <a:ext cx="228600" cy="228600"/>
          </a:xfrm>
          <a:prstGeom prst="ellipse">
            <a:avLst/>
          </a:prstGeom>
          <a:solidFill>
            <a:schemeClr val="accent5">
              <a:lumMod val="40000"/>
              <a:lumOff val="60000"/>
            </a:schemeClr>
          </a:solidFill>
          <a:ln>
            <a:solidFill>
              <a:schemeClr val="accent5">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FE52F202-4399-814D-9D82-B82BDEAFE132}"/>
              </a:ext>
            </a:extLst>
          </p:cNvPr>
          <p:cNvSpPr/>
          <p:nvPr/>
        </p:nvSpPr>
        <p:spPr>
          <a:xfrm>
            <a:off x="2250137" y="4831785"/>
            <a:ext cx="228600" cy="228600"/>
          </a:xfrm>
          <a:prstGeom prst="ellipse">
            <a:avLst/>
          </a:prstGeom>
          <a:solidFill>
            <a:schemeClr val="accent5">
              <a:lumMod val="40000"/>
              <a:lumOff val="60000"/>
            </a:schemeClr>
          </a:solidFill>
          <a:ln>
            <a:solidFill>
              <a:schemeClr val="accent5">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tar: 5 Points 18">
            <a:extLst>
              <a:ext uri="{FF2B5EF4-FFF2-40B4-BE49-F238E27FC236}">
                <a16:creationId xmlns:a16="http://schemas.microsoft.com/office/drawing/2014/main" id="{0CD6965E-BA40-5924-1CF2-122519B38AB3}"/>
              </a:ext>
            </a:extLst>
          </p:cNvPr>
          <p:cNvSpPr/>
          <p:nvPr/>
        </p:nvSpPr>
        <p:spPr>
          <a:xfrm>
            <a:off x="1283929" y="3846639"/>
            <a:ext cx="182880" cy="182880"/>
          </a:xfrm>
          <a:prstGeom prst="star5">
            <a:avLst/>
          </a:prstGeom>
          <a:solidFill>
            <a:srgbClr val="0070C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tar: 5 Points 19">
            <a:extLst>
              <a:ext uri="{FF2B5EF4-FFF2-40B4-BE49-F238E27FC236}">
                <a16:creationId xmlns:a16="http://schemas.microsoft.com/office/drawing/2014/main" id="{619782BF-1320-339D-2CEC-40537E08CD25}"/>
              </a:ext>
            </a:extLst>
          </p:cNvPr>
          <p:cNvSpPr/>
          <p:nvPr/>
        </p:nvSpPr>
        <p:spPr>
          <a:xfrm>
            <a:off x="1547994" y="4693056"/>
            <a:ext cx="182880" cy="182880"/>
          </a:xfrm>
          <a:prstGeom prst="star5">
            <a:avLst/>
          </a:prstGeom>
          <a:solidFill>
            <a:srgbClr val="0070C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tar: 5 Points 20">
            <a:extLst>
              <a:ext uri="{FF2B5EF4-FFF2-40B4-BE49-F238E27FC236}">
                <a16:creationId xmlns:a16="http://schemas.microsoft.com/office/drawing/2014/main" id="{DAE16B0B-EC20-7F0B-289D-60E7BF901400}"/>
              </a:ext>
            </a:extLst>
          </p:cNvPr>
          <p:cNvSpPr/>
          <p:nvPr/>
        </p:nvSpPr>
        <p:spPr>
          <a:xfrm>
            <a:off x="1914403" y="4693056"/>
            <a:ext cx="182880" cy="182880"/>
          </a:xfrm>
          <a:prstGeom prst="star5">
            <a:avLst/>
          </a:prstGeom>
          <a:solidFill>
            <a:srgbClr val="0070C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tar: 5 Points 21">
            <a:extLst>
              <a:ext uri="{FF2B5EF4-FFF2-40B4-BE49-F238E27FC236}">
                <a16:creationId xmlns:a16="http://schemas.microsoft.com/office/drawing/2014/main" id="{8093E3EF-DA5B-95A8-644B-963F951C4BA2}"/>
              </a:ext>
            </a:extLst>
          </p:cNvPr>
          <p:cNvSpPr/>
          <p:nvPr/>
        </p:nvSpPr>
        <p:spPr>
          <a:xfrm>
            <a:off x="2896896" y="3648304"/>
            <a:ext cx="182880" cy="182880"/>
          </a:xfrm>
          <a:prstGeom prst="star5">
            <a:avLst/>
          </a:prstGeom>
          <a:solidFill>
            <a:srgbClr val="0070C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tar: 5 Points 22">
            <a:extLst>
              <a:ext uri="{FF2B5EF4-FFF2-40B4-BE49-F238E27FC236}">
                <a16:creationId xmlns:a16="http://schemas.microsoft.com/office/drawing/2014/main" id="{21BDC794-999E-35EF-6CE3-39CA822AC61F}"/>
              </a:ext>
            </a:extLst>
          </p:cNvPr>
          <p:cNvSpPr/>
          <p:nvPr/>
        </p:nvSpPr>
        <p:spPr>
          <a:xfrm>
            <a:off x="2572641" y="4365558"/>
            <a:ext cx="182880" cy="182880"/>
          </a:xfrm>
          <a:prstGeom prst="star5">
            <a:avLst/>
          </a:prstGeom>
          <a:solidFill>
            <a:srgbClr val="0070C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tar: 5 Points 23">
            <a:extLst>
              <a:ext uri="{FF2B5EF4-FFF2-40B4-BE49-F238E27FC236}">
                <a16:creationId xmlns:a16="http://schemas.microsoft.com/office/drawing/2014/main" id="{1708BD5B-3667-3020-30C8-32A75233F89F}"/>
              </a:ext>
            </a:extLst>
          </p:cNvPr>
          <p:cNvSpPr/>
          <p:nvPr/>
        </p:nvSpPr>
        <p:spPr>
          <a:xfrm>
            <a:off x="3918300" y="3648304"/>
            <a:ext cx="182880" cy="182880"/>
          </a:xfrm>
          <a:prstGeom prst="star5">
            <a:avLst/>
          </a:prstGeom>
          <a:solidFill>
            <a:srgbClr val="0070C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Star: 5 Points 24">
            <a:extLst>
              <a:ext uri="{FF2B5EF4-FFF2-40B4-BE49-F238E27FC236}">
                <a16:creationId xmlns:a16="http://schemas.microsoft.com/office/drawing/2014/main" id="{F930023D-0374-35C7-C5A2-7CE234EFD058}"/>
              </a:ext>
            </a:extLst>
          </p:cNvPr>
          <p:cNvSpPr/>
          <p:nvPr/>
        </p:nvSpPr>
        <p:spPr>
          <a:xfrm>
            <a:off x="3535679" y="4784496"/>
            <a:ext cx="182880" cy="182880"/>
          </a:xfrm>
          <a:prstGeom prst="star5">
            <a:avLst/>
          </a:prstGeom>
          <a:solidFill>
            <a:srgbClr val="0070C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tar: 5 Points 25">
            <a:extLst>
              <a:ext uri="{FF2B5EF4-FFF2-40B4-BE49-F238E27FC236}">
                <a16:creationId xmlns:a16="http://schemas.microsoft.com/office/drawing/2014/main" id="{93A117A8-B0E6-63A4-8234-47A3D093B662}"/>
              </a:ext>
            </a:extLst>
          </p:cNvPr>
          <p:cNvSpPr/>
          <p:nvPr/>
        </p:nvSpPr>
        <p:spPr>
          <a:xfrm>
            <a:off x="4226342" y="4338105"/>
            <a:ext cx="182880" cy="182880"/>
          </a:xfrm>
          <a:prstGeom prst="star5">
            <a:avLst/>
          </a:prstGeom>
          <a:solidFill>
            <a:srgbClr val="0070C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tar: 5 Points 26">
            <a:extLst>
              <a:ext uri="{FF2B5EF4-FFF2-40B4-BE49-F238E27FC236}">
                <a16:creationId xmlns:a16="http://schemas.microsoft.com/office/drawing/2014/main" id="{0E5D5424-3D9A-D17D-F9FF-96BE0C44D7ED}"/>
              </a:ext>
            </a:extLst>
          </p:cNvPr>
          <p:cNvSpPr/>
          <p:nvPr/>
        </p:nvSpPr>
        <p:spPr>
          <a:xfrm>
            <a:off x="4907279" y="2088636"/>
            <a:ext cx="182880" cy="182880"/>
          </a:xfrm>
          <a:prstGeom prst="star5">
            <a:avLst/>
          </a:prstGeom>
          <a:solidFill>
            <a:srgbClr val="0070C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Star: 5 Points 27">
            <a:extLst>
              <a:ext uri="{FF2B5EF4-FFF2-40B4-BE49-F238E27FC236}">
                <a16:creationId xmlns:a16="http://schemas.microsoft.com/office/drawing/2014/main" id="{C4B5EBDF-524A-715C-9EAE-2121936AEAAC}"/>
              </a:ext>
            </a:extLst>
          </p:cNvPr>
          <p:cNvSpPr/>
          <p:nvPr/>
        </p:nvSpPr>
        <p:spPr>
          <a:xfrm>
            <a:off x="5607670" y="2271516"/>
            <a:ext cx="182880" cy="182880"/>
          </a:xfrm>
          <a:prstGeom prst="star5">
            <a:avLst/>
          </a:prstGeom>
          <a:solidFill>
            <a:srgbClr val="0070C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Star: 5 Points 28">
            <a:extLst>
              <a:ext uri="{FF2B5EF4-FFF2-40B4-BE49-F238E27FC236}">
                <a16:creationId xmlns:a16="http://schemas.microsoft.com/office/drawing/2014/main" id="{58BA0874-E0D2-A6E6-5528-FFAFD9CD8F2C}"/>
              </a:ext>
            </a:extLst>
          </p:cNvPr>
          <p:cNvSpPr/>
          <p:nvPr/>
        </p:nvSpPr>
        <p:spPr>
          <a:xfrm>
            <a:off x="5913120" y="4710135"/>
            <a:ext cx="182880" cy="182880"/>
          </a:xfrm>
          <a:prstGeom prst="star5">
            <a:avLst/>
          </a:prstGeom>
          <a:solidFill>
            <a:srgbClr val="0070C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Star: 5 Points 29">
            <a:extLst>
              <a:ext uri="{FF2B5EF4-FFF2-40B4-BE49-F238E27FC236}">
                <a16:creationId xmlns:a16="http://schemas.microsoft.com/office/drawing/2014/main" id="{DE18BA52-8843-9926-CD18-E8E09830E87F}"/>
              </a:ext>
            </a:extLst>
          </p:cNvPr>
          <p:cNvSpPr/>
          <p:nvPr/>
        </p:nvSpPr>
        <p:spPr>
          <a:xfrm>
            <a:off x="6930632" y="2584747"/>
            <a:ext cx="182880" cy="182880"/>
          </a:xfrm>
          <a:prstGeom prst="star5">
            <a:avLst/>
          </a:prstGeom>
          <a:solidFill>
            <a:srgbClr val="0070C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Star: 5 Points 30">
            <a:extLst>
              <a:ext uri="{FF2B5EF4-FFF2-40B4-BE49-F238E27FC236}">
                <a16:creationId xmlns:a16="http://schemas.microsoft.com/office/drawing/2014/main" id="{480E7EE7-21BE-4ECD-FFD6-66C49F1AF564}"/>
              </a:ext>
            </a:extLst>
          </p:cNvPr>
          <p:cNvSpPr/>
          <p:nvPr/>
        </p:nvSpPr>
        <p:spPr>
          <a:xfrm>
            <a:off x="7534396" y="4801575"/>
            <a:ext cx="182880" cy="182880"/>
          </a:xfrm>
          <a:prstGeom prst="star5">
            <a:avLst/>
          </a:prstGeom>
          <a:solidFill>
            <a:srgbClr val="0070C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Diamond 31">
            <a:extLst>
              <a:ext uri="{FF2B5EF4-FFF2-40B4-BE49-F238E27FC236}">
                <a16:creationId xmlns:a16="http://schemas.microsoft.com/office/drawing/2014/main" id="{FC087177-248A-C72E-F174-530A0F4671DB}"/>
              </a:ext>
            </a:extLst>
          </p:cNvPr>
          <p:cNvSpPr/>
          <p:nvPr/>
        </p:nvSpPr>
        <p:spPr>
          <a:xfrm>
            <a:off x="2278504" y="4858541"/>
            <a:ext cx="182880" cy="182880"/>
          </a:xfrm>
          <a:prstGeom prst="diamond">
            <a:avLst/>
          </a:prstGeom>
          <a:solidFill>
            <a:srgbClr val="C00000"/>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iamond 32">
            <a:extLst>
              <a:ext uri="{FF2B5EF4-FFF2-40B4-BE49-F238E27FC236}">
                <a16:creationId xmlns:a16="http://schemas.microsoft.com/office/drawing/2014/main" id="{81A5011D-7E78-6844-45F0-1BB936A657E4}"/>
              </a:ext>
            </a:extLst>
          </p:cNvPr>
          <p:cNvSpPr/>
          <p:nvPr/>
        </p:nvSpPr>
        <p:spPr>
          <a:xfrm>
            <a:off x="5243453" y="4831785"/>
            <a:ext cx="182880" cy="182880"/>
          </a:xfrm>
          <a:prstGeom prst="diamond">
            <a:avLst/>
          </a:prstGeom>
          <a:solidFill>
            <a:srgbClr val="C00000"/>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Diamond 33">
            <a:extLst>
              <a:ext uri="{FF2B5EF4-FFF2-40B4-BE49-F238E27FC236}">
                <a16:creationId xmlns:a16="http://schemas.microsoft.com/office/drawing/2014/main" id="{85FE8778-3BF5-80F6-F51B-C7BB8ABCFBF4}"/>
              </a:ext>
            </a:extLst>
          </p:cNvPr>
          <p:cNvSpPr/>
          <p:nvPr/>
        </p:nvSpPr>
        <p:spPr>
          <a:xfrm>
            <a:off x="8898863" y="4811303"/>
            <a:ext cx="182880" cy="182880"/>
          </a:xfrm>
          <a:prstGeom prst="diamond">
            <a:avLst/>
          </a:prstGeom>
          <a:solidFill>
            <a:srgbClr val="C00000"/>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Diamond 34">
            <a:extLst>
              <a:ext uri="{FF2B5EF4-FFF2-40B4-BE49-F238E27FC236}">
                <a16:creationId xmlns:a16="http://schemas.microsoft.com/office/drawing/2014/main" id="{9BED010A-5125-C7DC-991D-56C73937B313}"/>
              </a:ext>
            </a:extLst>
          </p:cNvPr>
          <p:cNvSpPr/>
          <p:nvPr/>
        </p:nvSpPr>
        <p:spPr>
          <a:xfrm>
            <a:off x="10577858" y="4811303"/>
            <a:ext cx="182880" cy="182880"/>
          </a:xfrm>
          <a:prstGeom prst="diamond">
            <a:avLst/>
          </a:prstGeom>
          <a:solidFill>
            <a:srgbClr val="C00000"/>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FE178AB5-15A2-42A4-DF90-F05B87BB8A45}"/>
              </a:ext>
            </a:extLst>
          </p:cNvPr>
          <p:cNvSpPr/>
          <p:nvPr/>
        </p:nvSpPr>
        <p:spPr>
          <a:xfrm>
            <a:off x="10906652" y="4778715"/>
            <a:ext cx="228600" cy="228600"/>
          </a:xfrm>
          <a:prstGeom prst="ellipse">
            <a:avLst/>
          </a:prstGeom>
          <a:solidFill>
            <a:schemeClr val="accent5">
              <a:lumMod val="40000"/>
              <a:lumOff val="60000"/>
            </a:schemeClr>
          </a:solidFill>
          <a:ln>
            <a:solidFill>
              <a:schemeClr val="accent5">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023351AC-C693-87F5-F963-12B096687B3B}"/>
              </a:ext>
            </a:extLst>
          </p:cNvPr>
          <p:cNvSpPr/>
          <p:nvPr/>
        </p:nvSpPr>
        <p:spPr>
          <a:xfrm>
            <a:off x="10245010" y="4778715"/>
            <a:ext cx="228600" cy="228600"/>
          </a:xfrm>
          <a:prstGeom prst="ellipse">
            <a:avLst/>
          </a:prstGeom>
          <a:solidFill>
            <a:schemeClr val="accent5">
              <a:lumMod val="40000"/>
              <a:lumOff val="60000"/>
            </a:schemeClr>
          </a:solidFill>
          <a:ln>
            <a:solidFill>
              <a:schemeClr val="accent5">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36C901E9-4B61-D401-C401-2730A5F9CE1F}"/>
              </a:ext>
            </a:extLst>
          </p:cNvPr>
          <p:cNvSpPr/>
          <p:nvPr/>
        </p:nvSpPr>
        <p:spPr>
          <a:xfrm>
            <a:off x="9903893" y="4778715"/>
            <a:ext cx="228600" cy="228600"/>
          </a:xfrm>
          <a:prstGeom prst="ellipse">
            <a:avLst/>
          </a:prstGeom>
          <a:solidFill>
            <a:schemeClr val="accent5">
              <a:lumMod val="40000"/>
              <a:lumOff val="60000"/>
            </a:schemeClr>
          </a:solidFill>
          <a:ln>
            <a:solidFill>
              <a:schemeClr val="accent5">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11EE01BE-2E6E-9952-2484-5DFB6EA2BE1A}"/>
              </a:ext>
            </a:extLst>
          </p:cNvPr>
          <p:cNvSpPr/>
          <p:nvPr/>
        </p:nvSpPr>
        <p:spPr>
          <a:xfrm>
            <a:off x="9591635" y="4786065"/>
            <a:ext cx="228600" cy="228600"/>
          </a:xfrm>
          <a:prstGeom prst="ellipse">
            <a:avLst/>
          </a:prstGeom>
          <a:solidFill>
            <a:schemeClr val="accent5">
              <a:lumMod val="40000"/>
              <a:lumOff val="60000"/>
            </a:schemeClr>
          </a:solidFill>
          <a:ln>
            <a:solidFill>
              <a:schemeClr val="accent5">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5055DCAF-EE10-18D5-11AE-F0C2C5FCE899}"/>
              </a:ext>
            </a:extLst>
          </p:cNvPr>
          <p:cNvSpPr/>
          <p:nvPr/>
        </p:nvSpPr>
        <p:spPr>
          <a:xfrm>
            <a:off x="9250518" y="4786065"/>
            <a:ext cx="228600" cy="228600"/>
          </a:xfrm>
          <a:prstGeom prst="ellipse">
            <a:avLst/>
          </a:prstGeom>
          <a:solidFill>
            <a:schemeClr val="accent5">
              <a:lumMod val="40000"/>
              <a:lumOff val="60000"/>
            </a:schemeClr>
          </a:solidFill>
          <a:ln>
            <a:solidFill>
              <a:schemeClr val="accent5">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523F27CC-A463-17D9-3C38-FA0C886C5251}"/>
              </a:ext>
            </a:extLst>
          </p:cNvPr>
          <p:cNvSpPr/>
          <p:nvPr/>
        </p:nvSpPr>
        <p:spPr>
          <a:xfrm>
            <a:off x="8529617" y="4786065"/>
            <a:ext cx="228600" cy="228600"/>
          </a:xfrm>
          <a:prstGeom prst="ellipse">
            <a:avLst/>
          </a:prstGeom>
          <a:solidFill>
            <a:schemeClr val="accent5">
              <a:lumMod val="40000"/>
              <a:lumOff val="60000"/>
            </a:schemeClr>
          </a:solidFill>
          <a:ln>
            <a:solidFill>
              <a:schemeClr val="accent5">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E2497457-FC93-92A2-CCD5-23194BA180E4}"/>
              </a:ext>
            </a:extLst>
          </p:cNvPr>
          <p:cNvSpPr/>
          <p:nvPr/>
        </p:nvSpPr>
        <p:spPr>
          <a:xfrm>
            <a:off x="8188500" y="4786065"/>
            <a:ext cx="228600" cy="228600"/>
          </a:xfrm>
          <a:prstGeom prst="ellipse">
            <a:avLst/>
          </a:prstGeom>
          <a:solidFill>
            <a:schemeClr val="accent5">
              <a:lumMod val="40000"/>
              <a:lumOff val="60000"/>
            </a:schemeClr>
          </a:solidFill>
          <a:ln>
            <a:solidFill>
              <a:schemeClr val="accent5">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6BE660B5-C1EA-D3EB-3BDD-C7E80ED4ECE5}"/>
              </a:ext>
            </a:extLst>
          </p:cNvPr>
          <p:cNvSpPr/>
          <p:nvPr/>
        </p:nvSpPr>
        <p:spPr>
          <a:xfrm>
            <a:off x="7847383" y="4786065"/>
            <a:ext cx="228600" cy="228600"/>
          </a:xfrm>
          <a:prstGeom prst="ellipse">
            <a:avLst/>
          </a:prstGeom>
          <a:solidFill>
            <a:schemeClr val="accent5">
              <a:lumMod val="40000"/>
              <a:lumOff val="60000"/>
            </a:schemeClr>
          </a:solidFill>
          <a:ln>
            <a:solidFill>
              <a:schemeClr val="accent5">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607D0746-5876-884B-5FB6-DC5E43A10A7E}"/>
              </a:ext>
            </a:extLst>
          </p:cNvPr>
          <p:cNvSpPr/>
          <p:nvPr/>
        </p:nvSpPr>
        <p:spPr>
          <a:xfrm>
            <a:off x="7173946" y="4786065"/>
            <a:ext cx="228600" cy="228600"/>
          </a:xfrm>
          <a:prstGeom prst="ellipse">
            <a:avLst/>
          </a:prstGeom>
          <a:solidFill>
            <a:schemeClr val="accent5">
              <a:lumMod val="40000"/>
              <a:lumOff val="60000"/>
            </a:schemeClr>
          </a:solidFill>
          <a:ln>
            <a:solidFill>
              <a:schemeClr val="accent5">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0F9BFF23-E55E-537F-56AF-088E28704499}"/>
              </a:ext>
            </a:extLst>
          </p:cNvPr>
          <p:cNvSpPr/>
          <p:nvPr/>
        </p:nvSpPr>
        <p:spPr>
          <a:xfrm>
            <a:off x="6578979" y="4761636"/>
            <a:ext cx="228600" cy="228600"/>
          </a:xfrm>
          <a:prstGeom prst="ellipse">
            <a:avLst/>
          </a:prstGeom>
          <a:solidFill>
            <a:schemeClr val="accent5">
              <a:lumMod val="40000"/>
              <a:lumOff val="60000"/>
            </a:schemeClr>
          </a:solidFill>
          <a:ln>
            <a:solidFill>
              <a:schemeClr val="accent5">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0938FDBD-CB20-3714-DC04-93D008BE3D0B}"/>
              </a:ext>
            </a:extLst>
          </p:cNvPr>
          <p:cNvSpPr/>
          <p:nvPr/>
        </p:nvSpPr>
        <p:spPr>
          <a:xfrm>
            <a:off x="6237862" y="4761636"/>
            <a:ext cx="228600" cy="228600"/>
          </a:xfrm>
          <a:prstGeom prst="ellipse">
            <a:avLst/>
          </a:prstGeom>
          <a:solidFill>
            <a:schemeClr val="accent5">
              <a:lumMod val="40000"/>
              <a:lumOff val="60000"/>
            </a:schemeClr>
          </a:solidFill>
          <a:ln>
            <a:solidFill>
              <a:schemeClr val="accent5">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9542942B-AB59-983F-6732-C405B208087D}"/>
              </a:ext>
            </a:extLst>
          </p:cNvPr>
          <p:cNvSpPr/>
          <p:nvPr/>
        </p:nvSpPr>
        <p:spPr>
          <a:xfrm>
            <a:off x="4522552" y="4755855"/>
            <a:ext cx="228600" cy="228600"/>
          </a:xfrm>
          <a:prstGeom prst="ellipse">
            <a:avLst/>
          </a:prstGeom>
          <a:solidFill>
            <a:schemeClr val="accent5">
              <a:lumMod val="40000"/>
              <a:lumOff val="60000"/>
            </a:schemeClr>
          </a:solidFill>
          <a:ln>
            <a:solidFill>
              <a:schemeClr val="accent5">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1A2728AB-5013-B77A-A0FB-A18DA6B1EF0C}"/>
              </a:ext>
            </a:extLst>
          </p:cNvPr>
          <p:cNvSpPr/>
          <p:nvPr/>
        </p:nvSpPr>
        <p:spPr>
          <a:xfrm>
            <a:off x="3165441" y="4778715"/>
            <a:ext cx="228600" cy="228600"/>
          </a:xfrm>
          <a:prstGeom prst="ellipse">
            <a:avLst/>
          </a:prstGeom>
          <a:solidFill>
            <a:schemeClr val="accent5">
              <a:lumMod val="40000"/>
              <a:lumOff val="60000"/>
            </a:schemeClr>
          </a:solidFill>
          <a:ln>
            <a:solidFill>
              <a:schemeClr val="accent5">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A86354BD-80C3-6018-2DFB-C962610F337D}"/>
              </a:ext>
            </a:extLst>
          </p:cNvPr>
          <p:cNvSpPr txBox="1"/>
          <p:nvPr/>
        </p:nvSpPr>
        <p:spPr>
          <a:xfrm>
            <a:off x="9931312" y="5694958"/>
            <a:ext cx="1293092" cy="276999"/>
          </a:xfrm>
          <a:prstGeom prst="rect">
            <a:avLst/>
          </a:prstGeom>
          <a:noFill/>
        </p:spPr>
        <p:txBody>
          <a:bodyPr wrap="square" rtlCol="0">
            <a:spAutoFit/>
          </a:bodyPr>
          <a:lstStyle/>
          <a:p>
            <a:r>
              <a:rPr lang="en-US" sz="1200"/>
              <a:t>LOR = 2 </a:t>
            </a:r>
            <a:r>
              <a:rPr lang="en-US" sz="1200" err="1"/>
              <a:t>pptv</a:t>
            </a:r>
            <a:endParaRPr lang="en-US" sz="1200"/>
          </a:p>
        </p:txBody>
      </p:sp>
      <p:sp>
        <p:nvSpPr>
          <p:cNvPr id="2" name="Star: 5 Points 1">
            <a:extLst>
              <a:ext uri="{FF2B5EF4-FFF2-40B4-BE49-F238E27FC236}">
                <a16:creationId xmlns:a16="http://schemas.microsoft.com/office/drawing/2014/main" id="{E40120C8-6451-EF45-E052-53E245412AB4}"/>
              </a:ext>
            </a:extLst>
          </p:cNvPr>
          <p:cNvSpPr/>
          <p:nvPr/>
        </p:nvSpPr>
        <p:spPr>
          <a:xfrm>
            <a:off x="3188354" y="4778715"/>
            <a:ext cx="182880" cy="182880"/>
          </a:xfrm>
          <a:prstGeom prst="star5">
            <a:avLst/>
          </a:prstGeom>
          <a:solidFill>
            <a:srgbClr val="0070C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997843B1-8E4E-5262-2D41-EC08EE33022B}"/>
              </a:ext>
            </a:extLst>
          </p:cNvPr>
          <p:cNvSpPr txBox="1"/>
          <p:nvPr/>
        </p:nvSpPr>
        <p:spPr>
          <a:xfrm>
            <a:off x="1095131" y="3532515"/>
            <a:ext cx="556098" cy="307777"/>
          </a:xfrm>
          <a:prstGeom prst="rect">
            <a:avLst/>
          </a:prstGeom>
          <a:noFill/>
        </p:spPr>
        <p:txBody>
          <a:bodyPr wrap="square" rtlCol="0">
            <a:spAutoFit/>
          </a:bodyPr>
          <a:lstStyle/>
          <a:p>
            <a:pPr algn="ctr"/>
            <a:r>
              <a:rPr lang="en-US" sz="1400"/>
              <a:t>CF</a:t>
            </a:r>
            <a:r>
              <a:rPr lang="en-US" sz="1400" baseline="-25000"/>
              <a:t>4</a:t>
            </a:r>
          </a:p>
        </p:txBody>
      </p:sp>
      <p:sp>
        <p:nvSpPr>
          <p:cNvPr id="52" name="TextBox 51">
            <a:extLst>
              <a:ext uri="{FF2B5EF4-FFF2-40B4-BE49-F238E27FC236}">
                <a16:creationId xmlns:a16="http://schemas.microsoft.com/office/drawing/2014/main" id="{2500DABA-B0B7-5C70-990E-34E23B1E6FF2}"/>
              </a:ext>
            </a:extLst>
          </p:cNvPr>
          <p:cNvSpPr txBox="1"/>
          <p:nvPr/>
        </p:nvSpPr>
        <p:spPr>
          <a:xfrm>
            <a:off x="3828459" y="6342043"/>
            <a:ext cx="4178259" cy="3178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t>Shields et al. ACS EST Eng. 2023, 3, 1308−1317.</a:t>
            </a:r>
          </a:p>
        </p:txBody>
      </p:sp>
    </p:spTree>
    <p:extLst>
      <p:ext uri="{BB962C8B-B14F-4D97-AF65-F5344CB8AC3E}">
        <p14:creationId xmlns:p14="http://schemas.microsoft.com/office/powerpoint/2010/main" val="17758359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a:extLst>
              <a:ext uri="{FF2B5EF4-FFF2-40B4-BE49-F238E27FC236}">
                <a16:creationId xmlns:a16="http://schemas.microsoft.com/office/drawing/2014/main" id="{3E50EA0A-6DDD-4EB2-96A9-0ECD60595A67}"/>
              </a:ext>
            </a:extLst>
          </p:cNvPr>
          <p:cNvGraphicFramePr>
            <a:graphicFrameLocks/>
          </p:cNvGraphicFramePr>
          <p:nvPr/>
        </p:nvGraphicFramePr>
        <p:xfrm>
          <a:off x="1530416" y="1386038"/>
          <a:ext cx="8400343" cy="4475747"/>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8E44C42B-C589-432F-C078-54EF226232B9}"/>
              </a:ext>
            </a:extLst>
          </p:cNvPr>
          <p:cNvSpPr>
            <a:spLocks noGrp="1"/>
          </p:cNvSpPr>
          <p:nvPr>
            <p:ph type="title"/>
          </p:nvPr>
        </p:nvSpPr>
        <p:spPr/>
        <p:txBody>
          <a:bodyPr/>
          <a:lstStyle/>
          <a:p>
            <a:r>
              <a:rPr lang="en-US" dirty="0"/>
              <a:t>OTM-50 Results vs Global Monitoring</a:t>
            </a:r>
          </a:p>
        </p:txBody>
      </p:sp>
      <p:sp>
        <p:nvSpPr>
          <p:cNvPr id="3" name="Slide Number Placeholder 2">
            <a:extLst>
              <a:ext uri="{FF2B5EF4-FFF2-40B4-BE49-F238E27FC236}">
                <a16:creationId xmlns:a16="http://schemas.microsoft.com/office/drawing/2014/main" id="{CF730A6A-6F49-1A9B-5949-AF14AADBEB14}"/>
              </a:ext>
            </a:extLst>
          </p:cNvPr>
          <p:cNvSpPr>
            <a:spLocks noGrp="1"/>
          </p:cNvSpPr>
          <p:nvPr>
            <p:ph type="sldNum" sz="quarter" idx="10"/>
          </p:nvPr>
        </p:nvSpPr>
        <p:spPr/>
        <p:txBody>
          <a:bodyPr/>
          <a:lstStyle/>
          <a:p>
            <a:fld id="{436064ED-0F88-4A35-ADEF-27BEB298D737}" type="slidenum">
              <a:rPr lang="en-US" smtClean="0"/>
              <a:pPr/>
              <a:t>17</a:t>
            </a:fld>
            <a:endParaRPr lang="en-US"/>
          </a:p>
        </p:txBody>
      </p:sp>
      <p:sp>
        <p:nvSpPr>
          <p:cNvPr id="5" name="TextBox 4">
            <a:extLst>
              <a:ext uri="{FF2B5EF4-FFF2-40B4-BE49-F238E27FC236}">
                <a16:creationId xmlns:a16="http://schemas.microsoft.com/office/drawing/2014/main" id="{32D3949C-86B8-EF1B-3BBE-A47A6942EFB6}"/>
              </a:ext>
            </a:extLst>
          </p:cNvPr>
          <p:cNvSpPr txBox="1"/>
          <p:nvPr/>
        </p:nvSpPr>
        <p:spPr>
          <a:xfrm>
            <a:off x="2128736" y="1553336"/>
            <a:ext cx="2346960" cy="523220"/>
          </a:xfrm>
          <a:prstGeom prst="rect">
            <a:avLst/>
          </a:prstGeom>
          <a:noFill/>
        </p:spPr>
        <p:txBody>
          <a:bodyPr wrap="square" rtlCol="0">
            <a:spAutoFit/>
          </a:bodyPr>
          <a:lstStyle/>
          <a:p>
            <a:r>
              <a:rPr lang="en-US" sz="1400"/>
              <a:t>NM: Not Monitored</a:t>
            </a:r>
          </a:p>
          <a:p>
            <a:r>
              <a:rPr lang="en-US" sz="1400"/>
              <a:t>NH: Northern Hemisphere</a:t>
            </a:r>
          </a:p>
        </p:txBody>
      </p:sp>
      <p:sp>
        <p:nvSpPr>
          <p:cNvPr id="6" name="TextBox 5">
            <a:extLst>
              <a:ext uri="{FF2B5EF4-FFF2-40B4-BE49-F238E27FC236}">
                <a16:creationId xmlns:a16="http://schemas.microsoft.com/office/drawing/2014/main" id="{533E7A1A-A8F6-CE5D-4683-46198BDACBD8}"/>
              </a:ext>
            </a:extLst>
          </p:cNvPr>
          <p:cNvSpPr txBox="1"/>
          <p:nvPr/>
        </p:nvSpPr>
        <p:spPr>
          <a:xfrm>
            <a:off x="2138361" y="4531944"/>
            <a:ext cx="487966" cy="276999"/>
          </a:xfrm>
          <a:prstGeom prst="rect">
            <a:avLst/>
          </a:prstGeom>
          <a:noFill/>
        </p:spPr>
        <p:txBody>
          <a:bodyPr wrap="square" rtlCol="0">
            <a:spAutoFit/>
          </a:bodyPr>
          <a:lstStyle/>
          <a:p>
            <a:pPr algn="ctr"/>
            <a:r>
              <a:rPr lang="en-US" sz="1200"/>
              <a:t>NM</a:t>
            </a:r>
          </a:p>
        </p:txBody>
      </p:sp>
      <p:sp>
        <p:nvSpPr>
          <p:cNvPr id="7" name="TextBox 6">
            <a:extLst>
              <a:ext uri="{FF2B5EF4-FFF2-40B4-BE49-F238E27FC236}">
                <a16:creationId xmlns:a16="http://schemas.microsoft.com/office/drawing/2014/main" id="{8062D32F-464F-F639-66D5-1E850522DAD3}"/>
              </a:ext>
            </a:extLst>
          </p:cNvPr>
          <p:cNvSpPr txBox="1"/>
          <p:nvPr/>
        </p:nvSpPr>
        <p:spPr>
          <a:xfrm>
            <a:off x="2789356" y="4532049"/>
            <a:ext cx="487966" cy="276999"/>
          </a:xfrm>
          <a:prstGeom prst="rect">
            <a:avLst/>
          </a:prstGeom>
          <a:noFill/>
        </p:spPr>
        <p:txBody>
          <a:bodyPr wrap="square" rtlCol="0">
            <a:spAutoFit/>
          </a:bodyPr>
          <a:lstStyle/>
          <a:p>
            <a:pPr algn="ctr"/>
            <a:r>
              <a:rPr lang="en-US" sz="1200"/>
              <a:t>NM</a:t>
            </a:r>
          </a:p>
        </p:txBody>
      </p:sp>
      <p:sp>
        <p:nvSpPr>
          <p:cNvPr id="8" name="TextBox 7">
            <a:extLst>
              <a:ext uri="{FF2B5EF4-FFF2-40B4-BE49-F238E27FC236}">
                <a16:creationId xmlns:a16="http://schemas.microsoft.com/office/drawing/2014/main" id="{03AFA335-431F-2D6E-1264-366ACC558311}"/>
              </a:ext>
            </a:extLst>
          </p:cNvPr>
          <p:cNvSpPr txBox="1"/>
          <p:nvPr/>
        </p:nvSpPr>
        <p:spPr>
          <a:xfrm>
            <a:off x="2374774" y="3461679"/>
            <a:ext cx="556098" cy="307777"/>
          </a:xfrm>
          <a:prstGeom prst="rect">
            <a:avLst/>
          </a:prstGeom>
          <a:noFill/>
        </p:spPr>
        <p:txBody>
          <a:bodyPr wrap="square" rtlCol="0">
            <a:spAutoFit/>
          </a:bodyPr>
          <a:lstStyle/>
          <a:p>
            <a:pPr algn="ctr"/>
            <a:r>
              <a:rPr lang="en-US" sz="1400"/>
              <a:t>CF</a:t>
            </a:r>
            <a:r>
              <a:rPr lang="en-US" sz="1400" baseline="-25000"/>
              <a:t>4</a:t>
            </a:r>
          </a:p>
        </p:txBody>
      </p:sp>
      <p:sp>
        <p:nvSpPr>
          <p:cNvPr id="11" name="TextBox 10">
            <a:extLst>
              <a:ext uri="{FF2B5EF4-FFF2-40B4-BE49-F238E27FC236}">
                <a16:creationId xmlns:a16="http://schemas.microsoft.com/office/drawing/2014/main" id="{7CF59ABC-4936-A500-7E39-0D3E88A28449}"/>
              </a:ext>
            </a:extLst>
          </p:cNvPr>
          <p:cNvSpPr txBox="1"/>
          <p:nvPr/>
        </p:nvSpPr>
        <p:spPr>
          <a:xfrm>
            <a:off x="2578273" y="6111659"/>
            <a:ext cx="636739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t>Global data reference: Cong et al. 2024 Science of the Total </a:t>
            </a:r>
            <a:r>
              <a:rPr lang="en-US" sz="1200">
                <a:ea typeface="+mn-lt"/>
                <a:cs typeface="+mn-lt"/>
              </a:rPr>
              <a:t>Environment</a:t>
            </a:r>
            <a:r>
              <a:rPr lang="en-US" sz="1200"/>
              <a:t>, </a:t>
            </a:r>
            <a:r>
              <a:rPr lang="en-US" sz="1200">
                <a:ea typeface="+mn-lt"/>
                <a:cs typeface="+mn-lt"/>
              </a:rPr>
              <a:t>956, 177348</a:t>
            </a:r>
            <a:r>
              <a:rPr lang="en-US" sz="1200"/>
              <a:t>.</a:t>
            </a:r>
            <a:r>
              <a:rPr sz="1200"/>
              <a:t>​</a:t>
            </a:r>
            <a:endParaRPr lang="en-US" sz="1200"/>
          </a:p>
        </p:txBody>
      </p:sp>
    </p:spTree>
    <p:extLst>
      <p:ext uri="{BB962C8B-B14F-4D97-AF65-F5344CB8AC3E}">
        <p14:creationId xmlns:p14="http://schemas.microsoft.com/office/powerpoint/2010/main" val="3857693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A1603B-26DA-6BA8-0407-24611881AE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56AACC-5DA0-F379-9C13-044FBD4C10D2}"/>
              </a:ext>
            </a:extLst>
          </p:cNvPr>
          <p:cNvSpPr>
            <a:spLocks noGrp="1"/>
          </p:cNvSpPr>
          <p:nvPr>
            <p:ph type="title"/>
          </p:nvPr>
        </p:nvSpPr>
        <p:spPr/>
        <p:txBody>
          <a:bodyPr/>
          <a:lstStyle/>
          <a:p>
            <a:r>
              <a:rPr lang="en-US" dirty="0">
                <a:ea typeface="Tahoma"/>
                <a:cs typeface="Tahoma"/>
              </a:rPr>
              <a:t>OTM-50 Ambient Air Comparison</a:t>
            </a:r>
            <a:endParaRPr lang="en-US" dirty="0"/>
          </a:p>
        </p:txBody>
      </p:sp>
      <p:sp>
        <p:nvSpPr>
          <p:cNvPr id="3" name="Slide Number Placeholder 2">
            <a:extLst>
              <a:ext uri="{FF2B5EF4-FFF2-40B4-BE49-F238E27FC236}">
                <a16:creationId xmlns:a16="http://schemas.microsoft.com/office/drawing/2014/main" id="{4872CB9F-2A59-D6C3-F8E4-2B40D8BA1035}"/>
              </a:ext>
            </a:extLst>
          </p:cNvPr>
          <p:cNvSpPr>
            <a:spLocks noGrp="1"/>
          </p:cNvSpPr>
          <p:nvPr>
            <p:ph type="sldNum" sz="quarter" idx="10"/>
          </p:nvPr>
        </p:nvSpPr>
        <p:spPr/>
        <p:txBody>
          <a:bodyPr/>
          <a:lstStyle/>
          <a:p>
            <a:fld id="{436064ED-0F88-4A35-ADEF-27BEB298D737}" type="slidenum">
              <a:rPr lang="en-US" smtClean="0"/>
              <a:pPr/>
              <a:t>18</a:t>
            </a:fld>
            <a:endParaRPr lang="en-US"/>
          </a:p>
        </p:txBody>
      </p:sp>
      <p:sp>
        <p:nvSpPr>
          <p:cNvPr id="5" name="TextBox 4">
            <a:extLst>
              <a:ext uri="{FF2B5EF4-FFF2-40B4-BE49-F238E27FC236}">
                <a16:creationId xmlns:a16="http://schemas.microsoft.com/office/drawing/2014/main" id="{898206CA-8560-9EDC-F2A7-9FC86CBCE488}"/>
              </a:ext>
            </a:extLst>
          </p:cNvPr>
          <p:cNvSpPr txBox="1"/>
          <p:nvPr/>
        </p:nvSpPr>
        <p:spPr>
          <a:xfrm>
            <a:off x="2435794" y="1566783"/>
            <a:ext cx="2346960" cy="523220"/>
          </a:xfrm>
          <a:prstGeom prst="rect">
            <a:avLst/>
          </a:prstGeom>
          <a:noFill/>
        </p:spPr>
        <p:txBody>
          <a:bodyPr wrap="square" rtlCol="0">
            <a:spAutoFit/>
          </a:bodyPr>
          <a:lstStyle/>
          <a:p>
            <a:r>
              <a:rPr lang="en-US" sz="1400"/>
              <a:t>NM: Not Monitored</a:t>
            </a:r>
          </a:p>
          <a:p>
            <a:r>
              <a:rPr lang="en-US" sz="1400"/>
              <a:t>NH: Northern Hemisphere</a:t>
            </a:r>
          </a:p>
        </p:txBody>
      </p:sp>
      <p:sp>
        <p:nvSpPr>
          <p:cNvPr id="6" name="TextBox 5">
            <a:extLst>
              <a:ext uri="{FF2B5EF4-FFF2-40B4-BE49-F238E27FC236}">
                <a16:creationId xmlns:a16="http://schemas.microsoft.com/office/drawing/2014/main" id="{581D3DC6-0B5C-F466-2F24-EEB837BD5022}"/>
              </a:ext>
            </a:extLst>
          </p:cNvPr>
          <p:cNvSpPr txBox="1"/>
          <p:nvPr/>
        </p:nvSpPr>
        <p:spPr>
          <a:xfrm>
            <a:off x="2347190" y="4532709"/>
            <a:ext cx="496826" cy="276999"/>
          </a:xfrm>
          <a:prstGeom prst="rect">
            <a:avLst/>
          </a:prstGeom>
          <a:noFill/>
        </p:spPr>
        <p:txBody>
          <a:bodyPr wrap="square" rtlCol="0">
            <a:spAutoFit/>
          </a:bodyPr>
          <a:lstStyle/>
          <a:p>
            <a:pPr algn="ctr"/>
            <a:r>
              <a:rPr lang="en-US" sz="1200"/>
              <a:t>NM</a:t>
            </a:r>
          </a:p>
        </p:txBody>
      </p:sp>
      <p:sp>
        <p:nvSpPr>
          <p:cNvPr id="7" name="TextBox 6">
            <a:extLst>
              <a:ext uri="{FF2B5EF4-FFF2-40B4-BE49-F238E27FC236}">
                <a16:creationId xmlns:a16="http://schemas.microsoft.com/office/drawing/2014/main" id="{D2EB044E-1783-77CA-7E5B-3DC6267C5EDE}"/>
              </a:ext>
            </a:extLst>
          </p:cNvPr>
          <p:cNvSpPr txBox="1"/>
          <p:nvPr/>
        </p:nvSpPr>
        <p:spPr>
          <a:xfrm>
            <a:off x="2950824" y="4533578"/>
            <a:ext cx="487966" cy="276999"/>
          </a:xfrm>
          <a:prstGeom prst="rect">
            <a:avLst/>
          </a:prstGeom>
          <a:noFill/>
        </p:spPr>
        <p:txBody>
          <a:bodyPr wrap="square" rtlCol="0">
            <a:spAutoFit/>
          </a:bodyPr>
          <a:lstStyle/>
          <a:p>
            <a:pPr algn="ctr"/>
            <a:r>
              <a:rPr lang="en-US" sz="1200"/>
              <a:t>NM</a:t>
            </a:r>
          </a:p>
        </p:txBody>
      </p:sp>
      <p:sp>
        <p:nvSpPr>
          <p:cNvPr id="8" name="TextBox 7">
            <a:extLst>
              <a:ext uri="{FF2B5EF4-FFF2-40B4-BE49-F238E27FC236}">
                <a16:creationId xmlns:a16="http://schemas.microsoft.com/office/drawing/2014/main" id="{FCE01925-96AB-046A-DB53-B91115F5C62C}"/>
              </a:ext>
            </a:extLst>
          </p:cNvPr>
          <p:cNvSpPr txBox="1"/>
          <p:nvPr/>
        </p:nvSpPr>
        <p:spPr>
          <a:xfrm>
            <a:off x="2562496" y="3455956"/>
            <a:ext cx="556098" cy="307777"/>
          </a:xfrm>
          <a:prstGeom prst="rect">
            <a:avLst/>
          </a:prstGeom>
          <a:noFill/>
        </p:spPr>
        <p:txBody>
          <a:bodyPr wrap="square" rtlCol="0">
            <a:spAutoFit/>
          </a:bodyPr>
          <a:lstStyle/>
          <a:p>
            <a:pPr algn="ctr"/>
            <a:r>
              <a:rPr lang="en-US" sz="1400"/>
              <a:t>CF</a:t>
            </a:r>
            <a:r>
              <a:rPr lang="en-US" sz="1400" baseline="-25000"/>
              <a:t>4</a:t>
            </a:r>
          </a:p>
        </p:txBody>
      </p:sp>
      <p:graphicFrame>
        <p:nvGraphicFramePr>
          <p:cNvPr id="4" name="Chart 3">
            <a:extLst>
              <a:ext uri="{FF2B5EF4-FFF2-40B4-BE49-F238E27FC236}">
                <a16:creationId xmlns:a16="http://schemas.microsoft.com/office/drawing/2014/main" id="{46795DBF-ABDB-4D72-AF88-3D60E51366BD}"/>
              </a:ext>
            </a:extLst>
          </p:cNvPr>
          <p:cNvGraphicFramePr>
            <a:graphicFrameLocks/>
          </p:cNvGraphicFramePr>
          <p:nvPr/>
        </p:nvGraphicFramePr>
        <p:xfrm>
          <a:off x="1899746" y="1183907"/>
          <a:ext cx="8052775" cy="5120640"/>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5CA8BEC1-A9D6-AF9A-7DD0-766DCF477457}"/>
              </a:ext>
            </a:extLst>
          </p:cNvPr>
          <p:cNvSpPr txBox="1"/>
          <p:nvPr/>
        </p:nvSpPr>
        <p:spPr>
          <a:xfrm>
            <a:off x="2509014" y="4991186"/>
            <a:ext cx="487966" cy="276999"/>
          </a:xfrm>
          <a:prstGeom prst="rect">
            <a:avLst/>
          </a:prstGeom>
          <a:noFill/>
        </p:spPr>
        <p:txBody>
          <a:bodyPr wrap="square" rtlCol="0">
            <a:spAutoFit/>
          </a:bodyPr>
          <a:lstStyle/>
          <a:p>
            <a:pPr algn="ctr"/>
            <a:r>
              <a:rPr lang="en-US" sz="1200"/>
              <a:t>NM</a:t>
            </a:r>
          </a:p>
        </p:txBody>
      </p:sp>
      <p:sp>
        <p:nvSpPr>
          <p:cNvPr id="10" name="TextBox 9">
            <a:extLst>
              <a:ext uri="{FF2B5EF4-FFF2-40B4-BE49-F238E27FC236}">
                <a16:creationId xmlns:a16="http://schemas.microsoft.com/office/drawing/2014/main" id="{2D40AAE3-A969-6BDC-58AE-127FA2A49FE3}"/>
              </a:ext>
            </a:extLst>
          </p:cNvPr>
          <p:cNvSpPr txBox="1"/>
          <p:nvPr/>
        </p:nvSpPr>
        <p:spPr>
          <a:xfrm>
            <a:off x="3099994" y="5014218"/>
            <a:ext cx="487966" cy="276999"/>
          </a:xfrm>
          <a:prstGeom prst="rect">
            <a:avLst/>
          </a:prstGeom>
          <a:noFill/>
        </p:spPr>
        <p:txBody>
          <a:bodyPr wrap="square" rtlCol="0">
            <a:spAutoFit/>
          </a:bodyPr>
          <a:lstStyle/>
          <a:p>
            <a:pPr algn="ctr"/>
            <a:r>
              <a:rPr lang="en-US" sz="1200"/>
              <a:t>NM</a:t>
            </a:r>
          </a:p>
        </p:txBody>
      </p:sp>
    </p:spTree>
    <p:extLst>
      <p:ext uri="{BB962C8B-B14F-4D97-AF65-F5344CB8AC3E}">
        <p14:creationId xmlns:p14="http://schemas.microsoft.com/office/powerpoint/2010/main" val="17320411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9FC058-C61F-4CC7-04DF-4EEE3A991F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5A76E8-9580-E3B7-107B-785E71697F9F}"/>
              </a:ext>
            </a:extLst>
          </p:cNvPr>
          <p:cNvSpPr>
            <a:spLocks noGrp="1"/>
          </p:cNvSpPr>
          <p:nvPr>
            <p:ph type="title"/>
          </p:nvPr>
        </p:nvSpPr>
        <p:spPr/>
        <p:txBody>
          <a:bodyPr/>
          <a:lstStyle/>
          <a:p>
            <a:r>
              <a:rPr lang="en-US" dirty="0">
                <a:latin typeface="+mn-lt"/>
                <a:ea typeface="Tahoma"/>
                <a:cs typeface="Tahoma"/>
              </a:rPr>
              <a:t>GC-MS/MS Method Reporting Limits</a:t>
            </a:r>
          </a:p>
        </p:txBody>
      </p:sp>
      <p:sp>
        <p:nvSpPr>
          <p:cNvPr id="3" name="Slide Number Placeholder 2">
            <a:extLst>
              <a:ext uri="{FF2B5EF4-FFF2-40B4-BE49-F238E27FC236}">
                <a16:creationId xmlns:a16="http://schemas.microsoft.com/office/drawing/2014/main" id="{A929A3C0-4CFE-D86F-74B6-7611A4CA4775}"/>
              </a:ext>
            </a:extLst>
          </p:cNvPr>
          <p:cNvSpPr>
            <a:spLocks noGrp="1"/>
          </p:cNvSpPr>
          <p:nvPr>
            <p:ph type="sldNum" sz="quarter" idx="4"/>
          </p:nvPr>
        </p:nvSpPr>
        <p:spPr/>
        <p:txBody>
          <a:bodyPr/>
          <a:lstStyle/>
          <a:p>
            <a:fld id="{8DC611AD-C9F0-4816-9EBA-6C83156A190A}" type="slidenum">
              <a:rPr lang="en-US" smtClean="0"/>
              <a:pPr/>
              <a:t>19</a:t>
            </a:fld>
            <a:endParaRPr lang="en-US"/>
          </a:p>
        </p:txBody>
      </p:sp>
      <p:sp>
        <p:nvSpPr>
          <p:cNvPr id="4" name="Footer Placeholder 3">
            <a:extLst>
              <a:ext uri="{FF2B5EF4-FFF2-40B4-BE49-F238E27FC236}">
                <a16:creationId xmlns:a16="http://schemas.microsoft.com/office/drawing/2014/main" id="{B669FF1E-7D55-8205-4FF8-1D7DFD698C72}"/>
              </a:ext>
            </a:extLst>
          </p:cNvPr>
          <p:cNvSpPr>
            <a:spLocks noGrp="1"/>
          </p:cNvSpPr>
          <p:nvPr>
            <p:ph type="ftr" sz="quarter" idx="3"/>
          </p:nvPr>
        </p:nvSpPr>
        <p:spPr/>
        <p:txBody>
          <a:bodyPr/>
          <a:lstStyle/>
          <a:p>
            <a:r>
              <a:rPr lang="en-AU"/>
              <a:t>© Copyright 2025   |   ALS Limited</a:t>
            </a:r>
          </a:p>
        </p:txBody>
      </p:sp>
      <p:sp>
        <p:nvSpPr>
          <p:cNvPr id="7" name="TextBox 6">
            <a:extLst>
              <a:ext uri="{FF2B5EF4-FFF2-40B4-BE49-F238E27FC236}">
                <a16:creationId xmlns:a16="http://schemas.microsoft.com/office/drawing/2014/main" id="{6A6038D7-E730-4427-A8CB-3225A69BB30D}"/>
              </a:ext>
            </a:extLst>
          </p:cNvPr>
          <p:cNvSpPr txBox="1"/>
          <p:nvPr/>
        </p:nvSpPr>
        <p:spPr>
          <a:xfrm>
            <a:off x="769427" y="5641021"/>
            <a:ext cx="10447215"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rgbClr val="000000"/>
                </a:solidFill>
                <a:latin typeface="Avenir Next LT Pro"/>
              </a:defRPr>
            </a:lvl1pPr>
            <a:lvl2pPr marL="457200" algn="l" defTabSz="457200" rtl="0" eaLnBrk="1" latinLnBrk="0" hangingPunct="1">
              <a:defRPr sz="1800" kern="1200">
                <a:solidFill>
                  <a:srgbClr val="000000"/>
                </a:solidFill>
                <a:latin typeface="Avenir Next LT Pro"/>
              </a:defRPr>
            </a:lvl2pPr>
            <a:lvl3pPr marL="914400" algn="l" defTabSz="457200" rtl="0" eaLnBrk="1" latinLnBrk="0" hangingPunct="1">
              <a:defRPr sz="1800" kern="1200">
                <a:solidFill>
                  <a:srgbClr val="000000"/>
                </a:solidFill>
                <a:latin typeface="Avenir Next LT Pro"/>
              </a:defRPr>
            </a:lvl3pPr>
            <a:lvl4pPr marL="1371600" algn="l" defTabSz="457200" rtl="0" eaLnBrk="1" latinLnBrk="0" hangingPunct="1">
              <a:defRPr sz="1800" kern="1200">
                <a:solidFill>
                  <a:srgbClr val="000000"/>
                </a:solidFill>
                <a:latin typeface="Avenir Next LT Pro"/>
              </a:defRPr>
            </a:lvl4pPr>
            <a:lvl5pPr marL="1828800" algn="l" defTabSz="457200" rtl="0" eaLnBrk="1" latinLnBrk="0" hangingPunct="1">
              <a:defRPr sz="1800" kern="1200">
                <a:solidFill>
                  <a:srgbClr val="000000"/>
                </a:solidFill>
                <a:latin typeface="Avenir Next LT Pro"/>
              </a:defRPr>
            </a:lvl5pPr>
            <a:lvl6pPr marL="2286000" algn="l" defTabSz="457200" rtl="0" eaLnBrk="1" latinLnBrk="0" hangingPunct="1">
              <a:defRPr sz="1800" kern="1200">
                <a:solidFill>
                  <a:srgbClr val="000000"/>
                </a:solidFill>
                <a:latin typeface="Avenir Next LT Pro"/>
              </a:defRPr>
            </a:lvl6pPr>
            <a:lvl7pPr marL="2743200" algn="l" defTabSz="457200" rtl="0" eaLnBrk="1" latinLnBrk="0" hangingPunct="1">
              <a:defRPr sz="1800" kern="1200">
                <a:solidFill>
                  <a:srgbClr val="000000"/>
                </a:solidFill>
                <a:latin typeface="Avenir Next LT Pro"/>
              </a:defRPr>
            </a:lvl7pPr>
            <a:lvl8pPr marL="3200400" algn="l" defTabSz="457200" rtl="0" eaLnBrk="1" latinLnBrk="0" hangingPunct="1">
              <a:defRPr sz="1800" kern="1200">
                <a:solidFill>
                  <a:srgbClr val="000000"/>
                </a:solidFill>
                <a:latin typeface="Avenir Next LT Pro"/>
              </a:defRPr>
            </a:lvl8pPr>
            <a:lvl9pPr marL="3657600" algn="l" defTabSz="457200" rtl="0" eaLnBrk="1" latinLnBrk="0" hangingPunct="1">
              <a:defRPr sz="1800" kern="1200">
                <a:solidFill>
                  <a:srgbClr val="000000"/>
                </a:solidFill>
                <a:latin typeface="Avenir Next LT Pro"/>
              </a:defRPr>
            </a:lvl9pPr>
          </a:lstStyle>
          <a:p>
            <a:pPr marL="285750" indent="-285750">
              <a:buFont typeface="Arial"/>
              <a:buChar char="•"/>
            </a:pPr>
            <a:r>
              <a:rPr lang="en-US" sz="1600" dirty="0">
                <a:latin typeface="+mn-lt"/>
              </a:rPr>
              <a:t>ALS Limits of Reporting (LOR) are higher than our statistically derived LOQ for each compound.</a:t>
            </a:r>
          </a:p>
        </p:txBody>
      </p:sp>
      <p:graphicFrame>
        <p:nvGraphicFramePr>
          <p:cNvPr id="9" name="Table 8">
            <a:extLst>
              <a:ext uri="{FF2B5EF4-FFF2-40B4-BE49-F238E27FC236}">
                <a16:creationId xmlns:a16="http://schemas.microsoft.com/office/drawing/2014/main" id="{904C7F5B-D714-4ACB-FE75-99A96F126460}"/>
              </a:ext>
            </a:extLst>
          </p:cNvPr>
          <p:cNvGraphicFramePr>
            <a:graphicFrameLocks noGrp="1"/>
          </p:cNvGraphicFramePr>
          <p:nvPr>
            <p:extLst>
              <p:ext uri="{D42A27DB-BD31-4B8C-83A1-F6EECF244321}">
                <p14:modId xmlns:p14="http://schemas.microsoft.com/office/powerpoint/2010/main" val="626882400"/>
              </p:ext>
            </p:extLst>
          </p:nvPr>
        </p:nvGraphicFramePr>
        <p:xfrm>
          <a:off x="769427" y="1155590"/>
          <a:ext cx="5120641" cy="4166694"/>
        </p:xfrm>
        <a:graphic>
          <a:graphicData uri="http://schemas.openxmlformats.org/drawingml/2006/table">
            <a:tbl>
              <a:tblPr/>
              <a:tblGrid>
                <a:gridCol w="1762453">
                  <a:extLst>
                    <a:ext uri="{9D8B030D-6E8A-4147-A177-3AD203B41FA5}">
                      <a16:colId xmlns:a16="http://schemas.microsoft.com/office/drawing/2014/main" val="727537579"/>
                    </a:ext>
                  </a:extLst>
                </a:gridCol>
                <a:gridCol w="1119396">
                  <a:extLst>
                    <a:ext uri="{9D8B030D-6E8A-4147-A177-3AD203B41FA5}">
                      <a16:colId xmlns:a16="http://schemas.microsoft.com/office/drawing/2014/main" val="177348654"/>
                    </a:ext>
                  </a:extLst>
                </a:gridCol>
                <a:gridCol w="1119396">
                  <a:extLst>
                    <a:ext uri="{9D8B030D-6E8A-4147-A177-3AD203B41FA5}">
                      <a16:colId xmlns:a16="http://schemas.microsoft.com/office/drawing/2014/main" val="3380242804"/>
                    </a:ext>
                  </a:extLst>
                </a:gridCol>
                <a:gridCol w="1119396">
                  <a:extLst>
                    <a:ext uri="{9D8B030D-6E8A-4147-A177-3AD203B41FA5}">
                      <a16:colId xmlns:a16="http://schemas.microsoft.com/office/drawing/2014/main" val="863980684"/>
                    </a:ext>
                  </a:extLst>
                </a:gridCol>
              </a:tblGrid>
              <a:tr h="438263">
                <a:tc>
                  <a:txBody>
                    <a:bodyPr/>
                    <a:lstStyle/>
                    <a:p>
                      <a:pPr algn="l" fontAlgn="b"/>
                      <a:r>
                        <a:rPr lang="en-US" sz="1200" b="1" i="0" u="none" strike="noStrike" dirty="0">
                          <a:solidFill>
                            <a:srgbClr val="000000"/>
                          </a:solidFill>
                          <a:effectLst/>
                          <a:latin typeface="+mn-lt"/>
                        </a:rPr>
                        <a:t> </a:t>
                      </a:r>
                    </a:p>
                  </a:txBody>
                  <a:tcPr marL="7112" marR="7112" marT="7112"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solidFill>
                      <a:schemeClr val="accent2">
                        <a:lumMod val="60000"/>
                        <a:lumOff val="40000"/>
                      </a:schemeClr>
                    </a:solidFill>
                  </a:tcPr>
                </a:tc>
                <a:tc>
                  <a:txBody>
                    <a:bodyPr/>
                    <a:lstStyle/>
                    <a:p>
                      <a:pPr algn="l" fontAlgn="b"/>
                      <a:r>
                        <a:rPr lang="en-US" sz="1200" b="1" i="0" u="none" strike="noStrike" dirty="0">
                          <a:solidFill>
                            <a:srgbClr val="000000"/>
                          </a:solidFill>
                          <a:effectLst/>
                          <a:latin typeface="+mn-lt"/>
                        </a:rPr>
                        <a:t> </a:t>
                      </a:r>
                    </a:p>
                  </a:txBody>
                  <a:tcPr marL="7112" marR="7112" marT="7112" marB="0" anchor="b">
                    <a:lnL>
                      <a:noFill/>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chemeClr val="accent2">
                        <a:lumMod val="60000"/>
                        <a:lumOff val="40000"/>
                      </a:schemeClr>
                    </a:solidFill>
                  </a:tcPr>
                </a:tc>
                <a:tc>
                  <a:txBody>
                    <a:bodyPr/>
                    <a:lstStyle/>
                    <a:p>
                      <a:pPr algn="ctr" fontAlgn="ctr"/>
                      <a:r>
                        <a:rPr lang="en-US" sz="1200" b="1" i="0" u="none" strike="noStrike" dirty="0">
                          <a:solidFill>
                            <a:srgbClr val="000000"/>
                          </a:solidFill>
                          <a:effectLst/>
                          <a:latin typeface="+mn-lt"/>
                        </a:rPr>
                        <a:t>OTM50 QRL (3xMDL)</a:t>
                      </a:r>
                    </a:p>
                  </a:txBody>
                  <a:tcPr marL="7112" marR="7112" marT="7112" marB="0" anchor="ctr">
                    <a:lnL w="635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fontAlgn="ctr"/>
                      <a:r>
                        <a:rPr lang="en-US" sz="1200" b="1" i="0" u="none" strike="noStrike" dirty="0">
                          <a:solidFill>
                            <a:srgbClr val="000000"/>
                          </a:solidFill>
                          <a:effectLst/>
                          <a:latin typeface="+mn-lt"/>
                        </a:rPr>
                        <a:t>ALS LOR</a:t>
                      </a:r>
                    </a:p>
                  </a:txBody>
                  <a:tcPr marL="7112" marR="7112" marT="7112"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2735351423"/>
                  </a:ext>
                </a:extLst>
              </a:tr>
              <a:tr h="326159">
                <a:tc>
                  <a:txBody>
                    <a:bodyPr/>
                    <a:lstStyle/>
                    <a:p>
                      <a:pPr algn="l" fontAlgn="b"/>
                      <a:r>
                        <a:rPr lang="en-US" sz="1200" b="1" i="0" u="none" strike="noStrike" dirty="0">
                          <a:solidFill>
                            <a:srgbClr val="000000"/>
                          </a:solidFill>
                          <a:effectLst/>
                          <a:latin typeface="+mn-lt"/>
                        </a:rPr>
                        <a:t>Parameter</a:t>
                      </a:r>
                    </a:p>
                  </a:txBody>
                  <a:tcPr marL="7112" marR="7112" marT="7112" marB="0" anchor="b">
                    <a:lnL w="12700" cap="flat" cmpd="sng" algn="ctr">
                      <a:solidFill>
                        <a:schemeClr val="tx1"/>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l" fontAlgn="b"/>
                      <a:r>
                        <a:rPr lang="en-US" sz="1200" b="1" i="0" u="none" strike="noStrike" dirty="0">
                          <a:solidFill>
                            <a:srgbClr val="000000"/>
                          </a:solidFill>
                          <a:effectLst/>
                          <a:latin typeface="+mn-lt"/>
                        </a:rPr>
                        <a:t>Synonym</a:t>
                      </a:r>
                    </a:p>
                  </a:txBody>
                  <a:tcPr marL="7112" marR="7112" marT="7112"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chemeClr val="accent2">
                        <a:lumMod val="60000"/>
                        <a:lumOff val="40000"/>
                      </a:schemeClr>
                    </a:solidFill>
                  </a:tcPr>
                </a:tc>
                <a:tc gridSpan="2">
                  <a:txBody>
                    <a:bodyPr/>
                    <a:lstStyle/>
                    <a:p>
                      <a:pPr algn="ctr" fontAlgn="b"/>
                      <a:r>
                        <a:rPr lang="en-US" sz="1200" b="0" i="0" u="none" strike="noStrike" dirty="0">
                          <a:solidFill>
                            <a:srgbClr val="000000"/>
                          </a:solidFill>
                          <a:effectLst/>
                          <a:latin typeface="+mn-lt"/>
                        </a:rPr>
                        <a:t>--- --- --- </a:t>
                      </a:r>
                      <a:r>
                        <a:rPr lang="en-US" sz="1200" b="0" i="0" u="none" strike="noStrike" dirty="0" err="1">
                          <a:solidFill>
                            <a:srgbClr val="000000"/>
                          </a:solidFill>
                          <a:effectLst/>
                          <a:latin typeface="+mn-lt"/>
                        </a:rPr>
                        <a:t>ppbv</a:t>
                      </a:r>
                      <a:r>
                        <a:rPr lang="en-US" sz="1200" b="0" i="0" u="none" strike="noStrike" dirty="0">
                          <a:solidFill>
                            <a:srgbClr val="000000"/>
                          </a:solidFill>
                          <a:effectLst/>
                          <a:latin typeface="+mn-lt"/>
                        </a:rPr>
                        <a:t> --- --- ---</a:t>
                      </a:r>
                    </a:p>
                  </a:txBody>
                  <a:tcPr marL="89836" marR="89836" marT="44918" marB="44918"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hMerge="1">
                  <a:txBody>
                    <a:bodyPr/>
                    <a:lstStyle/>
                    <a:p>
                      <a:endParaRPr lang="en-US"/>
                    </a:p>
                  </a:txBody>
                  <a:tcPr/>
                </a:tc>
                <a:extLst>
                  <a:ext uri="{0D108BD9-81ED-4DB2-BD59-A6C34878D82A}">
                    <a16:rowId xmlns:a16="http://schemas.microsoft.com/office/drawing/2014/main" val="3621992950"/>
                  </a:ext>
                </a:extLst>
              </a:tr>
              <a:tr h="212642">
                <a:tc>
                  <a:txBody>
                    <a:bodyPr/>
                    <a:lstStyle/>
                    <a:p>
                      <a:pPr algn="l" fontAlgn="b"/>
                      <a:r>
                        <a:rPr lang="en-US" sz="1100" b="0" i="0" u="none" strike="noStrike">
                          <a:solidFill>
                            <a:srgbClr val="000000"/>
                          </a:solidFill>
                          <a:effectLst/>
                          <a:latin typeface="+mn-lt"/>
                        </a:rPr>
                        <a:t>Tetrafluoromethane</a:t>
                      </a:r>
                    </a:p>
                  </a:txBody>
                  <a:tcPr marL="7112" marR="7112" marT="7112" marB="0" anchor="b">
                    <a:lnL w="12700" cap="flat" cmpd="sng" algn="ctr">
                      <a:solidFill>
                        <a:schemeClr val="tx1"/>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r>
                        <a:rPr lang="en-US" sz="1100" b="0" i="0" u="none" strike="noStrike" dirty="0">
                          <a:solidFill>
                            <a:srgbClr val="000000"/>
                          </a:solidFill>
                          <a:effectLst/>
                          <a:latin typeface="+mn-lt"/>
                        </a:rPr>
                        <a:t>(FC-14)</a:t>
                      </a:r>
                    </a:p>
                  </a:txBody>
                  <a:tcPr marL="7112" marR="7112" marT="7112"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b"/>
                      <a:r>
                        <a:rPr lang="en-US" sz="1100" b="0" i="0" u="none" strike="noStrike">
                          <a:solidFill>
                            <a:srgbClr val="000000"/>
                          </a:solidFill>
                          <a:effectLst/>
                          <a:latin typeface="+mn-lt"/>
                        </a:rPr>
                        <a:t>0.090</a:t>
                      </a:r>
                    </a:p>
                  </a:txBody>
                  <a:tcPr marL="7112" marR="7112" marT="7112"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noFill/>
                  </a:tcPr>
                </a:tc>
                <a:tc>
                  <a:txBody>
                    <a:bodyPr/>
                    <a:lstStyle/>
                    <a:p>
                      <a:pPr algn="ctr" fontAlgn="b"/>
                      <a:r>
                        <a:rPr lang="en-US" sz="1100" b="0" i="0" u="none" strike="noStrike">
                          <a:solidFill>
                            <a:srgbClr val="000000"/>
                          </a:solidFill>
                          <a:effectLst/>
                          <a:latin typeface="+mn-lt"/>
                        </a:rPr>
                        <a:t>0.002</a:t>
                      </a:r>
                    </a:p>
                  </a:txBody>
                  <a:tcPr marL="7112" marR="7112" marT="7112" marB="0" anchor="b">
                    <a:lnL>
                      <a:noFill/>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3069228673"/>
                  </a:ext>
                </a:extLst>
              </a:tr>
              <a:tr h="212642">
                <a:tc>
                  <a:txBody>
                    <a:bodyPr/>
                    <a:lstStyle/>
                    <a:p>
                      <a:pPr algn="l" fontAlgn="b"/>
                      <a:r>
                        <a:rPr lang="en-US" sz="1100" b="0" i="0" u="none" strike="noStrike">
                          <a:solidFill>
                            <a:srgbClr val="000000"/>
                          </a:solidFill>
                          <a:effectLst/>
                          <a:latin typeface="+mn-lt"/>
                        </a:rPr>
                        <a:t>Hexafluoroethane</a:t>
                      </a:r>
                    </a:p>
                  </a:txBody>
                  <a:tcPr marL="7112" marR="7112" marT="7112" marB="0" anchor="b">
                    <a:lnL w="12700" cap="flat" cmpd="sng" algn="ctr">
                      <a:solidFill>
                        <a:schemeClr val="tx1"/>
                      </a:solidFill>
                      <a:prstDash val="solid"/>
                      <a:round/>
                      <a:headEnd type="none" w="med" len="med"/>
                      <a:tailEnd type="none" w="med" len="med"/>
                    </a:lnL>
                    <a:lnR>
                      <a:noFill/>
                    </a:lnR>
                    <a:lnT>
                      <a:noFill/>
                    </a:lnT>
                    <a:lnB>
                      <a:noFill/>
                    </a:lnB>
                    <a:noFill/>
                  </a:tcPr>
                </a:tc>
                <a:tc>
                  <a:txBody>
                    <a:bodyPr/>
                    <a:lstStyle/>
                    <a:p>
                      <a:pPr algn="l" fontAlgn="b"/>
                      <a:r>
                        <a:rPr lang="en-US" sz="1100" b="0" i="0" u="none" strike="noStrike">
                          <a:solidFill>
                            <a:srgbClr val="000000"/>
                          </a:solidFill>
                          <a:effectLst/>
                          <a:latin typeface="+mn-lt"/>
                        </a:rPr>
                        <a:t>(FC-116)</a:t>
                      </a:r>
                    </a:p>
                  </a:txBody>
                  <a:tcPr marL="7112" marR="7112" marT="7112" marB="0" anchor="b">
                    <a:lnL>
                      <a:noFill/>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1100" b="0" i="0" u="none" strike="noStrike">
                          <a:solidFill>
                            <a:srgbClr val="000000"/>
                          </a:solidFill>
                          <a:effectLst/>
                          <a:latin typeface="+mn-lt"/>
                        </a:rPr>
                        <a:t>0.037</a:t>
                      </a:r>
                    </a:p>
                  </a:txBody>
                  <a:tcPr marL="7112" marR="7112" marT="7112" marB="0" anchor="b">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ctr" fontAlgn="b"/>
                      <a:r>
                        <a:rPr lang="en-US" sz="1100" b="0" i="0" u="none" strike="noStrike">
                          <a:solidFill>
                            <a:srgbClr val="000000"/>
                          </a:solidFill>
                          <a:effectLst/>
                          <a:latin typeface="+mn-lt"/>
                        </a:rPr>
                        <a:t>0.002</a:t>
                      </a:r>
                    </a:p>
                  </a:txBody>
                  <a:tcPr marL="7112" marR="7112" marT="7112" marB="0" anchor="b">
                    <a:lnL>
                      <a:noFill/>
                    </a:lnL>
                    <a:lnR w="12700" cap="flat" cmpd="sng" algn="ctr">
                      <a:solidFill>
                        <a:schemeClr val="tx1"/>
                      </a:solidFill>
                      <a:prstDash val="solid"/>
                      <a:round/>
                      <a:headEnd type="none" w="med" len="med"/>
                      <a:tailEnd type="none" w="med" len="med"/>
                    </a:lnR>
                    <a:lnT>
                      <a:noFill/>
                    </a:lnT>
                    <a:lnB>
                      <a:noFill/>
                    </a:lnB>
                    <a:noFill/>
                  </a:tcPr>
                </a:tc>
                <a:extLst>
                  <a:ext uri="{0D108BD9-81ED-4DB2-BD59-A6C34878D82A}">
                    <a16:rowId xmlns:a16="http://schemas.microsoft.com/office/drawing/2014/main" val="375754478"/>
                  </a:ext>
                </a:extLst>
              </a:tr>
              <a:tr h="212642">
                <a:tc>
                  <a:txBody>
                    <a:bodyPr/>
                    <a:lstStyle/>
                    <a:p>
                      <a:pPr algn="l" fontAlgn="b"/>
                      <a:r>
                        <a:rPr lang="en-US" sz="1100" b="0" i="0" u="none" strike="noStrike">
                          <a:solidFill>
                            <a:srgbClr val="000000"/>
                          </a:solidFill>
                          <a:effectLst/>
                          <a:latin typeface="+mn-lt"/>
                        </a:rPr>
                        <a:t>Chlorotrifluoromethane</a:t>
                      </a:r>
                    </a:p>
                  </a:txBody>
                  <a:tcPr marL="7112" marR="7112" marT="7112" marB="0" anchor="b">
                    <a:lnL w="12700" cap="flat" cmpd="sng" algn="ctr">
                      <a:solidFill>
                        <a:schemeClr val="tx1"/>
                      </a:solidFill>
                      <a:prstDash val="solid"/>
                      <a:round/>
                      <a:headEnd type="none" w="med" len="med"/>
                      <a:tailEnd type="none" w="med" len="med"/>
                    </a:lnL>
                    <a:lnR>
                      <a:noFill/>
                    </a:lnR>
                    <a:lnT>
                      <a:noFill/>
                    </a:lnT>
                    <a:lnB>
                      <a:noFill/>
                    </a:lnB>
                    <a:noFill/>
                  </a:tcPr>
                </a:tc>
                <a:tc>
                  <a:txBody>
                    <a:bodyPr/>
                    <a:lstStyle/>
                    <a:p>
                      <a:pPr algn="l" fontAlgn="b"/>
                      <a:r>
                        <a:rPr lang="en-US" sz="1100" b="0" i="0" u="none" strike="noStrike" dirty="0">
                          <a:solidFill>
                            <a:srgbClr val="000000"/>
                          </a:solidFill>
                          <a:effectLst/>
                          <a:latin typeface="+mn-lt"/>
                        </a:rPr>
                        <a:t>(CFC-13)</a:t>
                      </a:r>
                    </a:p>
                  </a:txBody>
                  <a:tcPr marL="7112" marR="7112" marT="7112" marB="0" anchor="b">
                    <a:lnL>
                      <a:noFill/>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1100" b="0" i="0" u="none" strike="noStrike">
                          <a:solidFill>
                            <a:srgbClr val="000000"/>
                          </a:solidFill>
                          <a:effectLst/>
                          <a:latin typeface="+mn-lt"/>
                        </a:rPr>
                        <a:t>0.037</a:t>
                      </a:r>
                    </a:p>
                  </a:txBody>
                  <a:tcPr marL="7112" marR="7112" marT="7112" marB="0" anchor="b">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ctr" fontAlgn="b"/>
                      <a:r>
                        <a:rPr lang="en-US" sz="1100" b="0" i="0" u="none" strike="noStrike">
                          <a:solidFill>
                            <a:srgbClr val="000000"/>
                          </a:solidFill>
                          <a:effectLst/>
                          <a:latin typeface="+mn-lt"/>
                        </a:rPr>
                        <a:t>0.002</a:t>
                      </a:r>
                    </a:p>
                  </a:txBody>
                  <a:tcPr marL="7112" marR="7112" marT="7112" marB="0" anchor="b">
                    <a:lnL>
                      <a:noFill/>
                    </a:lnL>
                    <a:lnR w="12700" cap="flat" cmpd="sng" algn="ctr">
                      <a:solidFill>
                        <a:schemeClr val="tx1"/>
                      </a:solidFill>
                      <a:prstDash val="solid"/>
                      <a:round/>
                      <a:headEnd type="none" w="med" len="med"/>
                      <a:tailEnd type="none" w="med" len="med"/>
                    </a:lnR>
                    <a:lnT>
                      <a:noFill/>
                    </a:lnT>
                    <a:lnB>
                      <a:noFill/>
                    </a:lnB>
                    <a:noFill/>
                  </a:tcPr>
                </a:tc>
                <a:extLst>
                  <a:ext uri="{0D108BD9-81ED-4DB2-BD59-A6C34878D82A}">
                    <a16:rowId xmlns:a16="http://schemas.microsoft.com/office/drawing/2014/main" val="2546850339"/>
                  </a:ext>
                </a:extLst>
              </a:tr>
              <a:tr h="212642">
                <a:tc>
                  <a:txBody>
                    <a:bodyPr/>
                    <a:lstStyle/>
                    <a:p>
                      <a:pPr algn="l" fontAlgn="b"/>
                      <a:r>
                        <a:rPr lang="en-US" sz="1100" b="0" i="0" u="none" strike="noStrike" dirty="0">
                          <a:solidFill>
                            <a:srgbClr val="000000"/>
                          </a:solidFill>
                          <a:effectLst/>
                          <a:latin typeface="+mn-lt"/>
                        </a:rPr>
                        <a:t>Tetrafluoroethene</a:t>
                      </a:r>
                    </a:p>
                  </a:txBody>
                  <a:tcPr marL="7112" marR="7112" marT="7112" marB="0" anchor="b">
                    <a:lnL w="12700" cap="flat" cmpd="sng" algn="ctr">
                      <a:solidFill>
                        <a:schemeClr val="tx1"/>
                      </a:solidFill>
                      <a:prstDash val="solid"/>
                      <a:round/>
                      <a:headEnd type="none" w="med" len="med"/>
                      <a:tailEnd type="none" w="med" len="med"/>
                    </a:lnL>
                    <a:lnR>
                      <a:noFill/>
                    </a:lnR>
                    <a:lnT>
                      <a:noFill/>
                    </a:lnT>
                    <a:lnB>
                      <a:noFill/>
                    </a:lnB>
                    <a:noFill/>
                  </a:tcPr>
                </a:tc>
                <a:tc>
                  <a:txBody>
                    <a:bodyPr/>
                    <a:lstStyle/>
                    <a:p>
                      <a:pPr algn="l" fontAlgn="b"/>
                      <a:r>
                        <a:rPr lang="en-US" sz="1100" b="0" i="0" u="none" strike="noStrike">
                          <a:solidFill>
                            <a:srgbClr val="000000"/>
                          </a:solidFill>
                          <a:effectLst/>
                          <a:latin typeface="+mn-lt"/>
                        </a:rPr>
                        <a:t>C2F4</a:t>
                      </a:r>
                    </a:p>
                  </a:txBody>
                  <a:tcPr marL="7112" marR="7112" marT="7112" marB="0" anchor="b">
                    <a:lnL>
                      <a:noFill/>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1100" b="0" i="0" u="none" strike="noStrike">
                          <a:solidFill>
                            <a:srgbClr val="000000"/>
                          </a:solidFill>
                          <a:effectLst/>
                          <a:latin typeface="+mn-lt"/>
                        </a:rPr>
                        <a:t>0.033</a:t>
                      </a:r>
                    </a:p>
                  </a:txBody>
                  <a:tcPr marL="7112" marR="7112" marT="7112" marB="0" anchor="b">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ctr" fontAlgn="b"/>
                      <a:r>
                        <a:rPr lang="en-US" sz="1100" b="0" i="0" u="none" strike="noStrike">
                          <a:solidFill>
                            <a:srgbClr val="000000"/>
                          </a:solidFill>
                          <a:effectLst/>
                          <a:latin typeface="+mn-lt"/>
                        </a:rPr>
                        <a:t>0.002</a:t>
                      </a:r>
                    </a:p>
                  </a:txBody>
                  <a:tcPr marL="7112" marR="7112" marT="7112" marB="0" anchor="b">
                    <a:lnL>
                      <a:noFill/>
                    </a:lnL>
                    <a:lnR w="12700" cap="flat" cmpd="sng" algn="ctr">
                      <a:solidFill>
                        <a:schemeClr val="tx1"/>
                      </a:solidFill>
                      <a:prstDash val="solid"/>
                      <a:round/>
                      <a:headEnd type="none" w="med" len="med"/>
                      <a:tailEnd type="none" w="med" len="med"/>
                    </a:lnR>
                    <a:lnT>
                      <a:noFill/>
                    </a:lnT>
                    <a:lnB>
                      <a:noFill/>
                    </a:lnB>
                    <a:noFill/>
                  </a:tcPr>
                </a:tc>
                <a:extLst>
                  <a:ext uri="{0D108BD9-81ED-4DB2-BD59-A6C34878D82A}">
                    <a16:rowId xmlns:a16="http://schemas.microsoft.com/office/drawing/2014/main" val="2518825122"/>
                  </a:ext>
                </a:extLst>
              </a:tr>
              <a:tr h="212642">
                <a:tc>
                  <a:txBody>
                    <a:bodyPr/>
                    <a:lstStyle/>
                    <a:p>
                      <a:pPr algn="l" fontAlgn="b"/>
                      <a:r>
                        <a:rPr lang="en-US" sz="1100" b="0" i="0" u="none" strike="noStrike">
                          <a:solidFill>
                            <a:srgbClr val="000000"/>
                          </a:solidFill>
                          <a:effectLst/>
                          <a:latin typeface="+mn-lt"/>
                        </a:rPr>
                        <a:t>Trifluoromethane</a:t>
                      </a:r>
                    </a:p>
                  </a:txBody>
                  <a:tcPr marL="7112" marR="7112" marT="7112" marB="0" anchor="b">
                    <a:lnL w="12700" cap="flat" cmpd="sng" algn="ctr">
                      <a:solidFill>
                        <a:schemeClr val="tx1"/>
                      </a:solidFill>
                      <a:prstDash val="solid"/>
                      <a:round/>
                      <a:headEnd type="none" w="med" len="med"/>
                      <a:tailEnd type="none" w="med" len="med"/>
                    </a:lnL>
                    <a:lnR>
                      <a:noFill/>
                    </a:lnR>
                    <a:lnT>
                      <a:noFill/>
                    </a:lnT>
                    <a:lnB>
                      <a:noFill/>
                    </a:lnB>
                    <a:noFill/>
                  </a:tcPr>
                </a:tc>
                <a:tc>
                  <a:txBody>
                    <a:bodyPr/>
                    <a:lstStyle/>
                    <a:p>
                      <a:pPr algn="l" fontAlgn="b"/>
                      <a:r>
                        <a:rPr lang="en-US" sz="1100" b="0" i="0" u="none" strike="noStrike">
                          <a:solidFill>
                            <a:srgbClr val="000000"/>
                          </a:solidFill>
                          <a:effectLst/>
                          <a:latin typeface="+mn-lt"/>
                        </a:rPr>
                        <a:t>(HFC-23)</a:t>
                      </a:r>
                    </a:p>
                  </a:txBody>
                  <a:tcPr marL="7112" marR="7112" marT="7112" marB="0" anchor="b">
                    <a:lnL>
                      <a:noFill/>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1100" b="0" i="0" u="none" strike="noStrike" dirty="0">
                          <a:solidFill>
                            <a:srgbClr val="000000"/>
                          </a:solidFill>
                          <a:effectLst/>
                          <a:latin typeface="+mn-lt"/>
                        </a:rPr>
                        <a:t>0.150</a:t>
                      </a:r>
                    </a:p>
                  </a:txBody>
                  <a:tcPr marL="7112" marR="7112" marT="7112" marB="0" anchor="b">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ctr" fontAlgn="b"/>
                      <a:r>
                        <a:rPr lang="en-US" sz="1100" b="0" i="0" u="none" strike="noStrike">
                          <a:solidFill>
                            <a:srgbClr val="000000"/>
                          </a:solidFill>
                          <a:effectLst/>
                          <a:latin typeface="+mn-lt"/>
                        </a:rPr>
                        <a:t>0.002</a:t>
                      </a:r>
                    </a:p>
                  </a:txBody>
                  <a:tcPr marL="7112" marR="7112" marT="7112" marB="0" anchor="b">
                    <a:lnL>
                      <a:noFill/>
                    </a:lnL>
                    <a:lnR w="12700" cap="flat" cmpd="sng" algn="ctr">
                      <a:solidFill>
                        <a:schemeClr val="tx1"/>
                      </a:solidFill>
                      <a:prstDash val="solid"/>
                      <a:round/>
                      <a:headEnd type="none" w="med" len="med"/>
                      <a:tailEnd type="none" w="med" len="med"/>
                    </a:lnR>
                    <a:lnT>
                      <a:noFill/>
                    </a:lnT>
                    <a:lnB>
                      <a:noFill/>
                    </a:lnB>
                    <a:noFill/>
                  </a:tcPr>
                </a:tc>
                <a:extLst>
                  <a:ext uri="{0D108BD9-81ED-4DB2-BD59-A6C34878D82A}">
                    <a16:rowId xmlns:a16="http://schemas.microsoft.com/office/drawing/2014/main" val="353499636"/>
                  </a:ext>
                </a:extLst>
              </a:tr>
              <a:tr h="212642">
                <a:tc>
                  <a:txBody>
                    <a:bodyPr/>
                    <a:lstStyle/>
                    <a:p>
                      <a:pPr algn="l" fontAlgn="b"/>
                      <a:r>
                        <a:rPr lang="en-US" sz="1100" b="0" i="0" u="none" strike="noStrike">
                          <a:solidFill>
                            <a:srgbClr val="000000"/>
                          </a:solidFill>
                          <a:effectLst/>
                          <a:latin typeface="+mn-lt"/>
                        </a:rPr>
                        <a:t>Difluoromethane</a:t>
                      </a:r>
                    </a:p>
                  </a:txBody>
                  <a:tcPr marL="7112" marR="7112" marT="7112" marB="0" anchor="b">
                    <a:lnL w="12700" cap="flat" cmpd="sng" algn="ctr">
                      <a:solidFill>
                        <a:schemeClr val="tx1"/>
                      </a:solidFill>
                      <a:prstDash val="solid"/>
                      <a:round/>
                      <a:headEnd type="none" w="med" len="med"/>
                      <a:tailEnd type="none" w="med" len="med"/>
                    </a:lnL>
                    <a:lnR>
                      <a:noFill/>
                    </a:lnR>
                    <a:lnT>
                      <a:noFill/>
                    </a:lnT>
                    <a:lnB>
                      <a:noFill/>
                    </a:lnB>
                    <a:noFill/>
                  </a:tcPr>
                </a:tc>
                <a:tc>
                  <a:txBody>
                    <a:bodyPr/>
                    <a:lstStyle/>
                    <a:p>
                      <a:pPr algn="l" fontAlgn="b"/>
                      <a:r>
                        <a:rPr lang="en-US" sz="1100" b="0" i="0" u="none" strike="noStrike">
                          <a:solidFill>
                            <a:srgbClr val="000000"/>
                          </a:solidFill>
                          <a:effectLst/>
                          <a:latin typeface="+mn-lt"/>
                        </a:rPr>
                        <a:t>(HFC-32)</a:t>
                      </a:r>
                    </a:p>
                  </a:txBody>
                  <a:tcPr marL="7112" marR="7112" marT="7112" marB="0" anchor="b">
                    <a:lnL>
                      <a:noFill/>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1100" b="0" i="0" u="none" strike="noStrike">
                          <a:solidFill>
                            <a:srgbClr val="000000"/>
                          </a:solidFill>
                          <a:effectLst/>
                          <a:latin typeface="+mn-lt"/>
                        </a:rPr>
                        <a:t>0.048</a:t>
                      </a:r>
                    </a:p>
                  </a:txBody>
                  <a:tcPr marL="7112" marR="7112" marT="7112" marB="0" anchor="b">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ctr" fontAlgn="b"/>
                      <a:r>
                        <a:rPr lang="en-US" sz="1100" b="0" i="0" u="none" strike="noStrike">
                          <a:solidFill>
                            <a:srgbClr val="000000"/>
                          </a:solidFill>
                          <a:effectLst/>
                          <a:latin typeface="+mn-lt"/>
                        </a:rPr>
                        <a:t>0.002</a:t>
                      </a:r>
                    </a:p>
                  </a:txBody>
                  <a:tcPr marL="7112" marR="7112" marT="7112" marB="0" anchor="b">
                    <a:lnL>
                      <a:noFill/>
                    </a:lnL>
                    <a:lnR w="12700" cap="flat" cmpd="sng" algn="ctr">
                      <a:solidFill>
                        <a:schemeClr val="tx1"/>
                      </a:solidFill>
                      <a:prstDash val="solid"/>
                      <a:round/>
                      <a:headEnd type="none" w="med" len="med"/>
                      <a:tailEnd type="none" w="med" len="med"/>
                    </a:lnR>
                    <a:lnT>
                      <a:noFill/>
                    </a:lnT>
                    <a:lnB>
                      <a:noFill/>
                    </a:lnB>
                    <a:noFill/>
                  </a:tcPr>
                </a:tc>
                <a:extLst>
                  <a:ext uri="{0D108BD9-81ED-4DB2-BD59-A6C34878D82A}">
                    <a16:rowId xmlns:a16="http://schemas.microsoft.com/office/drawing/2014/main" val="2077883849"/>
                  </a:ext>
                </a:extLst>
              </a:tr>
              <a:tr h="212642">
                <a:tc>
                  <a:txBody>
                    <a:bodyPr/>
                    <a:lstStyle/>
                    <a:p>
                      <a:pPr algn="l" fontAlgn="b"/>
                      <a:r>
                        <a:rPr lang="en-US" sz="1100" b="0" i="0" u="none" strike="noStrike">
                          <a:solidFill>
                            <a:srgbClr val="000000"/>
                          </a:solidFill>
                          <a:effectLst/>
                          <a:latin typeface="+mn-lt"/>
                        </a:rPr>
                        <a:t>Octafluoropropane</a:t>
                      </a:r>
                    </a:p>
                  </a:txBody>
                  <a:tcPr marL="7112" marR="7112" marT="7112" marB="0" anchor="b">
                    <a:lnL w="12700" cap="flat" cmpd="sng" algn="ctr">
                      <a:solidFill>
                        <a:schemeClr val="tx1"/>
                      </a:solidFill>
                      <a:prstDash val="solid"/>
                      <a:round/>
                      <a:headEnd type="none" w="med" len="med"/>
                      <a:tailEnd type="none" w="med" len="med"/>
                    </a:lnL>
                    <a:lnR>
                      <a:noFill/>
                    </a:lnR>
                    <a:lnT>
                      <a:noFill/>
                    </a:lnT>
                    <a:lnB>
                      <a:noFill/>
                    </a:lnB>
                    <a:noFill/>
                  </a:tcPr>
                </a:tc>
                <a:tc>
                  <a:txBody>
                    <a:bodyPr/>
                    <a:lstStyle/>
                    <a:p>
                      <a:pPr algn="l" fontAlgn="b"/>
                      <a:r>
                        <a:rPr lang="en-US" sz="1100" b="0" i="0" u="none" strike="noStrike">
                          <a:solidFill>
                            <a:srgbClr val="000000"/>
                          </a:solidFill>
                          <a:effectLst/>
                          <a:latin typeface="+mn-lt"/>
                        </a:rPr>
                        <a:t>(PFC-218)</a:t>
                      </a:r>
                    </a:p>
                  </a:txBody>
                  <a:tcPr marL="7112" marR="7112" marT="7112" marB="0" anchor="b">
                    <a:lnL>
                      <a:noFill/>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1100" b="0" i="0" u="none" strike="noStrike" dirty="0">
                          <a:solidFill>
                            <a:srgbClr val="000000"/>
                          </a:solidFill>
                          <a:effectLst/>
                          <a:latin typeface="+mn-lt"/>
                        </a:rPr>
                        <a:t>0.037</a:t>
                      </a:r>
                    </a:p>
                  </a:txBody>
                  <a:tcPr marL="7112" marR="7112" marT="7112" marB="0" anchor="b">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ctr" fontAlgn="b"/>
                      <a:r>
                        <a:rPr lang="en-US" sz="1100" b="0" i="0" u="none" strike="noStrike">
                          <a:solidFill>
                            <a:srgbClr val="000000"/>
                          </a:solidFill>
                          <a:effectLst/>
                          <a:latin typeface="+mn-lt"/>
                        </a:rPr>
                        <a:t>0.002</a:t>
                      </a:r>
                    </a:p>
                  </a:txBody>
                  <a:tcPr marL="7112" marR="7112" marT="7112" marB="0" anchor="b">
                    <a:lnL>
                      <a:noFill/>
                    </a:lnL>
                    <a:lnR w="12700" cap="flat" cmpd="sng" algn="ctr">
                      <a:solidFill>
                        <a:schemeClr val="tx1"/>
                      </a:solidFill>
                      <a:prstDash val="solid"/>
                      <a:round/>
                      <a:headEnd type="none" w="med" len="med"/>
                      <a:tailEnd type="none" w="med" len="med"/>
                    </a:lnR>
                    <a:lnT>
                      <a:noFill/>
                    </a:lnT>
                    <a:lnB>
                      <a:noFill/>
                    </a:lnB>
                    <a:noFill/>
                  </a:tcPr>
                </a:tc>
                <a:extLst>
                  <a:ext uri="{0D108BD9-81ED-4DB2-BD59-A6C34878D82A}">
                    <a16:rowId xmlns:a16="http://schemas.microsoft.com/office/drawing/2014/main" val="3779457896"/>
                  </a:ext>
                </a:extLst>
              </a:tr>
              <a:tr h="212642">
                <a:tc>
                  <a:txBody>
                    <a:bodyPr/>
                    <a:lstStyle/>
                    <a:p>
                      <a:pPr algn="l" fontAlgn="b"/>
                      <a:r>
                        <a:rPr lang="en-US" sz="1100" b="0" i="0" u="none" strike="noStrike">
                          <a:solidFill>
                            <a:srgbClr val="000000"/>
                          </a:solidFill>
                          <a:effectLst/>
                          <a:latin typeface="+mn-lt"/>
                        </a:rPr>
                        <a:t>Fluoromethane</a:t>
                      </a:r>
                    </a:p>
                  </a:txBody>
                  <a:tcPr marL="7112" marR="7112" marT="7112" marB="0" anchor="b">
                    <a:lnL w="12700" cap="flat" cmpd="sng" algn="ctr">
                      <a:solidFill>
                        <a:schemeClr val="tx1"/>
                      </a:solidFill>
                      <a:prstDash val="solid"/>
                      <a:round/>
                      <a:headEnd type="none" w="med" len="med"/>
                      <a:tailEnd type="none" w="med" len="med"/>
                    </a:lnL>
                    <a:lnR>
                      <a:noFill/>
                    </a:lnR>
                    <a:lnT>
                      <a:noFill/>
                    </a:lnT>
                    <a:lnB>
                      <a:noFill/>
                    </a:lnB>
                    <a:noFill/>
                  </a:tcPr>
                </a:tc>
                <a:tc>
                  <a:txBody>
                    <a:bodyPr/>
                    <a:lstStyle/>
                    <a:p>
                      <a:pPr algn="l" fontAlgn="b"/>
                      <a:r>
                        <a:rPr lang="en-US" sz="1100" b="0" i="0" u="none" strike="noStrike">
                          <a:solidFill>
                            <a:srgbClr val="000000"/>
                          </a:solidFill>
                          <a:effectLst/>
                          <a:latin typeface="+mn-lt"/>
                        </a:rPr>
                        <a:t>(HFC-41)</a:t>
                      </a:r>
                    </a:p>
                  </a:txBody>
                  <a:tcPr marL="7112" marR="7112" marT="7112" marB="0" anchor="b">
                    <a:lnL>
                      <a:noFill/>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1100" b="0" i="0" u="none" strike="noStrike">
                          <a:solidFill>
                            <a:srgbClr val="000000"/>
                          </a:solidFill>
                          <a:effectLst/>
                          <a:latin typeface="+mn-lt"/>
                        </a:rPr>
                        <a:t>0.057</a:t>
                      </a:r>
                    </a:p>
                  </a:txBody>
                  <a:tcPr marL="7112" marR="7112" marT="7112" marB="0" anchor="b">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ctr" fontAlgn="b"/>
                      <a:r>
                        <a:rPr lang="en-US" sz="1100" b="0" i="0" u="none" strike="noStrike" dirty="0">
                          <a:solidFill>
                            <a:srgbClr val="000000"/>
                          </a:solidFill>
                          <a:effectLst/>
                          <a:latin typeface="+mn-lt"/>
                        </a:rPr>
                        <a:t>0.002</a:t>
                      </a:r>
                    </a:p>
                  </a:txBody>
                  <a:tcPr marL="7112" marR="7112" marT="7112" marB="0" anchor="b">
                    <a:lnL>
                      <a:noFill/>
                    </a:lnL>
                    <a:lnR w="12700" cap="flat" cmpd="sng" algn="ctr">
                      <a:solidFill>
                        <a:schemeClr val="tx1"/>
                      </a:solidFill>
                      <a:prstDash val="solid"/>
                      <a:round/>
                      <a:headEnd type="none" w="med" len="med"/>
                      <a:tailEnd type="none" w="med" len="med"/>
                    </a:lnR>
                    <a:lnT>
                      <a:noFill/>
                    </a:lnT>
                    <a:lnB>
                      <a:noFill/>
                    </a:lnB>
                    <a:noFill/>
                  </a:tcPr>
                </a:tc>
                <a:extLst>
                  <a:ext uri="{0D108BD9-81ED-4DB2-BD59-A6C34878D82A}">
                    <a16:rowId xmlns:a16="http://schemas.microsoft.com/office/drawing/2014/main" val="2148144083"/>
                  </a:ext>
                </a:extLst>
              </a:tr>
              <a:tr h="212642">
                <a:tc>
                  <a:txBody>
                    <a:bodyPr/>
                    <a:lstStyle/>
                    <a:p>
                      <a:pPr algn="l" fontAlgn="b"/>
                      <a:r>
                        <a:rPr lang="en-US" sz="1100" b="0" i="0" u="none" strike="noStrike">
                          <a:solidFill>
                            <a:srgbClr val="000000"/>
                          </a:solidFill>
                          <a:effectLst/>
                          <a:latin typeface="+mn-lt"/>
                        </a:rPr>
                        <a:t>1,1,1,2,2-Pentafluoroethane</a:t>
                      </a:r>
                    </a:p>
                  </a:txBody>
                  <a:tcPr marL="7112" marR="7112" marT="7112" marB="0" anchor="b">
                    <a:lnL w="12700" cap="flat" cmpd="sng" algn="ctr">
                      <a:solidFill>
                        <a:schemeClr val="tx1"/>
                      </a:solidFill>
                      <a:prstDash val="solid"/>
                      <a:round/>
                      <a:headEnd type="none" w="med" len="med"/>
                      <a:tailEnd type="none" w="med" len="med"/>
                    </a:lnL>
                    <a:lnR>
                      <a:noFill/>
                    </a:lnR>
                    <a:lnT>
                      <a:noFill/>
                    </a:lnT>
                    <a:lnB>
                      <a:noFill/>
                    </a:lnB>
                    <a:noFill/>
                  </a:tcPr>
                </a:tc>
                <a:tc>
                  <a:txBody>
                    <a:bodyPr/>
                    <a:lstStyle/>
                    <a:p>
                      <a:pPr algn="l" fontAlgn="b"/>
                      <a:r>
                        <a:rPr lang="en-US" sz="1100" b="0" i="0" u="none" strike="noStrike">
                          <a:solidFill>
                            <a:srgbClr val="000000"/>
                          </a:solidFill>
                          <a:effectLst/>
                          <a:latin typeface="+mn-lt"/>
                        </a:rPr>
                        <a:t>(HFC-125)</a:t>
                      </a:r>
                    </a:p>
                  </a:txBody>
                  <a:tcPr marL="7112" marR="7112" marT="7112" marB="0" anchor="b">
                    <a:lnL>
                      <a:noFill/>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1100" b="0" i="0" u="none" strike="noStrike">
                          <a:solidFill>
                            <a:srgbClr val="000000"/>
                          </a:solidFill>
                          <a:effectLst/>
                          <a:latin typeface="+mn-lt"/>
                        </a:rPr>
                        <a:t>0.037</a:t>
                      </a:r>
                    </a:p>
                  </a:txBody>
                  <a:tcPr marL="7112" marR="7112" marT="7112" marB="0" anchor="b">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ctr" fontAlgn="b"/>
                      <a:r>
                        <a:rPr lang="en-US" sz="1100" b="0" i="0" u="none" strike="noStrike" dirty="0">
                          <a:solidFill>
                            <a:srgbClr val="000000"/>
                          </a:solidFill>
                          <a:effectLst/>
                          <a:latin typeface="+mn-lt"/>
                        </a:rPr>
                        <a:t>0.002</a:t>
                      </a:r>
                    </a:p>
                  </a:txBody>
                  <a:tcPr marL="7112" marR="7112" marT="7112" marB="0" anchor="b">
                    <a:lnL>
                      <a:noFill/>
                    </a:lnL>
                    <a:lnR w="12700" cap="flat" cmpd="sng" algn="ctr">
                      <a:solidFill>
                        <a:schemeClr val="tx1"/>
                      </a:solidFill>
                      <a:prstDash val="solid"/>
                      <a:round/>
                      <a:headEnd type="none" w="med" len="med"/>
                      <a:tailEnd type="none" w="med" len="med"/>
                    </a:lnR>
                    <a:lnT>
                      <a:noFill/>
                    </a:lnT>
                    <a:lnB>
                      <a:noFill/>
                    </a:lnB>
                    <a:noFill/>
                  </a:tcPr>
                </a:tc>
                <a:extLst>
                  <a:ext uri="{0D108BD9-81ED-4DB2-BD59-A6C34878D82A}">
                    <a16:rowId xmlns:a16="http://schemas.microsoft.com/office/drawing/2014/main" val="2659719314"/>
                  </a:ext>
                </a:extLst>
              </a:tr>
              <a:tr h="212642">
                <a:tc>
                  <a:txBody>
                    <a:bodyPr/>
                    <a:lstStyle/>
                    <a:p>
                      <a:pPr algn="l" fontAlgn="b"/>
                      <a:r>
                        <a:rPr lang="en-US" sz="1100" b="0" i="0" u="none" strike="noStrike">
                          <a:solidFill>
                            <a:srgbClr val="000000"/>
                          </a:solidFill>
                          <a:effectLst/>
                          <a:latin typeface="+mn-lt"/>
                        </a:rPr>
                        <a:t>1,1,1-Trifluoroethane</a:t>
                      </a:r>
                    </a:p>
                  </a:txBody>
                  <a:tcPr marL="7112" marR="7112" marT="7112" marB="0" anchor="b">
                    <a:lnL w="12700" cap="flat" cmpd="sng" algn="ctr">
                      <a:solidFill>
                        <a:schemeClr val="tx1"/>
                      </a:solidFill>
                      <a:prstDash val="solid"/>
                      <a:round/>
                      <a:headEnd type="none" w="med" len="med"/>
                      <a:tailEnd type="none" w="med" len="med"/>
                    </a:lnL>
                    <a:lnR>
                      <a:noFill/>
                    </a:lnR>
                    <a:lnT>
                      <a:noFill/>
                    </a:lnT>
                    <a:lnB>
                      <a:noFill/>
                    </a:lnB>
                    <a:noFill/>
                  </a:tcPr>
                </a:tc>
                <a:tc>
                  <a:txBody>
                    <a:bodyPr/>
                    <a:lstStyle/>
                    <a:p>
                      <a:pPr algn="l" fontAlgn="b"/>
                      <a:r>
                        <a:rPr lang="en-US" sz="1100" b="0" i="0" u="none" strike="noStrike">
                          <a:solidFill>
                            <a:srgbClr val="000000"/>
                          </a:solidFill>
                          <a:effectLst/>
                          <a:latin typeface="+mn-lt"/>
                        </a:rPr>
                        <a:t>(HFC-143a)</a:t>
                      </a:r>
                    </a:p>
                  </a:txBody>
                  <a:tcPr marL="7112" marR="7112" marT="7112" marB="0" anchor="b">
                    <a:lnL>
                      <a:noFill/>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1100" b="0" i="0" u="none" strike="noStrike">
                          <a:solidFill>
                            <a:srgbClr val="000000"/>
                          </a:solidFill>
                          <a:effectLst/>
                          <a:latin typeface="+mn-lt"/>
                        </a:rPr>
                        <a:t>0.096</a:t>
                      </a:r>
                    </a:p>
                  </a:txBody>
                  <a:tcPr marL="7112" marR="7112" marT="7112" marB="0" anchor="b">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ctr" fontAlgn="b"/>
                      <a:r>
                        <a:rPr lang="en-US" sz="1100" b="0" i="0" u="none" strike="noStrike">
                          <a:solidFill>
                            <a:srgbClr val="000000"/>
                          </a:solidFill>
                          <a:effectLst/>
                          <a:latin typeface="+mn-lt"/>
                        </a:rPr>
                        <a:t>0.002</a:t>
                      </a:r>
                    </a:p>
                  </a:txBody>
                  <a:tcPr marL="7112" marR="7112" marT="7112" marB="0" anchor="b">
                    <a:lnL>
                      <a:noFill/>
                    </a:lnL>
                    <a:lnR w="12700" cap="flat" cmpd="sng" algn="ctr">
                      <a:solidFill>
                        <a:schemeClr val="tx1"/>
                      </a:solidFill>
                      <a:prstDash val="solid"/>
                      <a:round/>
                      <a:headEnd type="none" w="med" len="med"/>
                      <a:tailEnd type="none" w="med" len="med"/>
                    </a:lnR>
                    <a:lnT>
                      <a:noFill/>
                    </a:lnT>
                    <a:lnB>
                      <a:noFill/>
                    </a:lnB>
                    <a:noFill/>
                  </a:tcPr>
                </a:tc>
                <a:extLst>
                  <a:ext uri="{0D108BD9-81ED-4DB2-BD59-A6C34878D82A}">
                    <a16:rowId xmlns:a16="http://schemas.microsoft.com/office/drawing/2014/main" val="2544239803"/>
                  </a:ext>
                </a:extLst>
              </a:tr>
              <a:tr h="212642">
                <a:tc>
                  <a:txBody>
                    <a:bodyPr/>
                    <a:lstStyle/>
                    <a:p>
                      <a:pPr algn="l" fontAlgn="b"/>
                      <a:r>
                        <a:rPr lang="en-US" sz="1100" b="0" i="0" u="none" strike="noStrike">
                          <a:solidFill>
                            <a:srgbClr val="000000"/>
                          </a:solidFill>
                          <a:effectLst/>
                          <a:latin typeface="+mn-lt"/>
                        </a:rPr>
                        <a:t>Hexafluoropropene</a:t>
                      </a:r>
                    </a:p>
                  </a:txBody>
                  <a:tcPr marL="7112" marR="7112" marT="7112" marB="0" anchor="b">
                    <a:lnL w="12700" cap="flat" cmpd="sng" algn="ctr">
                      <a:solidFill>
                        <a:schemeClr val="tx1"/>
                      </a:solidFill>
                      <a:prstDash val="solid"/>
                      <a:round/>
                      <a:headEnd type="none" w="med" len="med"/>
                      <a:tailEnd type="none" w="med" len="med"/>
                    </a:lnL>
                    <a:lnR>
                      <a:noFill/>
                    </a:lnR>
                    <a:lnT>
                      <a:noFill/>
                    </a:lnT>
                    <a:lnB>
                      <a:noFill/>
                    </a:lnB>
                    <a:noFill/>
                  </a:tcPr>
                </a:tc>
                <a:tc>
                  <a:txBody>
                    <a:bodyPr/>
                    <a:lstStyle/>
                    <a:p>
                      <a:pPr algn="l" fontAlgn="b"/>
                      <a:r>
                        <a:rPr lang="en-US" sz="1100" b="0" i="0" u="none" strike="noStrike">
                          <a:solidFill>
                            <a:srgbClr val="000000"/>
                          </a:solidFill>
                          <a:effectLst/>
                          <a:latin typeface="+mn-lt"/>
                        </a:rPr>
                        <a:t>C3F6</a:t>
                      </a:r>
                    </a:p>
                  </a:txBody>
                  <a:tcPr marL="7112" marR="7112" marT="7112" marB="0" anchor="b">
                    <a:lnL>
                      <a:noFill/>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1100" b="0" i="0" u="none" strike="noStrike">
                          <a:solidFill>
                            <a:srgbClr val="000000"/>
                          </a:solidFill>
                          <a:effectLst/>
                          <a:latin typeface="+mn-lt"/>
                        </a:rPr>
                        <a:t>0.037</a:t>
                      </a:r>
                    </a:p>
                  </a:txBody>
                  <a:tcPr marL="7112" marR="7112" marT="7112" marB="0" anchor="b">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ctr" fontAlgn="b"/>
                      <a:r>
                        <a:rPr lang="en-US" sz="1100" b="0" i="0" u="none" strike="noStrike" dirty="0">
                          <a:solidFill>
                            <a:srgbClr val="000000"/>
                          </a:solidFill>
                          <a:effectLst/>
                          <a:latin typeface="+mn-lt"/>
                        </a:rPr>
                        <a:t>0.002</a:t>
                      </a:r>
                    </a:p>
                  </a:txBody>
                  <a:tcPr marL="7112" marR="7112" marT="7112" marB="0" anchor="b">
                    <a:lnL>
                      <a:noFill/>
                    </a:lnL>
                    <a:lnR w="12700" cap="flat" cmpd="sng" algn="ctr">
                      <a:solidFill>
                        <a:schemeClr val="tx1"/>
                      </a:solidFill>
                      <a:prstDash val="solid"/>
                      <a:round/>
                      <a:headEnd type="none" w="med" len="med"/>
                      <a:tailEnd type="none" w="med" len="med"/>
                    </a:lnR>
                    <a:lnT>
                      <a:noFill/>
                    </a:lnT>
                    <a:lnB>
                      <a:noFill/>
                    </a:lnB>
                    <a:noFill/>
                  </a:tcPr>
                </a:tc>
                <a:extLst>
                  <a:ext uri="{0D108BD9-81ED-4DB2-BD59-A6C34878D82A}">
                    <a16:rowId xmlns:a16="http://schemas.microsoft.com/office/drawing/2014/main" val="2434016730"/>
                  </a:ext>
                </a:extLst>
              </a:tr>
              <a:tr h="212642">
                <a:tc>
                  <a:txBody>
                    <a:bodyPr/>
                    <a:lstStyle/>
                    <a:p>
                      <a:pPr algn="l" fontAlgn="b"/>
                      <a:r>
                        <a:rPr lang="en-US" sz="1100" b="0" i="0" u="none" strike="noStrike" dirty="0">
                          <a:solidFill>
                            <a:srgbClr val="000000"/>
                          </a:solidFill>
                          <a:effectLst/>
                          <a:latin typeface="+mn-lt"/>
                        </a:rPr>
                        <a:t>Chlorodifluoromethane</a:t>
                      </a:r>
                    </a:p>
                  </a:txBody>
                  <a:tcPr marL="7112" marR="7112" marT="7112" marB="0" anchor="b">
                    <a:lnL w="12700" cap="flat" cmpd="sng" algn="ctr">
                      <a:solidFill>
                        <a:schemeClr val="tx1"/>
                      </a:solidFill>
                      <a:prstDash val="solid"/>
                      <a:round/>
                      <a:headEnd type="none" w="med" len="med"/>
                      <a:tailEnd type="none" w="med" len="med"/>
                    </a:lnL>
                    <a:lnR>
                      <a:noFill/>
                    </a:lnR>
                    <a:lnT>
                      <a:noFill/>
                    </a:lnT>
                    <a:lnB>
                      <a:noFill/>
                    </a:lnB>
                    <a:noFill/>
                  </a:tcPr>
                </a:tc>
                <a:tc>
                  <a:txBody>
                    <a:bodyPr/>
                    <a:lstStyle/>
                    <a:p>
                      <a:pPr algn="l" fontAlgn="b"/>
                      <a:r>
                        <a:rPr lang="en-US" sz="1100" b="0" i="0" u="none" strike="noStrike">
                          <a:solidFill>
                            <a:srgbClr val="000000"/>
                          </a:solidFill>
                          <a:effectLst/>
                          <a:latin typeface="+mn-lt"/>
                        </a:rPr>
                        <a:t>(HCFC-22)</a:t>
                      </a:r>
                    </a:p>
                  </a:txBody>
                  <a:tcPr marL="7112" marR="7112" marT="7112" marB="0" anchor="b">
                    <a:lnL>
                      <a:noFill/>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1100" b="0" i="0" u="none" strike="noStrike">
                          <a:solidFill>
                            <a:srgbClr val="000000"/>
                          </a:solidFill>
                          <a:effectLst/>
                          <a:latin typeface="+mn-lt"/>
                        </a:rPr>
                        <a:t>0.033</a:t>
                      </a:r>
                    </a:p>
                  </a:txBody>
                  <a:tcPr marL="7112" marR="7112" marT="7112" marB="0" anchor="b">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ctr" fontAlgn="b"/>
                      <a:r>
                        <a:rPr lang="en-US" sz="1100" b="0" i="0" u="none" strike="noStrike" dirty="0">
                          <a:solidFill>
                            <a:srgbClr val="000000"/>
                          </a:solidFill>
                          <a:effectLst/>
                          <a:latin typeface="+mn-lt"/>
                        </a:rPr>
                        <a:t>0.002</a:t>
                      </a:r>
                    </a:p>
                  </a:txBody>
                  <a:tcPr marL="7112" marR="7112" marT="7112" marB="0" anchor="b">
                    <a:lnL>
                      <a:noFill/>
                    </a:lnL>
                    <a:lnR w="12700" cap="flat" cmpd="sng" algn="ctr">
                      <a:solidFill>
                        <a:schemeClr val="tx1"/>
                      </a:solidFill>
                      <a:prstDash val="solid"/>
                      <a:round/>
                      <a:headEnd type="none" w="med" len="med"/>
                      <a:tailEnd type="none" w="med" len="med"/>
                    </a:lnR>
                    <a:lnT>
                      <a:noFill/>
                    </a:lnT>
                    <a:lnB>
                      <a:noFill/>
                    </a:lnB>
                    <a:noFill/>
                  </a:tcPr>
                </a:tc>
                <a:extLst>
                  <a:ext uri="{0D108BD9-81ED-4DB2-BD59-A6C34878D82A}">
                    <a16:rowId xmlns:a16="http://schemas.microsoft.com/office/drawing/2014/main" val="1880392015"/>
                  </a:ext>
                </a:extLst>
              </a:tr>
              <a:tr h="212642">
                <a:tc>
                  <a:txBody>
                    <a:bodyPr/>
                    <a:lstStyle/>
                    <a:p>
                      <a:pPr algn="l" fontAlgn="b"/>
                      <a:r>
                        <a:rPr lang="en-US" sz="1100" b="0" i="0" u="none" strike="noStrike">
                          <a:solidFill>
                            <a:srgbClr val="000000"/>
                          </a:solidFill>
                          <a:effectLst/>
                          <a:latin typeface="+mn-lt"/>
                        </a:rPr>
                        <a:t>Hexafluoropropylene oxide</a:t>
                      </a:r>
                    </a:p>
                  </a:txBody>
                  <a:tcPr marL="7112" marR="7112" marT="7112" marB="0" anchor="b">
                    <a:lnL w="12700" cap="flat" cmpd="sng" algn="ctr">
                      <a:solidFill>
                        <a:schemeClr val="tx1"/>
                      </a:solidFill>
                      <a:prstDash val="solid"/>
                      <a:round/>
                      <a:headEnd type="none" w="med" len="med"/>
                      <a:tailEnd type="none" w="med" len="med"/>
                    </a:lnL>
                    <a:lnR>
                      <a:noFill/>
                    </a:lnR>
                    <a:lnT>
                      <a:noFill/>
                    </a:lnT>
                    <a:lnB>
                      <a:noFill/>
                    </a:lnB>
                    <a:noFill/>
                  </a:tcPr>
                </a:tc>
                <a:tc>
                  <a:txBody>
                    <a:bodyPr/>
                    <a:lstStyle/>
                    <a:p>
                      <a:pPr algn="l" fontAlgn="b"/>
                      <a:r>
                        <a:rPr lang="en-US" sz="1100" b="0" i="0" u="none" strike="noStrike">
                          <a:solidFill>
                            <a:srgbClr val="000000"/>
                          </a:solidFill>
                          <a:effectLst/>
                          <a:latin typeface="+mn-lt"/>
                        </a:rPr>
                        <a:t>HFPO</a:t>
                      </a:r>
                    </a:p>
                  </a:txBody>
                  <a:tcPr marL="7112" marR="7112" marT="7112" marB="0" anchor="b">
                    <a:lnL>
                      <a:noFill/>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1100" b="0" i="0" u="none" strike="noStrike">
                          <a:solidFill>
                            <a:srgbClr val="000000"/>
                          </a:solidFill>
                          <a:effectLst/>
                          <a:latin typeface="+mn-lt"/>
                        </a:rPr>
                        <a:t>0.063</a:t>
                      </a:r>
                    </a:p>
                  </a:txBody>
                  <a:tcPr marL="7112" marR="7112" marT="7112" marB="0" anchor="b">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ctr" fontAlgn="b"/>
                      <a:r>
                        <a:rPr lang="en-US" sz="1100" b="0" i="0" u="none" strike="noStrike" dirty="0">
                          <a:solidFill>
                            <a:srgbClr val="000000"/>
                          </a:solidFill>
                          <a:effectLst/>
                          <a:latin typeface="+mn-lt"/>
                        </a:rPr>
                        <a:t>0.002</a:t>
                      </a:r>
                    </a:p>
                  </a:txBody>
                  <a:tcPr marL="7112" marR="7112" marT="7112" marB="0" anchor="b">
                    <a:lnL>
                      <a:noFill/>
                    </a:lnL>
                    <a:lnR w="12700" cap="flat" cmpd="sng" algn="ctr">
                      <a:solidFill>
                        <a:schemeClr val="tx1"/>
                      </a:solidFill>
                      <a:prstDash val="solid"/>
                      <a:round/>
                      <a:headEnd type="none" w="med" len="med"/>
                      <a:tailEnd type="none" w="med" len="med"/>
                    </a:lnR>
                    <a:lnT>
                      <a:noFill/>
                    </a:lnT>
                    <a:lnB>
                      <a:noFill/>
                    </a:lnB>
                    <a:noFill/>
                  </a:tcPr>
                </a:tc>
                <a:extLst>
                  <a:ext uri="{0D108BD9-81ED-4DB2-BD59-A6C34878D82A}">
                    <a16:rowId xmlns:a16="http://schemas.microsoft.com/office/drawing/2014/main" val="2315724131"/>
                  </a:ext>
                </a:extLst>
              </a:tr>
              <a:tr h="212642">
                <a:tc>
                  <a:txBody>
                    <a:bodyPr/>
                    <a:lstStyle/>
                    <a:p>
                      <a:pPr algn="l" fontAlgn="b"/>
                      <a:r>
                        <a:rPr lang="en-US" sz="1100" b="0" i="0" u="none" strike="noStrike">
                          <a:solidFill>
                            <a:srgbClr val="000000"/>
                          </a:solidFill>
                          <a:effectLst/>
                          <a:latin typeface="+mn-lt"/>
                        </a:rPr>
                        <a:t>1,1,1,2-Tetrafluoroethane</a:t>
                      </a:r>
                    </a:p>
                  </a:txBody>
                  <a:tcPr marL="7112" marR="7112" marT="7112" marB="0" anchor="b">
                    <a:lnL w="12700" cap="flat" cmpd="sng" algn="ctr">
                      <a:solidFill>
                        <a:schemeClr val="tx1"/>
                      </a:solidFill>
                      <a:prstDash val="solid"/>
                      <a:round/>
                      <a:headEnd type="none" w="med" len="med"/>
                      <a:tailEnd type="none" w="med" len="med"/>
                    </a:lnL>
                    <a:lnR>
                      <a:noFill/>
                    </a:lnR>
                    <a:lnT>
                      <a:noFill/>
                    </a:lnT>
                    <a:lnB>
                      <a:noFill/>
                    </a:lnB>
                    <a:noFill/>
                  </a:tcPr>
                </a:tc>
                <a:tc>
                  <a:txBody>
                    <a:bodyPr/>
                    <a:lstStyle/>
                    <a:p>
                      <a:pPr algn="l" fontAlgn="b"/>
                      <a:r>
                        <a:rPr lang="en-US" sz="1100" b="0" i="0" u="none" strike="noStrike">
                          <a:solidFill>
                            <a:srgbClr val="000000"/>
                          </a:solidFill>
                          <a:effectLst/>
                          <a:latin typeface="+mn-lt"/>
                        </a:rPr>
                        <a:t>(HFC-134a)</a:t>
                      </a:r>
                    </a:p>
                  </a:txBody>
                  <a:tcPr marL="7112" marR="7112" marT="7112" marB="0" anchor="b">
                    <a:lnL>
                      <a:noFill/>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1100" b="0" i="0" u="none" strike="noStrike" dirty="0">
                          <a:solidFill>
                            <a:srgbClr val="000000"/>
                          </a:solidFill>
                          <a:effectLst/>
                          <a:latin typeface="+mn-lt"/>
                        </a:rPr>
                        <a:t>0.048</a:t>
                      </a:r>
                    </a:p>
                  </a:txBody>
                  <a:tcPr marL="7112" marR="7112" marT="7112" marB="0" anchor="b">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ctr" fontAlgn="b"/>
                      <a:r>
                        <a:rPr lang="en-US" sz="1100" b="0" i="0" u="none" strike="noStrike" dirty="0">
                          <a:solidFill>
                            <a:srgbClr val="000000"/>
                          </a:solidFill>
                          <a:effectLst/>
                          <a:latin typeface="+mn-lt"/>
                        </a:rPr>
                        <a:t>0.002</a:t>
                      </a:r>
                    </a:p>
                  </a:txBody>
                  <a:tcPr marL="7112" marR="7112" marT="7112" marB="0" anchor="b">
                    <a:lnL>
                      <a:noFill/>
                    </a:lnL>
                    <a:lnR w="12700" cap="flat" cmpd="sng" algn="ctr">
                      <a:solidFill>
                        <a:schemeClr val="tx1"/>
                      </a:solidFill>
                      <a:prstDash val="solid"/>
                      <a:round/>
                      <a:headEnd type="none" w="med" len="med"/>
                      <a:tailEnd type="none" w="med" len="med"/>
                    </a:lnR>
                    <a:lnT>
                      <a:noFill/>
                    </a:lnT>
                    <a:lnB>
                      <a:noFill/>
                    </a:lnB>
                    <a:noFill/>
                  </a:tcPr>
                </a:tc>
                <a:extLst>
                  <a:ext uri="{0D108BD9-81ED-4DB2-BD59-A6C34878D82A}">
                    <a16:rowId xmlns:a16="http://schemas.microsoft.com/office/drawing/2014/main" val="3506625854"/>
                  </a:ext>
                </a:extLst>
              </a:tr>
              <a:tr h="212642">
                <a:tc>
                  <a:txBody>
                    <a:bodyPr/>
                    <a:lstStyle/>
                    <a:p>
                      <a:pPr algn="l" fontAlgn="b"/>
                      <a:r>
                        <a:rPr lang="en-US" sz="1100" b="0" i="0" u="none" strike="noStrike">
                          <a:solidFill>
                            <a:srgbClr val="000000"/>
                          </a:solidFill>
                          <a:effectLst/>
                          <a:latin typeface="+mn-lt"/>
                        </a:rPr>
                        <a:t>Octafluorocyclobutane</a:t>
                      </a:r>
                    </a:p>
                  </a:txBody>
                  <a:tcPr marL="7112" marR="7112" marT="7112" marB="0" anchor="b">
                    <a:lnL w="12700" cap="flat" cmpd="sng" algn="ctr">
                      <a:solidFill>
                        <a:schemeClr val="tx1"/>
                      </a:solidFill>
                      <a:prstDash val="solid"/>
                      <a:round/>
                      <a:headEnd type="none" w="med" len="med"/>
                      <a:tailEnd type="none" w="med" len="med"/>
                    </a:lnL>
                    <a:lnR>
                      <a:noFill/>
                    </a:lnR>
                    <a:lnT>
                      <a:noFill/>
                    </a:lnT>
                    <a:lnB>
                      <a:noFill/>
                    </a:lnB>
                    <a:noFill/>
                  </a:tcPr>
                </a:tc>
                <a:tc>
                  <a:txBody>
                    <a:bodyPr/>
                    <a:lstStyle/>
                    <a:p>
                      <a:pPr algn="l" fontAlgn="b"/>
                      <a:r>
                        <a:rPr lang="en-US" sz="1100" b="0" i="0" u="none" strike="noStrike">
                          <a:solidFill>
                            <a:srgbClr val="000000"/>
                          </a:solidFill>
                          <a:effectLst/>
                          <a:latin typeface="+mn-lt"/>
                        </a:rPr>
                        <a:t>(PFC-C318)</a:t>
                      </a:r>
                    </a:p>
                  </a:txBody>
                  <a:tcPr marL="7112" marR="7112" marT="7112" marB="0" anchor="b">
                    <a:lnL>
                      <a:noFill/>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1100" b="0" i="0" u="none" strike="noStrike">
                          <a:solidFill>
                            <a:srgbClr val="000000"/>
                          </a:solidFill>
                          <a:effectLst/>
                          <a:latin typeface="+mn-lt"/>
                        </a:rPr>
                        <a:t>0.037</a:t>
                      </a:r>
                    </a:p>
                  </a:txBody>
                  <a:tcPr marL="7112" marR="7112" marT="7112" marB="0" anchor="b">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ctr" fontAlgn="b"/>
                      <a:r>
                        <a:rPr lang="en-US" sz="1100" b="0" i="0" u="none" strike="noStrike" dirty="0">
                          <a:solidFill>
                            <a:srgbClr val="000000"/>
                          </a:solidFill>
                          <a:effectLst/>
                          <a:latin typeface="+mn-lt"/>
                        </a:rPr>
                        <a:t>0.002</a:t>
                      </a:r>
                    </a:p>
                  </a:txBody>
                  <a:tcPr marL="7112" marR="7112" marT="7112" marB="0" anchor="b">
                    <a:lnL>
                      <a:noFill/>
                    </a:lnL>
                    <a:lnR w="12700" cap="flat" cmpd="sng" algn="ctr">
                      <a:solidFill>
                        <a:schemeClr val="tx1"/>
                      </a:solidFill>
                      <a:prstDash val="solid"/>
                      <a:round/>
                      <a:headEnd type="none" w="med" len="med"/>
                      <a:tailEnd type="none" w="med" len="med"/>
                    </a:lnR>
                    <a:lnT>
                      <a:noFill/>
                    </a:lnT>
                    <a:lnB>
                      <a:noFill/>
                    </a:lnB>
                    <a:noFill/>
                  </a:tcPr>
                </a:tc>
                <a:extLst>
                  <a:ext uri="{0D108BD9-81ED-4DB2-BD59-A6C34878D82A}">
                    <a16:rowId xmlns:a16="http://schemas.microsoft.com/office/drawing/2014/main" val="2450466731"/>
                  </a:ext>
                </a:extLst>
              </a:tr>
              <a:tr h="212642">
                <a:tc>
                  <a:txBody>
                    <a:bodyPr/>
                    <a:lstStyle/>
                    <a:p>
                      <a:pPr algn="l" fontAlgn="b"/>
                      <a:r>
                        <a:rPr lang="en-US" sz="1100" b="0" i="0" u="none" strike="noStrike">
                          <a:solidFill>
                            <a:srgbClr val="000000"/>
                          </a:solidFill>
                          <a:effectLst/>
                          <a:latin typeface="+mn-lt"/>
                        </a:rPr>
                        <a:t>Decafluorobutane</a:t>
                      </a:r>
                    </a:p>
                  </a:txBody>
                  <a:tcPr marL="7112" marR="7112" marT="7112" marB="0" anchor="b">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mn-lt"/>
                        </a:rPr>
                        <a:t>C4F10</a:t>
                      </a:r>
                    </a:p>
                  </a:txBody>
                  <a:tcPr marL="7112" marR="7112" marT="7112" marB="0" anchor="b">
                    <a:lnL>
                      <a:noFill/>
                    </a:lnL>
                    <a:lnR w="6350" cap="flat" cmpd="sng" algn="ctr">
                      <a:solidFill>
                        <a:srgbClr val="000000"/>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mn-lt"/>
                        </a:rPr>
                        <a:t>0.037</a:t>
                      </a:r>
                    </a:p>
                  </a:txBody>
                  <a:tcPr marL="7112" marR="7112" marT="7112" marB="0" anchor="b">
                    <a:lnL w="6350" cap="flat" cmpd="sng" algn="ctr">
                      <a:solidFill>
                        <a:srgbClr val="000000"/>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noFill/>
                  </a:tcPr>
                </a:tc>
                <a:tc>
                  <a:txBody>
                    <a:bodyPr/>
                    <a:lstStyle/>
                    <a:p>
                      <a:pPr algn="ctr" fontAlgn="b"/>
                      <a:r>
                        <a:rPr lang="en-US" sz="1100" b="0" i="0" u="none" strike="noStrike" dirty="0">
                          <a:solidFill>
                            <a:srgbClr val="000000"/>
                          </a:solidFill>
                          <a:effectLst/>
                          <a:latin typeface="+mn-lt"/>
                        </a:rPr>
                        <a:t>0.002</a:t>
                      </a:r>
                    </a:p>
                  </a:txBody>
                  <a:tcPr marL="7112" marR="7112" marT="7112" marB="0" anchor="b">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12689680"/>
                  </a:ext>
                </a:extLst>
              </a:tr>
            </a:tbl>
          </a:graphicData>
        </a:graphic>
      </p:graphicFrame>
      <p:graphicFrame>
        <p:nvGraphicFramePr>
          <p:cNvPr id="10" name="Table 9">
            <a:extLst>
              <a:ext uri="{FF2B5EF4-FFF2-40B4-BE49-F238E27FC236}">
                <a16:creationId xmlns:a16="http://schemas.microsoft.com/office/drawing/2014/main" id="{3EDDD026-64B9-70A8-8360-98998C0DFACF}"/>
              </a:ext>
            </a:extLst>
          </p:cNvPr>
          <p:cNvGraphicFramePr>
            <a:graphicFrameLocks noGrp="1"/>
          </p:cNvGraphicFramePr>
          <p:nvPr>
            <p:extLst>
              <p:ext uri="{D42A27DB-BD31-4B8C-83A1-F6EECF244321}">
                <p14:modId xmlns:p14="http://schemas.microsoft.com/office/powerpoint/2010/main" val="2189726247"/>
              </p:ext>
            </p:extLst>
          </p:nvPr>
        </p:nvGraphicFramePr>
        <p:xfrm>
          <a:off x="6096000" y="1150116"/>
          <a:ext cx="5120641" cy="4166697"/>
        </p:xfrm>
        <a:graphic>
          <a:graphicData uri="http://schemas.openxmlformats.org/drawingml/2006/table">
            <a:tbl>
              <a:tblPr/>
              <a:tblGrid>
                <a:gridCol w="1762453">
                  <a:extLst>
                    <a:ext uri="{9D8B030D-6E8A-4147-A177-3AD203B41FA5}">
                      <a16:colId xmlns:a16="http://schemas.microsoft.com/office/drawing/2014/main" val="3008086662"/>
                    </a:ext>
                  </a:extLst>
                </a:gridCol>
                <a:gridCol w="1119396">
                  <a:extLst>
                    <a:ext uri="{9D8B030D-6E8A-4147-A177-3AD203B41FA5}">
                      <a16:colId xmlns:a16="http://schemas.microsoft.com/office/drawing/2014/main" val="1786891784"/>
                    </a:ext>
                  </a:extLst>
                </a:gridCol>
                <a:gridCol w="1119396">
                  <a:extLst>
                    <a:ext uri="{9D8B030D-6E8A-4147-A177-3AD203B41FA5}">
                      <a16:colId xmlns:a16="http://schemas.microsoft.com/office/drawing/2014/main" val="2135642395"/>
                    </a:ext>
                  </a:extLst>
                </a:gridCol>
                <a:gridCol w="1119396">
                  <a:extLst>
                    <a:ext uri="{9D8B030D-6E8A-4147-A177-3AD203B41FA5}">
                      <a16:colId xmlns:a16="http://schemas.microsoft.com/office/drawing/2014/main" val="3510541574"/>
                    </a:ext>
                  </a:extLst>
                </a:gridCol>
              </a:tblGrid>
              <a:tr h="458177">
                <a:tc>
                  <a:txBody>
                    <a:bodyPr/>
                    <a:lstStyle/>
                    <a:p>
                      <a:pPr algn="l" fontAlgn="b"/>
                      <a:r>
                        <a:rPr lang="en-US" sz="1200" b="1" i="0" u="none" strike="noStrike" dirty="0">
                          <a:solidFill>
                            <a:srgbClr val="000000"/>
                          </a:solidFill>
                          <a:effectLst/>
                          <a:latin typeface="+mn-lt"/>
                        </a:rPr>
                        <a:t> </a:t>
                      </a:r>
                    </a:p>
                  </a:txBody>
                  <a:tcPr marL="7144" marR="7144" marT="7144"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solidFill>
                      <a:schemeClr val="accent2">
                        <a:lumMod val="60000"/>
                        <a:lumOff val="40000"/>
                      </a:schemeClr>
                    </a:solidFill>
                  </a:tcPr>
                </a:tc>
                <a:tc>
                  <a:txBody>
                    <a:bodyPr/>
                    <a:lstStyle/>
                    <a:p>
                      <a:pPr algn="l" fontAlgn="b"/>
                      <a:r>
                        <a:rPr lang="en-US" sz="1200" b="1" i="0" u="none" strike="noStrike" dirty="0">
                          <a:solidFill>
                            <a:srgbClr val="000000"/>
                          </a:solidFill>
                          <a:effectLst/>
                          <a:latin typeface="+mn-lt"/>
                        </a:rPr>
                        <a:t> </a:t>
                      </a:r>
                    </a:p>
                  </a:txBody>
                  <a:tcPr marL="7144" marR="7144" marT="7144" marB="0" anchor="b">
                    <a:lnL>
                      <a:noFill/>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chemeClr val="accent2">
                        <a:lumMod val="60000"/>
                        <a:lumOff val="40000"/>
                      </a:schemeClr>
                    </a:solidFill>
                  </a:tcPr>
                </a:tc>
                <a:tc>
                  <a:txBody>
                    <a:bodyPr/>
                    <a:lstStyle/>
                    <a:p>
                      <a:pPr algn="ctr" fontAlgn="ctr"/>
                      <a:r>
                        <a:rPr lang="en-US" sz="1200" b="1" i="0" u="none" strike="noStrike" dirty="0">
                          <a:solidFill>
                            <a:srgbClr val="000000"/>
                          </a:solidFill>
                          <a:effectLst/>
                          <a:latin typeface="+mn-lt"/>
                        </a:rPr>
                        <a:t>OTM50 QRL (3xMDL)</a:t>
                      </a:r>
                    </a:p>
                  </a:txBody>
                  <a:tcPr marL="7144" marR="7144" marT="7144" marB="0" anchor="ctr">
                    <a:lnL w="635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fontAlgn="ctr"/>
                      <a:r>
                        <a:rPr lang="en-US" sz="1200" b="1" i="0" u="none" strike="noStrike">
                          <a:solidFill>
                            <a:srgbClr val="000000"/>
                          </a:solidFill>
                          <a:effectLst/>
                          <a:latin typeface="+mn-lt"/>
                        </a:rPr>
                        <a:t>ALS LOR</a:t>
                      </a:r>
                    </a:p>
                  </a:txBody>
                  <a:tcPr marL="7144" marR="7144" marT="7144"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2189153235"/>
                  </a:ext>
                </a:extLst>
              </a:tr>
              <a:tr h="325048">
                <a:tc>
                  <a:txBody>
                    <a:bodyPr/>
                    <a:lstStyle/>
                    <a:p>
                      <a:pPr algn="l" fontAlgn="b"/>
                      <a:r>
                        <a:rPr lang="en-US" sz="1200" b="1" i="0" u="none" strike="noStrike">
                          <a:solidFill>
                            <a:srgbClr val="000000"/>
                          </a:solidFill>
                          <a:effectLst/>
                          <a:latin typeface="+mn-lt"/>
                        </a:rPr>
                        <a:t>Parameter</a:t>
                      </a:r>
                    </a:p>
                  </a:txBody>
                  <a:tcPr marL="7144" marR="7144" marT="7144" marB="0" anchor="b">
                    <a:lnL w="12700" cap="flat" cmpd="sng" algn="ctr">
                      <a:solidFill>
                        <a:schemeClr val="tx1"/>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l" fontAlgn="b"/>
                      <a:r>
                        <a:rPr lang="en-US" sz="1200" b="1" i="0" u="none" strike="noStrike" dirty="0">
                          <a:solidFill>
                            <a:srgbClr val="000000"/>
                          </a:solidFill>
                          <a:effectLst/>
                          <a:latin typeface="+mn-lt"/>
                        </a:rPr>
                        <a:t>Synonym</a:t>
                      </a:r>
                    </a:p>
                  </a:txBody>
                  <a:tcPr marL="7144" marR="7144" marT="7144"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chemeClr val="accent2">
                        <a:lumMod val="60000"/>
                        <a:lumOff val="40000"/>
                      </a:schemeClr>
                    </a:solidFill>
                  </a:tcPr>
                </a:tc>
                <a:tc gridSpan="2">
                  <a:txBody>
                    <a:bodyPr/>
                    <a:lstStyle/>
                    <a:p>
                      <a:pPr algn="ctr" fontAlgn="b"/>
                      <a:r>
                        <a:rPr lang="en-US" sz="1200" b="0" i="0" u="none" strike="noStrike" dirty="0">
                          <a:solidFill>
                            <a:srgbClr val="000000"/>
                          </a:solidFill>
                          <a:effectLst/>
                          <a:latin typeface="+mn-lt"/>
                        </a:rPr>
                        <a:t>--- --- --- </a:t>
                      </a:r>
                      <a:r>
                        <a:rPr lang="en-US" sz="1200" b="0" i="0" u="none" strike="noStrike" dirty="0" err="1">
                          <a:solidFill>
                            <a:srgbClr val="000000"/>
                          </a:solidFill>
                          <a:effectLst/>
                          <a:latin typeface="+mn-lt"/>
                        </a:rPr>
                        <a:t>ppbv</a:t>
                      </a:r>
                      <a:r>
                        <a:rPr lang="en-US" sz="1200" b="0" i="0" u="none" strike="noStrike" dirty="0">
                          <a:solidFill>
                            <a:srgbClr val="000000"/>
                          </a:solidFill>
                          <a:effectLst/>
                          <a:latin typeface="+mn-lt"/>
                        </a:rPr>
                        <a:t> --- --- ---</a:t>
                      </a:r>
                    </a:p>
                  </a:txBody>
                  <a:tcPr marL="89836" marR="89836" marT="44918" marB="44918"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hMerge="1">
                  <a:txBody>
                    <a:bodyPr/>
                    <a:lstStyle/>
                    <a:p>
                      <a:endParaRPr lang="en-US"/>
                    </a:p>
                  </a:txBody>
                  <a:tcPr/>
                </a:tc>
                <a:extLst>
                  <a:ext uri="{0D108BD9-81ED-4DB2-BD59-A6C34878D82A}">
                    <a16:rowId xmlns:a16="http://schemas.microsoft.com/office/drawing/2014/main" val="237975786"/>
                  </a:ext>
                </a:extLst>
              </a:tr>
              <a:tr h="211467">
                <a:tc>
                  <a:txBody>
                    <a:bodyPr/>
                    <a:lstStyle/>
                    <a:p>
                      <a:pPr algn="l" fontAlgn="b"/>
                      <a:r>
                        <a:rPr lang="en-US" sz="1100" b="0" i="0" u="none" strike="noStrike">
                          <a:solidFill>
                            <a:srgbClr val="000000"/>
                          </a:solidFill>
                          <a:effectLst/>
                          <a:latin typeface="+mn-lt"/>
                        </a:rPr>
                        <a:t>1H-Heptafluoropropane</a:t>
                      </a:r>
                    </a:p>
                  </a:txBody>
                  <a:tcPr marL="7144" marR="7144" marT="7144" marB="0" anchor="b">
                    <a:lnL w="12700" cap="flat" cmpd="sng" algn="ctr">
                      <a:solidFill>
                        <a:schemeClr val="tx1"/>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r>
                        <a:rPr lang="en-US" sz="1100" b="0" i="0" u="none" strike="noStrike">
                          <a:solidFill>
                            <a:srgbClr val="000000"/>
                          </a:solidFill>
                          <a:effectLst/>
                          <a:latin typeface="+mn-lt"/>
                        </a:rPr>
                        <a:t>C3HF7</a:t>
                      </a:r>
                    </a:p>
                  </a:txBody>
                  <a:tcPr marL="7144" marR="7144" marT="7144"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b"/>
                      <a:r>
                        <a:rPr lang="en-US" sz="1100" b="0" i="0" u="none" strike="noStrike">
                          <a:solidFill>
                            <a:srgbClr val="000000"/>
                          </a:solidFill>
                          <a:effectLst/>
                          <a:latin typeface="+mn-lt"/>
                        </a:rPr>
                        <a:t>0.042</a:t>
                      </a:r>
                    </a:p>
                  </a:txBody>
                  <a:tcPr marL="7144" marR="7144" marT="7144"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noFill/>
                  </a:tcPr>
                </a:tc>
                <a:tc>
                  <a:txBody>
                    <a:bodyPr/>
                    <a:lstStyle/>
                    <a:p>
                      <a:pPr algn="ctr" fontAlgn="b"/>
                      <a:r>
                        <a:rPr lang="en-US" sz="1100" b="0" i="0" u="none" strike="noStrike">
                          <a:solidFill>
                            <a:srgbClr val="000000"/>
                          </a:solidFill>
                          <a:effectLst/>
                          <a:latin typeface="+mn-lt"/>
                        </a:rPr>
                        <a:t>0.002</a:t>
                      </a:r>
                    </a:p>
                  </a:txBody>
                  <a:tcPr marL="7144" marR="7144" marT="7144" marB="0" anchor="b">
                    <a:lnL>
                      <a:noFill/>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996168014"/>
                  </a:ext>
                </a:extLst>
              </a:tr>
              <a:tr h="211467">
                <a:tc>
                  <a:txBody>
                    <a:bodyPr/>
                    <a:lstStyle/>
                    <a:p>
                      <a:pPr algn="l" fontAlgn="b"/>
                      <a:r>
                        <a:rPr lang="en-US" sz="1100" b="0" i="0" u="none" strike="noStrike">
                          <a:solidFill>
                            <a:srgbClr val="000000"/>
                          </a:solidFill>
                          <a:effectLst/>
                          <a:latin typeface="+mn-lt"/>
                        </a:rPr>
                        <a:t>Trichlorofluoromethane</a:t>
                      </a:r>
                    </a:p>
                  </a:txBody>
                  <a:tcPr marL="7144" marR="7144" marT="7144" marB="0" anchor="b">
                    <a:lnL w="12700" cap="flat" cmpd="sng" algn="ctr">
                      <a:solidFill>
                        <a:schemeClr val="tx1"/>
                      </a:solidFill>
                      <a:prstDash val="solid"/>
                      <a:round/>
                      <a:headEnd type="none" w="med" len="med"/>
                      <a:tailEnd type="none" w="med" len="med"/>
                    </a:lnL>
                    <a:lnR>
                      <a:noFill/>
                    </a:lnR>
                    <a:lnT>
                      <a:noFill/>
                    </a:lnT>
                    <a:lnB>
                      <a:noFill/>
                    </a:lnB>
                    <a:noFill/>
                  </a:tcPr>
                </a:tc>
                <a:tc>
                  <a:txBody>
                    <a:bodyPr/>
                    <a:lstStyle/>
                    <a:p>
                      <a:pPr algn="l" fontAlgn="b"/>
                      <a:r>
                        <a:rPr lang="en-US" sz="1100" b="0" i="0" u="none" strike="noStrike">
                          <a:solidFill>
                            <a:srgbClr val="000000"/>
                          </a:solidFill>
                          <a:effectLst/>
                          <a:latin typeface="+mn-lt"/>
                        </a:rPr>
                        <a:t>(CFC-11)</a:t>
                      </a:r>
                    </a:p>
                  </a:txBody>
                  <a:tcPr marL="7144" marR="7144" marT="7144" marB="0" anchor="b">
                    <a:lnL>
                      <a:noFill/>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1100" b="0" i="0" u="none" strike="noStrike" dirty="0">
                          <a:solidFill>
                            <a:srgbClr val="000000"/>
                          </a:solidFill>
                          <a:effectLst/>
                          <a:latin typeface="+mn-lt"/>
                        </a:rPr>
                        <a:t>0.042</a:t>
                      </a:r>
                    </a:p>
                  </a:txBody>
                  <a:tcPr marL="7144" marR="7144" marT="7144" marB="0" anchor="b">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ctr" fontAlgn="b"/>
                      <a:r>
                        <a:rPr lang="en-US" sz="1100" b="0" i="0" u="none" strike="noStrike">
                          <a:solidFill>
                            <a:srgbClr val="000000"/>
                          </a:solidFill>
                          <a:effectLst/>
                          <a:latin typeface="+mn-lt"/>
                        </a:rPr>
                        <a:t>0.002</a:t>
                      </a:r>
                    </a:p>
                  </a:txBody>
                  <a:tcPr marL="7144" marR="7144" marT="7144" marB="0" anchor="b">
                    <a:lnL>
                      <a:noFill/>
                    </a:lnL>
                    <a:lnR w="12700" cap="flat" cmpd="sng" algn="ctr">
                      <a:solidFill>
                        <a:schemeClr val="tx1"/>
                      </a:solidFill>
                      <a:prstDash val="solid"/>
                      <a:round/>
                      <a:headEnd type="none" w="med" len="med"/>
                      <a:tailEnd type="none" w="med" len="med"/>
                    </a:lnR>
                    <a:lnT>
                      <a:noFill/>
                    </a:lnT>
                    <a:lnB>
                      <a:noFill/>
                    </a:lnB>
                    <a:noFill/>
                  </a:tcPr>
                </a:tc>
                <a:extLst>
                  <a:ext uri="{0D108BD9-81ED-4DB2-BD59-A6C34878D82A}">
                    <a16:rowId xmlns:a16="http://schemas.microsoft.com/office/drawing/2014/main" val="3524558065"/>
                  </a:ext>
                </a:extLst>
              </a:tr>
              <a:tr h="211467">
                <a:tc>
                  <a:txBody>
                    <a:bodyPr/>
                    <a:lstStyle/>
                    <a:p>
                      <a:pPr algn="l" fontAlgn="b"/>
                      <a:r>
                        <a:rPr lang="en-US" sz="1100" b="0" i="0" u="none" strike="noStrike">
                          <a:solidFill>
                            <a:srgbClr val="000000"/>
                          </a:solidFill>
                          <a:effectLst/>
                          <a:latin typeface="+mn-lt"/>
                        </a:rPr>
                        <a:t>Dodecafluoropentane</a:t>
                      </a:r>
                    </a:p>
                  </a:txBody>
                  <a:tcPr marL="7144" marR="7144" marT="7144" marB="0" anchor="b">
                    <a:lnL w="12700" cap="flat" cmpd="sng" algn="ctr">
                      <a:solidFill>
                        <a:schemeClr val="tx1"/>
                      </a:solidFill>
                      <a:prstDash val="solid"/>
                      <a:round/>
                      <a:headEnd type="none" w="med" len="med"/>
                      <a:tailEnd type="none" w="med" len="med"/>
                    </a:lnL>
                    <a:lnR>
                      <a:noFill/>
                    </a:lnR>
                    <a:lnT>
                      <a:noFill/>
                    </a:lnT>
                    <a:lnB>
                      <a:noFill/>
                    </a:lnB>
                    <a:noFill/>
                  </a:tcPr>
                </a:tc>
                <a:tc>
                  <a:txBody>
                    <a:bodyPr/>
                    <a:lstStyle/>
                    <a:p>
                      <a:pPr algn="l" fontAlgn="b"/>
                      <a:r>
                        <a:rPr lang="en-US" sz="1100" b="0" i="0" u="none" strike="noStrike" dirty="0">
                          <a:solidFill>
                            <a:srgbClr val="000000"/>
                          </a:solidFill>
                          <a:effectLst/>
                          <a:latin typeface="+mn-lt"/>
                        </a:rPr>
                        <a:t>C5F12</a:t>
                      </a:r>
                    </a:p>
                  </a:txBody>
                  <a:tcPr marL="7144" marR="7144" marT="7144" marB="0" anchor="b">
                    <a:lnL>
                      <a:noFill/>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1100" b="0" i="0" u="none" strike="noStrike">
                          <a:solidFill>
                            <a:srgbClr val="000000"/>
                          </a:solidFill>
                          <a:effectLst/>
                          <a:latin typeface="+mn-lt"/>
                        </a:rPr>
                        <a:t>0.069</a:t>
                      </a:r>
                    </a:p>
                  </a:txBody>
                  <a:tcPr marL="7144" marR="7144" marT="7144" marB="0" anchor="b">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ctr" fontAlgn="b"/>
                      <a:r>
                        <a:rPr lang="en-US" sz="1100" b="0" i="0" u="none" strike="noStrike">
                          <a:solidFill>
                            <a:srgbClr val="000000"/>
                          </a:solidFill>
                          <a:effectLst/>
                          <a:latin typeface="+mn-lt"/>
                        </a:rPr>
                        <a:t>0.002</a:t>
                      </a:r>
                    </a:p>
                  </a:txBody>
                  <a:tcPr marL="7144" marR="7144" marT="7144" marB="0" anchor="b">
                    <a:lnL>
                      <a:noFill/>
                    </a:lnL>
                    <a:lnR w="12700" cap="flat" cmpd="sng" algn="ctr">
                      <a:solidFill>
                        <a:schemeClr val="tx1"/>
                      </a:solidFill>
                      <a:prstDash val="solid"/>
                      <a:round/>
                      <a:headEnd type="none" w="med" len="med"/>
                      <a:tailEnd type="none" w="med" len="med"/>
                    </a:lnR>
                    <a:lnT>
                      <a:noFill/>
                    </a:lnT>
                    <a:lnB>
                      <a:noFill/>
                    </a:lnB>
                    <a:noFill/>
                  </a:tcPr>
                </a:tc>
                <a:extLst>
                  <a:ext uri="{0D108BD9-81ED-4DB2-BD59-A6C34878D82A}">
                    <a16:rowId xmlns:a16="http://schemas.microsoft.com/office/drawing/2014/main" val="3061546666"/>
                  </a:ext>
                </a:extLst>
              </a:tr>
              <a:tr h="211467">
                <a:tc>
                  <a:txBody>
                    <a:bodyPr/>
                    <a:lstStyle/>
                    <a:p>
                      <a:pPr algn="l" fontAlgn="b"/>
                      <a:r>
                        <a:rPr lang="en-US" sz="1100" b="0" i="0" u="none" strike="noStrike">
                          <a:solidFill>
                            <a:srgbClr val="000000"/>
                          </a:solidFill>
                          <a:effectLst/>
                          <a:latin typeface="+mn-lt"/>
                        </a:rPr>
                        <a:t>Octafluorocyclopentene</a:t>
                      </a:r>
                    </a:p>
                  </a:txBody>
                  <a:tcPr marL="7144" marR="7144" marT="7144" marB="0" anchor="b">
                    <a:lnL w="12700" cap="flat" cmpd="sng" algn="ctr">
                      <a:solidFill>
                        <a:schemeClr val="tx1"/>
                      </a:solidFill>
                      <a:prstDash val="solid"/>
                      <a:round/>
                      <a:headEnd type="none" w="med" len="med"/>
                      <a:tailEnd type="none" w="med" len="med"/>
                    </a:lnL>
                    <a:lnR>
                      <a:noFill/>
                    </a:lnR>
                    <a:lnT>
                      <a:noFill/>
                    </a:lnT>
                    <a:lnB>
                      <a:noFill/>
                    </a:lnB>
                    <a:noFill/>
                  </a:tcPr>
                </a:tc>
                <a:tc>
                  <a:txBody>
                    <a:bodyPr/>
                    <a:lstStyle/>
                    <a:p>
                      <a:pPr algn="l" fontAlgn="b"/>
                      <a:r>
                        <a:rPr lang="en-US" sz="1100" b="0" i="0" u="none" strike="noStrike">
                          <a:solidFill>
                            <a:srgbClr val="000000"/>
                          </a:solidFill>
                          <a:effectLst/>
                          <a:latin typeface="+mn-lt"/>
                        </a:rPr>
                        <a:t>(PFC-C1418)</a:t>
                      </a:r>
                    </a:p>
                  </a:txBody>
                  <a:tcPr marL="7144" marR="7144" marT="7144" marB="0" anchor="b">
                    <a:lnL>
                      <a:noFill/>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1100" b="0" i="0" u="none" strike="noStrike" dirty="0">
                          <a:solidFill>
                            <a:srgbClr val="000000"/>
                          </a:solidFill>
                          <a:effectLst/>
                          <a:latin typeface="+mn-lt"/>
                        </a:rPr>
                        <a:t>0.037</a:t>
                      </a:r>
                    </a:p>
                  </a:txBody>
                  <a:tcPr marL="7144" marR="7144" marT="7144" marB="0" anchor="b">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ctr" fontAlgn="b"/>
                      <a:r>
                        <a:rPr lang="en-US" sz="1100" b="0" i="0" u="none" strike="noStrike">
                          <a:solidFill>
                            <a:srgbClr val="000000"/>
                          </a:solidFill>
                          <a:effectLst/>
                          <a:latin typeface="+mn-lt"/>
                        </a:rPr>
                        <a:t>0.002</a:t>
                      </a:r>
                    </a:p>
                  </a:txBody>
                  <a:tcPr marL="7144" marR="7144" marT="7144" marB="0" anchor="b">
                    <a:lnL>
                      <a:noFill/>
                    </a:lnL>
                    <a:lnR w="12700" cap="flat" cmpd="sng" algn="ctr">
                      <a:solidFill>
                        <a:schemeClr val="tx1"/>
                      </a:solidFill>
                      <a:prstDash val="solid"/>
                      <a:round/>
                      <a:headEnd type="none" w="med" len="med"/>
                      <a:tailEnd type="none" w="med" len="med"/>
                    </a:lnR>
                    <a:lnT>
                      <a:noFill/>
                    </a:lnT>
                    <a:lnB>
                      <a:noFill/>
                    </a:lnB>
                    <a:noFill/>
                  </a:tcPr>
                </a:tc>
                <a:extLst>
                  <a:ext uri="{0D108BD9-81ED-4DB2-BD59-A6C34878D82A}">
                    <a16:rowId xmlns:a16="http://schemas.microsoft.com/office/drawing/2014/main" val="170036023"/>
                  </a:ext>
                </a:extLst>
              </a:tr>
              <a:tr h="211467">
                <a:tc>
                  <a:txBody>
                    <a:bodyPr/>
                    <a:lstStyle/>
                    <a:p>
                      <a:pPr algn="l" fontAlgn="b"/>
                      <a:r>
                        <a:rPr lang="en-US" sz="1100" b="0" i="0" u="none" strike="noStrike">
                          <a:solidFill>
                            <a:srgbClr val="000000"/>
                          </a:solidFill>
                          <a:effectLst/>
                          <a:latin typeface="+mn-lt"/>
                        </a:rPr>
                        <a:t>1H-Nonafluorobutane</a:t>
                      </a:r>
                    </a:p>
                  </a:txBody>
                  <a:tcPr marL="7144" marR="7144" marT="7144" marB="0" anchor="b">
                    <a:lnL w="12700" cap="flat" cmpd="sng" algn="ctr">
                      <a:solidFill>
                        <a:schemeClr val="tx1"/>
                      </a:solidFill>
                      <a:prstDash val="solid"/>
                      <a:round/>
                      <a:headEnd type="none" w="med" len="med"/>
                      <a:tailEnd type="none" w="med" len="med"/>
                    </a:lnL>
                    <a:lnR>
                      <a:noFill/>
                    </a:lnR>
                    <a:lnT>
                      <a:noFill/>
                    </a:lnT>
                    <a:lnB>
                      <a:noFill/>
                    </a:lnB>
                    <a:noFill/>
                  </a:tcPr>
                </a:tc>
                <a:tc>
                  <a:txBody>
                    <a:bodyPr/>
                    <a:lstStyle/>
                    <a:p>
                      <a:pPr algn="l" fontAlgn="b"/>
                      <a:r>
                        <a:rPr lang="en-US" sz="1100" b="0" i="0" u="none" strike="noStrike">
                          <a:solidFill>
                            <a:srgbClr val="000000"/>
                          </a:solidFill>
                          <a:effectLst/>
                          <a:latin typeface="+mn-lt"/>
                        </a:rPr>
                        <a:t>C4HF9</a:t>
                      </a:r>
                    </a:p>
                  </a:txBody>
                  <a:tcPr marL="7144" marR="7144" marT="7144" marB="0" anchor="b">
                    <a:lnL>
                      <a:noFill/>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1100" b="0" i="0" u="none" strike="noStrike" dirty="0">
                          <a:solidFill>
                            <a:srgbClr val="000000"/>
                          </a:solidFill>
                          <a:effectLst/>
                          <a:latin typeface="+mn-lt"/>
                        </a:rPr>
                        <a:t>0.033</a:t>
                      </a:r>
                    </a:p>
                  </a:txBody>
                  <a:tcPr marL="7144" marR="7144" marT="7144" marB="0" anchor="b">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ctr" fontAlgn="b"/>
                      <a:r>
                        <a:rPr lang="en-US" sz="1100" b="0" i="0" u="none" strike="noStrike">
                          <a:solidFill>
                            <a:srgbClr val="000000"/>
                          </a:solidFill>
                          <a:effectLst/>
                          <a:latin typeface="+mn-lt"/>
                        </a:rPr>
                        <a:t>0.002</a:t>
                      </a:r>
                    </a:p>
                  </a:txBody>
                  <a:tcPr marL="7144" marR="7144" marT="7144" marB="0" anchor="b">
                    <a:lnL>
                      <a:noFill/>
                    </a:lnL>
                    <a:lnR w="12700" cap="flat" cmpd="sng" algn="ctr">
                      <a:solidFill>
                        <a:schemeClr val="tx1"/>
                      </a:solidFill>
                      <a:prstDash val="solid"/>
                      <a:round/>
                      <a:headEnd type="none" w="med" len="med"/>
                      <a:tailEnd type="none" w="med" len="med"/>
                    </a:lnR>
                    <a:lnT>
                      <a:noFill/>
                    </a:lnT>
                    <a:lnB>
                      <a:noFill/>
                    </a:lnB>
                    <a:noFill/>
                  </a:tcPr>
                </a:tc>
                <a:extLst>
                  <a:ext uri="{0D108BD9-81ED-4DB2-BD59-A6C34878D82A}">
                    <a16:rowId xmlns:a16="http://schemas.microsoft.com/office/drawing/2014/main" val="3257699737"/>
                  </a:ext>
                </a:extLst>
              </a:tr>
              <a:tr h="211467">
                <a:tc>
                  <a:txBody>
                    <a:bodyPr/>
                    <a:lstStyle/>
                    <a:p>
                      <a:pPr algn="l" fontAlgn="b"/>
                      <a:r>
                        <a:rPr lang="en-US" sz="1100" b="0" i="0" u="none" strike="noStrike">
                          <a:solidFill>
                            <a:srgbClr val="000000"/>
                          </a:solidFill>
                          <a:effectLst/>
                          <a:latin typeface="+mn-lt"/>
                        </a:rPr>
                        <a:t>Tetradecafluorohexane</a:t>
                      </a:r>
                    </a:p>
                  </a:txBody>
                  <a:tcPr marL="7144" marR="7144" marT="7144" marB="0" anchor="b">
                    <a:lnL w="12700" cap="flat" cmpd="sng" algn="ctr">
                      <a:solidFill>
                        <a:schemeClr val="tx1"/>
                      </a:solidFill>
                      <a:prstDash val="solid"/>
                      <a:round/>
                      <a:headEnd type="none" w="med" len="med"/>
                      <a:tailEnd type="none" w="med" len="med"/>
                    </a:lnL>
                    <a:lnR>
                      <a:noFill/>
                    </a:lnR>
                    <a:lnT>
                      <a:noFill/>
                    </a:lnT>
                    <a:lnB>
                      <a:noFill/>
                    </a:lnB>
                    <a:noFill/>
                  </a:tcPr>
                </a:tc>
                <a:tc>
                  <a:txBody>
                    <a:bodyPr/>
                    <a:lstStyle/>
                    <a:p>
                      <a:pPr algn="l" fontAlgn="b"/>
                      <a:r>
                        <a:rPr lang="en-US" sz="1100" b="0" i="0" u="none" strike="noStrike">
                          <a:solidFill>
                            <a:srgbClr val="000000"/>
                          </a:solidFill>
                          <a:effectLst/>
                          <a:latin typeface="+mn-lt"/>
                        </a:rPr>
                        <a:t>C6F14</a:t>
                      </a:r>
                    </a:p>
                  </a:txBody>
                  <a:tcPr marL="7144" marR="7144" marT="7144" marB="0" anchor="b">
                    <a:lnL>
                      <a:noFill/>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1100" b="0" i="0" u="none" strike="noStrike">
                          <a:solidFill>
                            <a:srgbClr val="000000"/>
                          </a:solidFill>
                          <a:effectLst/>
                          <a:latin typeface="+mn-lt"/>
                        </a:rPr>
                        <a:t>0.048</a:t>
                      </a:r>
                    </a:p>
                  </a:txBody>
                  <a:tcPr marL="7144" marR="7144" marT="7144" marB="0" anchor="b">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ctr" fontAlgn="b"/>
                      <a:r>
                        <a:rPr lang="en-US" sz="1100" b="0" i="0" u="none" strike="noStrike">
                          <a:solidFill>
                            <a:srgbClr val="000000"/>
                          </a:solidFill>
                          <a:effectLst/>
                          <a:latin typeface="+mn-lt"/>
                        </a:rPr>
                        <a:t>0.002</a:t>
                      </a:r>
                    </a:p>
                  </a:txBody>
                  <a:tcPr marL="7144" marR="7144" marT="7144" marB="0" anchor="b">
                    <a:lnL>
                      <a:noFill/>
                    </a:lnL>
                    <a:lnR w="12700" cap="flat" cmpd="sng" algn="ctr">
                      <a:solidFill>
                        <a:schemeClr val="tx1"/>
                      </a:solidFill>
                      <a:prstDash val="solid"/>
                      <a:round/>
                      <a:headEnd type="none" w="med" len="med"/>
                      <a:tailEnd type="none" w="med" len="med"/>
                    </a:lnR>
                    <a:lnT>
                      <a:noFill/>
                    </a:lnT>
                    <a:lnB>
                      <a:noFill/>
                    </a:lnB>
                    <a:noFill/>
                  </a:tcPr>
                </a:tc>
                <a:extLst>
                  <a:ext uri="{0D108BD9-81ED-4DB2-BD59-A6C34878D82A}">
                    <a16:rowId xmlns:a16="http://schemas.microsoft.com/office/drawing/2014/main" val="3321894889"/>
                  </a:ext>
                </a:extLst>
              </a:tr>
              <a:tr h="211467">
                <a:tc>
                  <a:txBody>
                    <a:bodyPr/>
                    <a:lstStyle/>
                    <a:p>
                      <a:pPr algn="l" fontAlgn="b"/>
                      <a:r>
                        <a:rPr lang="en-US" sz="1100" b="0" i="0" u="none" strike="noStrike">
                          <a:solidFill>
                            <a:srgbClr val="000000"/>
                          </a:solidFill>
                          <a:effectLst/>
                          <a:latin typeface="+mn-lt"/>
                        </a:rPr>
                        <a:t>1H-Perfluoropentane</a:t>
                      </a:r>
                    </a:p>
                  </a:txBody>
                  <a:tcPr marL="7144" marR="7144" marT="7144" marB="0" anchor="b">
                    <a:lnL w="12700" cap="flat" cmpd="sng" algn="ctr">
                      <a:solidFill>
                        <a:schemeClr val="tx1"/>
                      </a:solidFill>
                      <a:prstDash val="solid"/>
                      <a:round/>
                      <a:headEnd type="none" w="med" len="med"/>
                      <a:tailEnd type="none" w="med" len="med"/>
                    </a:lnL>
                    <a:lnR>
                      <a:noFill/>
                    </a:lnR>
                    <a:lnT>
                      <a:noFill/>
                    </a:lnT>
                    <a:lnB>
                      <a:noFill/>
                    </a:lnB>
                    <a:noFill/>
                  </a:tcPr>
                </a:tc>
                <a:tc>
                  <a:txBody>
                    <a:bodyPr/>
                    <a:lstStyle/>
                    <a:p>
                      <a:pPr algn="l" fontAlgn="b"/>
                      <a:r>
                        <a:rPr lang="en-US" sz="1100" b="0" i="0" u="none" strike="noStrike">
                          <a:solidFill>
                            <a:srgbClr val="000000"/>
                          </a:solidFill>
                          <a:effectLst/>
                          <a:latin typeface="+mn-lt"/>
                        </a:rPr>
                        <a:t>C5HF11</a:t>
                      </a:r>
                    </a:p>
                  </a:txBody>
                  <a:tcPr marL="7144" marR="7144" marT="7144" marB="0" anchor="b">
                    <a:lnL>
                      <a:noFill/>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1100" b="0" i="0" u="none" strike="noStrike" dirty="0">
                          <a:solidFill>
                            <a:srgbClr val="000000"/>
                          </a:solidFill>
                          <a:effectLst/>
                          <a:latin typeface="+mn-lt"/>
                        </a:rPr>
                        <a:t>0.048</a:t>
                      </a:r>
                    </a:p>
                  </a:txBody>
                  <a:tcPr marL="7144" marR="7144" marT="7144" marB="0" anchor="b">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ctr" fontAlgn="b"/>
                      <a:r>
                        <a:rPr lang="en-US" sz="1100" b="0" i="0" u="none" strike="noStrike">
                          <a:solidFill>
                            <a:srgbClr val="000000"/>
                          </a:solidFill>
                          <a:effectLst/>
                          <a:latin typeface="+mn-lt"/>
                        </a:rPr>
                        <a:t>0.002</a:t>
                      </a:r>
                    </a:p>
                  </a:txBody>
                  <a:tcPr marL="7144" marR="7144" marT="7144" marB="0" anchor="b">
                    <a:lnL>
                      <a:noFill/>
                    </a:lnL>
                    <a:lnR w="12700" cap="flat" cmpd="sng" algn="ctr">
                      <a:solidFill>
                        <a:schemeClr val="tx1"/>
                      </a:solidFill>
                      <a:prstDash val="solid"/>
                      <a:round/>
                      <a:headEnd type="none" w="med" len="med"/>
                      <a:tailEnd type="none" w="med" len="med"/>
                    </a:lnR>
                    <a:lnT>
                      <a:noFill/>
                    </a:lnT>
                    <a:lnB>
                      <a:noFill/>
                    </a:lnB>
                    <a:noFill/>
                  </a:tcPr>
                </a:tc>
                <a:extLst>
                  <a:ext uri="{0D108BD9-81ED-4DB2-BD59-A6C34878D82A}">
                    <a16:rowId xmlns:a16="http://schemas.microsoft.com/office/drawing/2014/main" val="375430609"/>
                  </a:ext>
                </a:extLst>
              </a:tr>
              <a:tr h="422934">
                <a:tc>
                  <a:txBody>
                    <a:bodyPr/>
                    <a:lstStyle/>
                    <a:p>
                      <a:pPr algn="l" fontAlgn="b"/>
                      <a:r>
                        <a:rPr lang="en-US" sz="1100" b="0" i="0" u="none" strike="noStrike">
                          <a:solidFill>
                            <a:srgbClr val="000000"/>
                          </a:solidFill>
                          <a:effectLst/>
                          <a:latin typeface="+mn-lt"/>
                        </a:rPr>
                        <a:t>Heptafluoropropyl-1,1,1,2-tetrafluoroethyl ether </a:t>
                      </a:r>
                    </a:p>
                  </a:txBody>
                  <a:tcPr marL="7144" marR="7144" marT="7144" marB="0" anchor="b">
                    <a:lnL w="12700" cap="flat" cmpd="sng" algn="ctr">
                      <a:solidFill>
                        <a:schemeClr val="tx1"/>
                      </a:solidFill>
                      <a:prstDash val="solid"/>
                      <a:round/>
                      <a:headEnd type="none" w="med" len="med"/>
                      <a:tailEnd type="none" w="med" len="med"/>
                    </a:lnL>
                    <a:lnR>
                      <a:noFill/>
                    </a:lnR>
                    <a:lnT>
                      <a:noFill/>
                    </a:lnT>
                    <a:lnB>
                      <a:noFill/>
                    </a:lnB>
                    <a:noFill/>
                  </a:tcPr>
                </a:tc>
                <a:tc>
                  <a:txBody>
                    <a:bodyPr/>
                    <a:lstStyle/>
                    <a:p>
                      <a:pPr algn="l" fontAlgn="t"/>
                      <a:r>
                        <a:rPr lang="en-US" sz="1100" b="0" i="0" u="none" strike="noStrike">
                          <a:solidFill>
                            <a:srgbClr val="000000"/>
                          </a:solidFill>
                          <a:effectLst/>
                          <a:latin typeface="+mn-lt"/>
                        </a:rPr>
                        <a:t>E1</a:t>
                      </a:r>
                    </a:p>
                  </a:txBody>
                  <a:tcPr marL="7144" marR="7144" marT="7144" marB="0">
                    <a:lnL>
                      <a:noFill/>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t"/>
                      <a:r>
                        <a:rPr lang="en-US" sz="1100" b="0" i="0" u="none" strike="noStrike" dirty="0">
                          <a:solidFill>
                            <a:srgbClr val="000000"/>
                          </a:solidFill>
                          <a:effectLst/>
                          <a:latin typeface="+mn-lt"/>
                        </a:rPr>
                        <a:t>0.042</a:t>
                      </a:r>
                    </a:p>
                  </a:txBody>
                  <a:tcPr marL="7144" marR="7144" marT="7144" marB="0">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ctr" fontAlgn="t"/>
                      <a:r>
                        <a:rPr lang="en-US" sz="1100" b="0" i="0" u="none" strike="noStrike" dirty="0">
                          <a:solidFill>
                            <a:srgbClr val="000000"/>
                          </a:solidFill>
                          <a:effectLst/>
                          <a:latin typeface="+mn-lt"/>
                        </a:rPr>
                        <a:t>0.002</a:t>
                      </a:r>
                    </a:p>
                  </a:txBody>
                  <a:tcPr marL="7144" marR="7144" marT="7144" marB="0">
                    <a:lnL>
                      <a:noFill/>
                    </a:lnL>
                    <a:lnR w="12700" cap="flat" cmpd="sng" algn="ctr">
                      <a:solidFill>
                        <a:schemeClr val="tx1"/>
                      </a:solidFill>
                      <a:prstDash val="solid"/>
                      <a:round/>
                      <a:headEnd type="none" w="med" len="med"/>
                      <a:tailEnd type="none" w="med" len="med"/>
                    </a:lnR>
                    <a:lnT>
                      <a:noFill/>
                    </a:lnT>
                    <a:lnB>
                      <a:noFill/>
                    </a:lnB>
                    <a:noFill/>
                  </a:tcPr>
                </a:tc>
                <a:extLst>
                  <a:ext uri="{0D108BD9-81ED-4DB2-BD59-A6C34878D82A}">
                    <a16:rowId xmlns:a16="http://schemas.microsoft.com/office/drawing/2014/main" val="2365956921"/>
                  </a:ext>
                </a:extLst>
              </a:tr>
              <a:tr h="211467">
                <a:tc>
                  <a:txBody>
                    <a:bodyPr/>
                    <a:lstStyle/>
                    <a:p>
                      <a:pPr algn="l" fontAlgn="b"/>
                      <a:r>
                        <a:rPr lang="en-US" sz="1100" b="0" i="0" u="none" strike="noStrike">
                          <a:solidFill>
                            <a:srgbClr val="000000"/>
                          </a:solidFill>
                          <a:effectLst/>
                          <a:latin typeface="+mn-lt"/>
                        </a:rPr>
                        <a:t>Hexadecafluoroheptane</a:t>
                      </a:r>
                    </a:p>
                  </a:txBody>
                  <a:tcPr marL="7144" marR="7144" marT="7144" marB="0" anchor="b">
                    <a:lnL w="12700" cap="flat" cmpd="sng" algn="ctr">
                      <a:solidFill>
                        <a:schemeClr val="tx1"/>
                      </a:solidFill>
                      <a:prstDash val="solid"/>
                      <a:round/>
                      <a:headEnd type="none" w="med" len="med"/>
                      <a:tailEnd type="none" w="med" len="med"/>
                    </a:lnL>
                    <a:lnR>
                      <a:noFill/>
                    </a:lnR>
                    <a:lnT>
                      <a:noFill/>
                    </a:lnT>
                    <a:lnB>
                      <a:noFill/>
                    </a:lnB>
                    <a:noFill/>
                  </a:tcPr>
                </a:tc>
                <a:tc>
                  <a:txBody>
                    <a:bodyPr/>
                    <a:lstStyle/>
                    <a:p>
                      <a:pPr algn="l" fontAlgn="b"/>
                      <a:r>
                        <a:rPr lang="en-US" sz="1100" b="0" i="0" u="none" strike="noStrike">
                          <a:solidFill>
                            <a:srgbClr val="000000"/>
                          </a:solidFill>
                          <a:effectLst/>
                          <a:latin typeface="+mn-lt"/>
                        </a:rPr>
                        <a:t>C7F16</a:t>
                      </a:r>
                    </a:p>
                  </a:txBody>
                  <a:tcPr marL="7144" marR="7144" marT="7144" marB="0" anchor="b">
                    <a:lnL>
                      <a:noFill/>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1100" b="0" i="0" u="none" strike="noStrike">
                          <a:solidFill>
                            <a:srgbClr val="000000"/>
                          </a:solidFill>
                          <a:effectLst/>
                          <a:latin typeface="+mn-lt"/>
                        </a:rPr>
                        <a:t>0.037</a:t>
                      </a:r>
                    </a:p>
                  </a:txBody>
                  <a:tcPr marL="7144" marR="7144" marT="7144" marB="0" anchor="b">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ctr" fontAlgn="b"/>
                      <a:r>
                        <a:rPr lang="en-US" sz="1100" b="0" i="0" u="none" strike="noStrike" dirty="0">
                          <a:solidFill>
                            <a:srgbClr val="000000"/>
                          </a:solidFill>
                          <a:effectLst/>
                          <a:latin typeface="+mn-lt"/>
                        </a:rPr>
                        <a:t>0.002</a:t>
                      </a:r>
                    </a:p>
                  </a:txBody>
                  <a:tcPr marL="7144" marR="7144" marT="7144" marB="0" anchor="b">
                    <a:lnL>
                      <a:noFill/>
                    </a:lnL>
                    <a:lnR w="12700" cap="flat" cmpd="sng" algn="ctr">
                      <a:solidFill>
                        <a:schemeClr val="tx1"/>
                      </a:solidFill>
                      <a:prstDash val="solid"/>
                      <a:round/>
                      <a:headEnd type="none" w="med" len="med"/>
                      <a:tailEnd type="none" w="med" len="med"/>
                    </a:lnR>
                    <a:lnT>
                      <a:noFill/>
                    </a:lnT>
                    <a:lnB>
                      <a:noFill/>
                    </a:lnB>
                    <a:noFill/>
                  </a:tcPr>
                </a:tc>
                <a:extLst>
                  <a:ext uri="{0D108BD9-81ED-4DB2-BD59-A6C34878D82A}">
                    <a16:rowId xmlns:a16="http://schemas.microsoft.com/office/drawing/2014/main" val="509199798"/>
                  </a:ext>
                </a:extLst>
              </a:tr>
              <a:tr h="211467">
                <a:tc>
                  <a:txBody>
                    <a:bodyPr/>
                    <a:lstStyle/>
                    <a:p>
                      <a:pPr algn="l" fontAlgn="b"/>
                      <a:r>
                        <a:rPr lang="en-US" sz="1100" b="0" i="0" u="none" strike="noStrike">
                          <a:solidFill>
                            <a:srgbClr val="000000"/>
                          </a:solidFill>
                          <a:effectLst/>
                          <a:latin typeface="+mn-lt"/>
                        </a:rPr>
                        <a:t>1H-Perfluorohexane</a:t>
                      </a:r>
                    </a:p>
                  </a:txBody>
                  <a:tcPr marL="7144" marR="7144" marT="7144" marB="0" anchor="b">
                    <a:lnL w="12700" cap="flat" cmpd="sng" algn="ctr">
                      <a:solidFill>
                        <a:schemeClr val="tx1"/>
                      </a:solidFill>
                      <a:prstDash val="solid"/>
                      <a:round/>
                      <a:headEnd type="none" w="med" len="med"/>
                      <a:tailEnd type="none" w="med" len="med"/>
                    </a:lnL>
                    <a:lnR>
                      <a:noFill/>
                    </a:lnR>
                    <a:lnT>
                      <a:noFill/>
                    </a:lnT>
                    <a:lnB>
                      <a:noFill/>
                    </a:lnB>
                    <a:noFill/>
                  </a:tcPr>
                </a:tc>
                <a:tc>
                  <a:txBody>
                    <a:bodyPr/>
                    <a:lstStyle/>
                    <a:p>
                      <a:pPr algn="l" fontAlgn="b"/>
                      <a:r>
                        <a:rPr lang="en-US" sz="1100" b="0" i="0" u="none" strike="noStrike">
                          <a:solidFill>
                            <a:srgbClr val="000000"/>
                          </a:solidFill>
                          <a:effectLst/>
                          <a:latin typeface="+mn-lt"/>
                        </a:rPr>
                        <a:t>C6HF13</a:t>
                      </a:r>
                    </a:p>
                  </a:txBody>
                  <a:tcPr marL="7144" marR="7144" marT="7144" marB="0" anchor="b">
                    <a:lnL>
                      <a:noFill/>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1100" b="0" i="0" u="none" strike="noStrike">
                          <a:solidFill>
                            <a:srgbClr val="000000"/>
                          </a:solidFill>
                          <a:effectLst/>
                          <a:latin typeface="+mn-lt"/>
                        </a:rPr>
                        <a:t>0.048</a:t>
                      </a:r>
                    </a:p>
                  </a:txBody>
                  <a:tcPr marL="7144" marR="7144" marT="7144" marB="0" anchor="b">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ctr" fontAlgn="b"/>
                      <a:r>
                        <a:rPr lang="en-US" sz="1100" b="0" i="0" u="none" strike="noStrike">
                          <a:solidFill>
                            <a:srgbClr val="000000"/>
                          </a:solidFill>
                          <a:effectLst/>
                          <a:latin typeface="+mn-lt"/>
                        </a:rPr>
                        <a:t>0.002</a:t>
                      </a:r>
                    </a:p>
                  </a:txBody>
                  <a:tcPr marL="7144" marR="7144" marT="7144" marB="0" anchor="b">
                    <a:lnL>
                      <a:noFill/>
                    </a:lnL>
                    <a:lnR w="12700" cap="flat" cmpd="sng" algn="ctr">
                      <a:solidFill>
                        <a:schemeClr val="tx1"/>
                      </a:solidFill>
                      <a:prstDash val="solid"/>
                      <a:round/>
                      <a:headEnd type="none" w="med" len="med"/>
                      <a:tailEnd type="none" w="med" len="med"/>
                    </a:lnR>
                    <a:lnT>
                      <a:noFill/>
                    </a:lnT>
                    <a:lnB>
                      <a:noFill/>
                    </a:lnB>
                    <a:noFill/>
                  </a:tcPr>
                </a:tc>
                <a:extLst>
                  <a:ext uri="{0D108BD9-81ED-4DB2-BD59-A6C34878D82A}">
                    <a16:rowId xmlns:a16="http://schemas.microsoft.com/office/drawing/2014/main" val="2928420653"/>
                  </a:ext>
                </a:extLst>
              </a:tr>
              <a:tr h="211467">
                <a:tc>
                  <a:txBody>
                    <a:bodyPr/>
                    <a:lstStyle/>
                    <a:p>
                      <a:pPr algn="l" fontAlgn="b"/>
                      <a:r>
                        <a:rPr lang="en-US" sz="1100" b="0" i="0" u="none" strike="noStrike">
                          <a:solidFill>
                            <a:srgbClr val="000000"/>
                          </a:solidFill>
                          <a:effectLst/>
                          <a:latin typeface="+mn-lt"/>
                        </a:rPr>
                        <a:t>Octadecafluorooctane</a:t>
                      </a:r>
                    </a:p>
                  </a:txBody>
                  <a:tcPr marL="7144" marR="7144" marT="7144" marB="0" anchor="b">
                    <a:lnL w="12700" cap="flat" cmpd="sng" algn="ctr">
                      <a:solidFill>
                        <a:schemeClr val="tx1"/>
                      </a:solidFill>
                      <a:prstDash val="solid"/>
                      <a:round/>
                      <a:headEnd type="none" w="med" len="med"/>
                      <a:tailEnd type="none" w="med" len="med"/>
                    </a:lnL>
                    <a:lnR>
                      <a:noFill/>
                    </a:lnR>
                    <a:lnT>
                      <a:noFill/>
                    </a:lnT>
                    <a:lnB>
                      <a:noFill/>
                    </a:lnB>
                    <a:noFill/>
                  </a:tcPr>
                </a:tc>
                <a:tc>
                  <a:txBody>
                    <a:bodyPr/>
                    <a:lstStyle/>
                    <a:p>
                      <a:pPr algn="l" fontAlgn="b"/>
                      <a:r>
                        <a:rPr lang="en-US" sz="1100" b="0" i="0" u="none" strike="noStrike">
                          <a:solidFill>
                            <a:srgbClr val="000000"/>
                          </a:solidFill>
                          <a:effectLst/>
                          <a:latin typeface="+mn-lt"/>
                        </a:rPr>
                        <a:t>C8F18</a:t>
                      </a:r>
                    </a:p>
                  </a:txBody>
                  <a:tcPr marL="7144" marR="7144" marT="7144" marB="0" anchor="b">
                    <a:lnL>
                      <a:noFill/>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1100" b="0" i="0" u="none" strike="noStrike">
                          <a:solidFill>
                            <a:srgbClr val="000000"/>
                          </a:solidFill>
                          <a:effectLst/>
                          <a:latin typeface="+mn-lt"/>
                        </a:rPr>
                        <a:t>0.037</a:t>
                      </a:r>
                    </a:p>
                  </a:txBody>
                  <a:tcPr marL="7144" marR="7144" marT="7144" marB="0" anchor="b">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ctr" fontAlgn="b"/>
                      <a:r>
                        <a:rPr lang="en-US" sz="1100" b="0" i="0" u="none" strike="noStrike" dirty="0">
                          <a:solidFill>
                            <a:srgbClr val="000000"/>
                          </a:solidFill>
                          <a:effectLst/>
                          <a:latin typeface="+mn-lt"/>
                        </a:rPr>
                        <a:t>0.002</a:t>
                      </a:r>
                    </a:p>
                  </a:txBody>
                  <a:tcPr marL="7144" marR="7144" marT="7144" marB="0" anchor="b">
                    <a:lnL>
                      <a:noFill/>
                    </a:lnL>
                    <a:lnR w="12700" cap="flat" cmpd="sng" algn="ctr">
                      <a:solidFill>
                        <a:schemeClr val="tx1"/>
                      </a:solidFill>
                      <a:prstDash val="solid"/>
                      <a:round/>
                      <a:headEnd type="none" w="med" len="med"/>
                      <a:tailEnd type="none" w="med" len="med"/>
                    </a:lnR>
                    <a:lnT>
                      <a:noFill/>
                    </a:lnT>
                    <a:lnB>
                      <a:noFill/>
                    </a:lnB>
                    <a:noFill/>
                  </a:tcPr>
                </a:tc>
                <a:extLst>
                  <a:ext uri="{0D108BD9-81ED-4DB2-BD59-A6C34878D82A}">
                    <a16:rowId xmlns:a16="http://schemas.microsoft.com/office/drawing/2014/main" val="306968078"/>
                  </a:ext>
                </a:extLst>
              </a:tr>
              <a:tr h="211467">
                <a:tc>
                  <a:txBody>
                    <a:bodyPr/>
                    <a:lstStyle/>
                    <a:p>
                      <a:pPr algn="l" fontAlgn="b"/>
                      <a:r>
                        <a:rPr lang="en-US" sz="1100" b="0" i="0" u="none" strike="noStrike">
                          <a:solidFill>
                            <a:srgbClr val="000000"/>
                          </a:solidFill>
                          <a:effectLst/>
                          <a:latin typeface="+mn-lt"/>
                        </a:rPr>
                        <a:t>1H-Perfluoroheptane</a:t>
                      </a:r>
                    </a:p>
                  </a:txBody>
                  <a:tcPr marL="7144" marR="7144" marT="7144" marB="0" anchor="b">
                    <a:lnL w="12700" cap="flat" cmpd="sng" algn="ctr">
                      <a:solidFill>
                        <a:schemeClr val="tx1"/>
                      </a:solidFill>
                      <a:prstDash val="solid"/>
                      <a:round/>
                      <a:headEnd type="none" w="med" len="med"/>
                      <a:tailEnd type="none" w="med" len="med"/>
                    </a:lnL>
                    <a:lnR>
                      <a:noFill/>
                    </a:lnR>
                    <a:lnT>
                      <a:noFill/>
                    </a:lnT>
                    <a:lnB>
                      <a:noFill/>
                    </a:lnB>
                    <a:noFill/>
                  </a:tcPr>
                </a:tc>
                <a:tc>
                  <a:txBody>
                    <a:bodyPr/>
                    <a:lstStyle/>
                    <a:p>
                      <a:pPr algn="l" fontAlgn="b"/>
                      <a:r>
                        <a:rPr lang="en-US" sz="1100" b="0" i="0" u="none" strike="noStrike">
                          <a:solidFill>
                            <a:srgbClr val="000000"/>
                          </a:solidFill>
                          <a:effectLst/>
                          <a:latin typeface="+mn-lt"/>
                        </a:rPr>
                        <a:t>C7HF15</a:t>
                      </a:r>
                    </a:p>
                  </a:txBody>
                  <a:tcPr marL="7144" marR="7144" marT="7144" marB="0" anchor="b">
                    <a:lnL>
                      <a:noFill/>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1100" b="0" i="0" u="none" strike="noStrike">
                          <a:solidFill>
                            <a:srgbClr val="000000"/>
                          </a:solidFill>
                          <a:effectLst/>
                          <a:latin typeface="+mn-lt"/>
                        </a:rPr>
                        <a:t>0.033</a:t>
                      </a:r>
                    </a:p>
                  </a:txBody>
                  <a:tcPr marL="7144" marR="7144" marT="7144" marB="0" anchor="b">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ctr" fontAlgn="b"/>
                      <a:r>
                        <a:rPr lang="en-US" sz="1100" b="0" i="0" u="none" strike="noStrike" dirty="0">
                          <a:solidFill>
                            <a:srgbClr val="000000"/>
                          </a:solidFill>
                          <a:effectLst/>
                          <a:latin typeface="+mn-lt"/>
                        </a:rPr>
                        <a:t>0.002</a:t>
                      </a:r>
                    </a:p>
                  </a:txBody>
                  <a:tcPr marL="7144" marR="7144" marT="7144" marB="0" anchor="b">
                    <a:lnL>
                      <a:noFill/>
                    </a:lnL>
                    <a:lnR w="12700" cap="flat" cmpd="sng" algn="ctr">
                      <a:solidFill>
                        <a:schemeClr val="tx1"/>
                      </a:solidFill>
                      <a:prstDash val="solid"/>
                      <a:round/>
                      <a:headEnd type="none" w="med" len="med"/>
                      <a:tailEnd type="none" w="med" len="med"/>
                    </a:lnR>
                    <a:lnT>
                      <a:noFill/>
                    </a:lnT>
                    <a:lnB>
                      <a:noFill/>
                    </a:lnB>
                    <a:noFill/>
                  </a:tcPr>
                </a:tc>
                <a:extLst>
                  <a:ext uri="{0D108BD9-81ED-4DB2-BD59-A6C34878D82A}">
                    <a16:rowId xmlns:a16="http://schemas.microsoft.com/office/drawing/2014/main" val="3441309453"/>
                  </a:ext>
                </a:extLst>
              </a:tr>
              <a:tr h="422934">
                <a:tc>
                  <a:txBody>
                    <a:bodyPr/>
                    <a:lstStyle/>
                    <a:p>
                      <a:pPr algn="l" fontAlgn="b"/>
                      <a:r>
                        <a:rPr lang="en-US" sz="1100" b="0" i="0" u="none" strike="noStrike" dirty="0">
                          <a:solidFill>
                            <a:srgbClr val="000000"/>
                          </a:solidFill>
                          <a:effectLst/>
                          <a:latin typeface="+mn-lt"/>
                        </a:rPr>
                        <a:t>2H-Perfluoro-5methyl-3-6,dioxanonane</a:t>
                      </a:r>
                    </a:p>
                  </a:txBody>
                  <a:tcPr marL="7144" marR="7144" marT="7144" marB="0" anchor="b">
                    <a:lnL w="12700" cap="flat" cmpd="sng" algn="ctr">
                      <a:solidFill>
                        <a:schemeClr val="tx1"/>
                      </a:solidFill>
                      <a:prstDash val="solid"/>
                      <a:round/>
                      <a:headEnd type="none" w="med" len="med"/>
                      <a:tailEnd type="none" w="med" len="med"/>
                    </a:lnL>
                    <a:lnR>
                      <a:noFill/>
                    </a:lnR>
                    <a:lnT>
                      <a:noFill/>
                    </a:lnT>
                    <a:lnB>
                      <a:noFill/>
                    </a:lnB>
                    <a:noFill/>
                  </a:tcPr>
                </a:tc>
                <a:tc>
                  <a:txBody>
                    <a:bodyPr/>
                    <a:lstStyle/>
                    <a:p>
                      <a:pPr algn="l" fontAlgn="t"/>
                      <a:r>
                        <a:rPr lang="en-US" sz="1100" b="0" i="0" u="none" strike="noStrike" dirty="0">
                          <a:solidFill>
                            <a:srgbClr val="000000"/>
                          </a:solidFill>
                          <a:effectLst/>
                          <a:latin typeface="+mn-lt"/>
                        </a:rPr>
                        <a:t>E2</a:t>
                      </a:r>
                    </a:p>
                  </a:txBody>
                  <a:tcPr marL="7144" marR="7144" marT="7144" marB="0">
                    <a:lnL>
                      <a:noFill/>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t"/>
                      <a:r>
                        <a:rPr lang="en-US" sz="1100" b="0" i="0" u="none" strike="noStrike">
                          <a:solidFill>
                            <a:srgbClr val="000000"/>
                          </a:solidFill>
                          <a:effectLst/>
                          <a:latin typeface="+mn-lt"/>
                        </a:rPr>
                        <a:t>0.037</a:t>
                      </a:r>
                    </a:p>
                  </a:txBody>
                  <a:tcPr marL="7144" marR="7144" marT="7144" marB="0">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ctr" fontAlgn="t"/>
                      <a:r>
                        <a:rPr lang="en-US" sz="1100" b="0" i="0" u="none" strike="noStrike" dirty="0">
                          <a:solidFill>
                            <a:srgbClr val="000000"/>
                          </a:solidFill>
                          <a:effectLst/>
                          <a:latin typeface="+mn-lt"/>
                        </a:rPr>
                        <a:t>0.002</a:t>
                      </a:r>
                    </a:p>
                  </a:txBody>
                  <a:tcPr marL="7144" marR="7144" marT="7144" marB="0">
                    <a:lnL>
                      <a:noFill/>
                    </a:lnL>
                    <a:lnR w="12700" cap="flat" cmpd="sng" algn="ctr">
                      <a:solidFill>
                        <a:schemeClr val="tx1"/>
                      </a:solidFill>
                      <a:prstDash val="solid"/>
                      <a:round/>
                      <a:headEnd type="none" w="med" len="med"/>
                      <a:tailEnd type="none" w="med" len="med"/>
                    </a:lnR>
                    <a:lnT>
                      <a:noFill/>
                    </a:lnT>
                    <a:lnB>
                      <a:noFill/>
                    </a:lnB>
                    <a:noFill/>
                  </a:tcPr>
                </a:tc>
                <a:extLst>
                  <a:ext uri="{0D108BD9-81ED-4DB2-BD59-A6C34878D82A}">
                    <a16:rowId xmlns:a16="http://schemas.microsoft.com/office/drawing/2014/main" val="168525634"/>
                  </a:ext>
                </a:extLst>
              </a:tr>
              <a:tr h="211467">
                <a:tc>
                  <a:txBody>
                    <a:bodyPr/>
                    <a:lstStyle/>
                    <a:p>
                      <a:pPr algn="l" fontAlgn="b"/>
                      <a:r>
                        <a:rPr lang="en-US" sz="1100" b="0" i="0" u="none" strike="noStrike">
                          <a:solidFill>
                            <a:srgbClr val="000000"/>
                          </a:solidFill>
                          <a:effectLst/>
                          <a:latin typeface="+mn-lt"/>
                        </a:rPr>
                        <a:t>1H-Perfluorooctane</a:t>
                      </a:r>
                    </a:p>
                  </a:txBody>
                  <a:tcPr marL="7144" marR="7144" marT="7144" marB="0" anchor="b">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mn-lt"/>
                        </a:rPr>
                        <a:t>C8HF17</a:t>
                      </a:r>
                    </a:p>
                  </a:txBody>
                  <a:tcPr marL="7144" marR="7144" marT="7144" marB="0" anchor="b">
                    <a:lnL>
                      <a:noFill/>
                    </a:lnL>
                    <a:lnR w="6350" cap="flat" cmpd="sng" algn="ctr">
                      <a:solidFill>
                        <a:srgbClr val="000000"/>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mn-lt"/>
                        </a:rPr>
                        <a:t>0.037</a:t>
                      </a:r>
                    </a:p>
                  </a:txBody>
                  <a:tcPr marL="7144" marR="7144" marT="7144" marB="0" anchor="b">
                    <a:lnL w="6350" cap="flat" cmpd="sng" algn="ctr">
                      <a:solidFill>
                        <a:srgbClr val="000000"/>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noFill/>
                  </a:tcPr>
                </a:tc>
                <a:tc>
                  <a:txBody>
                    <a:bodyPr/>
                    <a:lstStyle/>
                    <a:p>
                      <a:pPr algn="ctr" fontAlgn="b"/>
                      <a:r>
                        <a:rPr lang="en-US" sz="1100" b="0" i="0" u="none" strike="noStrike" dirty="0">
                          <a:solidFill>
                            <a:srgbClr val="000000"/>
                          </a:solidFill>
                          <a:effectLst/>
                          <a:latin typeface="+mn-lt"/>
                        </a:rPr>
                        <a:t>0.002</a:t>
                      </a:r>
                    </a:p>
                  </a:txBody>
                  <a:tcPr marL="7144" marR="7144" marT="7144" marB="0" anchor="b">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57155306"/>
                  </a:ext>
                </a:extLst>
              </a:tr>
            </a:tbl>
          </a:graphicData>
        </a:graphic>
      </p:graphicFrame>
    </p:spTree>
    <p:extLst>
      <p:ext uri="{BB962C8B-B14F-4D97-AF65-F5344CB8AC3E}">
        <p14:creationId xmlns:p14="http://schemas.microsoft.com/office/powerpoint/2010/main" val="373060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lue and white world map&#10;&#10;AI-generated content may be incorrect.">
            <a:extLst>
              <a:ext uri="{FF2B5EF4-FFF2-40B4-BE49-F238E27FC236}">
                <a16:creationId xmlns:a16="http://schemas.microsoft.com/office/drawing/2014/main" id="{649BEA52-97B8-0F8C-AB5B-B93527EC1467}"/>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15CB6B62-5B1F-785C-751A-D5417A192FF3}"/>
              </a:ext>
            </a:extLst>
          </p:cNvPr>
          <p:cNvSpPr txBox="1"/>
          <p:nvPr/>
        </p:nvSpPr>
        <p:spPr>
          <a:xfrm>
            <a:off x="375405" y="343361"/>
            <a:ext cx="2526333" cy="553998"/>
          </a:xfrm>
          <a:prstGeom prst="rect">
            <a:avLst/>
          </a:prstGeom>
          <a:noFill/>
        </p:spPr>
        <p:txBody>
          <a:bodyPr wrap="none" lIns="0" tIns="0" rIns="0" bIns="0" rtlCol="0">
            <a:spAutoFit/>
          </a:bodyPr>
          <a:lstStyle/>
          <a:p>
            <a:r>
              <a:rPr lang="en-AU" sz="3600" b="1" noProof="0">
                <a:solidFill>
                  <a:schemeClr val="bg1"/>
                </a:solidFill>
                <a:latin typeface="Figtree" pitchFamily="2" charset="0"/>
              </a:rPr>
              <a:t>Who we are</a:t>
            </a:r>
          </a:p>
        </p:txBody>
      </p:sp>
      <p:sp>
        <p:nvSpPr>
          <p:cNvPr id="10" name="TextBox 9">
            <a:extLst>
              <a:ext uri="{FF2B5EF4-FFF2-40B4-BE49-F238E27FC236}">
                <a16:creationId xmlns:a16="http://schemas.microsoft.com/office/drawing/2014/main" id="{67370E34-37DB-7736-749A-83886D0AC4C5}"/>
              </a:ext>
            </a:extLst>
          </p:cNvPr>
          <p:cNvSpPr txBox="1"/>
          <p:nvPr/>
        </p:nvSpPr>
        <p:spPr>
          <a:xfrm>
            <a:off x="375405" y="880883"/>
            <a:ext cx="4095673" cy="430887"/>
          </a:xfrm>
          <a:prstGeom prst="rect">
            <a:avLst/>
          </a:prstGeom>
          <a:noFill/>
        </p:spPr>
        <p:txBody>
          <a:bodyPr wrap="none" lIns="0" tIns="0" rIns="0" bIns="0" rtlCol="0">
            <a:spAutoFit/>
          </a:bodyPr>
          <a:lstStyle/>
          <a:p>
            <a:r>
              <a:rPr lang="en-AU" sz="2800" noProof="0" dirty="0">
                <a:solidFill>
                  <a:schemeClr val="accent2"/>
                </a:solidFill>
              </a:rPr>
              <a:t>A global leader in testing</a:t>
            </a:r>
          </a:p>
        </p:txBody>
      </p:sp>
      <p:sp>
        <p:nvSpPr>
          <p:cNvPr id="11" name="TextBox 10">
            <a:extLst>
              <a:ext uri="{FF2B5EF4-FFF2-40B4-BE49-F238E27FC236}">
                <a16:creationId xmlns:a16="http://schemas.microsoft.com/office/drawing/2014/main" id="{EFCDF40E-49A3-B1D5-4278-1A574682BC49}"/>
              </a:ext>
            </a:extLst>
          </p:cNvPr>
          <p:cNvSpPr txBox="1"/>
          <p:nvPr/>
        </p:nvSpPr>
        <p:spPr>
          <a:xfrm>
            <a:off x="375405" y="1433074"/>
            <a:ext cx="4539343" cy="459613"/>
          </a:xfrm>
          <a:prstGeom prst="rect">
            <a:avLst/>
          </a:prstGeom>
          <a:noFill/>
        </p:spPr>
        <p:txBody>
          <a:bodyPr wrap="square" lIns="0" tIns="0" rIns="0" bIns="0">
            <a:spAutoFit/>
          </a:bodyPr>
          <a:lstStyle/>
          <a:p>
            <a:pPr>
              <a:lnSpc>
                <a:spcPct val="110000"/>
              </a:lnSpc>
              <a:buNone/>
            </a:pPr>
            <a:r>
              <a:rPr lang="en-AU" sz="1400" dirty="0">
                <a:solidFill>
                  <a:srgbClr val="FFFFFF"/>
                </a:solidFill>
                <a:effectLst/>
                <a:latin typeface="Figtree" pitchFamily="2" charset="0"/>
              </a:rPr>
              <a:t>ALS provides comprehensive testing solutions to clients in a wide range of industries around the world. </a:t>
            </a:r>
          </a:p>
        </p:txBody>
      </p:sp>
      <p:sp>
        <p:nvSpPr>
          <p:cNvPr id="12" name="Rectangle 11">
            <a:extLst>
              <a:ext uri="{FF2B5EF4-FFF2-40B4-BE49-F238E27FC236}">
                <a16:creationId xmlns:a16="http://schemas.microsoft.com/office/drawing/2014/main" id="{F5A5F2EE-A115-0691-283A-7FFDDF3C8CA4}"/>
              </a:ext>
            </a:extLst>
          </p:cNvPr>
          <p:cNvSpPr>
            <a:spLocks noGrp="1" noRot="1" noMove="1" noResize="1" noEditPoints="1" noAdjustHandles="1" noChangeArrowheads="1" noChangeShapeType="1"/>
          </p:cNvSpPr>
          <p:nvPr/>
        </p:nvSpPr>
        <p:spPr>
          <a:xfrm>
            <a:off x="359999" y="2381658"/>
            <a:ext cx="5004000" cy="1080000"/>
          </a:xfrm>
          <a:prstGeom prst="rect">
            <a:avLst/>
          </a:prstGeom>
          <a:solidFill>
            <a:srgbClr val="002F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Rectangle 12">
            <a:extLst>
              <a:ext uri="{FF2B5EF4-FFF2-40B4-BE49-F238E27FC236}">
                <a16:creationId xmlns:a16="http://schemas.microsoft.com/office/drawing/2014/main" id="{D4BAAB76-42CC-C979-4055-9DF01F7C6525}"/>
              </a:ext>
            </a:extLst>
          </p:cNvPr>
          <p:cNvSpPr>
            <a:spLocks noGrp="1" noRot="1" noMove="1" noResize="1" noEditPoints="1" noAdjustHandles="1" noChangeArrowheads="1" noChangeShapeType="1"/>
          </p:cNvSpPr>
          <p:nvPr/>
        </p:nvSpPr>
        <p:spPr>
          <a:xfrm>
            <a:off x="359999" y="3656829"/>
            <a:ext cx="5004000" cy="1080000"/>
          </a:xfrm>
          <a:prstGeom prst="rect">
            <a:avLst/>
          </a:prstGeom>
          <a:solidFill>
            <a:srgbClr val="002F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Rectangle 13">
            <a:extLst>
              <a:ext uri="{FF2B5EF4-FFF2-40B4-BE49-F238E27FC236}">
                <a16:creationId xmlns:a16="http://schemas.microsoft.com/office/drawing/2014/main" id="{029FB512-C991-F568-0C20-359AAD71AA3D}"/>
              </a:ext>
            </a:extLst>
          </p:cNvPr>
          <p:cNvSpPr>
            <a:spLocks noGrp="1" noRot="1" noMove="1" noResize="1" noEditPoints="1" noAdjustHandles="1" noChangeArrowheads="1" noChangeShapeType="1"/>
          </p:cNvSpPr>
          <p:nvPr/>
        </p:nvSpPr>
        <p:spPr>
          <a:xfrm>
            <a:off x="359999" y="4932000"/>
            <a:ext cx="1548000" cy="1548000"/>
          </a:xfrm>
          <a:prstGeom prst="rect">
            <a:avLst/>
          </a:prstGeom>
          <a:solidFill>
            <a:srgbClr val="002F90"/>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144000" rIns="144000" bIns="144000" rtlCol="0" anchor="t"/>
          <a:lstStyle/>
          <a:p>
            <a:pPr>
              <a:spcAft>
                <a:spcPts val="600"/>
              </a:spcAft>
            </a:pPr>
            <a:r>
              <a:rPr lang="en-AU" b="1">
                <a:solidFill>
                  <a:schemeClr val="bg1"/>
                </a:solidFill>
              </a:rPr>
              <a:t>Our vision</a:t>
            </a:r>
          </a:p>
          <a:p>
            <a:pPr>
              <a:lnSpc>
                <a:spcPct val="110000"/>
              </a:lnSpc>
            </a:pPr>
            <a:r>
              <a:rPr lang="en-AU" sz="900">
                <a:solidFill>
                  <a:schemeClr val="bg1"/>
                </a:solidFill>
                <a:latin typeface="Figtree" pitchFamily="2" charset="0"/>
              </a:rPr>
              <a:t>To be the global leader in the discipline of scientific analysis in pursuit of a better world for all.</a:t>
            </a:r>
            <a:endParaRPr lang="en-AU" b="1">
              <a:solidFill>
                <a:schemeClr val="bg1"/>
              </a:solidFill>
            </a:endParaRPr>
          </a:p>
        </p:txBody>
      </p:sp>
      <p:sp>
        <p:nvSpPr>
          <p:cNvPr id="15" name="Rectangle 14">
            <a:extLst>
              <a:ext uri="{FF2B5EF4-FFF2-40B4-BE49-F238E27FC236}">
                <a16:creationId xmlns:a16="http://schemas.microsoft.com/office/drawing/2014/main" id="{BF6BC725-A030-C041-698F-F6EF2DE695E1}"/>
              </a:ext>
            </a:extLst>
          </p:cNvPr>
          <p:cNvSpPr>
            <a:spLocks noGrp="1" noRot="1" noMove="1" noResize="1" noEditPoints="1" noAdjustHandles="1" noChangeArrowheads="1" noChangeShapeType="1"/>
          </p:cNvSpPr>
          <p:nvPr/>
        </p:nvSpPr>
        <p:spPr>
          <a:xfrm>
            <a:off x="2111332" y="4932000"/>
            <a:ext cx="1548000" cy="1548000"/>
          </a:xfrm>
          <a:prstGeom prst="rect">
            <a:avLst/>
          </a:prstGeom>
          <a:solidFill>
            <a:srgbClr val="002F90"/>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144000" rIns="144000" bIns="144000" rtlCol="0" anchor="t"/>
          <a:lstStyle/>
          <a:p>
            <a:pPr>
              <a:spcAft>
                <a:spcPts val="600"/>
              </a:spcAft>
            </a:pPr>
            <a:r>
              <a:rPr lang="en-AU" sz="1700" b="1">
                <a:solidFill>
                  <a:schemeClr val="bg1"/>
                </a:solidFill>
              </a:rPr>
              <a:t>Our mission</a:t>
            </a:r>
          </a:p>
          <a:p>
            <a:pPr>
              <a:lnSpc>
                <a:spcPct val="120000"/>
              </a:lnSpc>
            </a:pPr>
            <a:r>
              <a:rPr lang="en-AU" sz="900">
                <a:solidFill>
                  <a:schemeClr val="bg1"/>
                </a:solidFill>
                <a:latin typeface="Figtree" pitchFamily="2" charset="0"/>
              </a:rPr>
              <a:t>To help our clients leverage the power of testing and data-driven insights for a safer and healthier world.</a:t>
            </a:r>
          </a:p>
        </p:txBody>
      </p:sp>
      <p:sp>
        <p:nvSpPr>
          <p:cNvPr id="16" name="Rectangle 15">
            <a:extLst>
              <a:ext uri="{FF2B5EF4-FFF2-40B4-BE49-F238E27FC236}">
                <a16:creationId xmlns:a16="http://schemas.microsoft.com/office/drawing/2014/main" id="{2422B328-EA6B-8A4B-485B-4C6E28F5469F}"/>
              </a:ext>
            </a:extLst>
          </p:cNvPr>
          <p:cNvSpPr>
            <a:spLocks noGrp="1" noRot="1" noMove="1" noResize="1" noEditPoints="1" noAdjustHandles="1" noChangeArrowheads="1" noChangeShapeType="1"/>
          </p:cNvSpPr>
          <p:nvPr/>
        </p:nvSpPr>
        <p:spPr>
          <a:xfrm>
            <a:off x="3815999" y="4932000"/>
            <a:ext cx="1548000" cy="1548000"/>
          </a:xfrm>
          <a:prstGeom prst="rect">
            <a:avLst/>
          </a:prstGeom>
          <a:solidFill>
            <a:srgbClr val="002F90"/>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144000" rIns="144000" bIns="144000" rtlCol="0" anchor="t"/>
          <a:lstStyle/>
          <a:p>
            <a:pPr>
              <a:spcAft>
                <a:spcPts val="600"/>
              </a:spcAft>
            </a:pPr>
            <a:r>
              <a:rPr lang="en-AU" sz="1700" b="1">
                <a:solidFill>
                  <a:schemeClr val="bg1"/>
                </a:solidFill>
              </a:rPr>
              <a:t>Our purpose</a:t>
            </a:r>
          </a:p>
          <a:p>
            <a:pPr>
              <a:lnSpc>
                <a:spcPct val="110000"/>
              </a:lnSpc>
            </a:pPr>
            <a:r>
              <a:rPr lang="en-AU" sz="900">
                <a:solidFill>
                  <a:schemeClr val="bg1"/>
                </a:solidFill>
                <a:latin typeface="Figtree" pitchFamily="2" charset="0"/>
              </a:rPr>
              <a:t>To help make the world a better place through science, assurance, and sustainability.</a:t>
            </a:r>
          </a:p>
          <a:p>
            <a:endParaRPr lang="en-AU" sz="1700" b="1">
              <a:solidFill>
                <a:schemeClr val="bg1"/>
              </a:solidFill>
            </a:endParaRPr>
          </a:p>
        </p:txBody>
      </p:sp>
      <p:grpSp>
        <p:nvGrpSpPr>
          <p:cNvPr id="31" name="Group 30">
            <a:extLst>
              <a:ext uri="{FF2B5EF4-FFF2-40B4-BE49-F238E27FC236}">
                <a16:creationId xmlns:a16="http://schemas.microsoft.com/office/drawing/2014/main" id="{5AC20BF2-EA86-7881-8DD1-DFD8008B3DDA}"/>
              </a:ext>
            </a:extLst>
          </p:cNvPr>
          <p:cNvGrpSpPr>
            <a:grpSpLocks noGrp="1" noUngrp="1" noRot="1" noMove="1" noResize="1"/>
          </p:cNvGrpSpPr>
          <p:nvPr/>
        </p:nvGrpSpPr>
        <p:grpSpPr>
          <a:xfrm>
            <a:off x="469181" y="2582971"/>
            <a:ext cx="4759935" cy="652151"/>
            <a:chOff x="493895" y="2582971"/>
            <a:chExt cx="4759935" cy="652151"/>
          </a:xfrm>
        </p:grpSpPr>
        <p:sp>
          <p:nvSpPr>
            <p:cNvPr id="18" name="TextBox 17">
              <a:extLst>
                <a:ext uri="{FF2B5EF4-FFF2-40B4-BE49-F238E27FC236}">
                  <a16:creationId xmlns:a16="http://schemas.microsoft.com/office/drawing/2014/main" id="{0EB8B9F2-A8D9-C2F7-DBB5-4E5559C5BDA0}"/>
                </a:ext>
              </a:extLst>
            </p:cNvPr>
            <p:cNvSpPr txBox="1">
              <a:spLocks noGrp="1" noRot="1" noMove="1" noResize="1" noEditPoints="1" noAdjustHandles="1" noChangeArrowheads="1" noChangeShapeType="1"/>
            </p:cNvSpPr>
            <p:nvPr/>
          </p:nvSpPr>
          <p:spPr>
            <a:xfrm>
              <a:off x="493895" y="2582971"/>
              <a:ext cx="1130118" cy="276999"/>
            </a:xfrm>
            <a:prstGeom prst="rect">
              <a:avLst/>
            </a:prstGeom>
            <a:noFill/>
          </p:spPr>
          <p:txBody>
            <a:bodyPr wrap="none" lIns="0" tIns="0" rIns="0" bIns="0" rtlCol="0">
              <a:spAutoFit/>
            </a:bodyPr>
            <a:lstStyle/>
            <a:p>
              <a:r>
                <a:rPr lang="en-AU" b="1" noProof="0">
                  <a:solidFill>
                    <a:schemeClr val="bg1"/>
                  </a:solidFill>
                </a:rPr>
                <a:t>Our values</a:t>
              </a:r>
            </a:p>
          </p:txBody>
        </p:sp>
        <p:cxnSp>
          <p:nvCxnSpPr>
            <p:cNvPr id="19" name="Straight Connector 18">
              <a:extLst>
                <a:ext uri="{FF2B5EF4-FFF2-40B4-BE49-F238E27FC236}">
                  <a16:creationId xmlns:a16="http://schemas.microsoft.com/office/drawing/2014/main" id="{EC5B461C-7051-AE8B-A64D-2532C88D7244}"/>
                </a:ext>
              </a:extLst>
            </p:cNvPr>
            <p:cNvCxnSpPr>
              <a:cxnSpLocks noGrp="1" noRot="1" noMove="1" noResize="1" noEditPoints="1" noAdjustHandles="1" noChangeArrowheads="1" noChangeShapeType="1"/>
            </p:cNvCxnSpPr>
            <p:nvPr/>
          </p:nvCxnSpPr>
          <p:spPr>
            <a:xfrm>
              <a:off x="493895" y="3023626"/>
              <a:ext cx="720000" cy="0"/>
            </a:xfrm>
            <a:prstGeom prst="line">
              <a:avLst/>
            </a:prstGeom>
            <a:ln w="50800">
              <a:solidFill>
                <a:schemeClr val="accent2"/>
              </a:solidFill>
            </a:ln>
          </p:spPr>
          <p:style>
            <a:lnRef idx="2">
              <a:schemeClr val="accent2"/>
            </a:lnRef>
            <a:fillRef idx="0">
              <a:schemeClr val="accent2"/>
            </a:fillRef>
            <a:effectRef idx="1">
              <a:schemeClr val="accent2"/>
            </a:effectRef>
            <a:fontRef idx="minor">
              <a:schemeClr val="tx1"/>
            </a:fontRef>
          </p:style>
        </p:cxnSp>
        <p:sp>
          <p:nvSpPr>
            <p:cNvPr id="20" name="TextBox 19">
              <a:extLst>
                <a:ext uri="{FF2B5EF4-FFF2-40B4-BE49-F238E27FC236}">
                  <a16:creationId xmlns:a16="http://schemas.microsoft.com/office/drawing/2014/main" id="{794CA66A-C6FA-C0F1-CB4D-FA0506F9E150}"/>
                </a:ext>
              </a:extLst>
            </p:cNvPr>
            <p:cNvSpPr txBox="1">
              <a:spLocks noGrp="1" noRot="1" noMove="1" noResize="1" noEditPoints="1" noAdjustHandles="1" noChangeArrowheads="1" noChangeShapeType="1"/>
            </p:cNvSpPr>
            <p:nvPr/>
          </p:nvSpPr>
          <p:spPr>
            <a:xfrm>
              <a:off x="689519" y="3088928"/>
              <a:ext cx="299762" cy="146194"/>
            </a:xfrm>
            <a:prstGeom prst="rect">
              <a:avLst/>
            </a:prstGeom>
            <a:noFill/>
          </p:spPr>
          <p:txBody>
            <a:bodyPr wrap="none" lIns="0" tIns="0" rIns="0" bIns="0" rtlCol="0">
              <a:spAutoFit/>
            </a:bodyPr>
            <a:lstStyle/>
            <a:p>
              <a:r>
                <a:rPr lang="en-AU" sz="950" b="1" noProof="0">
                  <a:solidFill>
                    <a:schemeClr val="bg1"/>
                  </a:solidFill>
                </a:rPr>
                <a:t>SAFE</a:t>
              </a:r>
            </a:p>
          </p:txBody>
        </p:sp>
        <p:cxnSp>
          <p:nvCxnSpPr>
            <p:cNvPr id="21" name="Straight Connector 20">
              <a:extLst>
                <a:ext uri="{FF2B5EF4-FFF2-40B4-BE49-F238E27FC236}">
                  <a16:creationId xmlns:a16="http://schemas.microsoft.com/office/drawing/2014/main" id="{C0602A1D-C255-8795-710D-DD17ECB4E598}"/>
                </a:ext>
              </a:extLst>
            </p:cNvPr>
            <p:cNvCxnSpPr>
              <a:cxnSpLocks noGrp="1" noRot="1" noMove="1" noResize="1" noEditPoints="1" noAdjustHandles="1" noChangeArrowheads="1" noChangeShapeType="1"/>
            </p:cNvCxnSpPr>
            <p:nvPr/>
          </p:nvCxnSpPr>
          <p:spPr>
            <a:xfrm>
              <a:off x="1301882" y="3020738"/>
              <a:ext cx="720000" cy="0"/>
            </a:xfrm>
            <a:prstGeom prst="line">
              <a:avLst/>
            </a:prstGeom>
            <a:ln w="50800">
              <a:solidFill>
                <a:srgbClr val="FF0000"/>
              </a:solidFill>
            </a:ln>
          </p:spPr>
          <p:style>
            <a:lnRef idx="2">
              <a:schemeClr val="accent2"/>
            </a:lnRef>
            <a:fillRef idx="0">
              <a:schemeClr val="accent2"/>
            </a:fillRef>
            <a:effectRef idx="1">
              <a:schemeClr val="accent2"/>
            </a:effectRef>
            <a:fontRef idx="minor">
              <a:schemeClr val="tx1"/>
            </a:fontRef>
          </p:style>
        </p:cxnSp>
        <p:sp>
          <p:nvSpPr>
            <p:cNvPr id="22" name="TextBox 21">
              <a:extLst>
                <a:ext uri="{FF2B5EF4-FFF2-40B4-BE49-F238E27FC236}">
                  <a16:creationId xmlns:a16="http://schemas.microsoft.com/office/drawing/2014/main" id="{354EF126-6DAC-8763-F888-D50583BEA2E3}"/>
                </a:ext>
              </a:extLst>
            </p:cNvPr>
            <p:cNvSpPr txBox="1">
              <a:spLocks noGrp="1" noRot="1" noMove="1" noResize="1" noEditPoints="1" noAdjustHandles="1" noChangeArrowheads="1" noChangeShapeType="1"/>
            </p:cNvSpPr>
            <p:nvPr/>
          </p:nvSpPr>
          <p:spPr>
            <a:xfrm>
              <a:off x="1353388" y="3086040"/>
              <a:ext cx="597921" cy="146194"/>
            </a:xfrm>
            <a:prstGeom prst="rect">
              <a:avLst/>
            </a:prstGeom>
            <a:noFill/>
          </p:spPr>
          <p:txBody>
            <a:bodyPr wrap="none" lIns="0" tIns="0" rIns="0" bIns="0" rtlCol="0">
              <a:spAutoFit/>
            </a:bodyPr>
            <a:lstStyle/>
            <a:p>
              <a:r>
                <a:rPr lang="en-AU" sz="950" b="1" noProof="0">
                  <a:solidFill>
                    <a:schemeClr val="bg1"/>
                  </a:solidFill>
                </a:rPr>
                <a:t>RESILIENT</a:t>
              </a:r>
            </a:p>
          </p:txBody>
        </p:sp>
        <p:cxnSp>
          <p:nvCxnSpPr>
            <p:cNvPr id="23" name="Straight Connector 22">
              <a:extLst>
                <a:ext uri="{FF2B5EF4-FFF2-40B4-BE49-F238E27FC236}">
                  <a16:creationId xmlns:a16="http://schemas.microsoft.com/office/drawing/2014/main" id="{5A36FA3B-1869-D7CC-CC2E-BAFB0617556B}"/>
                </a:ext>
              </a:extLst>
            </p:cNvPr>
            <p:cNvCxnSpPr>
              <a:cxnSpLocks noGrp="1" noRot="1" noMove="1" noResize="1" noEditPoints="1" noAdjustHandles="1" noChangeArrowheads="1" noChangeShapeType="1"/>
            </p:cNvCxnSpPr>
            <p:nvPr/>
          </p:nvCxnSpPr>
          <p:spPr>
            <a:xfrm>
              <a:off x="2109869" y="3020738"/>
              <a:ext cx="720000" cy="0"/>
            </a:xfrm>
            <a:prstGeom prst="line">
              <a:avLst/>
            </a:prstGeom>
            <a:ln w="50800">
              <a:solidFill>
                <a:schemeClr val="tx1">
                  <a:lumMod val="50000"/>
                  <a:lumOff val="50000"/>
                </a:schemeClr>
              </a:solidFill>
            </a:ln>
          </p:spPr>
          <p:style>
            <a:lnRef idx="2">
              <a:schemeClr val="accent2"/>
            </a:lnRef>
            <a:fillRef idx="0">
              <a:schemeClr val="accent2"/>
            </a:fillRef>
            <a:effectRef idx="1">
              <a:schemeClr val="accent2"/>
            </a:effectRef>
            <a:fontRef idx="minor">
              <a:schemeClr val="tx1"/>
            </a:fontRef>
          </p:style>
        </p:cxnSp>
        <p:sp>
          <p:nvSpPr>
            <p:cNvPr id="24" name="TextBox 23">
              <a:extLst>
                <a:ext uri="{FF2B5EF4-FFF2-40B4-BE49-F238E27FC236}">
                  <a16:creationId xmlns:a16="http://schemas.microsoft.com/office/drawing/2014/main" id="{D4D6F43D-38E9-F249-0E4F-93A1790555AC}"/>
                </a:ext>
              </a:extLst>
            </p:cNvPr>
            <p:cNvSpPr txBox="1">
              <a:spLocks noGrp="1" noRot="1" noMove="1" noResize="1" noEditPoints="1" noAdjustHandles="1" noChangeArrowheads="1" noChangeShapeType="1"/>
            </p:cNvSpPr>
            <p:nvPr/>
          </p:nvSpPr>
          <p:spPr>
            <a:xfrm>
              <a:off x="2208909" y="3086040"/>
              <a:ext cx="545021" cy="146194"/>
            </a:xfrm>
            <a:prstGeom prst="rect">
              <a:avLst/>
            </a:prstGeom>
            <a:noFill/>
          </p:spPr>
          <p:txBody>
            <a:bodyPr wrap="none" lIns="0" tIns="0" rIns="0" bIns="0" rtlCol="0">
              <a:spAutoFit/>
            </a:bodyPr>
            <a:lstStyle/>
            <a:p>
              <a:r>
                <a:rPr lang="en-AU" sz="950" b="1" noProof="0">
                  <a:solidFill>
                    <a:schemeClr val="bg1"/>
                  </a:solidFill>
                </a:rPr>
                <a:t>CURIOUS</a:t>
              </a:r>
            </a:p>
          </p:txBody>
        </p:sp>
        <p:cxnSp>
          <p:nvCxnSpPr>
            <p:cNvPr id="25" name="Straight Connector 24">
              <a:extLst>
                <a:ext uri="{FF2B5EF4-FFF2-40B4-BE49-F238E27FC236}">
                  <a16:creationId xmlns:a16="http://schemas.microsoft.com/office/drawing/2014/main" id="{34645135-4BA2-8DE8-F48B-B6BD5345B7A1}"/>
                </a:ext>
              </a:extLst>
            </p:cNvPr>
            <p:cNvCxnSpPr>
              <a:cxnSpLocks noGrp="1" noRot="1" noMove="1" noResize="1" noEditPoints="1" noAdjustHandles="1" noChangeArrowheads="1" noChangeShapeType="1"/>
            </p:cNvCxnSpPr>
            <p:nvPr/>
          </p:nvCxnSpPr>
          <p:spPr>
            <a:xfrm>
              <a:off x="2917856" y="3020738"/>
              <a:ext cx="720000" cy="0"/>
            </a:xfrm>
            <a:prstGeom prst="line">
              <a:avLst/>
            </a:prstGeom>
            <a:ln w="50800">
              <a:solidFill>
                <a:schemeClr val="accent4"/>
              </a:solidFill>
            </a:ln>
          </p:spPr>
          <p:style>
            <a:lnRef idx="2">
              <a:schemeClr val="accent2"/>
            </a:lnRef>
            <a:fillRef idx="0">
              <a:schemeClr val="accent2"/>
            </a:fillRef>
            <a:effectRef idx="1">
              <a:schemeClr val="accent2"/>
            </a:effectRef>
            <a:fontRef idx="minor">
              <a:schemeClr val="tx1"/>
            </a:fontRef>
          </p:style>
        </p:cxnSp>
        <p:sp>
          <p:nvSpPr>
            <p:cNvPr id="26" name="TextBox 25">
              <a:extLst>
                <a:ext uri="{FF2B5EF4-FFF2-40B4-BE49-F238E27FC236}">
                  <a16:creationId xmlns:a16="http://schemas.microsoft.com/office/drawing/2014/main" id="{1479F440-E16B-ABE1-EF44-075DBEF1F867}"/>
                </a:ext>
              </a:extLst>
            </p:cNvPr>
            <p:cNvSpPr txBox="1">
              <a:spLocks noGrp="1" noRot="1" noMove="1" noResize="1" noEditPoints="1" noAdjustHandles="1" noChangeArrowheads="1" noChangeShapeType="1"/>
            </p:cNvSpPr>
            <p:nvPr/>
          </p:nvSpPr>
          <p:spPr>
            <a:xfrm>
              <a:off x="2917856" y="3086040"/>
              <a:ext cx="726161" cy="146194"/>
            </a:xfrm>
            <a:prstGeom prst="rect">
              <a:avLst/>
            </a:prstGeom>
            <a:noFill/>
          </p:spPr>
          <p:txBody>
            <a:bodyPr wrap="none" lIns="0" tIns="0" rIns="0" bIns="0" rtlCol="0">
              <a:spAutoFit/>
            </a:bodyPr>
            <a:lstStyle/>
            <a:p>
              <a:r>
                <a:rPr lang="en-AU" sz="950" b="1" noProof="0">
                  <a:solidFill>
                    <a:schemeClr val="bg1"/>
                  </a:solidFill>
                </a:rPr>
                <a:t>COMMITTED</a:t>
              </a:r>
            </a:p>
          </p:txBody>
        </p:sp>
        <p:cxnSp>
          <p:nvCxnSpPr>
            <p:cNvPr id="27" name="Straight Connector 26">
              <a:extLst>
                <a:ext uri="{FF2B5EF4-FFF2-40B4-BE49-F238E27FC236}">
                  <a16:creationId xmlns:a16="http://schemas.microsoft.com/office/drawing/2014/main" id="{31C30CED-325D-C751-648D-3BEDCDDC8DE4}"/>
                </a:ext>
              </a:extLst>
            </p:cNvPr>
            <p:cNvCxnSpPr>
              <a:cxnSpLocks noGrp="1" noRot="1" noMove="1" noResize="1" noEditPoints="1" noAdjustHandles="1" noChangeArrowheads="1" noChangeShapeType="1"/>
            </p:cNvCxnSpPr>
            <p:nvPr/>
          </p:nvCxnSpPr>
          <p:spPr>
            <a:xfrm>
              <a:off x="3725843" y="3017850"/>
              <a:ext cx="720000" cy="0"/>
            </a:xfrm>
            <a:prstGeom prst="line">
              <a:avLst/>
            </a:prstGeom>
            <a:ln w="50800">
              <a:solidFill>
                <a:schemeClr val="accent5"/>
              </a:solidFill>
            </a:ln>
          </p:spPr>
          <p:style>
            <a:lnRef idx="2">
              <a:schemeClr val="accent2"/>
            </a:lnRef>
            <a:fillRef idx="0">
              <a:schemeClr val="accent2"/>
            </a:fillRef>
            <a:effectRef idx="1">
              <a:schemeClr val="accent2"/>
            </a:effectRef>
            <a:fontRef idx="minor">
              <a:schemeClr val="tx1"/>
            </a:fontRef>
          </p:style>
        </p:cxnSp>
        <p:sp>
          <p:nvSpPr>
            <p:cNvPr id="28" name="TextBox 27">
              <a:extLst>
                <a:ext uri="{FF2B5EF4-FFF2-40B4-BE49-F238E27FC236}">
                  <a16:creationId xmlns:a16="http://schemas.microsoft.com/office/drawing/2014/main" id="{3BF33FF2-241C-8391-5213-C83F56E7F5D3}"/>
                </a:ext>
              </a:extLst>
            </p:cNvPr>
            <p:cNvSpPr txBox="1">
              <a:spLocks noGrp="1" noRot="1" noMove="1" noResize="1" noEditPoints="1" noAdjustHandles="1" noChangeArrowheads="1" noChangeShapeType="1"/>
            </p:cNvSpPr>
            <p:nvPr/>
          </p:nvSpPr>
          <p:spPr>
            <a:xfrm>
              <a:off x="3873430" y="3083152"/>
              <a:ext cx="472886" cy="146194"/>
            </a:xfrm>
            <a:prstGeom prst="rect">
              <a:avLst/>
            </a:prstGeom>
            <a:noFill/>
          </p:spPr>
          <p:txBody>
            <a:bodyPr wrap="none" lIns="0" tIns="0" rIns="0" bIns="0" rtlCol="0">
              <a:spAutoFit/>
            </a:bodyPr>
            <a:lstStyle/>
            <a:p>
              <a:r>
                <a:rPr lang="en-AU" sz="950" b="1" noProof="0">
                  <a:solidFill>
                    <a:schemeClr val="bg1"/>
                  </a:solidFill>
                </a:rPr>
                <a:t>CARING</a:t>
              </a:r>
            </a:p>
          </p:txBody>
        </p:sp>
        <p:cxnSp>
          <p:nvCxnSpPr>
            <p:cNvPr id="29" name="Straight Connector 28">
              <a:extLst>
                <a:ext uri="{FF2B5EF4-FFF2-40B4-BE49-F238E27FC236}">
                  <a16:creationId xmlns:a16="http://schemas.microsoft.com/office/drawing/2014/main" id="{A134A8D8-DCD0-7F46-8983-5E786B4D21B7}"/>
                </a:ext>
              </a:extLst>
            </p:cNvPr>
            <p:cNvCxnSpPr>
              <a:cxnSpLocks noGrp="1" noRot="1" noMove="1" noResize="1" noEditPoints="1" noAdjustHandles="1" noChangeArrowheads="1" noChangeShapeType="1"/>
            </p:cNvCxnSpPr>
            <p:nvPr/>
          </p:nvCxnSpPr>
          <p:spPr>
            <a:xfrm>
              <a:off x="4533830" y="3017850"/>
              <a:ext cx="720000" cy="0"/>
            </a:xfrm>
            <a:prstGeom prst="line">
              <a:avLst/>
            </a:prstGeom>
            <a:ln w="50800">
              <a:solidFill>
                <a:schemeClr val="accent3"/>
              </a:solidFill>
            </a:ln>
          </p:spPr>
          <p:style>
            <a:lnRef idx="2">
              <a:schemeClr val="accent2"/>
            </a:lnRef>
            <a:fillRef idx="0">
              <a:schemeClr val="accent2"/>
            </a:fillRef>
            <a:effectRef idx="1">
              <a:schemeClr val="accent2"/>
            </a:effectRef>
            <a:fontRef idx="minor">
              <a:schemeClr val="tx1"/>
            </a:fontRef>
          </p:style>
        </p:cxnSp>
        <p:sp>
          <p:nvSpPr>
            <p:cNvPr id="30" name="TextBox 29">
              <a:extLst>
                <a:ext uri="{FF2B5EF4-FFF2-40B4-BE49-F238E27FC236}">
                  <a16:creationId xmlns:a16="http://schemas.microsoft.com/office/drawing/2014/main" id="{F1AFEE62-C4CD-33E2-D483-241E72E9B551}"/>
                </a:ext>
              </a:extLst>
            </p:cNvPr>
            <p:cNvSpPr txBox="1">
              <a:spLocks noGrp="1" noRot="1" noMove="1" noResize="1" noEditPoints="1" noAdjustHandles="1" noChangeArrowheads="1" noChangeShapeType="1"/>
            </p:cNvSpPr>
            <p:nvPr/>
          </p:nvSpPr>
          <p:spPr>
            <a:xfrm>
              <a:off x="4665481" y="3083152"/>
              <a:ext cx="498534" cy="146194"/>
            </a:xfrm>
            <a:prstGeom prst="rect">
              <a:avLst/>
            </a:prstGeom>
            <a:noFill/>
          </p:spPr>
          <p:txBody>
            <a:bodyPr wrap="none" lIns="0" tIns="0" rIns="0" bIns="0" rtlCol="0">
              <a:spAutoFit/>
            </a:bodyPr>
            <a:lstStyle/>
            <a:p>
              <a:r>
                <a:rPr lang="en-AU" sz="950" b="1" noProof="0">
                  <a:solidFill>
                    <a:schemeClr val="bg1"/>
                  </a:solidFill>
                </a:rPr>
                <a:t>HONEST</a:t>
              </a:r>
            </a:p>
          </p:txBody>
        </p:sp>
      </p:grpSp>
      <p:sp>
        <p:nvSpPr>
          <p:cNvPr id="32" name="TextBox 31">
            <a:extLst>
              <a:ext uri="{FF2B5EF4-FFF2-40B4-BE49-F238E27FC236}">
                <a16:creationId xmlns:a16="http://schemas.microsoft.com/office/drawing/2014/main" id="{1068ABE5-4458-C467-E898-4E901FCA67CD}"/>
              </a:ext>
            </a:extLst>
          </p:cNvPr>
          <p:cNvSpPr txBox="1">
            <a:spLocks noGrp="1" noRot="1" noMove="1" noResize="1" noEditPoints="1" noAdjustHandles="1" noChangeArrowheads="1" noChangeShapeType="1"/>
          </p:cNvSpPr>
          <p:nvPr/>
        </p:nvSpPr>
        <p:spPr>
          <a:xfrm>
            <a:off x="468000" y="3823731"/>
            <a:ext cx="1989327" cy="276999"/>
          </a:xfrm>
          <a:prstGeom prst="rect">
            <a:avLst/>
          </a:prstGeom>
          <a:noFill/>
        </p:spPr>
        <p:txBody>
          <a:bodyPr wrap="none" lIns="0" tIns="0" rIns="0" bIns="0" rtlCol="0">
            <a:spAutoFit/>
          </a:bodyPr>
          <a:lstStyle/>
          <a:p>
            <a:r>
              <a:rPr lang="en-AU" b="1" noProof="0">
                <a:solidFill>
                  <a:schemeClr val="bg1"/>
                </a:solidFill>
              </a:rPr>
              <a:t>Our brand promise</a:t>
            </a:r>
          </a:p>
        </p:txBody>
      </p:sp>
      <p:sp>
        <p:nvSpPr>
          <p:cNvPr id="33" name="TextBox 32">
            <a:extLst>
              <a:ext uri="{FF2B5EF4-FFF2-40B4-BE49-F238E27FC236}">
                <a16:creationId xmlns:a16="http://schemas.microsoft.com/office/drawing/2014/main" id="{47088E82-8FB1-B0B9-02F1-07A1A11BA54C}"/>
              </a:ext>
            </a:extLst>
          </p:cNvPr>
          <p:cNvSpPr txBox="1">
            <a:spLocks noGrp="1" noRot="1" noMove="1" noResize="1" noEditPoints="1" noAdjustHandles="1" noChangeArrowheads="1" noChangeShapeType="1"/>
          </p:cNvSpPr>
          <p:nvPr/>
        </p:nvSpPr>
        <p:spPr>
          <a:xfrm>
            <a:off x="468000" y="4175493"/>
            <a:ext cx="4100767" cy="369332"/>
          </a:xfrm>
          <a:prstGeom prst="rect">
            <a:avLst/>
          </a:prstGeom>
          <a:noFill/>
        </p:spPr>
        <p:txBody>
          <a:bodyPr wrap="square" lIns="0" tIns="0" rIns="0" bIns="0" rtlCol="0">
            <a:spAutoFit/>
          </a:bodyPr>
          <a:lstStyle/>
          <a:p>
            <a:r>
              <a:rPr lang="en-AU" sz="2400" noProof="0" dirty="0">
                <a:solidFill>
                  <a:schemeClr val="accent2"/>
                </a:solidFill>
              </a:rPr>
              <a:t>right solutions. right partner.</a:t>
            </a:r>
          </a:p>
        </p:txBody>
      </p:sp>
      <p:sp>
        <p:nvSpPr>
          <p:cNvPr id="34" name="TextBox 33">
            <a:extLst>
              <a:ext uri="{FF2B5EF4-FFF2-40B4-BE49-F238E27FC236}">
                <a16:creationId xmlns:a16="http://schemas.microsoft.com/office/drawing/2014/main" id="{A5928EE5-E0AE-8B3D-0288-21B0C3682314}"/>
              </a:ext>
            </a:extLst>
          </p:cNvPr>
          <p:cNvSpPr txBox="1"/>
          <p:nvPr/>
        </p:nvSpPr>
        <p:spPr>
          <a:xfrm>
            <a:off x="7650000" y="774000"/>
            <a:ext cx="1655805" cy="1000274"/>
          </a:xfrm>
          <a:prstGeom prst="rect">
            <a:avLst/>
          </a:prstGeom>
          <a:noFill/>
        </p:spPr>
        <p:txBody>
          <a:bodyPr wrap="square" lIns="0" tIns="0" rIns="0" bIns="0" rtlCol="0">
            <a:spAutoFit/>
          </a:bodyPr>
          <a:lstStyle/>
          <a:p>
            <a:r>
              <a:rPr lang="en-US" sz="6500" b="1">
                <a:solidFill>
                  <a:schemeClr val="tx2"/>
                </a:solidFill>
                <a:latin typeface="+mj-lt"/>
              </a:rPr>
              <a:t>70+</a:t>
            </a:r>
          </a:p>
        </p:txBody>
      </p:sp>
      <p:sp>
        <p:nvSpPr>
          <p:cNvPr id="35" name="TextBox 34">
            <a:extLst>
              <a:ext uri="{FF2B5EF4-FFF2-40B4-BE49-F238E27FC236}">
                <a16:creationId xmlns:a16="http://schemas.microsoft.com/office/drawing/2014/main" id="{2801F312-95DB-ACD9-1BC2-7A1EC2644D4B}"/>
              </a:ext>
            </a:extLst>
          </p:cNvPr>
          <p:cNvSpPr txBox="1"/>
          <p:nvPr/>
        </p:nvSpPr>
        <p:spPr>
          <a:xfrm>
            <a:off x="9720000" y="774000"/>
            <a:ext cx="2144790" cy="1000274"/>
          </a:xfrm>
          <a:prstGeom prst="rect">
            <a:avLst/>
          </a:prstGeom>
          <a:noFill/>
        </p:spPr>
        <p:txBody>
          <a:bodyPr wrap="square" lIns="0" tIns="0" rIns="0" bIns="0" rtlCol="0">
            <a:spAutoFit/>
          </a:bodyPr>
          <a:lstStyle/>
          <a:p>
            <a:r>
              <a:rPr lang="en-US" sz="6500" b="1">
                <a:solidFill>
                  <a:schemeClr val="tx2"/>
                </a:solidFill>
                <a:latin typeface="+mj-lt"/>
              </a:rPr>
              <a:t>450+</a:t>
            </a:r>
          </a:p>
        </p:txBody>
      </p:sp>
      <p:sp>
        <p:nvSpPr>
          <p:cNvPr id="36" name="TextBox 35">
            <a:extLst>
              <a:ext uri="{FF2B5EF4-FFF2-40B4-BE49-F238E27FC236}">
                <a16:creationId xmlns:a16="http://schemas.microsoft.com/office/drawing/2014/main" id="{1AD8C3C0-935E-96F0-E8C8-86E80E5097AB}"/>
              </a:ext>
            </a:extLst>
          </p:cNvPr>
          <p:cNvSpPr txBox="1"/>
          <p:nvPr/>
        </p:nvSpPr>
        <p:spPr>
          <a:xfrm>
            <a:off x="7266940" y="2048127"/>
            <a:ext cx="2038865" cy="1000274"/>
          </a:xfrm>
          <a:prstGeom prst="rect">
            <a:avLst/>
          </a:prstGeom>
          <a:noFill/>
        </p:spPr>
        <p:txBody>
          <a:bodyPr wrap="square" lIns="0" tIns="0" rIns="0" bIns="0" rtlCol="0">
            <a:spAutoFit/>
          </a:bodyPr>
          <a:lstStyle/>
          <a:p>
            <a:r>
              <a:rPr lang="en-US" sz="6500" b="1">
                <a:solidFill>
                  <a:schemeClr val="tx2"/>
                </a:solidFill>
                <a:latin typeface="+mj-lt"/>
              </a:rPr>
              <a:t>22k+</a:t>
            </a:r>
          </a:p>
        </p:txBody>
      </p:sp>
      <p:sp>
        <p:nvSpPr>
          <p:cNvPr id="37" name="TextBox 36">
            <a:extLst>
              <a:ext uri="{FF2B5EF4-FFF2-40B4-BE49-F238E27FC236}">
                <a16:creationId xmlns:a16="http://schemas.microsoft.com/office/drawing/2014/main" id="{F18F807F-BDCA-189B-1A42-67C98E387729}"/>
              </a:ext>
            </a:extLst>
          </p:cNvPr>
          <p:cNvSpPr txBox="1"/>
          <p:nvPr/>
        </p:nvSpPr>
        <p:spPr>
          <a:xfrm>
            <a:off x="9649978" y="2048127"/>
            <a:ext cx="2214812" cy="1000274"/>
          </a:xfrm>
          <a:prstGeom prst="rect">
            <a:avLst/>
          </a:prstGeom>
          <a:noFill/>
        </p:spPr>
        <p:txBody>
          <a:bodyPr wrap="square" lIns="0" tIns="0" rIns="0" bIns="0" rtlCol="0">
            <a:spAutoFit/>
          </a:bodyPr>
          <a:lstStyle/>
          <a:p>
            <a:r>
              <a:rPr lang="en-US" sz="6500" b="1">
                <a:solidFill>
                  <a:schemeClr val="tx2"/>
                </a:solidFill>
                <a:latin typeface="+mj-lt"/>
              </a:rPr>
              <a:t>2.9b+</a:t>
            </a:r>
          </a:p>
        </p:txBody>
      </p:sp>
      <p:sp>
        <p:nvSpPr>
          <p:cNvPr id="38" name="TextBox 37">
            <a:extLst>
              <a:ext uri="{FF2B5EF4-FFF2-40B4-BE49-F238E27FC236}">
                <a16:creationId xmlns:a16="http://schemas.microsoft.com/office/drawing/2014/main" id="{3BBEB960-5A17-A7A7-3096-F770B55F5F97}"/>
              </a:ext>
            </a:extLst>
          </p:cNvPr>
          <p:cNvSpPr txBox="1"/>
          <p:nvPr/>
        </p:nvSpPr>
        <p:spPr>
          <a:xfrm>
            <a:off x="7934206" y="576747"/>
            <a:ext cx="972000" cy="244800"/>
          </a:xfrm>
          <a:prstGeom prst="rect">
            <a:avLst/>
          </a:prstGeom>
          <a:noFill/>
        </p:spPr>
        <p:txBody>
          <a:bodyPr wrap="square" lIns="0" tIns="0" rIns="0" bIns="0" rtlCol="0">
            <a:spAutoFit/>
          </a:bodyPr>
          <a:lstStyle/>
          <a:p>
            <a:r>
              <a:rPr lang="en-US" sz="1600" b="1">
                <a:solidFill>
                  <a:schemeClr val="bg1"/>
                </a:solidFill>
                <a:latin typeface="+mj-lt"/>
              </a:rPr>
              <a:t>Countries</a:t>
            </a:r>
          </a:p>
        </p:txBody>
      </p:sp>
      <p:sp>
        <p:nvSpPr>
          <p:cNvPr id="39" name="TextBox 38">
            <a:extLst>
              <a:ext uri="{FF2B5EF4-FFF2-40B4-BE49-F238E27FC236}">
                <a16:creationId xmlns:a16="http://schemas.microsoft.com/office/drawing/2014/main" id="{AB4C0BA3-1A3D-41B4-658C-F6B1501238D2}"/>
              </a:ext>
            </a:extLst>
          </p:cNvPr>
          <p:cNvSpPr txBox="1"/>
          <p:nvPr/>
        </p:nvSpPr>
        <p:spPr>
          <a:xfrm>
            <a:off x="10271384" y="576747"/>
            <a:ext cx="972000" cy="244800"/>
          </a:xfrm>
          <a:prstGeom prst="rect">
            <a:avLst/>
          </a:prstGeom>
          <a:noFill/>
        </p:spPr>
        <p:txBody>
          <a:bodyPr wrap="square" lIns="0" tIns="0" rIns="0" bIns="0" rtlCol="0">
            <a:spAutoFit/>
          </a:bodyPr>
          <a:lstStyle/>
          <a:p>
            <a:r>
              <a:rPr lang="en-US" sz="1600" b="1">
                <a:solidFill>
                  <a:schemeClr val="bg1"/>
                </a:solidFill>
                <a:latin typeface="+mj-lt"/>
              </a:rPr>
              <a:t>Locations</a:t>
            </a:r>
          </a:p>
        </p:txBody>
      </p:sp>
      <p:sp>
        <p:nvSpPr>
          <p:cNvPr id="40" name="TextBox 39">
            <a:extLst>
              <a:ext uri="{FF2B5EF4-FFF2-40B4-BE49-F238E27FC236}">
                <a16:creationId xmlns:a16="http://schemas.microsoft.com/office/drawing/2014/main" id="{432A1DFB-2438-E3F2-FF3A-E88C8AD145A6}"/>
              </a:ext>
            </a:extLst>
          </p:cNvPr>
          <p:cNvSpPr txBox="1"/>
          <p:nvPr/>
        </p:nvSpPr>
        <p:spPr>
          <a:xfrm>
            <a:off x="7403207" y="1849127"/>
            <a:ext cx="1757270" cy="246221"/>
          </a:xfrm>
          <a:prstGeom prst="rect">
            <a:avLst/>
          </a:prstGeom>
          <a:noFill/>
        </p:spPr>
        <p:txBody>
          <a:bodyPr wrap="square" lIns="0" tIns="0" rIns="0" bIns="0" rtlCol="0">
            <a:spAutoFit/>
          </a:bodyPr>
          <a:lstStyle/>
          <a:p>
            <a:r>
              <a:rPr lang="en-US" sz="1600" b="1">
                <a:solidFill>
                  <a:schemeClr val="bg1"/>
                </a:solidFill>
                <a:latin typeface="+mj-lt"/>
              </a:rPr>
              <a:t>Staff worldwide</a:t>
            </a:r>
          </a:p>
        </p:txBody>
      </p:sp>
      <p:sp>
        <p:nvSpPr>
          <p:cNvPr id="41" name="TextBox 40">
            <a:extLst>
              <a:ext uri="{FF2B5EF4-FFF2-40B4-BE49-F238E27FC236}">
                <a16:creationId xmlns:a16="http://schemas.microsoft.com/office/drawing/2014/main" id="{4976FB94-7EBE-AE46-A2CF-0C72236DA3AA}"/>
              </a:ext>
            </a:extLst>
          </p:cNvPr>
          <p:cNvSpPr txBox="1"/>
          <p:nvPr/>
        </p:nvSpPr>
        <p:spPr>
          <a:xfrm>
            <a:off x="9983643" y="1849127"/>
            <a:ext cx="1549330" cy="246221"/>
          </a:xfrm>
          <a:prstGeom prst="rect">
            <a:avLst/>
          </a:prstGeom>
          <a:noFill/>
        </p:spPr>
        <p:txBody>
          <a:bodyPr wrap="square" lIns="0" tIns="0" rIns="0" bIns="0" rtlCol="0">
            <a:spAutoFit/>
          </a:bodyPr>
          <a:lstStyle/>
          <a:p>
            <a:r>
              <a:rPr lang="en-US" sz="1600" b="1">
                <a:solidFill>
                  <a:schemeClr val="bg1"/>
                </a:solidFill>
                <a:latin typeface="+mj-lt"/>
              </a:rPr>
              <a:t>Revenue (AUD)</a:t>
            </a:r>
          </a:p>
        </p:txBody>
      </p:sp>
      <p:sp>
        <p:nvSpPr>
          <p:cNvPr id="42" name="Slide Number Placeholder 4">
            <a:extLst>
              <a:ext uri="{FF2B5EF4-FFF2-40B4-BE49-F238E27FC236}">
                <a16:creationId xmlns:a16="http://schemas.microsoft.com/office/drawing/2014/main" id="{D5B215FC-2029-202B-968D-725641ECAA86}"/>
              </a:ext>
            </a:extLst>
          </p:cNvPr>
          <p:cNvSpPr>
            <a:spLocks noGrp="1"/>
          </p:cNvSpPr>
          <p:nvPr>
            <p:ph type="sldNum" sz="quarter" idx="4"/>
          </p:nvPr>
        </p:nvSpPr>
        <p:spPr>
          <a:xfrm>
            <a:off x="11520000" y="6444000"/>
            <a:ext cx="360000" cy="180000"/>
          </a:xfrm>
          <a:prstGeom prst="rect">
            <a:avLst/>
          </a:prstGeom>
        </p:spPr>
        <p:txBody>
          <a:bodyPr vert="horz" lIns="0" tIns="45720" rIns="0" bIns="45720" rtlCol="0" anchor="ctr"/>
          <a:lstStyle>
            <a:lvl1pPr algn="r">
              <a:defRPr sz="800" b="0">
                <a:solidFill>
                  <a:schemeClr val="bg1">
                    <a:lumMod val="65000"/>
                  </a:schemeClr>
                </a:solidFill>
                <a:latin typeface="AvenirNext LT Pro Regular" panose="020B0504020202020204" pitchFamily="34" charset="0"/>
              </a:defRPr>
            </a:lvl1pPr>
          </a:lstStyle>
          <a:p>
            <a:fld id="{8DC611AD-C9F0-4816-9EBA-6C83156A190A}" type="slidenum">
              <a:rPr lang="en-US" smtClean="0">
                <a:solidFill>
                  <a:schemeClr val="bg1"/>
                </a:solidFill>
                <a:latin typeface="+mn-lt"/>
              </a:rPr>
              <a:pPr/>
              <a:t>2</a:t>
            </a:fld>
            <a:endParaRPr lang="en-US">
              <a:solidFill>
                <a:schemeClr val="bg1"/>
              </a:solidFill>
              <a:latin typeface="+mn-lt"/>
            </a:endParaRPr>
          </a:p>
        </p:txBody>
      </p:sp>
    </p:spTree>
    <p:extLst>
      <p:ext uri="{BB962C8B-B14F-4D97-AF65-F5344CB8AC3E}">
        <p14:creationId xmlns:p14="http://schemas.microsoft.com/office/powerpoint/2010/main" val="4431795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566086-C164-27A8-0726-778628C398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73938A-263E-B08D-312D-C96D9F29AE65}"/>
              </a:ext>
            </a:extLst>
          </p:cNvPr>
          <p:cNvSpPr>
            <a:spLocks noGrp="1"/>
          </p:cNvSpPr>
          <p:nvPr>
            <p:ph type="title"/>
          </p:nvPr>
        </p:nvSpPr>
        <p:spPr/>
        <p:txBody>
          <a:bodyPr>
            <a:normAutofit/>
          </a:bodyPr>
          <a:lstStyle/>
          <a:p>
            <a:r>
              <a:rPr lang="en-US" dirty="0"/>
              <a:t>Looking to the future…PFAS in Air – What is next?</a:t>
            </a:r>
            <a:endParaRPr lang="en-US" dirty="0">
              <a:ea typeface="Tahoma"/>
              <a:cs typeface="Tahoma"/>
            </a:endParaRPr>
          </a:p>
        </p:txBody>
      </p:sp>
      <p:sp>
        <p:nvSpPr>
          <p:cNvPr id="3" name="Rectangle 2">
            <a:extLst>
              <a:ext uri="{FF2B5EF4-FFF2-40B4-BE49-F238E27FC236}">
                <a16:creationId xmlns:a16="http://schemas.microsoft.com/office/drawing/2014/main" id="{38FFA534-079D-6255-1E7D-FFE5CFCC13AB}"/>
              </a:ext>
            </a:extLst>
          </p:cNvPr>
          <p:cNvSpPr/>
          <p:nvPr/>
        </p:nvSpPr>
        <p:spPr>
          <a:xfrm>
            <a:off x="211970" y="1732343"/>
            <a:ext cx="4468887" cy="361996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90000" rIns="90000" bIns="90000" rtlCol="0" anchor="t" anchorCtr="0"/>
          <a:lstStyle/>
          <a:p>
            <a:pPr defTabSz="914400">
              <a:spcBef>
                <a:spcPts val="1000"/>
              </a:spcBef>
              <a:buClr>
                <a:schemeClr val="tx2"/>
              </a:buClr>
            </a:pPr>
            <a:endParaRPr lang="en-US" altLang="en-US" sz="1200" dirty="0">
              <a:solidFill>
                <a:schemeClr val="tx1"/>
              </a:solidFill>
            </a:endParaRPr>
          </a:p>
        </p:txBody>
      </p:sp>
      <p:sp>
        <p:nvSpPr>
          <p:cNvPr id="5" name="TextBox 4">
            <a:extLst>
              <a:ext uri="{FF2B5EF4-FFF2-40B4-BE49-F238E27FC236}">
                <a16:creationId xmlns:a16="http://schemas.microsoft.com/office/drawing/2014/main" id="{35AD7100-0886-7077-17BB-481B6EFC1BAE}"/>
              </a:ext>
            </a:extLst>
          </p:cNvPr>
          <p:cNvSpPr txBox="1"/>
          <p:nvPr/>
        </p:nvSpPr>
        <p:spPr>
          <a:xfrm>
            <a:off x="284184" y="1654628"/>
            <a:ext cx="4396673" cy="4021614"/>
          </a:xfrm>
          <a:prstGeom prst="rect">
            <a:avLst/>
          </a:prstGeom>
          <a:noFill/>
        </p:spPr>
        <p:txBody>
          <a:bodyPr wrap="square" rtlCol="0">
            <a:spAutoFit/>
          </a:bodyPr>
          <a:lstStyle/>
          <a:p>
            <a:pPr marR="0">
              <a:spcBef>
                <a:spcPts val="0"/>
              </a:spcBef>
              <a:spcAft>
                <a:spcPts val="0"/>
              </a:spcAft>
            </a:pPr>
            <a:r>
              <a:rPr lang="en-US" b="1" u="sng" dirty="0">
                <a:latin typeface="Calibri" panose="020F0502020204030204" pitchFamily="34" charset="0"/>
                <a:ea typeface="Calibri" panose="020F0502020204030204" pitchFamily="34" charset="0"/>
              </a:rPr>
              <a:t> </a:t>
            </a:r>
            <a:endParaRPr lang="en-US" dirty="0">
              <a:effectLst/>
              <a:latin typeface="Calibri" panose="020F0502020204030204" pitchFamily="34" charset="0"/>
              <a:ea typeface="Calibri" panose="020F0502020204030204" pitchFamily="34" charset="0"/>
            </a:endParaRPr>
          </a:p>
          <a:p>
            <a:pPr marL="266700" indent="-266700" defTabSz="914400">
              <a:spcBef>
                <a:spcPts val="400"/>
              </a:spcBef>
              <a:spcAft>
                <a:spcPts val="400"/>
              </a:spcAft>
              <a:buClr>
                <a:srgbClr val="004CA3"/>
              </a:buClr>
              <a:buSzPct val="110000"/>
              <a:buFont typeface="Arial" panose="020B0604020202020204" pitchFamily="34" charset="0"/>
              <a:buChar char="•"/>
            </a:pPr>
            <a:r>
              <a:rPr lang="en-US" sz="1600" dirty="0"/>
              <a:t>EPA OTM-50 is up and running in Waterloo                               (</a:t>
            </a:r>
            <a:r>
              <a:rPr lang="en-US" sz="1600" spc="-20" dirty="0">
                <a:ea typeface="Calibri"/>
                <a:cs typeface="Calibri"/>
              </a:rPr>
              <a:t>Accreditation received February 2026)</a:t>
            </a:r>
            <a:endParaRPr lang="en-US" sz="1600" kern="0" spc="-20" dirty="0">
              <a:latin typeface="+mj-lt"/>
              <a:ea typeface="Tahoma" panose="020B0604030504040204" pitchFamily="34" charset="0"/>
              <a:cs typeface="Tahoma" panose="020B0604030504040204" pitchFamily="34" charset="0"/>
            </a:endParaRPr>
          </a:p>
          <a:p>
            <a:pPr marL="266700" indent="-266700" defTabSz="914400">
              <a:spcBef>
                <a:spcPts val="400"/>
              </a:spcBef>
              <a:spcAft>
                <a:spcPts val="400"/>
              </a:spcAft>
              <a:buClr>
                <a:srgbClr val="004CA3"/>
              </a:buClr>
              <a:buSzPct val="110000"/>
              <a:buFont typeface="Arial" panose="020B0604020202020204" pitchFamily="34" charset="0"/>
              <a:buChar char="•"/>
            </a:pPr>
            <a:r>
              <a:rPr lang="en-US" sz="1600" dirty="0"/>
              <a:t>EPA OTM-45 roll out in Australia is nearing completion.</a:t>
            </a:r>
            <a:endParaRPr lang="en-US" sz="1600" kern="0" spc="-20" dirty="0">
              <a:latin typeface="+mj-lt"/>
              <a:ea typeface="Tahoma" panose="020B0604030504040204" pitchFamily="34" charset="0"/>
              <a:cs typeface="Tahoma" panose="020B0604030504040204" pitchFamily="34" charset="0"/>
            </a:endParaRPr>
          </a:p>
          <a:p>
            <a:pPr marL="266700" marR="0" indent="-266700" defTabSz="914400">
              <a:spcBef>
                <a:spcPts val="400"/>
              </a:spcBef>
              <a:spcAft>
                <a:spcPts val="400"/>
              </a:spcAft>
              <a:buClr>
                <a:srgbClr val="004CA3"/>
              </a:buClr>
              <a:buSzPct val="110000"/>
              <a:buFont typeface="Arial" panose="020B0604020202020204" pitchFamily="34" charset="0"/>
              <a:buChar char="•"/>
            </a:pPr>
            <a:r>
              <a:rPr lang="en-US" sz="1600" b="1" kern="0" spc="-20" dirty="0">
                <a:solidFill>
                  <a:srgbClr val="004CAB"/>
                </a:solidFill>
                <a:latin typeface="+mj-lt"/>
                <a:ea typeface="Tahoma" panose="020B0604030504040204" pitchFamily="34" charset="0"/>
                <a:cs typeface="Tahoma" panose="020B0604030504040204" pitchFamily="34" charset="0"/>
              </a:rPr>
              <a:t>Next:</a:t>
            </a:r>
            <a:r>
              <a:rPr lang="en-US" sz="1600" kern="0" spc="-20" dirty="0">
                <a:latin typeface="+mj-lt"/>
                <a:ea typeface="Tahoma" panose="020B0604030504040204" pitchFamily="34" charset="0"/>
                <a:cs typeface="Tahoma" panose="020B0604030504040204" pitchFamily="34" charset="0"/>
              </a:rPr>
              <a:t> </a:t>
            </a:r>
            <a:r>
              <a:rPr lang="en-US" sz="1600" dirty="0"/>
              <a:t>Moving on to the next quadrant!</a:t>
            </a:r>
          </a:p>
          <a:p>
            <a:pPr marL="723900" lvl="1" indent="-266700" defTabSz="914400">
              <a:spcBef>
                <a:spcPts val="400"/>
              </a:spcBef>
              <a:spcAft>
                <a:spcPts val="400"/>
              </a:spcAft>
              <a:buClr>
                <a:srgbClr val="004CA3"/>
              </a:buClr>
              <a:buSzPct val="110000"/>
              <a:buFont typeface="Arial" panose="020B0604020202020204" pitchFamily="34" charset="0"/>
              <a:buChar char="•"/>
            </a:pPr>
            <a:r>
              <a:rPr lang="en-US" sz="1600" spc="-20" dirty="0">
                <a:ea typeface="Calibri"/>
                <a:cs typeface="Calibri"/>
              </a:rPr>
              <a:t>Method development for non-polar PFAS in ambient air and soil vapour by canister and/or thermal desorption tube.</a:t>
            </a:r>
          </a:p>
          <a:p>
            <a:pPr marL="723900" lvl="1" indent="-266700" defTabSz="914400">
              <a:spcBef>
                <a:spcPts val="400"/>
              </a:spcBef>
              <a:spcAft>
                <a:spcPts val="400"/>
              </a:spcAft>
              <a:buClr>
                <a:srgbClr val="004CA3"/>
              </a:buClr>
              <a:buSzPct val="110000"/>
              <a:buFont typeface="Arial" panose="020B0604020202020204" pitchFamily="34" charset="0"/>
              <a:buChar char="•"/>
            </a:pPr>
            <a:r>
              <a:rPr lang="en-US" sz="1600" spc="-20" dirty="0">
                <a:ea typeface="Calibri"/>
                <a:cs typeface="Calibri"/>
              </a:rPr>
              <a:t>OTM-55 / ASTM D8591-24 </a:t>
            </a:r>
          </a:p>
          <a:p>
            <a:pPr lvl="1" defTabSz="914400">
              <a:spcBef>
                <a:spcPts val="400"/>
              </a:spcBef>
              <a:spcAft>
                <a:spcPts val="400"/>
              </a:spcAft>
              <a:buClr>
                <a:srgbClr val="004CA3"/>
              </a:buClr>
              <a:buSzPct val="110000"/>
            </a:pPr>
            <a:endParaRPr lang="en-US" sz="1600" spc="-20" dirty="0">
              <a:ea typeface="Calibri"/>
              <a:cs typeface="Calibri"/>
            </a:endParaRPr>
          </a:p>
          <a:p>
            <a:pPr marR="0" defTabSz="914400">
              <a:spcBef>
                <a:spcPts val="400"/>
              </a:spcBef>
              <a:spcAft>
                <a:spcPts val="400"/>
              </a:spcAft>
              <a:buClr>
                <a:srgbClr val="004CA3"/>
              </a:buClr>
              <a:buSzPct val="110000"/>
            </a:pPr>
            <a:endParaRPr lang="en-US" i="1" dirty="0"/>
          </a:p>
        </p:txBody>
      </p:sp>
      <p:pic>
        <p:nvPicPr>
          <p:cNvPr id="4" name="Picture 3">
            <a:extLst>
              <a:ext uri="{FF2B5EF4-FFF2-40B4-BE49-F238E27FC236}">
                <a16:creationId xmlns:a16="http://schemas.microsoft.com/office/drawing/2014/main" id="{26652C73-7C8F-8171-AEB7-B1EB89756145}"/>
              </a:ext>
            </a:extLst>
          </p:cNvPr>
          <p:cNvPicPr>
            <a:picLocks noChangeAspect="1"/>
          </p:cNvPicPr>
          <p:nvPr/>
        </p:nvPicPr>
        <p:blipFill>
          <a:blip r:embed="rId3"/>
          <a:stretch>
            <a:fillRect/>
          </a:stretch>
        </p:blipFill>
        <p:spPr>
          <a:xfrm>
            <a:off x="4913363" y="2322464"/>
            <a:ext cx="7142882" cy="2439719"/>
          </a:xfrm>
          <a:prstGeom prst="rect">
            <a:avLst/>
          </a:prstGeom>
        </p:spPr>
      </p:pic>
      <p:sp>
        <p:nvSpPr>
          <p:cNvPr id="6" name="TextBox 5">
            <a:extLst>
              <a:ext uri="{FF2B5EF4-FFF2-40B4-BE49-F238E27FC236}">
                <a16:creationId xmlns:a16="http://schemas.microsoft.com/office/drawing/2014/main" id="{CD820873-4A9F-9E05-516D-BB65F93A7B95}"/>
              </a:ext>
            </a:extLst>
          </p:cNvPr>
          <p:cNvSpPr txBox="1"/>
          <p:nvPr/>
        </p:nvSpPr>
        <p:spPr>
          <a:xfrm>
            <a:off x="6183291" y="1818334"/>
            <a:ext cx="5039894"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solidFill>
                  <a:srgbClr val="211D1E"/>
                </a:solidFill>
              </a:rPr>
              <a:t>Aerobic Biotransformation of 8:2 FTOH in Soil</a:t>
            </a:r>
            <a:endParaRPr lang="en-US" sz="2400" dirty="0"/>
          </a:p>
        </p:txBody>
      </p:sp>
      <p:sp>
        <p:nvSpPr>
          <p:cNvPr id="7" name="Rectangle: Rounded Corners 6">
            <a:extLst>
              <a:ext uri="{FF2B5EF4-FFF2-40B4-BE49-F238E27FC236}">
                <a16:creationId xmlns:a16="http://schemas.microsoft.com/office/drawing/2014/main" id="{B0829A64-3FFE-B9A2-E617-CD644893C80D}"/>
              </a:ext>
            </a:extLst>
          </p:cNvPr>
          <p:cNvSpPr/>
          <p:nvPr/>
        </p:nvSpPr>
        <p:spPr>
          <a:xfrm>
            <a:off x="4851152" y="1732343"/>
            <a:ext cx="1219200" cy="510537"/>
          </a:xfrm>
          <a:prstGeom prst="roundRect">
            <a:avLst/>
          </a:prstGeom>
          <a:noFill/>
          <a:ln w="28575">
            <a:solidFill>
              <a:srgbClr val="004C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2"/>
                </a:solidFill>
              </a:rPr>
              <a:t>8:2 FTOH</a:t>
            </a:r>
          </a:p>
        </p:txBody>
      </p:sp>
      <p:sp>
        <p:nvSpPr>
          <p:cNvPr id="8" name="Oval 7">
            <a:extLst>
              <a:ext uri="{FF2B5EF4-FFF2-40B4-BE49-F238E27FC236}">
                <a16:creationId xmlns:a16="http://schemas.microsoft.com/office/drawing/2014/main" id="{A5B47745-E3FA-3F7C-633B-E349075C04D5}"/>
              </a:ext>
            </a:extLst>
          </p:cNvPr>
          <p:cNvSpPr/>
          <p:nvPr/>
        </p:nvSpPr>
        <p:spPr>
          <a:xfrm>
            <a:off x="6070352" y="3429000"/>
            <a:ext cx="1415157" cy="674370"/>
          </a:xfrm>
          <a:prstGeom prst="ellipse">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DF14EC5D-8E8B-B256-92D1-A39D1D6AA53B}"/>
              </a:ext>
            </a:extLst>
          </p:cNvPr>
          <p:cNvSpPr/>
          <p:nvPr/>
        </p:nvSpPr>
        <p:spPr>
          <a:xfrm>
            <a:off x="9046970" y="4087813"/>
            <a:ext cx="1415157" cy="674370"/>
          </a:xfrm>
          <a:prstGeom prst="ellipse">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5481FB0F-ED26-7369-E1AE-D3D0CD3A520B}"/>
              </a:ext>
            </a:extLst>
          </p:cNvPr>
          <p:cNvSpPr/>
          <p:nvPr/>
        </p:nvSpPr>
        <p:spPr>
          <a:xfrm>
            <a:off x="10535279" y="3542323"/>
            <a:ext cx="1415157" cy="674370"/>
          </a:xfrm>
          <a:prstGeom prst="ellipse">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EBB0206F-7BB3-1429-9D33-22FF0A1C147E}"/>
              </a:ext>
            </a:extLst>
          </p:cNvPr>
          <p:cNvSpPr txBox="1"/>
          <p:nvPr/>
        </p:nvSpPr>
        <p:spPr>
          <a:xfrm>
            <a:off x="5033597" y="4953090"/>
            <a:ext cx="6874219" cy="276999"/>
          </a:xfrm>
          <a:prstGeom prst="rect">
            <a:avLst/>
          </a:prstGeom>
          <a:noFill/>
        </p:spPr>
        <p:txBody>
          <a:bodyPr wrap="square">
            <a:spAutoFit/>
          </a:bodyPr>
          <a:lstStyle/>
          <a:p>
            <a:r>
              <a:rPr lang="en-US" sz="1200" dirty="0"/>
              <a:t>https://commons.wikimedia.org/wiki/File:Aerobic_biotransformation_8-2_FTOH_soil_labeled.svg. </a:t>
            </a:r>
          </a:p>
        </p:txBody>
      </p:sp>
    </p:spTree>
    <p:extLst>
      <p:ext uri="{BB962C8B-B14F-4D97-AF65-F5344CB8AC3E}">
        <p14:creationId xmlns:p14="http://schemas.microsoft.com/office/powerpoint/2010/main" val="14467237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E3CDAC-FEBF-53AA-D98D-2F0FEAC166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F1A930-8E17-ADF0-D460-9D1AEFDB2425}"/>
              </a:ext>
            </a:extLst>
          </p:cNvPr>
          <p:cNvSpPr>
            <a:spLocks noGrp="1"/>
          </p:cNvSpPr>
          <p:nvPr>
            <p:ph type="ctrTitle"/>
          </p:nvPr>
        </p:nvSpPr>
        <p:spPr>
          <a:xfrm>
            <a:off x="1099090" y="-82497"/>
            <a:ext cx="5267219" cy="1330238"/>
          </a:xfrm>
        </p:spPr>
        <p:txBody>
          <a:bodyPr/>
          <a:lstStyle/>
          <a:p>
            <a:pPr algn="l"/>
            <a:r>
              <a:rPr lang="en-AU" dirty="0"/>
              <a:t>Questions?</a:t>
            </a:r>
          </a:p>
        </p:txBody>
      </p:sp>
      <p:sp>
        <p:nvSpPr>
          <p:cNvPr id="3" name="Subtitle 2">
            <a:extLst>
              <a:ext uri="{FF2B5EF4-FFF2-40B4-BE49-F238E27FC236}">
                <a16:creationId xmlns:a16="http://schemas.microsoft.com/office/drawing/2014/main" id="{46EA6320-F021-2A86-7E21-53528303715D}"/>
              </a:ext>
            </a:extLst>
          </p:cNvPr>
          <p:cNvSpPr>
            <a:spLocks noGrp="1"/>
          </p:cNvSpPr>
          <p:nvPr>
            <p:ph type="subTitle" idx="1"/>
          </p:nvPr>
        </p:nvSpPr>
        <p:spPr>
          <a:xfrm>
            <a:off x="976365" y="2083903"/>
            <a:ext cx="5267219" cy="3129125"/>
          </a:xfrm>
        </p:spPr>
        <p:txBody>
          <a:bodyPr/>
          <a:lstStyle/>
          <a:p>
            <a:pPr marL="285750" indent="-285750" algn="l">
              <a:buClr>
                <a:schemeClr val="bg2"/>
              </a:buClr>
              <a:buFont typeface="Arial" panose="020B0604020202020204" pitchFamily="34" charset="0"/>
              <a:buChar char="•"/>
            </a:pPr>
            <a:endParaRPr lang="en-US" b="1" dirty="0"/>
          </a:p>
          <a:p>
            <a:pPr marL="285750" indent="-285750" algn="l">
              <a:buFont typeface="Arial" panose="020B0604020202020204" pitchFamily="34" charset="0"/>
              <a:buChar char="•"/>
            </a:pPr>
            <a:endParaRPr lang="en-AU" dirty="0"/>
          </a:p>
        </p:txBody>
      </p:sp>
      <p:pic>
        <p:nvPicPr>
          <p:cNvPr id="6" name="Picture 5" descr="A white circle with a triangle and a black background&#10;&#10;AI-generated content may be incorrect.">
            <a:extLst>
              <a:ext uri="{FF2B5EF4-FFF2-40B4-BE49-F238E27FC236}">
                <a16:creationId xmlns:a16="http://schemas.microsoft.com/office/drawing/2014/main" id="{4953A49C-1091-E823-CEA1-B548C23A8A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92744" y="508849"/>
            <a:ext cx="1214439" cy="1214439"/>
          </a:xfrm>
          <a:prstGeom prst="rect">
            <a:avLst/>
          </a:prstGeom>
        </p:spPr>
      </p:pic>
      <p:sp>
        <p:nvSpPr>
          <p:cNvPr id="11" name="Flowchart: Connector 10">
            <a:extLst>
              <a:ext uri="{FF2B5EF4-FFF2-40B4-BE49-F238E27FC236}">
                <a16:creationId xmlns:a16="http://schemas.microsoft.com/office/drawing/2014/main" id="{EA1E42BF-FC58-97F7-D15B-A11ADAA3E663}"/>
              </a:ext>
            </a:extLst>
          </p:cNvPr>
          <p:cNvSpPr/>
          <p:nvPr/>
        </p:nvSpPr>
        <p:spPr>
          <a:xfrm>
            <a:off x="1099090" y="1623137"/>
            <a:ext cx="1872344" cy="2284678"/>
          </a:xfrm>
          <a:prstGeom prst="flowChartConnector">
            <a:avLst/>
          </a:prstGeom>
          <a:blipFill>
            <a:blip r:embed="rId3">
              <a:extLst>
                <a:ext uri="{28A0092B-C50C-407E-A947-70E740481C1C}">
                  <a14:useLocalDpi xmlns:a14="http://schemas.microsoft.com/office/drawing/2010/main" val="0"/>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ubtitle 5">
            <a:extLst>
              <a:ext uri="{FF2B5EF4-FFF2-40B4-BE49-F238E27FC236}">
                <a16:creationId xmlns:a16="http://schemas.microsoft.com/office/drawing/2014/main" id="{FE73DC97-AE91-4FDB-05B8-6804CA217238}"/>
              </a:ext>
            </a:extLst>
          </p:cNvPr>
          <p:cNvSpPr txBox="1">
            <a:spLocks/>
          </p:cNvSpPr>
          <p:nvPr/>
        </p:nvSpPr>
        <p:spPr>
          <a:xfrm>
            <a:off x="3841630" y="1708507"/>
            <a:ext cx="6546970" cy="3226624"/>
          </a:xfrm>
          <a:prstGeom prst="rect">
            <a:avLst/>
          </a:prstGeom>
        </p:spPr>
        <p:txBody>
          <a:bodyPr vert="horz" lIns="0" tIns="0" rIns="0" bIns="0" rtlCol="0" anchor="t">
            <a:noAutofit/>
          </a:bodyPr>
          <a:lstStyle>
            <a:lvl1pPr marL="0" indent="0" algn="ctr" defTabSz="914400" rtl="0" eaLnBrk="1" latinLnBrk="0" hangingPunct="1">
              <a:lnSpc>
                <a:spcPct val="110000"/>
              </a:lnSpc>
              <a:spcBef>
                <a:spcPct val="0"/>
              </a:spcBef>
              <a:spcAft>
                <a:spcPts val="0"/>
              </a:spcAft>
              <a:buClr>
                <a:schemeClr val="tx2"/>
              </a:buClr>
              <a:buFont typeface="Arial" panose="020B0604020202020204" pitchFamily="34" charset="0"/>
              <a:buNone/>
              <a:defRPr lang="en-AU" sz="1800" b="0" kern="1200" dirty="0">
                <a:solidFill>
                  <a:schemeClr val="bg1"/>
                </a:solidFill>
                <a:latin typeface="+mn-lt"/>
                <a:ea typeface="+mj-ea"/>
                <a:cs typeface="+mj-cs"/>
              </a:defRPr>
            </a:lvl1pPr>
            <a:lvl2pPr marL="457200" indent="0" algn="ctr" defTabSz="914400" rtl="0" eaLnBrk="1" latinLnBrk="0" hangingPunct="1">
              <a:lnSpc>
                <a:spcPct val="110000"/>
              </a:lnSpc>
              <a:spcBef>
                <a:spcPts val="500"/>
              </a:spcBef>
              <a:buClr>
                <a:schemeClr val="tx2"/>
              </a:buClr>
              <a:buFont typeface="System Font Regular"/>
              <a:buNone/>
              <a:defRPr sz="1200" kern="1200">
                <a:solidFill>
                  <a:schemeClr val="tx1">
                    <a:tint val="75000"/>
                  </a:schemeClr>
                </a:solidFill>
                <a:latin typeface="+mn-lt"/>
                <a:ea typeface="+mn-ea"/>
                <a:cs typeface="+mn-cs"/>
              </a:defRPr>
            </a:lvl2pPr>
            <a:lvl3pPr marL="914400" indent="0" algn="ctr" defTabSz="914400" rtl="0" eaLnBrk="1" latinLnBrk="0" hangingPunct="1">
              <a:lnSpc>
                <a:spcPct val="110000"/>
              </a:lnSpc>
              <a:spcBef>
                <a:spcPts val="500"/>
              </a:spcBef>
              <a:buClr>
                <a:srgbClr val="004CAB"/>
              </a:buClr>
              <a:buFont typeface="Arial" panose="020B0604020202020204" pitchFamily="34" charset="0"/>
              <a:buNone/>
              <a:defRPr sz="12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pPr algn="l">
              <a:lnSpc>
                <a:spcPct val="150000"/>
              </a:lnSpc>
            </a:pPr>
            <a:r>
              <a:rPr lang="en-US" b="1" dirty="0"/>
              <a:t>Tammy Chartrand</a:t>
            </a:r>
          </a:p>
          <a:p>
            <a:pPr algn="l">
              <a:lnSpc>
                <a:spcPct val="150000"/>
              </a:lnSpc>
            </a:pPr>
            <a:r>
              <a:rPr lang="en-US" dirty="0"/>
              <a:t>National PFAS Program Lead, Environmental Canada</a:t>
            </a:r>
          </a:p>
          <a:p>
            <a:pPr algn="l">
              <a:lnSpc>
                <a:spcPct val="150000"/>
              </a:lnSpc>
            </a:pPr>
            <a:r>
              <a:rPr lang="en-US" i="1" u="sng" dirty="0">
                <a:hlinkClick r:id="rId4">
                  <a:extLst>
                    <a:ext uri="{A12FA001-AC4F-418D-AE19-62706E023703}">
                      <ahyp:hlinkClr xmlns:ahyp="http://schemas.microsoft.com/office/drawing/2018/hyperlinkcolor" val="tx"/>
                    </a:ext>
                  </a:extLst>
                </a:hlinkClick>
              </a:rPr>
              <a:t>Tammy.chartrand@alsglobal.com</a:t>
            </a:r>
            <a:endParaRPr lang="en-US" i="1" u="sng" dirty="0"/>
          </a:p>
          <a:p>
            <a:pPr algn="l">
              <a:lnSpc>
                <a:spcPct val="150000"/>
              </a:lnSpc>
            </a:pPr>
            <a:endParaRPr lang="en-US" i="1" u="sng" dirty="0"/>
          </a:p>
          <a:p>
            <a:pPr algn="l">
              <a:lnSpc>
                <a:spcPct val="150000"/>
              </a:lnSpc>
            </a:pPr>
            <a:endParaRPr lang="en-US" i="1" u="sng" dirty="0"/>
          </a:p>
          <a:p>
            <a:pPr algn="l">
              <a:lnSpc>
                <a:spcPct val="150000"/>
              </a:lnSpc>
            </a:pPr>
            <a:endParaRPr lang="en-US" i="1" u="sng" dirty="0"/>
          </a:p>
          <a:p>
            <a:pPr algn="l"/>
            <a:r>
              <a:rPr lang="en-US" b="1" dirty="0"/>
              <a:t>Special Thanks To:</a:t>
            </a:r>
          </a:p>
          <a:p>
            <a:pPr algn="l">
              <a:lnSpc>
                <a:spcPct val="100000"/>
              </a:lnSpc>
            </a:pPr>
            <a:r>
              <a:rPr lang="en-US" i="1" dirty="0"/>
              <a:t>Andrea Armstrong, Air Quality Manager</a:t>
            </a:r>
          </a:p>
          <a:p>
            <a:pPr algn="l">
              <a:lnSpc>
                <a:spcPct val="100000"/>
              </a:lnSpc>
            </a:pPr>
            <a:r>
              <a:rPr lang="en-US" i="1" dirty="0"/>
              <a:t>Sylvia Fisher, Air Quality Technical Specialist</a:t>
            </a:r>
          </a:p>
          <a:p>
            <a:pPr algn="l">
              <a:lnSpc>
                <a:spcPct val="100000"/>
              </a:lnSpc>
            </a:pPr>
            <a:r>
              <a:rPr lang="en-US" i="1" dirty="0"/>
              <a:t>Darlene Hoogenes-Stastny, National Air Quality Specialist</a:t>
            </a:r>
          </a:p>
          <a:p>
            <a:pPr algn="l">
              <a:lnSpc>
                <a:spcPct val="100000"/>
              </a:lnSpc>
            </a:pPr>
            <a:r>
              <a:rPr lang="en-US" i="1" dirty="0"/>
              <a:t>Heather Lord, Global PFAS Practice Lead</a:t>
            </a:r>
          </a:p>
          <a:p>
            <a:pPr algn="l">
              <a:lnSpc>
                <a:spcPct val="150000"/>
              </a:lnSpc>
            </a:pPr>
            <a:endParaRPr lang="en-US" i="1" u="sng" dirty="0"/>
          </a:p>
          <a:p>
            <a:endParaRPr lang="en-US" dirty="0"/>
          </a:p>
        </p:txBody>
      </p:sp>
    </p:spTree>
    <p:extLst>
      <p:ext uri="{BB962C8B-B14F-4D97-AF65-F5344CB8AC3E}">
        <p14:creationId xmlns:p14="http://schemas.microsoft.com/office/powerpoint/2010/main" val="16584258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9327C7-746C-00A5-EF4E-04B1EAF2BEA7}"/>
              </a:ext>
            </a:extLst>
          </p:cNvPr>
          <p:cNvSpPr>
            <a:spLocks noGrp="1"/>
          </p:cNvSpPr>
          <p:nvPr>
            <p:ph type="ctrTitle"/>
          </p:nvPr>
        </p:nvSpPr>
        <p:spPr/>
        <p:txBody>
          <a:bodyPr/>
          <a:lstStyle/>
          <a:p>
            <a:endParaRPr lang="en-US"/>
          </a:p>
        </p:txBody>
      </p:sp>
      <p:sp>
        <p:nvSpPr>
          <p:cNvPr id="4" name="Subtitle 3">
            <a:extLst>
              <a:ext uri="{FF2B5EF4-FFF2-40B4-BE49-F238E27FC236}">
                <a16:creationId xmlns:a16="http://schemas.microsoft.com/office/drawing/2014/main" id="{943C3C74-F7F1-7D1A-1A92-9C2E6B119204}"/>
              </a:ext>
            </a:extLst>
          </p:cNvPr>
          <p:cNvSpPr>
            <a:spLocks noGrp="1"/>
          </p:cNvSpPr>
          <p:nvPr>
            <p:ph type="subTitle" idx="1"/>
          </p:nvPr>
        </p:nvSpPr>
        <p:spPr/>
        <p:txBody>
          <a:bodyPr/>
          <a:lstStyle/>
          <a:p>
            <a:endParaRPr lang="en-US"/>
          </a:p>
        </p:txBody>
      </p:sp>
      <p:pic>
        <p:nvPicPr>
          <p:cNvPr id="5" name="Picture 2" descr="Picture 1, Picture">
            <a:extLst>
              <a:ext uri="{FF2B5EF4-FFF2-40B4-BE49-F238E27FC236}">
                <a16:creationId xmlns:a16="http://schemas.microsoft.com/office/drawing/2014/main" id="{448BB24C-33D5-BD4D-56C4-E7C35B20E2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0573" y="814527"/>
            <a:ext cx="9593478" cy="522894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F3A5E96-10B4-821C-2083-C8FC0813FE09}"/>
              </a:ext>
            </a:extLst>
          </p:cNvPr>
          <p:cNvSpPr txBox="1"/>
          <p:nvPr/>
        </p:nvSpPr>
        <p:spPr>
          <a:xfrm>
            <a:off x="3598878" y="2910292"/>
            <a:ext cx="4994243" cy="2246769"/>
          </a:xfrm>
          <a:prstGeom prst="rect">
            <a:avLst/>
          </a:prstGeom>
          <a:noFill/>
        </p:spPr>
        <p:txBody>
          <a:bodyPr wrap="square" rtlCol="0">
            <a:spAutoFit/>
          </a:bodyPr>
          <a:lstStyle/>
          <a:p>
            <a:pPr algn="ctr"/>
            <a:r>
              <a:rPr lang="en-US" sz="2800" b="1" dirty="0">
                <a:solidFill>
                  <a:schemeClr val="tx2"/>
                </a:solidFill>
              </a:rPr>
              <a:t>27 PFAS Testing Labs</a:t>
            </a:r>
          </a:p>
          <a:p>
            <a:pPr algn="ctr"/>
            <a:r>
              <a:rPr lang="en-US" sz="2800" b="1" dirty="0">
                <a:solidFill>
                  <a:schemeClr val="tx2"/>
                </a:solidFill>
              </a:rPr>
              <a:t>Across Asia Pacific, Europe and Americas</a:t>
            </a:r>
          </a:p>
          <a:p>
            <a:pPr marL="285750" indent="-285750" algn="ctr">
              <a:buFont typeface="Arial" panose="020B0604020202020204" pitchFamily="34" charset="0"/>
              <a:buChar char="•"/>
            </a:pPr>
            <a:endParaRPr lang="en-US" sz="2800" b="1" dirty="0">
              <a:solidFill>
                <a:schemeClr val="bg1"/>
              </a:solidFill>
            </a:endParaRPr>
          </a:p>
          <a:p>
            <a:pPr marL="285750" indent="-285750" algn="ctr">
              <a:buFont typeface="Arial" panose="020B0604020202020204" pitchFamily="34" charset="0"/>
              <a:buChar char="•"/>
            </a:pPr>
            <a:endParaRPr lang="en-US" sz="2800" b="1" dirty="0">
              <a:solidFill>
                <a:schemeClr val="bg1"/>
              </a:solidFill>
            </a:endParaRPr>
          </a:p>
        </p:txBody>
      </p:sp>
    </p:spTree>
    <p:extLst>
      <p:ext uri="{BB962C8B-B14F-4D97-AF65-F5344CB8AC3E}">
        <p14:creationId xmlns:p14="http://schemas.microsoft.com/office/powerpoint/2010/main" val="38114119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5BDFBCB-31C6-1315-50B2-F83B84106085}"/>
              </a:ext>
            </a:extLst>
          </p:cNvPr>
          <p:cNvSpPr/>
          <p:nvPr/>
        </p:nvSpPr>
        <p:spPr>
          <a:xfrm>
            <a:off x="5676719" y="1526199"/>
            <a:ext cx="5607600" cy="412652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BD8770-7EBB-619F-F687-880E6F62843E}"/>
              </a:ext>
            </a:extLst>
          </p:cNvPr>
          <p:cNvSpPr>
            <a:spLocks noGrp="1"/>
          </p:cNvSpPr>
          <p:nvPr>
            <p:ph type="title"/>
          </p:nvPr>
        </p:nvSpPr>
        <p:spPr/>
        <p:txBody>
          <a:bodyPr/>
          <a:lstStyle/>
          <a:p>
            <a:r>
              <a:rPr lang="en-AU" dirty="0"/>
              <a:t>Outline</a:t>
            </a:r>
          </a:p>
        </p:txBody>
      </p:sp>
      <p:sp>
        <p:nvSpPr>
          <p:cNvPr id="15" name="Rectangle 14">
            <a:extLst>
              <a:ext uri="{FF2B5EF4-FFF2-40B4-BE49-F238E27FC236}">
                <a16:creationId xmlns:a16="http://schemas.microsoft.com/office/drawing/2014/main" id="{5283672F-EF31-E659-64B5-3A32E293286E}"/>
              </a:ext>
            </a:extLst>
          </p:cNvPr>
          <p:cNvSpPr/>
          <p:nvPr/>
        </p:nvSpPr>
        <p:spPr>
          <a:xfrm>
            <a:off x="360000" y="1540847"/>
            <a:ext cx="5223603" cy="412652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90000" rIns="90000" bIns="90000" rtlCol="0" anchor="t" anchorCtr="0"/>
          <a:lstStyle/>
          <a:p>
            <a:pPr>
              <a:spcAft>
                <a:spcPts val="600"/>
              </a:spcAft>
            </a:pPr>
            <a:endParaRPr lang="en-GB" sz="1000" dirty="0">
              <a:solidFill>
                <a:srgbClr val="000000"/>
              </a:solidFill>
              <a:latin typeface="Figtree" pitchFamily="2" charset="0"/>
            </a:endParaRPr>
          </a:p>
        </p:txBody>
      </p:sp>
      <p:sp>
        <p:nvSpPr>
          <p:cNvPr id="16" name="Slide Number Placeholder 4">
            <a:extLst>
              <a:ext uri="{FF2B5EF4-FFF2-40B4-BE49-F238E27FC236}">
                <a16:creationId xmlns:a16="http://schemas.microsoft.com/office/drawing/2014/main" id="{E11F422F-C4D1-008D-19E1-35AFD6F9C5FA}"/>
              </a:ext>
            </a:extLst>
          </p:cNvPr>
          <p:cNvSpPr txBox="1">
            <a:spLocks/>
          </p:cNvSpPr>
          <p:nvPr/>
        </p:nvSpPr>
        <p:spPr>
          <a:xfrm>
            <a:off x="11520000" y="6444000"/>
            <a:ext cx="360000" cy="180000"/>
          </a:xfrm>
          <a:prstGeom prst="rect">
            <a:avLst/>
          </a:prstGeom>
        </p:spPr>
        <p:txBody>
          <a:bodyPr vert="horz" lIns="0" tIns="45720" rIns="0" bIns="45720" rtlCol="0" anchor="ctr"/>
          <a:lstStyle>
            <a:defPPr>
              <a:defRPr lang="en-US"/>
            </a:defPPr>
            <a:lvl1pPr marL="0" algn="r" defTabSz="457200" rtl="0" eaLnBrk="1" latinLnBrk="0" hangingPunct="1">
              <a:defRPr sz="800" b="0" kern="1200">
                <a:solidFill>
                  <a:schemeClr val="bg1">
                    <a:lumMod val="65000"/>
                  </a:schemeClr>
                </a:solidFill>
                <a:latin typeface="AvenirNext LT Pro Regular" panose="020B05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DC611AD-C9F0-4816-9EBA-6C83156A190A}" type="slidenum">
              <a:rPr lang="en-US" smtClean="0">
                <a:solidFill>
                  <a:schemeClr val="bg1">
                    <a:lumMod val="75000"/>
                  </a:schemeClr>
                </a:solidFill>
                <a:latin typeface="+mn-lt"/>
              </a:rPr>
              <a:pPr/>
              <a:t>4</a:t>
            </a:fld>
            <a:endParaRPr lang="en-US" dirty="0">
              <a:solidFill>
                <a:schemeClr val="bg1">
                  <a:lumMod val="75000"/>
                </a:schemeClr>
              </a:solidFill>
              <a:latin typeface="+mn-lt"/>
            </a:endParaRPr>
          </a:p>
        </p:txBody>
      </p:sp>
      <p:sp>
        <p:nvSpPr>
          <p:cNvPr id="5" name="Content Placeholder 4">
            <a:extLst>
              <a:ext uri="{FF2B5EF4-FFF2-40B4-BE49-F238E27FC236}">
                <a16:creationId xmlns:a16="http://schemas.microsoft.com/office/drawing/2014/main" id="{2E4C6614-5D73-025F-AC51-0A458DD767A7}"/>
              </a:ext>
            </a:extLst>
          </p:cNvPr>
          <p:cNvSpPr txBox="1">
            <a:spLocks/>
          </p:cNvSpPr>
          <p:nvPr/>
        </p:nvSpPr>
        <p:spPr>
          <a:xfrm>
            <a:off x="625412" y="1547700"/>
            <a:ext cx="6190870" cy="3771652"/>
          </a:xfrm>
          <a:prstGeom prst="rect">
            <a:avLst/>
          </a:prstGeom>
        </p:spPr>
        <p:txBody>
          <a:bodyPr vert="horz" lIns="0" tIns="0" rIns="0" bIns="0" rtlCol="0" anchor="t">
            <a:normAutofit lnSpcReduction="10000"/>
          </a:bodyPr>
          <a:lstStyle>
            <a:lvl1pPr marL="180000" indent="-180000" algn="l" defTabSz="914400" rtl="0" eaLnBrk="1" latinLnBrk="0" hangingPunct="1">
              <a:lnSpc>
                <a:spcPct val="110000"/>
              </a:lnSpc>
              <a:spcBef>
                <a:spcPts val="1000"/>
              </a:spcBef>
              <a:buClr>
                <a:schemeClr val="tx2"/>
              </a:buClr>
              <a:buFont typeface="Arial" panose="020B0604020202020204" pitchFamily="34" charset="0"/>
              <a:buChar char="•"/>
              <a:defRPr sz="1200" kern="1200">
                <a:solidFill>
                  <a:schemeClr val="tx1"/>
                </a:solidFill>
                <a:latin typeface="+mn-lt"/>
                <a:ea typeface="+mn-ea"/>
                <a:cs typeface="+mn-cs"/>
              </a:defRPr>
            </a:lvl1pPr>
            <a:lvl2pPr marL="360000" indent="-180000" algn="l" defTabSz="914400" rtl="0" eaLnBrk="1" latinLnBrk="0" hangingPunct="1">
              <a:lnSpc>
                <a:spcPct val="110000"/>
              </a:lnSpc>
              <a:spcBef>
                <a:spcPts val="500"/>
              </a:spcBef>
              <a:buClr>
                <a:schemeClr val="tx2"/>
              </a:buClr>
              <a:buFont typeface="System Font Regular"/>
              <a:buChar char="–"/>
              <a:defRPr sz="1200" kern="1200">
                <a:solidFill>
                  <a:schemeClr val="tx1"/>
                </a:solidFill>
                <a:latin typeface="+mn-lt"/>
                <a:ea typeface="+mn-ea"/>
                <a:cs typeface="+mn-cs"/>
              </a:defRPr>
            </a:lvl2pPr>
            <a:lvl3pPr marL="540000" indent="-180000" algn="l" defTabSz="914400" rtl="0" eaLnBrk="1" latinLnBrk="0" hangingPunct="1">
              <a:lnSpc>
                <a:spcPct val="110000"/>
              </a:lnSpc>
              <a:spcBef>
                <a:spcPts val="500"/>
              </a:spcBef>
              <a:buClr>
                <a:srgbClr val="004CAB"/>
              </a:buClr>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b="1" dirty="0"/>
          </a:p>
          <a:p>
            <a:r>
              <a:rPr lang="en-US" sz="1800" b="1" dirty="0">
                <a:ea typeface="Tahoma"/>
                <a:cs typeface="Tahoma"/>
              </a:rPr>
              <a:t>Where</a:t>
            </a:r>
            <a:r>
              <a:rPr lang="en-US" sz="1800" dirty="0">
                <a:ea typeface="Tahoma"/>
                <a:cs typeface="Tahoma"/>
              </a:rPr>
              <a:t> are PFAS Compounds in Air?</a:t>
            </a:r>
          </a:p>
          <a:p>
            <a:pPr marL="0" indent="0">
              <a:buFont typeface="Arial" panose="020B0604020202020204" pitchFamily="34" charset="0"/>
              <a:buNone/>
            </a:pPr>
            <a:endParaRPr lang="en-US" sz="1800" dirty="0"/>
          </a:p>
          <a:p>
            <a:r>
              <a:rPr lang="en-US" sz="1800" b="1" dirty="0">
                <a:ea typeface="Tahoma"/>
                <a:cs typeface="Tahoma"/>
              </a:rPr>
              <a:t>Why</a:t>
            </a:r>
            <a:r>
              <a:rPr lang="en-US" sz="1800" dirty="0">
                <a:ea typeface="Tahoma"/>
                <a:cs typeface="Tahoma"/>
              </a:rPr>
              <a:t> are we concerned about them?</a:t>
            </a:r>
          </a:p>
          <a:p>
            <a:endParaRPr lang="en-US" sz="1800" dirty="0"/>
          </a:p>
          <a:p>
            <a:r>
              <a:rPr lang="en-US" sz="1800" b="1" dirty="0">
                <a:ea typeface="Tahoma"/>
                <a:cs typeface="Tahoma"/>
              </a:rPr>
              <a:t>What</a:t>
            </a:r>
            <a:r>
              <a:rPr lang="en-US" sz="1800" dirty="0">
                <a:ea typeface="Tahoma"/>
                <a:cs typeface="Tahoma"/>
              </a:rPr>
              <a:t> PFAS can be analyzed in air?</a:t>
            </a:r>
          </a:p>
          <a:p>
            <a:pPr marL="0" indent="0">
              <a:buFont typeface="Arial" panose="020B0604020202020204" pitchFamily="34" charset="0"/>
              <a:buNone/>
            </a:pPr>
            <a:endParaRPr lang="en-US" sz="1800" dirty="0"/>
          </a:p>
          <a:p>
            <a:r>
              <a:rPr lang="en-US" sz="1800" b="1" dirty="0">
                <a:ea typeface="Tahoma"/>
                <a:cs typeface="Tahoma"/>
              </a:rPr>
              <a:t>How</a:t>
            </a:r>
            <a:r>
              <a:rPr lang="en-US" sz="1800" dirty="0">
                <a:ea typeface="Tahoma"/>
                <a:cs typeface="Tahoma"/>
              </a:rPr>
              <a:t> do we sample and analyze for them?</a:t>
            </a:r>
          </a:p>
          <a:p>
            <a:endParaRPr lang="en-US" dirty="0"/>
          </a:p>
          <a:p>
            <a:r>
              <a:rPr lang="en-US" sz="2100" b="1" dirty="0">
                <a:solidFill>
                  <a:srgbClr val="0070C0"/>
                </a:solidFill>
                <a:ea typeface="Tahoma"/>
                <a:cs typeface="Tahoma"/>
              </a:rPr>
              <a:t>What's Next?</a:t>
            </a:r>
          </a:p>
          <a:p>
            <a:endParaRPr lang="en-US" dirty="0"/>
          </a:p>
          <a:p>
            <a:endParaRPr lang="en-US" dirty="0"/>
          </a:p>
          <a:p>
            <a:endParaRPr lang="en-US" dirty="0"/>
          </a:p>
          <a:p>
            <a:endParaRPr lang="en-US" dirty="0"/>
          </a:p>
        </p:txBody>
      </p:sp>
      <p:pic>
        <p:nvPicPr>
          <p:cNvPr id="11" name="Picture 2" descr="In a local tradition at Warminster Rotary's Kite Festival in Penn., kids were sprayed with foam, now understood to be laden with PFAS.">
            <a:extLst>
              <a:ext uri="{FF2B5EF4-FFF2-40B4-BE49-F238E27FC236}">
                <a16:creationId xmlns:a16="http://schemas.microsoft.com/office/drawing/2014/main" id="{9B790CDC-35F8-012F-B437-2FE767FE70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9015" y="2234392"/>
            <a:ext cx="5263008" cy="273943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85A9640B-70EE-6009-5544-335E51B54068}"/>
              </a:ext>
            </a:extLst>
          </p:cNvPr>
          <p:cNvSpPr txBox="1"/>
          <p:nvPr/>
        </p:nvSpPr>
        <p:spPr>
          <a:xfrm>
            <a:off x="6892482" y="5679608"/>
            <a:ext cx="6096000" cy="215444"/>
          </a:xfrm>
          <a:prstGeom prst="rect">
            <a:avLst/>
          </a:prstGeom>
          <a:noFill/>
        </p:spPr>
        <p:txBody>
          <a:bodyPr wrap="square">
            <a:spAutoFit/>
          </a:bodyPr>
          <a:lstStyle/>
          <a:p>
            <a:r>
              <a:rPr lang="en-US" sz="800" dirty="0"/>
              <a:t>https://earthjustice.org/feature/breaking-down-toxic-pfas</a:t>
            </a:r>
          </a:p>
        </p:txBody>
      </p:sp>
    </p:spTree>
    <p:extLst>
      <p:ext uri="{BB962C8B-B14F-4D97-AF65-F5344CB8AC3E}">
        <p14:creationId xmlns:p14="http://schemas.microsoft.com/office/powerpoint/2010/main" val="38063726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diagram of a fire extinguisher&#10;&#10;AI-generated content may be incorrect.">
            <a:extLst>
              <a:ext uri="{FF2B5EF4-FFF2-40B4-BE49-F238E27FC236}">
                <a16:creationId xmlns:a16="http://schemas.microsoft.com/office/drawing/2014/main" id="{96571FC1-79E0-41EA-B1F3-0361866B45D7}"/>
              </a:ext>
            </a:extLst>
          </p:cNvPr>
          <p:cNvPicPr>
            <a:picLocks noChangeAspect="1"/>
          </p:cNvPicPr>
          <p:nvPr/>
        </p:nvPicPr>
        <p:blipFill>
          <a:blip r:embed="rId3"/>
          <a:stretch>
            <a:fillRect/>
          </a:stretch>
        </p:blipFill>
        <p:spPr>
          <a:xfrm>
            <a:off x="0" y="0"/>
            <a:ext cx="10699366" cy="6858000"/>
          </a:xfrm>
          <a:prstGeom prst="rect">
            <a:avLst/>
          </a:prstGeom>
        </p:spPr>
      </p:pic>
      <p:sp>
        <p:nvSpPr>
          <p:cNvPr id="2" name="Title 1">
            <a:extLst>
              <a:ext uri="{FF2B5EF4-FFF2-40B4-BE49-F238E27FC236}">
                <a16:creationId xmlns:a16="http://schemas.microsoft.com/office/drawing/2014/main" id="{65C1210D-74CC-A712-BF09-1C984ACEBCAB}"/>
              </a:ext>
            </a:extLst>
          </p:cNvPr>
          <p:cNvSpPr>
            <a:spLocks noGrp="1"/>
          </p:cNvSpPr>
          <p:nvPr>
            <p:ph type="title" idx="4294967295"/>
          </p:nvPr>
        </p:nvSpPr>
        <p:spPr>
          <a:xfrm>
            <a:off x="250371" y="176213"/>
            <a:ext cx="10620375" cy="719137"/>
          </a:xfrm>
        </p:spPr>
        <p:txBody>
          <a:bodyPr/>
          <a:lstStyle/>
          <a:p>
            <a:r>
              <a:rPr lang="en-US" b="1" dirty="0"/>
              <a:t>Where</a:t>
            </a:r>
            <a:r>
              <a:rPr lang="en-US" dirty="0"/>
              <a:t>: The Sources</a:t>
            </a:r>
          </a:p>
        </p:txBody>
      </p:sp>
    </p:spTree>
    <p:extLst>
      <p:ext uri="{BB962C8B-B14F-4D97-AF65-F5344CB8AC3E}">
        <p14:creationId xmlns:p14="http://schemas.microsoft.com/office/powerpoint/2010/main" val="533363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3D71A-3546-23CF-688E-0D6C20311470}"/>
              </a:ext>
            </a:extLst>
          </p:cNvPr>
          <p:cNvSpPr>
            <a:spLocks noGrp="1"/>
          </p:cNvSpPr>
          <p:nvPr>
            <p:ph type="title"/>
          </p:nvPr>
        </p:nvSpPr>
        <p:spPr/>
        <p:txBody>
          <a:bodyPr/>
          <a:lstStyle/>
          <a:p>
            <a:r>
              <a:rPr lang="en-US" b="1" dirty="0"/>
              <a:t>Why </a:t>
            </a:r>
            <a:r>
              <a:rPr lang="en-US" dirty="0"/>
              <a:t>: Environmental and Health Implications</a:t>
            </a:r>
          </a:p>
        </p:txBody>
      </p:sp>
      <p:graphicFrame>
        <p:nvGraphicFramePr>
          <p:cNvPr id="4" name="Content Placeholder 5">
            <a:extLst>
              <a:ext uri="{FF2B5EF4-FFF2-40B4-BE49-F238E27FC236}">
                <a16:creationId xmlns:a16="http://schemas.microsoft.com/office/drawing/2014/main" id="{E279566E-A650-4958-32D9-DF1489797638}"/>
              </a:ext>
            </a:extLst>
          </p:cNvPr>
          <p:cNvGraphicFramePr>
            <a:graphicFrameLocks/>
          </p:cNvGraphicFramePr>
          <p:nvPr>
            <p:extLst>
              <p:ext uri="{D42A27DB-BD31-4B8C-83A1-F6EECF244321}">
                <p14:modId xmlns:p14="http://schemas.microsoft.com/office/powerpoint/2010/main" val="1351095077"/>
              </p:ext>
            </p:extLst>
          </p:nvPr>
        </p:nvGraphicFramePr>
        <p:xfrm>
          <a:off x="167837" y="1579743"/>
          <a:ext cx="5502163" cy="49641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Main graphic">
            <a:extLst>
              <a:ext uri="{FF2B5EF4-FFF2-40B4-BE49-F238E27FC236}">
                <a16:creationId xmlns:a16="http://schemas.microsoft.com/office/drawing/2014/main" id="{F90AD914-9EA5-6D83-AC9D-FEF5502BDC74}"/>
              </a:ext>
            </a:extLst>
          </p:cNvPr>
          <p:cNvPicPr/>
          <p:nvPr/>
        </p:nvPicPr>
        <p:blipFill>
          <a:blip r:embed="rId8"/>
          <a:srcRect t="1845" r="-2" b="30030"/>
          <a:stretch>
            <a:fillRect/>
          </a:stretch>
        </p:blipFill>
        <p:spPr>
          <a:xfrm>
            <a:off x="7293428" y="1445235"/>
            <a:ext cx="4360951" cy="4385100"/>
          </a:xfrm>
          <a:prstGeom prst="rect">
            <a:avLst/>
          </a:prstGeom>
          <a:noFill/>
          <a:ln>
            <a:noFill/>
          </a:ln>
        </p:spPr>
      </p:pic>
      <p:sp>
        <p:nvSpPr>
          <p:cNvPr id="3" name="TextBox 2">
            <a:extLst>
              <a:ext uri="{FF2B5EF4-FFF2-40B4-BE49-F238E27FC236}">
                <a16:creationId xmlns:a16="http://schemas.microsoft.com/office/drawing/2014/main" id="{881E27B2-694A-6681-E8EE-58E19F86722E}"/>
              </a:ext>
            </a:extLst>
          </p:cNvPr>
          <p:cNvSpPr txBox="1"/>
          <p:nvPr/>
        </p:nvSpPr>
        <p:spPr>
          <a:xfrm>
            <a:off x="5670000" y="2296886"/>
            <a:ext cx="1828800" cy="923330"/>
          </a:xfrm>
          <a:prstGeom prst="rect">
            <a:avLst/>
          </a:prstGeom>
          <a:noFill/>
        </p:spPr>
        <p:txBody>
          <a:bodyPr wrap="square" rtlCol="0">
            <a:spAutoFit/>
          </a:bodyPr>
          <a:lstStyle/>
          <a:p>
            <a:r>
              <a:rPr lang="en-US" dirty="0"/>
              <a:t>Further Environmental Contamination</a:t>
            </a:r>
          </a:p>
        </p:txBody>
      </p:sp>
    </p:spTree>
    <p:extLst>
      <p:ext uri="{BB962C8B-B14F-4D97-AF65-F5344CB8AC3E}">
        <p14:creationId xmlns:p14="http://schemas.microsoft.com/office/powerpoint/2010/main" val="42531559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9836C-B227-B17F-D89D-26D5B696EB8C}"/>
              </a:ext>
            </a:extLst>
          </p:cNvPr>
          <p:cNvSpPr>
            <a:spLocks noGrp="1"/>
          </p:cNvSpPr>
          <p:nvPr>
            <p:ph type="title"/>
          </p:nvPr>
        </p:nvSpPr>
        <p:spPr/>
        <p:txBody>
          <a:bodyPr/>
          <a:lstStyle/>
          <a:p>
            <a:r>
              <a:rPr lang="en-US" b="1" dirty="0">
                <a:ea typeface="Tahoma"/>
                <a:cs typeface="Tahoma"/>
              </a:rPr>
              <a:t>What: </a:t>
            </a:r>
            <a:r>
              <a:rPr lang="en-US" dirty="0">
                <a:ea typeface="Tahoma"/>
                <a:cs typeface="Tahoma"/>
              </a:rPr>
              <a:t>PFAS Analysis in Air </a:t>
            </a:r>
            <a:endParaRPr lang="en-US" dirty="0"/>
          </a:p>
        </p:txBody>
      </p:sp>
      <p:pic>
        <p:nvPicPr>
          <p:cNvPr id="4" name="Picture 3">
            <a:extLst>
              <a:ext uri="{FF2B5EF4-FFF2-40B4-BE49-F238E27FC236}">
                <a16:creationId xmlns:a16="http://schemas.microsoft.com/office/drawing/2014/main" id="{A806A0BD-9621-027B-D971-5A2828D78168}"/>
              </a:ext>
            </a:extLst>
          </p:cNvPr>
          <p:cNvPicPr>
            <a:picLocks noChangeAspect="1"/>
          </p:cNvPicPr>
          <p:nvPr/>
        </p:nvPicPr>
        <p:blipFill>
          <a:blip r:embed="rId3"/>
          <a:stretch>
            <a:fillRect/>
          </a:stretch>
        </p:blipFill>
        <p:spPr>
          <a:xfrm>
            <a:off x="3917414" y="1560145"/>
            <a:ext cx="4350100" cy="4319545"/>
          </a:xfrm>
          <a:prstGeom prst="rect">
            <a:avLst/>
          </a:prstGeom>
          <a:noFill/>
        </p:spPr>
      </p:pic>
      <p:sp>
        <p:nvSpPr>
          <p:cNvPr id="5" name="Oval 4">
            <a:extLst>
              <a:ext uri="{FF2B5EF4-FFF2-40B4-BE49-F238E27FC236}">
                <a16:creationId xmlns:a16="http://schemas.microsoft.com/office/drawing/2014/main" id="{F90916B6-E5DE-0822-777A-4E2DD242B39A}"/>
              </a:ext>
            </a:extLst>
          </p:cNvPr>
          <p:cNvSpPr/>
          <p:nvPr/>
        </p:nvSpPr>
        <p:spPr>
          <a:xfrm>
            <a:off x="292847" y="1397423"/>
            <a:ext cx="3429606" cy="2162026"/>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85750" indent="-285750">
              <a:buFont typeface="Arial" panose="020B0604020202020204" pitchFamily="34" charset="0"/>
              <a:buChar char="•"/>
            </a:pPr>
            <a:r>
              <a:rPr lang="en-US" sz="1500" b="1" dirty="0">
                <a:solidFill>
                  <a:srgbClr val="004CAB"/>
                </a:solidFill>
              </a:rPr>
              <a:t>Stack/source sampling</a:t>
            </a:r>
          </a:p>
          <a:p>
            <a:pPr marL="285750" indent="-285750">
              <a:buFont typeface="Arial" panose="020B0604020202020204" pitchFamily="34" charset="0"/>
              <a:buChar char="•"/>
            </a:pPr>
            <a:r>
              <a:rPr lang="en-US" sz="1500" dirty="0">
                <a:solidFill>
                  <a:schemeClr val="tx1"/>
                </a:solidFill>
              </a:rPr>
              <a:t>Canister collection</a:t>
            </a:r>
          </a:p>
          <a:p>
            <a:pPr marL="285750" indent="-285750">
              <a:buFont typeface="Arial" panose="020B0604020202020204" pitchFamily="34" charset="0"/>
              <a:buChar char="•"/>
            </a:pPr>
            <a:r>
              <a:rPr lang="en-US" sz="1500" dirty="0">
                <a:solidFill>
                  <a:schemeClr val="tx1"/>
                </a:solidFill>
              </a:rPr>
              <a:t>GC-MS/MS</a:t>
            </a:r>
          </a:p>
          <a:p>
            <a:pPr marL="285750" indent="-285750">
              <a:buFont typeface="Arial" panose="020B0604020202020204" pitchFamily="34" charset="0"/>
              <a:buChar char="•"/>
            </a:pPr>
            <a:r>
              <a:rPr lang="en-US" sz="1500" dirty="0">
                <a:solidFill>
                  <a:schemeClr val="tx1"/>
                </a:solidFill>
              </a:rPr>
              <a:t>30 compounds (mostly PID)</a:t>
            </a:r>
          </a:p>
        </p:txBody>
      </p:sp>
      <p:sp>
        <p:nvSpPr>
          <p:cNvPr id="6" name="Oval 5">
            <a:extLst>
              <a:ext uri="{FF2B5EF4-FFF2-40B4-BE49-F238E27FC236}">
                <a16:creationId xmlns:a16="http://schemas.microsoft.com/office/drawing/2014/main" id="{E115987C-2F7C-A70E-B2B3-603A3381CE03}"/>
              </a:ext>
            </a:extLst>
          </p:cNvPr>
          <p:cNvSpPr/>
          <p:nvPr/>
        </p:nvSpPr>
        <p:spPr>
          <a:xfrm>
            <a:off x="167160" y="3758549"/>
            <a:ext cx="3757328" cy="2141706"/>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85750" indent="-285750">
              <a:buFont typeface="Arial" panose="020B0604020202020204" pitchFamily="34" charset="0"/>
              <a:buChar char="•"/>
            </a:pPr>
            <a:r>
              <a:rPr lang="en-US" sz="1450" b="1" dirty="0">
                <a:solidFill>
                  <a:srgbClr val="004CAB"/>
                </a:solidFill>
              </a:rPr>
              <a:t>Ambient sampling</a:t>
            </a:r>
          </a:p>
          <a:p>
            <a:pPr marL="285750" indent="-285750">
              <a:buFont typeface="Arial" panose="020B0604020202020204" pitchFamily="34" charset="0"/>
              <a:buChar char="•"/>
            </a:pPr>
            <a:r>
              <a:rPr lang="en-US" sz="1450" dirty="0">
                <a:solidFill>
                  <a:schemeClr val="tx1"/>
                </a:solidFill>
              </a:rPr>
              <a:t>ASTM D8591 - TD tubes </a:t>
            </a:r>
          </a:p>
          <a:p>
            <a:pPr marL="285750" indent="-285750">
              <a:buFont typeface="Arial" panose="020B0604020202020204" pitchFamily="34" charset="0"/>
              <a:buChar char="•"/>
            </a:pPr>
            <a:r>
              <a:rPr lang="en-US" sz="1450" dirty="0">
                <a:solidFill>
                  <a:schemeClr val="tx1"/>
                </a:solidFill>
              </a:rPr>
              <a:t>OTM-55 - PUF/XAD traps solvent elution</a:t>
            </a:r>
          </a:p>
          <a:p>
            <a:pPr marL="285750" indent="-285750">
              <a:buFont typeface="Arial" panose="020B0604020202020204" pitchFamily="34" charset="0"/>
              <a:buChar char="•"/>
            </a:pPr>
            <a:r>
              <a:rPr lang="en-US" sz="1450" dirty="0">
                <a:solidFill>
                  <a:schemeClr val="tx1"/>
                </a:solidFill>
              </a:rPr>
              <a:t>GC-MS/MS or LC-MS/MS</a:t>
            </a:r>
          </a:p>
          <a:p>
            <a:pPr marL="285750" indent="-285750">
              <a:buFont typeface="Arial" panose="020B0604020202020204" pitchFamily="34" charset="0"/>
              <a:buChar char="•"/>
            </a:pPr>
            <a:r>
              <a:rPr lang="en-US" sz="1450" dirty="0">
                <a:solidFill>
                  <a:schemeClr val="tx1"/>
                </a:solidFill>
              </a:rPr>
              <a:t>FTOH, sulfonamides and others</a:t>
            </a:r>
          </a:p>
        </p:txBody>
      </p:sp>
      <p:sp>
        <p:nvSpPr>
          <p:cNvPr id="7" name="Oval 6">
            <a:extLst>
              <a:ext uri="{FF2B5EF4-FFF2-40B4-BE49-F238E27FC236}">
                <a16:creationId xmlns:a16="http://schemas.microsoft.com/office/drawing/2014/main" id="{7B813A00-D8B2-FE09-1B68-D17E7726B08E}"/>
              </a:ext>
            </a:extLst>
          </p:cNvPr>
          <p:cNvSpPr/>
          <p:nvPr/>
        </p:nvSpPr>
        <p:spPr>
          <a:xfrm>
            <a:off x="8386117" y="1399082"/>
            <a:ext cx="3626812" cy="216036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700" dirty="0">
                <a:solidFill>
                  <a:schemeClr val="tx1"/>
                </a:solidFill>
              </a:rPr>
              <a:t> Not many known compounds in this category  </a:t>
            </a:r>
          </a:p>
        </p:txBody>
      </p:sp>
      <p:sp>
        <p:nvSpPr>
          <p:cNvPr id="8" name="Oval 7">
            <a:extLst>
              <a:ext uri="{FF2B5EF4-FFF2-40B4-BE49-F238E27FC236}">
                <a16:creationId xmlns:a16="http://schemas.microsoft.com/office/drawing/2014/main" id="{718558E4-A13D-736D-0F6D-FDF5FCF40691}"/>
              </a:ext>
            </a:extLst>
          </p:cNvPr>
          <p:cNvSpPr/>
          <p:nvPr/>
        </p:nvSpPr>
        <p:spPr>
          <a:xfrm>
            <a:off x="8359841" y="3719918"/>
            <a:ext cx="3664999" cy="21417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85750" indent="-285750">
              <a:buFont typeface="Arial" panose="020B0604020202020204" pitchFamily="34" charset="0"/>
              <a:buChar char="•"/>
            </a:pPr>
            <a:r>
              <a:rPr lang="en-US" sz="1500" b="1" dirty="0">
                <a:solidFill>
                  <a:srgbClr val="004CAB"/>
                </a:solidFill>
              </a:rPr>
              <a:t>Stack/source sampling</a:t>
            </a:r>
          </a:p>
          <a:p>
            <a:pPr marL="285750" indent="-285750">
              <a:buFont typeface="Arial" panose="020B0604020202020204" pitchFamily="34" charset="0"/>
              <a:buChar char="•"/>
            </a:pPr>
            <a:r>
              <a:rPr lang="en-US" sz="1500" dirty="0">
                <a:solidFill>
                  <a:schemeClr val="tx1"/>
                </a:solidFill>
              </a:rPr>
              <a:t>Sampling train collection</a:t>
            </a:r>
          </a:p>
          <a:p>
            <a:pPr marL="285750" indent="-285750">
              <a:buFont typeface="Arial" panose="020B0604020202020204" pitchFamily="34" charset="0"/>
              <a:buChar char="•"/>
            </a:pPr>
            <a:r>
              <a:rPr lang="en-US" sz="1500" dirty="0">
                <a:solidFill>
                  <a:schemeClr val="tx1"/>
                </a:solidFill>
              </a:rPr>
              <a:t> LC-MS/MS </a:t>
            </a:r>
          </a:p>
          <a:p>
            <a:pPr marL="285750" indent="-285750">
              <a:buFont typeface="Arial" panose="020B0604020202020204" pitchFamily="34" charset="0"/>
              <a:buChar char="•"/>
            </a:pPr>
            <a:r>
              <a:rPr lang="en-US" sz="1500" dirty="0">
                <a:solidFill>
                  <a:schemeClr val="tx1"/>
                </a:solidFill>
              </a:rPr>
              <a:t>49 compounds (typical water analytes)</a:t>
            </a:r>
          </a:p>
        </p:txBody>
      </p:sp>
      <p:sp>
        <p:nvSpPr>
          <p:cNvPr id="9" name="TextBox 8">
            <a:extLst>
              <a:ext uri="{FF2B5EF4-FFF2-40B4-BE49-F238E27FC236}">
                <a16:creationId xmlns:a16="http://schemas.microsoft.com/office/drawing/2014/main" id="{61CDCBC9-4739-E5D7-E677-7AA184E39303}"/>
              </a:ext>
            </a:extLst>
          </p:cNvPr>
          <p:cNvSpPr txBox="1"/>
          <p:nvPr/>
        </p:nvSpPr>
        <p:spPr>
          <a:xfrm>
            <a:off x="5084323" y="6063059"/>
            <a:ext cx="2960370" cy="369332"/>
          </a:xfrm>
          <a:prstGeom prst="rect">
            <a:avLst/>
          </a:prstGeom>
          <a:noFill/>
        </p:spPr>
        <p:txBody>
          <a:bodyPr wrap="square" rtlCol="0">
            <a:spAutoFit/>
          </a:bodyPr>
          <a:lstStyle/>
          <a:p>
            <a:r>
              <a:rPr lang="en-US" dirty="0"/>
              <a:t>Source: US EPA</a:t>
            </a:r>
          </a:p>
        </p:txBody>
      </p:sp>
    </p:spTree>
    <p:extLst>
      <p:ext uri="{BB962C8B-B14F-4D97-AF65-F5344CB8AC3E}">
        <p14:creationId xmlns:p14="http://schemas.microsoft.com/office/powerpoint/2010/main" val="28438211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501C0-E7E4-654B-1197-82FC52005B68}"/>
              </a:ext>
            </a:extLst>
          </p:cNvPr>
          <p:cNvSpPr>
            <a:spLocks noGrp="1"/>
          </p:cNvSpPr>
          <p:nvPr>
            <p:ph type="title"/>
          </p:nvPr>
        </p:nvSpPr>
        <p:spPr/>
        <p:txBody>
          <a:bodyPr/>
          <a:lstStyle/>
          <a:p>
            <a:r>
              <a:rPr lang="en-US" b="1" dirty="0"/>
              <a:t>How</a:t>
            </a:r>
            <a:r>
              <a:rPr lang="en-US" dirty="0"/>
              <a:t>: OTM-45 (Polar Semi-Volatile)</a:t>
            </a:r>
          </a:p>
        </p:txBody>
      </p:sp>
      <p:pic>
        <p:nvPicPr>
          <p:cNvPr id="4" name="Picture 3">
            <a:extLst>
              <a:ext uri="{FF2B5EF4-FFF2-40B4-BE49-F238E27FC236}">
                <a16:creationId xmlns:a16="http://schemas.microsoft.com/office/drawing/2014/main" id="{D16C2663-8DB0-81CF-2078-CDCF5361ADBF}"/>
              </a:ext>
            </a:extLst>
          </p:cNvPr>
          <p:cNvPicPr>
            <a:picLocks noChangeAspect="1"/>
          </p:cNvPicPr>
          <p:nvPr/>
        </p:nvPicPr>
        <p:blipFill>
          <a:blip r:embed="rId3"/>
          <a:stretch>
            <a:fillRect/>
          </a:stretch>
        </p:blipFill>
        <p:spPr>
          <a:xfrm>
            <a:off x="351885" y="1942712"/>
            <a:ext cx="5064177" cy="3691584"/>
          </a:xfrm>
          <a:prstGeom prst="rect">
            <a:avLst/>
          </a:prstGeom>
          <a:noFill/>
        </p:spPr>
      </p:pic>
      <p:sp>
        <p:nvSpPr>
          <p:cNvPr id="5" name="Oval 4">
            <a:extLst>
              <a:ext uri="{FF2B5EF4-FFF2-40B4-BE49-F238E27FC236}">
                <a16:creationId xmlns:a16="http://schemas.microsoft.com/office/drawing/2014/main" id="{694CDE6E-C711-7C0F-8ECE-B6FE4600CCEF}"/>
              </a:ext>
            </a:extLst>
          </p:cNvPr>
          <p:cNvSpPr/>
          <p:nvPr/>
        </p:nvSpPr>
        <p:spPr>
          <a:xfrm>
            <a:off x="6665809" y="612000"/>
            <a:ext cx="3718254" cy="1851659"/>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1600" b="1" dirty="0">
                <a:solidFill>
                  <a:schemeClr val="tx2"/>
                </a:solidFill>
              </a:rPr>
              <a:t>Stack sampling</a:t>
            </a:r>
          </a:p>
          <a:p>
            <a:pPr marL="285750" indent="-285750">
              <a:buFont typeface="Arial" panose="020B0604020202020204" pitchFamily="34" charset="0"/>
              <a:buChar char="•"/>
            </a:pPr>
            <a:r>
              <a:rPr lang="en-US" sz="1600" dirty="0">
                <a:solidFill>
                  <a:schemeClr val="tx1"/>
                </a:solidFill>
              </a:rPr>
              <a:t>Analysis by LC-MS/MS </a:t>
            </a:r>
          </a:p>
          <a:p>
            <a:pPr marL="285750" indent="-285750">
              <a:buFont typeface="Arial" panose="020B0604020202020204" pitchFamily="34" charset="0"/>
              <a:buChar char="•"/>
            </a:pPr>
            <a:r>
              <a:rPr lang="en-US" sz="1600" dirty="0">
                <a:solidFill>
                  <a:schemeClr val="tx1"/>
                </a:solidFill>
              </a:rPr>
              <a:t>49 compounds (typical water analytes)</a:t>
            </a:r>
          </a:p>
        </p:txBody>
      </p:sp>
      <p:pic>
        <p:nvPicPr>
          <p:cNvPr id="6" name="Picture 5">
            <a:extLst>
              <a:ext uri="{FF2B5EF4-FFF2-40B4-BE49-F238E27FC236}">
                <a16:creationId xmlns:a16="http://schemas.microsoft.com/office/drawing/2014/main" id="{51528804-6A1D-725C-8A23-7C6A7D3E5906}"/>
              </a:ext>
            </a:extLst>
          </p:cNvPr>
          <p:cNvPicPr>
            <a:picLocks noChangeAspect="1"/>
          </p:cNvPicPr>
          <p:nvPr/>
        </p:nvPicPr>
        <p:blipFill>
          <a:blip r:embed="rId4"/>
          <a:stretch>
            <a:fillRect/>
          </a:stretch>
        </p:blipFill>
        <p:spPr>
          <a:xfrm>
            <a:off x="5674918" y="2463659"/>
            <a:ext cx="5700035" cy="3890272"/>
          </a:xfrm>
          <a:prstGeom prst="rect">
            <a:avLst/>
          </a:prstGeom>
          <a:noFill/>
        </p:spPr>
      </p:pic>
    </p:spTree>
    <p:extLst>
      <p:ext uri="{BB962C8B-B14F-4D97-AF65-F5344CB8AC3E}">
        <p14:creationId xmlns:p14="http://schemas.microsoft.com/office/powerpoint/2010/main" val="22876550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E85AA2B-20E1-8D0B-9EBF-4F52CD9E951A}"/>
              </a:ext>
            </a:extLst>
          </p:cNvPr>
          <p:cNvSpPr>
            <a:spLocks noGrp="1"/>
          </p:cNvSpPr>
          <p:nvPr>
            <p:ph type="sldNum" sz="quarter" idx="4"/>
          </p:nvPr>
        </p:nvSpPr>
        <p:spPr/>
        <p:txBody>
          <a:bodyPr/>
          <a:lstStyle/>
          <a:p>
            <a:fld id="{8DC611AD-C9F0-4816-9EBA-6C83156A190A}" type="slidenum">
              <a:rPr lang="en-US" smtClean="0"/>
              <a:pPr/>
              <a:t>9</a:t>
            </a:fld>
            <a:endParaRPr lang="en-US"/>
          </a:p>
        </p:txBody>
      </p:sp>
      <p:sp>
        <p:nvSpPr>
          <p:cNvPr id="4" name="Footer Placeholder 3">
            <a:extLst>
              <a:ext uri="{FF2B5EF4-FFF2-40B4-BE49-F238E27FC236}">
                <a16:creationId xmlns:a16="http://schemas.microsoft.com/office/drawing/2014/main" id="{41E6A04A-BD91-2FCD-4740-99804BB36CD9}"/>
              </a:ext>
            </a:extLst>
          </p:cNvPr>
          <p:cNvSpPr>
            <a:spLocks noGrp="1"/>
          </p:cNvSpPr>
          <p:nvPr>
            <p:ph type="ftr" sz="quarter" idx="3"/>
          </p:nvPr>
        </p:nvSpPr>
        <p:spPr/>
        <p:txBody>
          <a:bodyPr/>
          <a:lstStyle/>
          <a:p>
            <a:r>
              <a:rPr lang="en-AU"/>
              <a:t>© Copyright 2025   |   ALS Limited</a:t>
            </a:r>
          </a:p>
        </p:txBody>
      </p:sp>
      <p:sp>
        <p:nvSpPr>
          <p:cNvPr id="6" name="Title 1">
            <a:extLst>
              <a:ext uri="{FF2B5EF4-FFF2-40B4-BE49-F238E27FC236}">
                <a16:creationId xmlns:a16="http://schemas.microsoft.com/office/drawing/2014/main" id="{9EC7B643-416E-1DE2-5718-BE4E21978397}"/>
              </a:ext>
            </a:extLst>
          </p:cNvPr>
          <p:cNvSpPr txBox="1">
            <a:spLocks/>
          </p:cNvSpPr>
          <p:nvPr/>
        </p:nvSpPr>
        <p:spPr>
          <a:xfrm>
            <a:off x="431999" y="261256"/>
            <a:ext cx="10044000" cy="822960"/>
          </a:xfrm>
          <a:prstGeom prst="rect">
            <a:avLst/>
          </a:prstGeom>
        </p:spPr>
        <p:txBody>
          <a:bodyPr vert="horz" lIns="0" tIns="0" rIns="0" bIns="0" rtlCol="0" anchor="ctr" anchorCtr="0">
            <a:noAutofit/>
          </a:bodyPr>
          <a:lstStyle>
            <a:lvl1pPr algn="l" defTabSz="914400" rtl="0" eaLnBrk="1" latinLnBrk="0" hangingPunct="1">
              <a:lnSpc>
                <a:spcPct val="100000"/>
              </a:lnSpc>
              <a:spcBef>
                <a:spcPct val="0"/>
              </a:spcBef>
              <a:buNone/>
              <a:defRPr lang="en-US" sz="2800" b="0" kern="1200" spc="-50" baseline="0">
                <a:ln>
                  <a:noFill/>
                </a:ln>
                <a:solidFill>
                  <a:schemeClr val="tx2"/>
                </a:solidFill>
                <a:latin typeface="+mj-lt"/>
                <a:ea typeface="Tahoma" panose="020B0604030504040204" pitchFamily="34" charset="0"/>
                <a:cs typeface="Tahoma" panose="020B0604030504040204" pitchFamily="34" charset="0"/>
              </a:defRPr>
            </a:lvl1pPr>
          </a:lstStyle>
          <a:p>
            <a:r>
              <a:rPr lang="en-US" b="1" dirty="0">
                <a:latin typeface="+mn-lt"/>
                <a:ea typeface="Tahoma"/>
                <a:cs typeface="Tahoma"/>
              </a:rPr>
              <a:t>How? OTM-50 </a:t>
            </a:r>
            <a:r>
              <a:rPr lang="en-US" dirty="0">
                <a:latin typeface="+mn-lt"/>
                <a:ea typeface="Tahoma"/>
                <a:cs typeface="Tahoma"/>
              </a:rPr>
              <a:t>Evacuated Canisters, GC-MS/MS </a:t>
            </a:r>
          </a:p>
        </p:txBody>
      </p:sp>
      <p:pic>
        <p:nvPicPr>
          <p:cNvPr id="14" name="Picture 13" descr="A silver cylinder with a red tip&#10;&#10;AI-generated content may be incorrect.">
            <a:extLst>
              <a:ext uri="{FF2B5EF4-FFF2-40B4-BE49-F238E27FC236}">
                <a16:creationId xmlns:a16="http://schemas.microsoft.com/office/drawing/2014/main" id="{32F0D67B-1816-35CB-4111-72924B1D85AB}"/>
              </a:ext>
            </a:extLst>
          </p:cNvPr>
          <p:cNvPicPr>
            <a:picLocks noChangeAspect="1"/>
          </p:cNvPicPr>
          <p:nvPr/>
        </p:nvPicPr>
        <p:blipFill>
          <a:blip r:embed="rId3">
            <a:extLst>
              <a:ext uri="{28A0092B-C50C-407E-A947-70E740481C1C}">
                <a14:useLocalDpi xmlns:a14="http://schemas.microsoft.com/office/drawing/2010/main" val="0"/>
              </a:ext>
            </a:extLst>
          </a:blip>
          <a:srcRect l="15302" t="9957" r="3507" b="12592"/>
          <a:stretch/>
        </p:blipFill>
        <p:spPr>
          <a:xfrm rot="5400000">
            <a:off x="936497" y="2148840"/>
            <a:ext cx="3505187" cy="2560320"/>
          </a:xfrm>
          <a:prstGeom prst="rect">
            <a:avLst/>
          </a:prstGeom>
        </p:spPr>
      </p:pic>
      <p:sp>
        <p:nvSpPr>
          <p:cNvPr id="2" name="Rectangle 1">
            <a:extLst>
              <a:ext uri="{FF2B5EF4-FFF2-40B4-BE49-F238E27FC236}">
                <a16:creationId xmlns:a16="http://schemas.microsoft.com/office/drawing/2014/main" id="{923DDD00-CEA5-5E67-D062-D0B3ACA9CC58}"/>
              </a:ext>
            </a:extLst>
          </p:cNvPr>
          <p:cNvSpPr/>
          <p:nvPr/>
        </p:nvSpPr>
        <p:spPr>
          <a:xfrm>
            <a:off x="1402080" y="5074318"/>
            <a:ext cx="2560320" cy="736064"/>
          </a:xfrm>
          <a:prstGeom prst="rect">
            <a:avLst/>
          </a:prstGeom>
          <a:solidFill>
            <a:schemeClr val="bg1">
              <a:lumMod val="95000"/>
            </a:schemeClr>
          </a:solidFill>
        </p:spPr>
        <p:txBody>
          <a:bodyPr wrap="square" lIns="108000" tIns="108000" rIns="108000" bIns="108000">
            <a:noAutofit/>
          </a:bodyPr>
          <a:lstStyle/>
          <a:p>
            <a:pPr algn="ctr"/>
            <a:r>
              <a:rPr lang="en-US" sz="1600" dirty="0">
                <a:solidFill>
                  <a:srgbClr val="004CAB"/>
                </a:solidFill>
              </a:rPr>
              <a:t>1.4L Silonite canister</a:t>
            </a:r>
          </a:p>
        </p:txBody>
      </p:sp>
      <p:sp>
        <p:nvSpPr>
          <p:cNvPr id="5" name="Rectangle 4">
            <a:extLst>
              <a:ext uri="{FF2B5EF4-FFF2-40B4-BE49-F238E27FC236}">
                <a16:creationId xmlns:a16="http://schemas.microsoft.com/office/drawing/2014/main" id="{61C73043-7CE4-EE2A-2C7D-F9E8BBD62F93}"/>
              </a:ext>
            </a:extLst>
          </p:cNvPr>
          <p:cNvSpPr/>
          <p:nvPr/>
        </p:nvSpPr>
        <p:spPr>
          <a:xfrm>
            <a:off x="1415665" y="5016632"/>
            <a:ext cx="2560320"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ext Placeholder 1">
            <a:extLst>
              <a:ext uri="{FF2B5EF4-FFF2-40B4-BE49-F238E27FC236}">
                <a16:creationId xmlns:a16="http://schemas.microsoft.com/office/drawing/2014/main" id="{BB999D09-3D73-FE9A-0B35-1C0D3AF4F31C}"/>
              </a:ext>
            </a:extLst>
          </p:cNvPr>
          <p:cNvSpPr txBox="1">
            <a:spLocks/>
          </p:cNvSpPr>
          <p:nvPr/>
        </p:nvSpPr>
        <p:spPr>
          <a:xfrm>
            <a:off x="1713268" y="5449764"/>
            <a:ext cx="1969641" cy="254290"/>
          </a:xfrm>
          <a:prstGeom prst="rect">
            <a:avLst/>
          </a:prstGeom>
        </p:spPr>
        <p:txBody>
          <a:bodyPr vert="horz" lIns="0" tIns="0" rIns="0" bIns="0" rtlCol="0" anchor="t">
            <a:normAutofit/>
          </a:bodyPr>
          <a:lstStyle>
            <a:lvl1pPr marL="266700" indent="-266700" algn="l" defTabSz="914400" rtl="0" eaLnBrk="1" latinLnBrk="0" hangingPunct="1">
              <a:lnSpc>
                <a:spcPct val="100000"/>
              </a:lnSpc>
              <a:spcBef>
                <a:spcPts val="400"/>
              </a:spcBef>
              <a:spcAft>
                <a:spcPts val="400"/>
              </a:spcAft>
              <a:buClr>
                <a:srgbClr val="004CA3"/>
              </a:buClr>
              <a:buSzPct val="110000"/>
              <a:buFont typeface="Arial" panose="020B0604020202020204" pitchFamily="34" charset="0"/>
              <a:buChar char="•"/>
              <a:tabLst/>
              <a:defRPr lang="en-US" sz="2000" b="0" kern="0" spc="-20" normalizeH="0" baseline="0" smtClean="0">
                <a:solidFill>
                  <a:schemeClr val="tx1"/>
                </a:solidFill>
                <a:latin typeface="+mn-lt"/>
                <a:ea typeface="Tahoma" panose="020B0604030504040204" pitchFamily="34" charset="0"/>
                <a:cs typeface="Tahoma" panose="020B0604030504040204" pitchFamily="34" charset="0"/>
              </a:defRPr>
            </a:lvl1pPr>
            <a:lvl2pPr marL="538163" indent="-271463" algn="l" defTabSz="914400" rtl="0" eaLnBrk="1" latinLnBrk="0" hangingPunct="1">
              <a:lnSpc>
                <a:spcPct val="100000"/>
              </a:lnSpc>
              <a:spcBef>
                <a:spcPts val="400"/>
              </a:spcBef>
              <a:spcAft>
                <a:spcPts val="400"/>
              </a:spcAft>
              <a:buClr>
                <a:srgbClr val="004CA3"/>
              </a:buClr>
              <a:buSzPct val="90000"/>
              <a:buFont typeface="Avenir Next LT Pro" panose="020B0504020202020204" pitchFamily="34" charset="0"/>
              <a:buChar char="—"/>
              <a:tabLst/>
              <a:defRPr lang="en-US" sz="1800" b="0" kern="0" spc="-30" baseline="0" dirty="0" smtClean="0">
                <a:solidFill>
                  <a:schemeClr val="tx1"/>
                </a:solidFill>
                <a:latin typeface="+mn-lt"/>
                <a:ea typeface="+mn-ea"/>
                <a:cs typeface="+mn-cs"/>
              </a:defRPr>
            </a:lvl2pPr>
            <a:lvl3pPr marL="804863" indent="-266700" algn="l" defTabSz="914400" rtl="0" eaLnBrk="1" latinLnBrk="0" hangingPunct="1">
              <a:lnSpc>
                <a:spcPct val="100000"/>
              </a:lnSpc>
              <a:spcBef>
                <a:spcPts val="400"/>
              </a:spcBef>
              <a:spcAft>
                <a:spcPts val="400"/>
              </a:spcAft>
              <a:buClr>
                <a:srgbClr val="004CA3"/>
              </a:buClr>
              <a:buSzPct val="100000"/>
              <a:buFont typeface="Arial" panose="020B0604020202020204" pitchFamily="34" charset="0"/>
              <a:buChar char="•"/>
              <a:tabLst/>
              <a:defRPr lang="en-US" sz="1700" b="0" kern="0" spc="-30" baseline="0" dirty="0" smtClean="0">
                <a:solidFill>
                  <a:schemeClr val="tx1"/>
                </a:solidFill>
                <a:latin typeface="+mn-lt"/>
                <a:ea typeface="+mn-ea"/>
                <a:cs typeface="+mn-cs"/>
              </a:defRPr>
            </a:lvl3pPr>
            <a:lvl4pPr marL="1074738" indent="-265113" algn="l" defTabSz="989013" rtl="0" eaLnBrk="1" latinLnBrk="0" hangingPunct="1">
              <a:lnSpc>
                <a:spcPct val="100000"/>
              </a:lnSpc>
              <a:spcBef>
                <a:spcPts val="400"/>
              </a:spcBef>
              <a:spcAft>
                <a:spcPts val="400"/>
              </a:spcAft>
              <a:buClr>
                <a:srgbClr val="004CA3"/>
              </a:buClr>
              <a:buSzPct val="90000"/>
              <a:buFont typeface="Symbol" panose="05050102010706020507" pitchFamily="18" charset="2"/>
              <a:buChar char=""/>
              <a:tabLst/>
              <a:defRPr lang="en-US" sz="1700" b="0" kern="0" spc="-30" baseline="0" dirty="0" smtClean="0">
                <a:solidFill>
                  <a:schemeClr val="tx1"/>
                </a:solidFill>
                <a:latin typeface="+mn-lt"/>
                <a:ea typeface="+mn-ea"/>
                <a:cs typeface="+mn-cs"/>
              </a:defRPr>
            </a:lvl4pPr>
            <a:lvl5pPr marL="1346200" indent="-271463" algn="l" defTabSz="914400" rtl="0" eaLnBrk="1" latinLnBrk="0" hangingPunct="1">
              <a:lnSpc>
                <a:spcPct val="100000"/>
              </a:lnSpc>
              <a:spcBef>
                <a:spcPts val="400"/>
              </a:spcBef>
              <a:spcAft>
                <a:spcPts val="400"/>
              </a:spcAft>
              <a:buClr>
                <a:srgbClr val="004CA3"/>
              </a:buClr>
              <a:buSzPct val="100000"/>
              <a:buFont typeface="Arial" panose="020B0604020202020204" pitchFamily="34" charset="0"/>
              <a:buChar char="•"/>
              <a:tabLst/>
              <a:defRPr lang="en-US" sz="1700" b="0" kern="0" spc="-30" baseline="0" dirty="0" smtClean="0">
                <a:solidFill>
                  <a:schemeClr val="tx1"/>
                </a:solidFill>
                <a:latin typeface="AvenirNext LT Pro Regular" panose="020B0504020202020204" pitchFamily="34" charset="0"/>
                <a:ea typeface="+mn-ea"/>
                <a:cs typeface="+mn-cs"/>
              </a:defRPr>
            </a:lvl5pPr>
            <a:lvl6pPr marL="296862" indent="0" algn="l" defTabSz="914400" rtl="0" eaLnBrk="1" latinLnBrk="0" hangingPunct="1">
              <a:lnSpc>
                <a:spcPct val="100000"/>
              </a:lnSpc>
              <a:spcBef>
                <a:spcPts val="0"/>
              </a:spcBef>
              <a:spcAft>
                <a:spcPts val="300"/>
              </a:spcAft>
              <a:buClr>
                <a:schemeClr val="accent1"/>
              </a:buClr>
              <a:buFont typeface="+mj-lt"/>
              <a:buNone/>
              <a:defRPr sz="2000" b="0" kern="1200">
                <a:solidFill>
                  <a:schemeClr val="tx1"/>
                </a:solidFill>
                <a:latin typeface="AvenirNext LT Pro Regular" panose="020B0504020202020204" pitchFamily="34" charset="0"/>
                <a:ea typeface="+mn-ea"/>
                <a:cs typeface="+mn-cs"/>
              </a:defRPr>
            </a:lvl6pPr>
            <a:lvl7pPr marL="517525" indent="0" algn="l" defTabSz="914400" rtl="0" eaLnBrk="1" latinLnBrk="0" hangingPunct="1">
              <a:lnSpc>
                <a:spcPct val="100000"/>
              </a:lnSpc>
              <a:spcBef>
                <a:spcPts val="0"/>
              </a:spcBef>
              <a:spcAft>
                <a:spcPts val="300"/>
              </a:spcAft>
              <a:buFont typeface="+mj-lt"/>
              <a:buNone/>
              <a:tabLst/>
              <a:defRPr sz="2000" kern="1200">
                <a:solidFill>
                  <a:schemeClr val="tx1"/>
                </a:solidFill>
                <a:latin typeface="AvenirNext LT Pro Regular" panose="020B0504020202020204" pitchFamily="34" charset="0"/>
                <a:ea typeface="+mn-ea"/>
                <a:cs typeface="+mn-cs"/>
              </a:defRPr>
            </a:lvl7pPr>
            <a:lvl8pPr marL="234000" indent="-234000" algn="l" defTabSz="914400" rtl="0" eaLnBrk="1" latinLnBrk="0" hangingPunct="1">
              <a:lnSpc>
                <a:spcPct val="100000"/>
              </a:lnSpc>
              <a:spcBef>
                <a:spcPts val="0"/>
              </a:spcBef>
              <a:spcAft>
                <a:spcPts val="300"/>
              </a:spcAft>
              <a:buClr>
                <a:schemeClr val="accent4"/>
              </a:buClr>
              <a:buFont typeface="Wingdings 3" panose="05040102010807070707" pitchFamily="18" charset="2"/>
              <a:buChar char=""/>
              <a:defRPr sz="2000" kern="1200">
                <a:solidFill>
                  <a:schemeClr val="tx1"/>
                </a:solidFill>
                <a:latin typeface="AvenirNext LT Pro Regular" panose="020B0504020202020204" pitchFamily="34" charset="0"/>
                <a:ea typeface="+mn-ea"/>
                <a:cs typeface="+mn-cs"/>
              </a:defRPr>
            </a:lvl8pPr>
            <a:lvl9pPr marL="0" indent="0" algn="l" defTabSz="914400" rtl="0" eaLnBrk="1" latinLnBrk="0" hangingPunct="1">
              <a:lnSpc>
                <a:spcPct val="90000"/>
              </a:lnSpc>
              <a:spcBef>
                <a:spcPts val="500"/>
              </a:spcBef>
              <a:buClr>
                <a:schemeClr val="accent1"/>
              </a:buClr>
              <a:buFont typeface="Arial" panose="020B0604020202020204" pitchFamily="34" charset="0"/>
              <a:buNone/>
              <a:defRPr sz="2000" kern="1200">
                <a:solidFill>
                  <a:schemeClr val="tx1"/>
                </a:solidFill>
                <a:latin typeface="AvenirNext LT Pro Regular" panose="020B0504020202020204" pitchFamily="34" charset="0"/>
                <a:ea typeface="+mn-ea"/>
                <a:cs typeface="+mn-cs"/>
              </a:defRPr>
            </a:lvl9pPr>
          </a:lstStyle>
          <a:p>
            <a:pPr marL="0" indent="0" algn="ctr">
              <a:buNone/>
            </a:pPr>
            <a:r>
              <a:rPr lang="en-US" sz="1200"/>
              <a:t>Dedicated PFAS canisters</a:t>
            </a:r>
          </a:p>
        </p:txBody>
      </p:sp>
      <p:sp>
        <p:nvSpPr>
          <p:cNvPr id="12" name="Freeform: Shape 11">
            <a:extLst>
              <a:ext uri="{FF2B5EF4-FFF2-40B4-BE49-F238E27FC236}">
                <a16:creationId xmlns:a16="http://schemas.microsoft.com/office/drawing/2014/main" id="{008D54D5-0944-5A9B-9A54-1D001F8BC5AB}"/>
              </a:ext>
            </a:extLst>
          </p:cNvPr>
          <p:cNvSpPr/>
          <p:nvPr/>
        </p:nvSpPr>
        <p:spPr>
          <a:xfrm>
            <a:off x="1400174" y="1238932"/>
            <a:ext cx="2575811" cy="530617"/>
          </a:xfrm>
          <a:custGeom>
            <a:avLst/>
            <a:gdLst>
              <a:gd name="connsiteX0" fmla="*/ 0 w 4735894"/>
              <a:gd name="connsiteY0" fmla="*/ 0 h 1618476"/>
              <a:gd name="connsiteX1" fmla="*/ 4735894 w 4735894"/>
              <a:gd name="connsiteY1" fmla="*/ 0 h 1618476"/>
              <a:gd name="connsiteX2" fmla="*/ 4735894 w 4735894"/>
              <a:gd name="connsiteY2" fmla="*/ 1618476 h 1618476"/>
              <a:gd name="connsiteX3" fmla="*/ 0 w 4735894"/>
              <a:gd name="connsiteY3" fmla="*/ 1618476 h 1618476"/>
              <a:gd name="connsiteX4" fmla="*/ 0 w 4735894"/>
              <a:gd name="connsiteY4" fmla="*/ 0 h 1618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5894" h="1618476">
                <a:moveTo>
                  <a:pt x="0" y="0"/>
                </a:moveTo>
                <a:lnTo>
                  <a:pt x="4735894" y="0"/>
                </a:lnTo>
                <a:lnTo>
                  <a:pt x="4735894" y="1618476"/>
                </a:lnTo>
                <a:lnTo>
                  <a:pt x="0" y="1618476"/>
                </a:lnTo>
                <a:lnTo>
                  <a:pt x="0" y="0"/>
                </a:lnTo>
                <a:close/>
              </a:path>
            </a:pathLst>
          </a:custGeom>
          <a:solidFill>
            <a:schemeClr val="tx1">
              <a:lumMod val="65000"/>
              <a:lumOff val="35000"/>
            </a:schemeClr>
          </a:solidFill>
          <a:ln w="12700">
            <a:noFill/>
          </a:ln>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108000" tIns="108000" rIns="108000" bIns="108000" numCol="1" spcCol="720000" anchor="ctr" anchorCtr="0">
            <a:noAutofit/>
          </a:bodyPr>
          <a:lstStyle>
            <a:defPPr>
              <a:defRPr lang="en-US"/>
            </a:defPPr>
            <a:lvl1pPr marL="0" algn="l" defTabSz="457200" rtl="0" eaLnBrk="1" latinLnBrk="0" hangingPunct="1">
              <a:defRPr sz="1800" kern="1200">
                <a:solidFill>
                  <a:schemeClr val="dk1">
                    <a:hueOff val="0"/>
                    <a:satOff val="0"/>
                    <a:lumOff val="0"/>
                    <a:alphaOff val="0"/>
                  </a:schemeClr>
                </a:solidFill>
                <a:latin typeface="+mn-lt"/>
                <a:ea typeface="+mn-ea"/>
                <a:cs typeface="+mn-cs"/>
              </a:defRPr>
            </a:lvl1pPr>
            <a:lvl2pPr marL="457200" algn="l" defTabSz="457200" rtl="0" eaLnBrk="1" latinLnBrk="0" hangingPunct="1">
              <a:defRPr sz="1800" kern="1200">
                <a:solidFill>
                  <a:schemeClr val="dk1">
                    <a:hueOff val="0"/>
                    <a:satOff val="0"/>
                    <a:lumOff val="0"/>
                    <a:alphaOff val="0"/>
                  </a:schemeClr>
                </a:solidFill>
                <a:latin typeface="+mn-lt"/>
                <a:ea typeface="+mn-ea"/>
                <a:cs typeface="+mn-cs"/>
              </a:defRPr>
            </a:lvl2pPr>
            <a:lvl3pPr marL="914400" algn="l" defTabSz="457200" rtl="0" eaLnBrk="1" latinLnBrk="0" hangingPunct="1">
              <a:defRPr sz="1800" kern="1200">
                <a:solidFill>
                  <a:schemeClr val="dk1">
                    <a:hueOff val="0"/>
                    <a:satOff val="0"/>
                    <a:lumOff val="0"/>
                    <a:alphaOff val="0"/>
                  </a:schemeClr>
                </a:solidFill>
                <a:latin typeface="+mn-lt"/>
                <a:ea typeface="+mn-ea"/>
                <a:cs typeface="+mn-cs"/>
              </a:defRPr>
            </a:lvl3pPr>
            <a:lvl4pPr marL="1371600" algn="l" defTabSz="457200" rtl="0" eaLnBrk="1" latinLnBrk="0" hangingPunct="1">
              <a:defRPr sz="1800" kern="1200">
                <a:solidFill>
                  <a:schemeClr val="dk1">
                    <a:hueOff val="0"/>
                    <a:satOff val="0"/>
                    <a:lumOff val="0"/>
                    <a:alphaOff val="0"/>
                  </a:schemeClr>
                </a:solidFill>
                <a:latin typeface="+mn-lt"/>
                <a:ea typeface="+mn-ea"/>
                <a:cs typeface="+mn-cs"/>
              </a:defRPr>
            </a:lvl4pPr>
            <a:lvl5pPr marL="1828800" algn="l" defTabSz="457200" rtl="0" eaLnBrk="1" latinLnBrk="0" hangingPunct="1">
              <a:defRPr sz="1800" kern="1200">
                <a:solidFill>
                  <a:schemeClr val="dk1">
                    <a:hueOff val="0"/>
                    <a:satOff val="0"/>
                    <a:lumOff val="0"/>
                    <a:alphaOff val="0"/>
                  </a:schemeClr>
                </a:solidFill>
                <a:latin typeface="+mn-lt"/>
                <a:ea typeface="+mn-ea"/>
                <a:cs typeface="+mn-cs"/>
              </a:defRPr>
            </a:lvl5pPr>
            <a:lvl6pPr marL="2286000" algn="l" defTabSz="457200" rtl="0" eaLnBrk="1" latinLnBrk="0" hangingPunct="1">
              <a:defRPr sz="1800" kern="1200">
                <a:solidFill>
                  <a:schemeClr val="dk1">
                    <a:hueOff val="0"/>
                    <a:satOff val="0"/>
                    <a:lumOff val="0"/>
                    <a:alphaOff val="0"/>
                  </a:schemeClr>
                </a:solidFill>
                <a:latin typeface="+mn-lt"/>
                <a:ea typeface="+mn-ea"/>
                <a:cs typeface="+mn-cs"/>
              </a:defRPr>
            </a:lvl6pPr>
            <a:lvl7pPr marL="2743200" algn="l" defTabSz="457200" rtl="0" eaLnBrk="1" latinLnBrk="0" hangingPunct="1">
              <a:defRPr sz="1800" kern="1200">
                <a:solidFill>
                  <a:schemeClr val="dk1">
                    <a:hueOff val="0"/>
                    <a:satOff val="0"/>
                    <a:lumOff val="0"/>
                    <a:alphaOff val="0"/>
                  </a:schemeClr>
                </a:solidFill>
                <a:latin typeface="+mn-lt"/>
                <a:ea typeface="+mn-ea"/>
                <a:cs typeface="+mn-cs"/>
              </a:defRPr>
            </a:lvl7pPr>
            <a:lvl8pPr marL="3200400" algn="l" defTabSz="457200" rtl="0" eaLnBrk="1" latinLnBrk="0" hangingPunct="1">
              <a:defRPr sz="1800" kern="1200">
                <a:solidFill>
                  <a:schemeClr val="dk1">
                    <a:hueOff val="0"/>
                    <a:satOff val="0"/>
                    <a:lumOff val="0"/>
                    <a:alphaOff val="0"/>
                  </a:schemeClr>
                </a:solidFill>
                <a:latin typeface="+mn-lt"/>
                <a:ea typeface="+mn-ea"/>
                <a:cs typeface="+mn-cs"/>
              </a:defRPr>
            </a:lvl8pPr>
            <a:lvl9pPr marL="3657600" algn="l" defTabSz="457200" rtl="0" eaLnBrk="1" latinLnBrk="0" hangingPunct="1">
              <a:defRPr sz="1800" kern="1200">
                <a:solidFill>
                  <a:schemeClr val="dk1">
                    <a:hueOff val="0"/>
                    <a:satOff val="0"/>
                    <a:lumOff val="0"/>
                    <a:alphaOff val="0"/>
                  </a:schemeClr>
                </a:solidFill>
                <a:latin typeface="+mn-lt"/>
                <a:ea typeface="+mn-ea"/>
                <a:cs typeface="+mn-cs"/>
              </a:defRPr>
            </a:lvl9pPr>
          </a:lstStyle>
          <a:p>
            <a:r>
              <a:rPr lang="en-US" sz="1400" b="1" dirty="0">
                <a:solidFill>
                  <a:schemeClr val="bg1"/>
                </a:solidFill>
              </a:rPr>
              <a:t>Sampling Times : 4,10, 20 or 60 minutes</a:t>
            </a:r>
          </a:p>
        </p:txBody>
      </p:sp>
      <p:pic>
        <p:nvPicPr>
          <p:cNvPr id="15" name="Picture 14" descr="A machine with several silver cans on top&#10;&#10;AI-generated content may be incorrect.">
            <a:extLst>
              <a:ext uri="{FF2B5EF4-FFF2-40B4-BE49-F238E27FC236}">
                <a16:creationId xmlns:a16="http://schemas.microsoft.com/office/drawing/2014/main" id="{BEB91A97-0F60-B6C2-D829-14D2A60AA0AB}"/>
              </a:ext>
            </a:extLst>
          </p:cNvPr>
          <p:cNvPicPr>
            <a:picLocks noChangeAspect="1"/>
          </p:cNvPicPr>
          <p:nvPr/>
        </p:nvPicPr>
        <p:blipFill>
          <a:blip r:embed="rId4"/>
          <a:stretch>
            <a:fillRect/>
          </a:stretch>
        </p:blipFill>
        <p:spPr>
          <a:xfrm>
            <a:off x="5071975" y="1084216"/>
            <a:ext cx="5308754" cy="4572688"/>
          </a:xfrm>
          <a:prstGeom prst="rect">
            <a:avLst/>
          </a:prstGeom>
        </p:spPr>
      </p:pic>
      <p:sp>
        <p:nvSpPr>
          <p:cNvPr id="8" name="TextBox 7">
            <a:extLst>
              <a:ext uri="{FF2B5EF4-FFF2-40B4-BE49-F238E27FC236}">
                <a16:creationId xmlns:a16="http://schemas.microsoft.com/office/drawing/2014/main" id="{DCB80B6B-96A4-0CB4-D1F8-41A75290DCB1}"/>
              </a:ext>
            </a:extLst>
          </p:cNvPr>
          <p:cNvSpPr txBox="1"/>
          <p:nvPr/>
        </p:nvSpPr>
        <p:spPr>
          <a:xfrm>
            <a:off x="4861663" y="5731728"/>
            <a:ext cx="5928257" cy="584775"/>
          </a:xfrm>
          <a:prstGeom prst="rect">
            <a:avLst/>
          </a:prstGeom>
          <a:noFill/>
        </p:spPr>
        <p:txBody>
          <a:bodyPr wrap="square" rtlCol="0">
            <a:spAutoFit/>
          </a:bodyPr>
          <a:lstStyle/>
          <a:p>
            <a:pPr algn="ctr"/>
            <a:r>
              <a:rPr lang="en-US" sz="1600" dirty="0"/>
              <a:t>Agilent 7010D GC-MS/MS </a:t>
            </a:r>
          </a:p>
          <a:p>
            <a:pPr algn="ctr"/>
            <a:r>
              <a:rPr lang="en-US" sz="1600" dirty="0"/>
              <a:t>Entech 7200-PFAS pre-concentrator and SK-75 autosampler</a:t>
            </a:r>
          </a:p>
        </p:txBody>
      </p:sp>
      <p:sp>
        <p:nvSpPr>
          <p:cNvPr id="9" name="TextBox 8">
            <a:extLst>
              <a:ext uri="{FF2B5EF4-FFF2-40B4-BE49-F238E27FC236}">
                <a16:creationId xmlns:a16="http://schemas.microsoft.com/office/drawing/2014/main" id="{8D82AD08-95EC-2235-BAD9-442FD0FAD6DD}"/>
              </a:ext>
            </a:extLst>
          </p:cNvPr>
          <p:cNvSpPr txBox="1"/>
          <p:nvPr/>
        </p:nvSpPr>
        <p:spPr>
          <a:xfrm>
            <a:off x="1400174" y="5895974"/>
            <a:ext cx="256222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t>Passivated silicon ceramic lined stainless-steel </a:t>
            </a:r>
            <a:endParaRPr lang="en-US" dirty="0"/>
          </a:p>
        </p:txBody>
      </p:sp>
    </p:spTree>
    <p:extLst>
      <p:ext uri="{BB962C8B-B14F-4D97-AF65-F5344CB8AC3E}">
        <p14:creationId xmlns:p14="http://schemas.microsoft.com/office/powerpoint/2010/main" val="2688810836"/>
      </p:ext>
    </p:extLst>
  </p:cSld>
  <p:clrMapOvr>
    <a:masterClrMapping/>
  </p:clrMapOvr>
</p:sld>
</file>

<file path=ppt/theme/theme1.xml><?xml version="1.0" encoding="utf-8"?>
<a:theme xmlns:a="http://schemas.openxmlformats.org/drawingml/2006/main" name="ALS 2025 Theme">
  <a:themeElements>
    <a:clrScheme name="ALS Theme 2">
      <a:dk1>
        <a:srgbClr val="303030"/>
      </a:dk1>
      <a:lt1>
        <a:srgbClr val="FFFFFF"/>
      </a:lt1>
      <a:dk2>
        <a:srgbClr val="004CAB"/>
      </a:dk2>
      <a:lt2>
        <a:srgbClr val="FFFFFF"/>
      </a:lt2>
      <a:accent1>
        <a:srgbClr val="004CAB"/>
      </a:accent1>
      <a:accent2>
        <a:srgbClr val="73BCFF"/>
      </a:accent2>
      <a:accent3>
        <a:srgbClr val="00AC39"/>
      </a:accent3>
      <a:accent4>
        <a:srgbClr val="7326A3"/>
      </a:accent4>
      <a:accent5>
        <a:srgbClr val="FFBC03"/>
      </a:accent5>
      <a:accent6>
        <a:srgbClr val="D60033"/>
      </a:accent6>
      <a:hlink>
        <a:srgbClr val="004CAB"/>
      </a:hlink>
      <a:folHlink>
        <a:srgbClr val="B470DE"/>
      </a:folHlink>
    </a:clrScheme>
    <a:fontScheme name="ALS fonts">
      <a:majorFont>
        <a:latin typeface="Figtree ExtraBold"/>
        <a:ea typeface=""/>
        <a:cs typeface=""/>
      </a:majorFont>
      <a:minorFont>
        <a:latin typeface="Figtree"/>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LS 2025 Theme" id="{5DA9BFD3-E533-4C9D-A5B9-D0C576F97543}" vid="{04067763-3F82-41FD-BF06-A8C6A14D3DB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853294F127EDB499208A7D5E4CC8D50" ma:contentTypeVersion="16" ma:contentTypeDescription="Create a new document." ma:contentTypeScope="" ma:versionID="5fa8a499cc2e26c8f6ec27853ca446b3">
  <xsd:schema xmlns:xsd="http://www.w3.org/2001/XMLSchema" xmlns:xs="http://www.w3.org/2001/XMLSchema" xmlns:p="http://schemas.microsoft.com/office/2006/metadata/properties" xmlns:ns2="fa22489b-b524-477f-95fd-bd634c27017e" xmlns:ns3="aff37d38-9ecc-4667-98aa-49c36c9b0c50" targetNamespace="http://schemas.microsoft.com/office/2006/metadata/properties" ma:root="true" ma:fieldsID="3c19729c8576ec17d6d064a793bdcb18" ns2:_="" ns3:_="">
    <xsd:import namespace="fa22489b-b524-477f-95fd-bd634c27017e"/>
    <xsd:import namespace="aff37d38-9ecc-4667-98aa-49c36c9b0c50"/>
    <xsd:element name="properties">
      <xsd:complexType>
        <xsd:sequence>
          <xsd:element name="documentManagement">
            <xsd:complexType>
              <xsd:all>
                <xsd:element ref="ns2:MediaServiceMetadata" minOccurs="0"/>
                <xsd:element ref="ns2:MediaServiceFastMetadata" minOccurs="0"/>
                <xsd:element ref="ns2:MediaServiceGenerationTime" minOccurs="0"/>
                <xsd:element ref="ns2:MediaServiceEventHashCode" minOccurs="0"/>
                <xsd:element ref="ns2:MediaServiceDateTaken" minOccurs="0"/>
                <xsd:element ref="ns2:MediaServiceOCR" minOccurs="0"/>
                <xsd:element ref="ns2:Category" minOccurs="0"/>
                <xsd:element ref="ns2:lcf76f155ced4ddcb4097134ff3c332f" minOccurs="0"/>
                <xsd:element ref="ns3:TaxCatchAll" minOccurs="0"/>
                <xsd:element ref="ns2:MediaServiceObjectDetectorVersions" minOccurs="0"/>
                <xsd:element ref="ns2:MediaLengthInSecond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a22489b-b524-477f-95fd-bd634c27017e" elementFormDefault="qualified">
    <xsd:import namespace="http://schemas.microsoft.com/office/2006/documentManagement/types"/>
    <xsd:import namespace="http://schemas.microsoft.com/office/infopath/2007/PartnerControls"/>
    <xsd:element name="MediaServiceMetadata" ma:index="4" nillable="true" ma:displayName="MediaServiceMetadata" ma:hidden="true" ma:internalName="MediaServiceMetadata" ma:readOnly="true">
      <xsd:simpleType>
        <xsd:restriction base="dms:Note"/>
      </xsd:simpleType>
    </xsd:element>
    <xsd:element name="MediaServiceFastMetadata" ma:index="5" nillable="true" ma:displayName="MediaServiceFastMetadata" ma:hidden="true" ma:internalName="MediaServiceFastMetadata" ma:readOnly="true">
      <xsd:simpleType>
        <xsd:restriction base="dms:Note"/>
      </xsd:simpleType>
    </xsd:element>
    <xsd:element name="MediaServiceGenerationTime" ma:index="6" nillable="true" ma:displayName="MediaServiceGenerationTime" ma:hidden="true" ma:internalName="MediaServiceGenerationTime" ma:readOnly="true">
      <xsd:simpleType>
        <xsd:restriction base="dms:Text"/>
      </xsd:simpleType>
    </xsd:element>
    <xsd:element name="MediaServiceEventHashCode" ma:index="7" nillable="true" ma:displayName="MediaServiceEventHashCode" ma:hidden="true" ma:internalName="MediaServiceEventHashCode" ma:readOnly="true">
      <xsd:simpleType>
        <xsd:restriction base="dms:Text"/>
      </xsd:simpleType>
    </xsd:element>
    <xsd:element name="MediaServiceDateTaken" ma:index="8" nillable="true" ma:displayName="MediaServiceDateTaken" ma:description="" ma:hidden="true" ma:internalName="MediaServiceDateTaken" ma:readOnly="true">
      <xsd:simpleType>
        <xsd:restriction base="dms:Text"/>
      </xsd:simpleType>
    </xsd:element>
    <xsd:element name="MediaServiceOCR" ma:index="9" nillable="true" ma:displayName="Extracted Text" ma:internalName="MediaServiceOCR" ma:readOnly="true">
      <xsd:simpleType>
        <xsd:restriction base="dms:Note">
          <xsd:maxLength value="255"/>
        </xsd:restriction>
      </xsd:simpleType>
    </xsd:element>
    <xsd:element name="Category" ma:index="10" nillable="true" ma:displayName="Category" ma:format="Dropdown" ma:internalName="Category" ma:readOnly="false">
      <xsd:simpleType>
        <xsd:union memberTypes="dms:Text">
          <xsd:simpleType>
            <xsd:restriction base="dms:Choice">
              <xsd:enumeration value="Business Stream Icons"/>
              <xsd:enumeration value="Home Page Banner Ad"/>
              <xsd:enumeration value="Home Page Poster Ad"/>
              <xsd:enumeration value="Home Page Collateral"/>
            </xsd:restriction>
          </xsd:simpleType>
        </xsd:union>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61b13a42-3306-4b41-ae00-c7ea1d7f6ab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SearchProperties" ma:index="16" nillable="true" ma:displayName="MediaServiceSearchProperties" ma:hidden="true" ma:internalName="MediaServiceSearchProperties" ma:readOnly="true">
      <xsd:simpleType>
        <xsd:restriction base="dms:Note"/>
      </xsd:simpleType>
    </xsd:element>
    <xsd:element name="MediaServiceLocation" ma:index="17"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ff37d38-9ecc-4667-98aa-49c36c9b0c50"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f95ad8cd-944c-41ea-97a3-24ab0ae5fcc2}" ma:internalName="TaxCatchAll" ma:showField="CatchAllData" ma:web="aff37d38-9ecc-4667-98aa-49c36c9b0c5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8"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aff37d38-9ecc-4667-98aa-49c36c9b0c50" xsi:nil="true"/>
    <lcf76f155ced4ddcb4097134ff3c332f xmlns="fa22489b-b524-477f-95fd-bd634c27017e">
      <Terms xmlns="http://schemas.microsoft.com/office/infopath/2007/PartnerControls"/>
    </lcf76f155ced4ddcb4097134ff3c332f>
    <Category xmlns="fa22489b-b524-477f-95fd-bd634c27017e" xsi:nil="true"/>
  </documentManagement>
</p:properties>
</file>

<file path=customXml/itemProps1.xml><?xml version="1.0" encoding="utf-8"?>
<ds:datastoreItem xmlns:ds="http://schemas.openxmlformats.org/officeDocument/2006/customXml" ds:itemID="{8CA22C51-6AAE-4F33-8C2A-4BAC3BFE5028}">
  <ds:schemaRefs>
    <ds:schemaRef ds:uri="http://schemas.microsoft.com/sharepoint/v3/contenttype/forms"/>
  </ds:schemaRefs>
</ds:datastoreItem>
</file>

<file path=customXml/itemProps2.xml><?xml version="1.0" encoding="utf-8"?>
<ds:datastoreItem xmlns:ds="http://schemas.openxmlformats.org/officeDocument/2006/customXml" ds:itemID="{B72A5966-7ADA-4FA5-ADED-1A4AED1C679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a22489b-b524-477f-95fd-bd634c27017e"/>
    <ds:schemaRef ds:uri="aff37d38-9ecc-4667-98aa-49c36c9b0c5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69C9E79-6D4B-4ADC-8D8F-FEA6480B80B8}">
  <ds:schemaRefs>
    <ds:schemaRef ds:uri="http://schemas.microsoft.com/office/infopath/2007/PartnerControls"/>
    <ds:schemaRef ds:uri="http://purl.org/dc/elements/1.1/"/>
    <ds:schemaRef ds:uri="aff37d38-9ecc-4667-98aa-49c36c9b0c50"/>
    <ds:schemaRef ds:uri="http://schemas.microsoft.com/office/2006/documentManagement/types"/>
    <ds:schemaRef ds:uri="http://schemas.openxmlformats.org/package/2006/metadata/core-properties"/>
    <ds:schemaRef ds:uri="fa22489b-b524-477f-95fd-bd634c27017e"/>
    <ds:schemaRef ds:uri="http://purl.org/dc/dcmitype/"/>
    <ds:schemaRef ds:uri="http://schemas.microsoft.com/office/2006/metadata/properties"/>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Droplet</Template>
  <TotalTime>4265</TotalTime>
  <Words>3670</Words>
  <Application>Microsoft Office PowerPoint</Application>
  <PresentationFormat>Widescreen</PresentationFormat>
  <Paragraphs>415</Paragraphs>
  <Slides>21</Slides>
  <Notes>20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21</vt:i4>
      </vt:variant>
    </vt:vector>
  </HeadingPairs>
  <TitlesOfParts>
    <vt:vector size="33" baseType="lpstr">
      <vt:lpstr>Aptos</vt:lpstr>
      <vt:lpstr>Arial</vt:lpstr>
      <vt:lpstr>Avenir Next LT Pro</vt:lpstr>
      <vt:lpstr>AvenirNext LT Pro Regular</vt:lpstr>
      <vt:lpstr>Calibri</vt:lpstr>
      <vt:lpstr>Courier New</vt:lpstr>
      <vt:lpstr>Figtree</vt:lpstr>
      <vt:lpstr>Lucida Sans</vt:lpstr>
      <vt:lpstr>System Font Regular</vt:lpstr>
      <vt:lpstr>Tahoma</vt:lpstr>
      <vt:lpstr>Wingdings 2</vt:lpstr>
      <vt:lpstr>ALS 2025 Theme</vt:lpstr>
      <vt:lpstr>PFAS in Air – Analysis and Monitoring for Thermal Products of Incomplete Destruction </vt:lpstr>
      <vt:lpstr>PowerPoint Presentation</vt:lpstr>
      <vt:lpstr>PowerPoint Presentation</vt:lpstr>
      <vt:lpstr>Outline</vt:lpstr>
      <vt:lpstr>Where: The Sources</vt:lpstr>
      <vt:lpstr>Why : Environmental and Health Implications</vt:lpstr>
      <vt:lpstr>What: PFAS Analysis in Air </vt:lpstr>
      <vt:lpstr>How: OTM-45 (Polar Semi-Volatile)</vt:lpstr>
      <vt:lpstr>PowerPoint Presentation</vt:lpstr>
      <vt:lpstr>Quality Control – Field</vt:lpstr>
      <vt:lpstr>PowerPoint Presentation</vt:lpstr>
      <vt:lpstr>What else? We are Clean Freaks! </vt:lpstr>
      <vt:lpstr>What: OTM-50 (Non-polar Volatile)</vt:lpstr>
      <vt:lpstr>OTM-50 – Tubing Investigation</vt:lpstr>
      <vt:lpstr>OTM-50 Ambient Air Sampling – Lab &amp; Rush Hour Traffic Air</vt:lpstr>
      <vt:lpstr>OTM-50 Ambient Air Sampling – Source Identification</vt:lpstr>
      <vt:lpstr>OTM-50 Results vs Global Monitoring</vt:lpstr>
      <vt:lpstr>OTM-50 Ambient Air Comparison</vt:lpstr>
      <vt:lpstr>GC-MS/MS Method Reporting Limits</vt:lpstr>
      <vt:lpstr>Looking to the future…PFAS in Air – What is next?</vt:lpstr>
      <vt:lpstr>Questions?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Aneala Wilson</dc:creator>
  <cp:keywords/>
  <dc:description/>
  <cp:lastModifiedBy>Tammy Chartrand</cp:lastModifiedBy>
  <cp:revision>15</cp:revision>
  <dcterms:created xsi:type="dcterms:W3CDTF">2025-09-02T23:04:30Z</dcterms:created>
  <dcterms:modified xsi:type="dcterms:W3CDTF">2026-04-01T13:06:35Z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0x010100E853294F127EDB499208A7D5E4CC8D50</vt:lpwstr>
  </property>
  <property fmtid="{D5CDD505-2E9C-101B-9397-08002B2CF9AE}" pid="3" name="MediaServiceImageTags">
    <vt:lpwstr/>
  </property>
</Properties>
</file>