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8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8.jpg" ContentType="image/jp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77" r:id="rId7"/>
    <p:sldId id="278" r:id="rId8"/>
    <p:sldId id="271" r:id="rId9"/>
    <p:sldId id="274" r:id="rId10"/>
    <p:sldId id="275" r:id="rId11"/>
    <p:sldId id="276" r:id="rId12"/>
    <p:sldId id="261" r:id="rId13"/>
    <p:sldId id="262" r:id="rId14"/>
    <p:sldId id="263" r:id="rId15"/>
    <p:sldId id="260" r:id="rId16"/>
    <p:sldId id="286" r:id="rId17"/>
    <p:sldId id="282" r:id="rId18"/>
    <p:sldId id="283" r:id="rId19"/>
    <p:sldId id="284" r:id="rId20"/>
    <p:sldId id="285" r:id="rId21"/>
    <p:sldId id="267" r:id="rId22"/>
    <p:sldId id="268" r:id="rId2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73B36-45E5-44D9-8C16-96465905496C}" v="17" dt="2026-04-08T21:21:36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667" autoAdjust="0"/>
  </p:normalViewPr>
  <p:slideViewPr>
    <p:cSldViewPr snapToGrid="0" snapToObjects="1">
      <p:cViewPr varScale="1">
        <p:scale>
          <a:sx n="98" d="100"/>
          <a:sy n="98" d="100"/>
        </p:scale>
        <p:origin x="101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n Samborsky" userId="df0547c6-24c3-4a6c-9dad-893cec621ed4" providerId="ADAL" clId="{7C09CEE6-DA4B-4100-81A1-5CF5A7F6DB6E}"/>
    <pc:docChg chg="undo custSel addSld delSld modSld sldOrd">
      <pc:chgData name="Shawn Samborsky" userId="df0547c6-24c3-4a6c-9dad-893cec621ed4" providerId="ADAL" clId="{7C09CEE6-DA4B-4100-81A1-5CF5A7F6DB6E}" dt="2026-04-08T22:18:09.117" v="1424" actId="20577"/>
      <pc:docMkLst>
        <pc:docMk/>
      </pc:docMkLst>
      <pc:sldChg chg="addSp modSp mod">
        <pc:chgData name="Shawn Samborsky" userId="df0547c6-24c3-4a6c-9dad-893cec621ed4" providerId="ADAL" clId="{7C09CEE6-DA4B-4100-81A1-5CF5A7F6DB6E}" dt="2026-04-06T12:33:08.494" v="91" actId="20577"/>
        <pc:sldMkLst>
          <pc:docMk/>
          <pc:sldMk cId="0" sldId="256"/>
        </pc:sldMkLst>
        <pc:spChg chg="mod">
          <ac:chgData name="Shawn Samborsky" userId="df0547c6-24c3-4a6c-9dad-893cec621ed4" providerId="ADAL" clId="{7C09CEE6-DA4B-4100-81A1-5CF5A7F6DB6E}" dt="2026-04-06T12:33:08.494" v="91" actId="20577"/>
          <ac:spMkLst>
            <pc:docMk/>
            <pc:sldMk cId="0" sldId="256"/>
            <ac:spMk id="6" creationId="{00000000-0000-0000-0000-000000000000}"/>
          </ac:spMkLst>
        </pc:spChg>
        <pc:picChg chg="add mod modCrop">
          <ac:chgData name="Shawn Samborsky" userId="df0547c6-24c3-4a6c-9dad-893cec621ed4" providerId="ADAL" clId="{7C09CEE6-DA4B-4100-81A1-5CF5A7F6DB6E}" dt="2026-04-06T12:03:12.023" v="54" actId="732"/>
          <ac:picMkLst>
            <pc:docMk/>
            <pc:sldMk cId="0" sldId="256"/>
            <ac:picMk id="13" creationId="{6644CAA5-1B43-51ED-E47A-2CED27B7BE1B}"/>
          </ac:picMkLst>
        </pc:picChg>
      </pc:sldChg>
      <pc:sldChg chg="addSp modSp mod">
        <pc:chgData name="Shawn Samborsky" userId="df0547c6-24c3-4a6c-9dad-893cec621ed4" providerId="ADAL" clId="{7C09CEE6-DA4B-4100-81A1-5CF5A7F6DB6E}" dt="2026-04-08T18:56:10.834" v="1184" actId="20577"/>
        <pc:sldMkLst>
          <pc:docMk/>
          <pc:sldMk cId="0" sldId="257"/>
        </pc:sldMkLst>
        <pc:spChg chg="mod">
          <ac:chgData name="Shawn Samborsky" userId="df0547c6-24c3-4a6c-9dad-893cec621ed4" providerId="ADAL" clId="{7C09CEE6-DA4B-4100-81A1-5CF5A7F6DB6E}" dt="2026-04-06T12:18:29.798" v="60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18:56:10.834" v="1184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6T12:18:34.686" v="65" actId="20577"/>
          <ac:spMkLst>
            <pc:docMk/>
            <pc:sldMk cId="0" sldId="257"/>
            <ac:spMk id="10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6T12:26:08.109" v="80" actId="20577"/>
          <ac:spMkLst>
            <pc:docMk/>
            <pc:sldMk cId="0" sldId="257"/>
            <ac:spMk id="11" creationId="{00000000-0000-0000-0000-000000000000}"/>
          </ac:spMkLst>
        </pc:spChg>
        <pc:picChg chg="add mod">
          <ac:chgData name="Shawn Samborsky" userId="df0547c6-24c3-4a6c-9dad-893cec621ed4" providerId="ADAL" clId="{7C09CEE6-DA4B-4100-81A1-5CF5A7F6DB6E}" dt="2026-04-06T12:05:49.870" v="57" actId="1076"/>
          <ac:picMkLst>
            <pc:docMk/>
            <pc:sldMk cId="0" sldId="257"/>
            <ac:picMk id="19" creationId="{DA61DEA1-157B-F20D-BC37-BA5BF8E89D00}"/>
          </ac:picMkLst>
        </pc:picChg>
      </pc:sldChg>
      <pc:sldChg chg="modSp mod ord">
        <pc:chgData name="Shawn Samborsky" userId="df0547c6-24c3-4a6c-9dad-893cec621ed4" providerId="ADAL" clId="{7C09CEE6-DA4B-4100-81A1-5CF5A7F6DB6E}" dt="2026-04-08T22:13:19.757" v="1420" actId="20577"/>
        <pc:sldMkLst>
          <pc:docMk/>
          <pc:sldMk cId="0" sldId="260"/>
        </pc:sldMkLst>
        <pc:spChg chg="mod">
          <ac:chgData name="Shawn Samborsky" userId="df0547c6-24c3-4a6c-9dad-893cec621ed4" providerId="ADAL" clId="{7C09CEE6-DA4B-4100-81A1-5CF5A7F6DB6E}" dt="2026-04-08T22:13:19.757" v="1420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11:00:43.036" v="1154" actId="20577"/>
          <ac:spMkLst>
            <pc:docMk/>
            <pc:sldMk cId="0" sldId="260"/>
            <ac:spMk id="7" creationId="{00000000-0000-0000-0000-000000000000}"/>
          </ac:spMkLst>
        </pc:spChg>
        <pc:graphicFrameChg chg="modGraphic">
          <ac:chgData name="Shawn Samborsky" userId="df0547c6-24c3-4a6c-9dad-893cec621ed4" providerId="ADAL" clId="{7C09CEE6-DA4B-4100-81A1-5CF5A7F6DB6E}" dt="2026-04-08T10:59:59.702" v="1106" actId="20577"/>
          <ac:graphicFrameMkLst>
            <pc:docMk/>
            <pc:sldMk cId="0" sldId="260"/>
            <ac:graphicFrameMk id="6" creationId="{00000000-0000-0000-0000-000000000000}"/>
          </ac:graphicFrameMkLst>
        </pc:graphicFrameChg>
      </pc:sldChg>
      <pc:sldChg chg="addSp delSp modSp mod">
        <pc:chgData name="Shawn Samborsky" userId="df0547c6-24c3-4a6c-9dad-893cec621ed4" providerId="ADAL" clId="{7C09CEE6-DA4B-4100-81A1-5CF5A7F6DB6E}" dt="2026-04-08T21:22:04.142" v="1418" actId="14100"/>
        <pc:sldMkLst>
          <pc:docMk/>
          <pc:sldMk cId="0" sldId="261"/>
        </pc:sldMkLst>
        <pc:spChg chg="mod">
          <ac:chgData name="Shawn Samborsky" userId="df0547c6-24c3-4a6c-9dad-893cec621ed4" providerId="ADAL" clId="{7C09CEE6-DA4B-4100-81A1-5CF5A7F6DB6E}" dt="2026-04-08T21:18:28.340" v="1407" actId="6549"/>
          <ac:spMkLst>
            <pc:docMk/>
            <pc:sldMk cId="0" sldId="261"/>
            <ac:spMk id="3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21:18:03.753" v="1406" actId="6549"/>
          <ac:spMkLst>
            <pc:docMk/>
            <pc:sldMk cId="0" sldId="261"/>
            <ac:spMk id="9" creationId="{00000000-0000-0000-0000-000000000000}"/>
          </ac:spMkLst>
        </pc:spChg>
        <pc:spChg chg="add del mod">
          <ac:chgData name="Shawn Samborsky" userId="df0547c6-24c3-4a6c-9dad-893cec621ed4" providerId="ADAL" clId="{7C09CEE6-DA4B-4100-81A1-5CF5A7F6DB6E}" dt="2026-04-08T21:22:04.142" v="1418" actId="14100"/>
          <ac:spMkLst>
            <pc:docMk/>
            <pc:sldMk cId="0" sldId="261"/>
            <ac:spMk id="12" creationId="{00000000-0000-0000-0000-000000000000}"/>
          </ac:spMkLst>
        </pc:spChg>
        <pc:spChg chg="add del mod">
          <ac:chgData name="Shawn Samborsky" userId="df0547c6-24c3-4a6c-9dad-893cec621ed4" providerId="ADAL" clId="{7C09CEE6-DA4B-4100-81A1-5CF5A7F6DB6E}" dt="2026-04-08T21:21:24.688" v="1414" actId="478"/>
          <ac:spMkLst>
            <pc:docMk/>
            <pc:sldMk cId="0" sldId="261"/>
            <ac:spMk id="13" creationId="{00000000-0000-0000-0000-000000000000}"/>
          </ac:spMkLst>
        </pc:spChg>
        <pc:picChg chg="add del mod">
          <ac:chgData name="Shawn Samborsky" userId="df0547c6-24c3-4a6c-9dad-893cec621ed4" providerId="ADAL" clId="{7C09CEE6-DA4B-4100-81A1-5CF5A7F6DB6E}" dt="2026-04-08T21:21:36.674" v="1416" actId="14100"/>
          <ac:picMkLst>
            <pc:docMk/>
            <pc:sldMk cId="0" sldId="261"/>
            <ac:picMk id="1026" creationId="{9BDE366B-3A36-8DB4-87C1-226F4BC3BB6D}"/>
          </ac:picMkLst>
        </pc:picChg>
      </pc:sldChg>
      <pc:sldChg chg="addSp modSp mod">
        <pc:chgData name="Shawn Samborsky" userId="df0547c6-24c3-4a6c-9dad-893cec621ed4" providerId="ADAL" clId="{7C09CEE6-DA4B-4100-81A1-5CF5A7F6DB6E}" dt="2026-04-08T10:56:15.036" v="1104" actId="20577"/>
        <pc:sldMkLst>
          <pc:docMk/>
          <pc:sldMk cId="0" sldId="262"/>
        </pc:sldMkLst>
        <pc:spChg chg="mod">
          <ac:chgData name="Shawn Samborsky" userId="df0547c6-24c3-4a6c-9dad-893cec621ed4" providerId="ADAL" clId="{7C09CEE6-DA4B-4100-81A1-5CF5A7F6DB6E}" dt="2026-04-08T01:09:01.158" v="1042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10:56:15.036" v="1104" actId="20577"/>
          <ac:spMkLst>
            <pc:docMk/>
            <pc:sldMk cId="0" sldId="262"/>
            <ac:spMk id="9" creationId="{00000000-0000-0000-0000-000000000000}"/>
          </ac:spMkLst>
        </pc:spChg>
        <pc:picChg chg="add mod modCrop">
          <ac:chgData name="Shawn Samborsky" userId="df0547c6-24c3-4a6c-9dad-893cec621ed4" providerId="ADAL" clId="{7C09CEE6-DA4B-4100-81A1-5CF5A7F6DB6E}" dt="2026-04-06T14:01:01.856" v="283" actId="14100"/>
          <ac:picMkLst>
            <pc:docMk/>
            <pc:sldMk cId="0" sldId="262"/>
            <ac:picMk id="22" creationId="{C7C98D12-489A-BB4D-D272-3268844DE08B}"/>
          </ac:picMkLst>
        </pc:picChg>
      </pc:sldChg>
      <pc:sldChg chg="add del">
        <pc:chgData name="Shawn Samborsky" userId="df0547c6-24c3-4a6c-9dad-893cec621ed4" providerId="ADAL" clId="{7C09CEE6-DA4B-4100-81A1-5CF5A7F6DB6E}" dt="2026-04-07T21:47:49.211" v="668"/>
        <pc:sldMkLst>
          <pc:docMk/>
          <pc:sldMk cId="0" sldId="264"/>
        </pc:sldMkLst>
      </pc:sldChg>
      <pc:sldChg chg="modSp add del mod">
        <pc:chgData name="Shawn Samborsky" userId="df0547c6-24c3-4a6c-9dad-893cec621ed4" providerId="ADAL" clId="{7C09CEE6-DA4B-4100-81A1-5CF5A7F6DB6E}" dt="2026-04-07T21:47:59.834" v="670"/>
        <pc:sldMkLst>
          <pc:docMk/>
          <pc:sldMk cId="0" sldId="265"/>
        </pc:sldMkLst>
      </pc:sldChg>
      <pc:sldChg chg="modSp mod">
        <pc:chgData name="Shawn Samborsky" userId="df0547c6-24c3-4a6c-9dad-893cec621ed4" providerId="ADAL" clId="{7C09CEE6-DA4B-4100-81A1-5CF5A7F6DB6E}" dt="2026-04-08T22:18:09.117" v="1424" actId="20577"/>
        <pc:sldMkLst>
          <pc:docMk/>
          <pc:sldMk cId="0" sldId="267"/>
        </pc:sldMkLst>
        <pc:spChg chg="mod">
          <ac:chgData name="Shawn Samborsky" userId="df0547c6-24c3-4a6c-9dad-893cec621ed4" providerId="ADAL" clId="{7C09CEE6-DA4B-4100-81A1-5CF5A7F6DB6E}" dt="2026-04-06T04:14:35.895" v="49" actId="6549"/>
          <ac:spMkLst>
            <pc:docMk/>
            <pc:sldMk cId="0" sldId="267"/>
            <ac:spMk id="6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22:18:09.117" v="1424" actId="20577"/>
          <ac:spMkLst>
            <pc:docMk/>
            <pc:sldMk cId="0" sldId="267"/>
            <ac:spMk id="10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7T00:27:59.565" v="652" actId="20577"/>
          <ac:spMkLst>
            <pc:docMk/>
            <pc:sldMk cId="0" sldId="267"/>
            <ac:spMk id="15" creationId="{00000000-0000-0000-0000-000000000000}"/>
          </ac:spMkLst>
        </pc:spChg>
      </pc:sldChg>
      <pc:sldChg chg="addSp delSp modSp mod">
        <pc:chgData name="Shawn Samborsky" userId="df0547c6-24c3-4a6c-9dad-893cec621ed4" providerId="ADAL" clId="{7C09CEE6-DA4B-4100-81A1-5CF5A7F6DB6E}" dt="2026-04-08T01:05:18.226" v="1005" actId="20577"/>
        <pc:sldMkLst>
          <pc:docMk/>
          <pc:sldMk cId="0" sldId="268"/>
        </pc:sldMkLst>
        <pc:spChg chg="mod">
          <ac:chgData name="Shawn Samborsky" userId="df0547c6-24c3-4a6c-9dad-893cec621ed4" providerId="ADAL" clId="{7C09CEE6-DA4B-4100-81A1-5CF5A7F6DB6E}" dt="2026-04-08T01:05:18.226" v="1005" actId="20577"/>
          <ac:spMkLst>
            <pc:docMk/>
            <pc:sldMk cId="0" sldId="268"/>
            <ac:spMk id="7" creationId="{00000000-0000-0000-0000-000000000000}"/>
          </ac:spMkLst>
        </pc:spChg>
        <pc:spChg chg="del">
          <ac:chgData name="Shawn Samborsky" userId="df0547c6-24c3-4a6c-9dad-893cec621ed4" providerId="ADAL" clId="{7C09CEE6-DA4B-4100-81A1-5CF5A7F6DB6E}" dt="2026-04-07T21:45:42.189" v="659" actId="478"/>
          <ac:spMkLst>
            <pc:docMk/>
            <pc:sldMk cId="0" sldId="268"/>
            <ac:spMk id="8" creationId="{00000000-0000-0000-0000-000000000000}"/>
          </ac:spMkLst>
        </pc:spChg>
        <pc:picChg chg="add mod">
          <ac:chgData name="Shawn Samborsky" userId="df0547c6-24c3-4a6c-9dad-893cec621ed4" providerId="ADAL" clId="{7C09CEE6-DA4B-4100-81A1-5CF5A7F6DB6E}" dt="2026-04-07T21:45:39.849" v="658" actId="1076"/>
          <ac:picMkLst>
            <pc:docMk/>
            <pc:sldMk cId="0" sldId="268"/>
            <ac:picMk id="10" creationId="{87C655A5-4D22-7FE0-68B5-EC1567130CB8}"/>
          </ac:picMkLst>
        </pc:picChg>
        <pc:picChg chg="add mod">
          <ac:chgData name="Shawn Samborsky" userId="df0547c6-24c3-4a6c-9dad-893cec621ed4" providerId="ADAL" clId="{7C09CEE6-DA4B-4100-81A1-5CF5A7F6DB6E}" dt="2026-04-08T01:04:24.091" v="935" actId="14100"/>
          <ac:picMkLst>
            <pc:docMk/>
            <pc:sldMk cId="0" sldId="268"/>
            <ac:picMk id="11" creationId="{164A96A2-0C4D-10CF-4707-6B0D5A5DA724}"/>
          </ac:picMkLst>
        </pc:picChg>
      </pc:sldChg>
      <pc:sldChg chg="modSp add del mod setBg">
        <pc:chgData name="Shawn Samborsky" userId="df0547c6-24c3-4a6c-9dad-893cec621ed4" providerId="ADAL" clId="{7C09CEE6-DA4B-4100-81A1-5CF5A7F6DB6E}" dt="2026-04-07T21:48:20.895" v="672"/>
        <pc:sldMkLst>
          <pc:docMk/>
          <pc:sldMk cId="0" sldId="269"/>
        </pc:sldMkLst>
      </pc:sldChg>
      <pc:sldChg chg="modSp add del mod setBg">
        <pc:chgData name="Shawn Samborsky" userId="df0547c6-24c3-4a6c-9dad-893cec621ed4" providerId="ADAL" clId="{7C09CEE6-DA4B-4100-81A1-5CF5A7F6DB6E}" dt="2026-04-07T21:48:34.030" v="674"/>
        <pc:sldMkLst>
          <pc:docMk/>
          <pc:sldMk cId="0" sldId="270"/>
        </pc:sldMkLst>
      </pc:sldChg>
      <pc:sldChg chg="addSp delSp modSp add mod setBg">
        <pc:chgData name="Shawn Samborsky" userId="df0547c6-24c3-4a6c-9dad-893cec621ed4" providerId="ADAL" clId="{7C09CEE6-DA4B-4100-81A1-5CF5A7F6DB6E}" dt="2026-04-08T18:57:23.539" v="1189" actId="20577"/>
        <pc:sldMkLst>
          <pc:docMk/>
          <pc:sldMk cId="0" sldId="271"/>
        </pc:sldMkLst>
        <pc:spChg chg="mod">
          <ac:chgData name="Shawn Samborsky" userId="df0547c6-24c3-4a6c-9dad-893cec621ed4" providerId="ADAL" clId="{7C09CEE6-DA4B-4100-81A1-5CF5A7F6DB6E}" dt="2026-04-07T00:17:32.798" v="520" actId="1076"/>
          <ac:spMkLst>
            <pc:docMk/>
            <pc:sldMk cId="0" sldId="271"/>
            <ac:spMk id="2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7T00:22:28.920" v="595" actId="20577"/>
          <ac:spMkLst>
            <pc:docMk/>
            <pc:sldMk cId="0" sldId="271"/>
            <ac:spMk id="4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7T00:17:26.110" v="518" actId="20577"/>
          <ac:spMkLst>
            <pc:docMk/>
            <pc:sldMk cId="0" sldId="271"/>
            <ac:spMk id="6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01:08:04.732" v="1012" actId="20577"/>
          <ac:spMkLst>
            <pc:docMk/>
            <pc:sldMk cId="0" sldId="271"/>
            <ac:spMk id="10" creationId="{00000000-0000-0000-0000-000000000000}"/>
          </ac:spMkLst>
        </pc:spChg>
        <pc:spChg chg="add del mod">
          <ac:chgData name="Shawn Samborsky" userId="df0547c6-24c3-4a6c-9dad-893cec621ed4" providerId="ADAL" clId="{7C09CEE6-DA4B-4100-81A1-5CF5A7F6DB6E}" dt="2026-04-08T00:25:47.224" v="722" actId="20577"/>
          <ac:spMkLst>
            <pc:docMk/>
            <pc:sldMk cId="0" sldId="271"/>
            <ac:spMk id="23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18:57:23.539" v="1189" actId="20577"/>
          <ac:spMkLst>
            <pc:docMk/>
            <pc:sldMk cId="0" sldId="271"/>
            <ac:spMk id="24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00:26:06.001" v="769" actId="20577"/>
          <ac:spMkLst>
            <pc:docMk/>
            <pc:sldMk cId="0" sldId="271"/>
            <ac:spMk id="25" creationId="{00000000-0000-0000-0000-000000000000}"/>
          </ac:spMkLst>
        </pc:spChg>
      </pc:sldChg>
      <pc:sldChg chg="modSp add mod modNotesTx">
        <pc:chgData name="Shawn Samborsky" userId="df0547c6-24c3-4a6c-9dad-893cec621ed4" providerId="ADAL" clId="{7C09CEE6-DA4B-4100-81A1-5CF5A7F6DB6E}" dt="2026-04-08T01:10:08.583" v="1088" actId="20577"/>
        <pc:sldMkLst>
          <pc:docMk/>
          <pc:sldMk cId="0" sldId="274"/>
        </pc:sldMkLst>
        <pc:spChg chg="mod">
          <ac:chgData name="Shawn Samborsky" userId="df0547c6-24c3-4a6c-9dad-893cec621ed4" providerId="ADAL" clId="{7C09CEE6-DA4B-4100-81A1-5CF5A7F6DB6E}" dt="2026-04-08T00:28:48.563" v="776" actId="20577"/>
          <ac:spMkLst>
            <pc:docMk/>
            <pc:sldMk cId="0" sldId="274"/>
            <ac:spMk id="4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00:29:01.835" v="780" actId="6549"/>
          <ac:spMkLst>
            <pc:docMk/>
            <pc:sldMk cId="0" sldId="274"/>
            <ac:spMk id="5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01:10:08.583" v="1088" actId="20577"/>
          <ac:spMkLst>
            <pc:docMk/>
            <pc:sldMk cId="0" sldId="274"/>
            <ac:spMk id="12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01:08:20.169" v="1021" actId="20577"/>
          <ac:spMkLst>
            <pc:docMk/>
            <pc:sldMk cId="0" sldId="274"/>
            <ac:spMk id="18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6T12:43:55.104" v="260" actId="20577"/>
          <ac:spMkLst>
            <pc:docMk/>
            <pc:sldMk cId="0" sldId="274"/>
            <ac:spMk id="24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01:09:25.885" v="1059" actId="20577"/>
          <ac:spMkLst>
            <pc:docMk/>
            <pc:sldMk cId="0" sldId="274"/>
            <ac:spMk id="27" creationId="{00000000-0000-0000-0000-000000000000}"/>
          </ac:spMkLst>
        </pc:spChg>
      </pc:sldChg>
      <pc:sldChg chg="modSp add mod">
        <pc:chgData name="Shawn Samborsky" userId="df0547c6-24c3-4a6c-9dad-893cec621ed4" providerId="ADAL" clId="{7C09CEE6-DA4B-4100-81A1-5CF5A7F6DB6E}" dt="2026-04-08T01:10:34.621" v="1102" actId="20577"/>
        <pc:sldMkLst>
          <pc:docMk/>
          <pc:sldMk cId="0" sldId="275"/>
        </pc:sldMkLst>
        <pc:spChg chg="mod">
          <ac:chgData name="Shawn Samborsky" userId="df0547c6-24c3-4a6c-9dad-893cec621ed4" providerId="ADAL" clId="{7C09CEE6-DA4B-4100-81A1-5CF5A7F6DB6E}" dt="2026-04-08T01:09:41.460" v="1074" actId="20577"/>
          <ac:spMkLst>
            <pc:docMk/>
            <pc:sldMk cId="0" sldId="275"/>
            <ac:spMk id="6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01:10:34.621" v="1102" actId="20577"/>
          <ac:spMkLst>
            <pc:docMk/>
            <pc:sldMk cId="0" sldId="275"/>
            <ac:spMk id="10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01:08:42.519" v="1028" actId="20577"/>
          <ac:spMkLst>
            <pc:docMk/>
            <pc:sldMk cId="0" sldId="275"/>
            <ac:spMk id="39" creationId="{00000000-0000-0000-0000-000000000000}"/>
          </ac:spMkLst>
        </pc:spChg>
      </pc:sldChg>
      <pc:sldChg chg="modSp add mod">
        <pc:chgData name="Shawn Samborsky" userId="df0547c6-24c3-4a6c-9dad-893cec621ed4" providerId="ADAL" clId="{7C09CEE6-DA4B-4100-81A1-5CF5A7F6DB6E}" dt="2026-04-08T01:09:56.149" v="1081" actId="20577"/>
        <pc:sldMkLst>
          <pc:docMk/>
          <pc:sldMk cId="0" sldId="276"/>
        </pc:sldMkLst>
        <pc:spChg chg="mod">
          <ac:chgData name="Shawn Samborsky" userId="df0547c6-24c3-4a6c-9dad-893cec621ed4" providerId="ADAL" clId="{7C09CEE6-DA4B-4100-81A1-5CF5A7F6DB6E}" dt="2026-04-08T00:42:13.792" v="781" actId="20577"/>
          <ac:spMkLst>
            <pc:docMk/>
            <pc:sldMk cId="0" sldId="276"/>
            <ac:spMk id="21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01:09:56.149" v="1081" actId="20577"/>
          <ac:spMkLst>
            <pc:docMk/>
            <pc:sldMk cId="0" sldId="276"/>
            <ac:spMk id="79" creationId="{00000000-0000-0000-0000-000000000000}"/>
          </ac:spMkLst>
        </pc:spChg>
      </pc:sldChg>
      <pc:sldChg chg="add setBg">
        <pc:chgData name="Shawn Samborsky" userId="df0547c6-24c3-4a6c-9dad-893cec621ed4" providerId="ADAL" clId="{7C09CEE6-DA4B-4100-81A1-5CF5A7F6DB6E}" dt="2026-04-06T12:29:31.900" v="83"/>
        <pc:sldMkLst>
          <pc:docMk/>
          <pc:sldMk cId="0" sldId="277"/>
        </pc:sldMkLst>
      </pc:sldChg>
      <pc:sldChg chg="addSp delSp modSp add mod setBg">
        <pc:chgData name="Shawn Samborsky" userId="df0547c6-24c3-4a6c-9dad-893cec621ed4" providerId="ADAL" clId="{7C09CEE6-DA4B-4100-81A1-5CF5A7F6DB6E}" dt="2026-04-08T00:17:05.946" v="710" actId="20577"/>
        <pc:sldMkLst>
          <pc:docMk/>
          <pc:sldMk cId="0" sldId="278"/>
        </pc:sldMkLst>
        <pc:spChg chg="mod">
          <ac:chgData name="Shawn Samborsky" userId="df0547c6-24c3-4a6c-9dad-893cec621ed4" providerId="ADAL" clId="{7C09CEE6-DA4B-4100-81A1-5CF5A7F6DB6E}" dt="2026-04-07T00:14:40.947" v="296" actId="20577"/>
          <ac:spMkLst>
            <pc:docMk/>
            <pc:sldMk cId="0" sldId="278"/>
            <ac:spMk id="5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00:17:05.946" v="710" actId="20577"/>
          <ac:spMkLst>
            <pc:docMk/>
            <pc:sldMk cId="0" sldId="278"/>
            <ac:spMk id="15" creationId="{00000000-0000-0000-0000-000000000000}"/>
          </ac:spMkLst>
        </pc:spChg>
        <pc:spChg chg="del mod">
          <ac:chgData name="Shawn Samborsky" userId="df0547c6-24c3-4a6c-9dad-893cec621ed4" providerId="ADAL" clId="{7C09CEE6-DA4B-4100-81A1-5CF5A7F6DB6E}" dt="2026-04-07T00:15:45.385" v="367" actId="478"/>
          <ac:spMkLst>
            <pc:docMk/>
            <pc:sldMk cId="0" sldId="278"/>
            <ac:spMk id="18" creationId="{00000000-0000-0000-0000-000000000000}"/>
          </ac:spMkLst>
        </pc:spChg>
        <pc:spChg chg="add mod">
          <ac:chgData name="Shawn Samborsky" userId="df0547c6-24c3-4a6c-9dad-893cec621ed4" providerId="ADAL" clId="{7C09CEE6-DA4B-4100-81A1-5CF5A7F6DB6E}" dt="2026-04-07T00:17:00.587" v="503" actId="20577"/>
          <ac:spMkLst>
            <pc:docMk/>
            <pc:sldMk cId="0" sldId="278"/>
            <ac:spMk id="20" creationId="{C8BD3C25-CA26-F75E-3E2B-68A15FC8A386}"/>
          </ac:spMkLst>
        </pc:spChg>
      </pc:sldChg>
      <pc:sldChg chg="new del ord">
        <pc:chgData name="Shawn Samborsky" userId="df0547c6-24c3-4a6c-9dad-893cec621ed4" providerId="ADAL" clId="{7C09CEE6-DA4B-4100-81A1-5CF5A7F6DB6E}" dt="2026-04-07T21:50:22.518" v="677"/>
        <pc:sldMkLst>
          <pc:docMk/>
          <pc:sldMk cId="1613723911" sldId="279"/>
        </pc:sldMkLst>
      </pc:sldChg>
      <pc:sldChg chg="new del mod ord setBg">
        <pc:chgData name="Shawn Samborsky" userId="df0547c6-24c3-4a6c-9dad-893cec621ed4" providerId="ADAL" clId="{7C09CEE6-DA4B-4100-81A1-5CF5A7F6DB6E}" dt="2026-04-07T21:47:19.722" v="666"/>
        <pc:sldMkLst>
          <pc:docMk/>
          <pc:sldMk cId="2969840703" sldId="280"/>
        </pc:sldMkLst>
      </pc:sldChg>
      <pc:sldChg chg="add del">
        <pc:chgData name="Shawn Samborsky" userId="df0547c6-24c3-4a6c-9dad-893cec621ed4" providerId="ADAL" clId="{7C09CEE6-DA4B-4100-81A1-5CF5A7F6DB6E}" dt="2026-04-07T21:49:29.459" v="676"/>
        <pc:sldMkLst>
          <pc:docMk/>
          <pc:sldMk cId="710214188" sldId="281"/>
        </pc:sldMkLst>
      </pc:sldChg>
      <pc:sldChg chg="addSp delSp modSp add mod">
        <pc:chgData name="Shawn Samborsky" userId="df0547c6-24c3-4a6c-9dad-893cec621ed4" providerId="ADAL" clId="{7C09CEE6-DA4B-4100-81A1-5CF5A7F6DB6E}" dt="2026-04-08T21:17:25.279" v="1338" actId="20577"/>
        <pc:sldMkLst>
          <pc:docMk/>
          <pc:sldMk cId="1424736872" sldId="282"/>
        </pc:sldMkLst>
        <pc:spChg chg="mod">
          <ac:chgData name="Shawn Samborsky" userId="df0547c6-24c3-4a6c-9dad-893cec621ed4" providerId="ADAL" clId="{7C09CEE6-DA4B-4100-81A1-5CF5A7F6DB6E}" dt="2026-04-08T21:16:44.727" v="1267" actId="20577"/>
          <ac:spMkLst>
            <pc:docMk/>
            <pc:sldMk cId="1424736872" sldId="282"/>
            <ac:spMk id="5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00:56:41.126" v="827" actId="6549"/>
          <ac:spMkLst>
            <pc:docMk/>
            <pc:sldMk cId="1424736872" sldId="282"/>
            <ac:spMk id="7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21:17:25.279" v="1338" actId="20577"/>
          <ac:spMkLst>
            <pc:docMk/>
            <pc:sldMk cId="1424736872" sldId="282"/>
            <ac:spMk id="9" creationId="{00000000-0000-0000-0000-000000000000}"/>
          </ac:spMkLst>
        </pc:spChg>
        <pc:spChg chg="del">
          <ac:chgData name="Shawn Samborsky" userId="df0547c6-24c3-4a6c-9dad-893cec621ed4" providerId="ADAL" clId="{7C09CEE6-DA4B-4100-81A1-5CF5A7F6DB6E}" dt="2026-04-08T21:05:49.386" v="1201" actId="478"/>
          <ac:spMkLst>
            <pc:docMk/>
            <pc:sldMk cId="1424736872" sldId="282"/>
            <ac:spMk id="10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21:05:45.093" v="1200" actId="6549"/>
          <ac:spMkLst>
            <pc:docMk/>
            <pc:sldMk cId="1424736872" sldId="282"/>
            <ac:spMk id="11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21:05:54.574" v="1202" actId="1076"/>
          <ac:spMkLst>
            <pc:docMk/>
            <pc:sldMk cId="1424736872" sldId="282"/>
            <ac:spMk id="12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21:06:00.245" v="1203" actId="1076"/>
          <ac:spMkLst>
            <pc:docMk/>
            <pc:sldMk cId="1424736872" sldId="282"/>
            <ac:spMk id="13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21:06:28.707" v="1227" actId="20577"/>
          <ac:spMkLst>
            <pc:docMk/>
            <pc:sldMk cId="1424736872" sldId="282"/>
            <ac:spMk id="30" creationId="{00000000-0000-0000-0000-000000000000}"/>
          </ac:spMkLst>
        </pc:spChg>
        <pc:picChg chg="del">
          <ac:chgData name="Shawn Samborsky" userId="df0547c6-24c3-4a6c-9dad-893cec621ed4" providerId="ADAL" clId="{7C09CEE6-DA4B-4100-81A1-5CF5A7F6DB6E}" dt="2026-04-08T20:59:17.826" v="1190" actId="478"/>
          <ac:picMkLst>
            <pc:docMk/>
            <pc:sldMk cId="1424736872" sldId="282"/>
            <ac:picMk id="17" creationId="{00000000-0000-0000-0000-000000000000}"/>
          </ac:picMkLst>
        </pc:picChg>
        <pc:picChg chg="ord">
          <ac:chgData name="Shawn Samborsky" userId="df0547c6-24c3-4a6c-9dad-893cec621ed4" providerId="ADAL" clId="{7C09CEE6-DA4B-4100-81A1-5CF5A7F6DB6E}" dt="2026-04-08T21:15:16.234" v="1238" actId="166"/>
          <ac:picMkLst>
            <pc:docMk/>
            <pc:sldMk cId="1424736872" sldId="282"/>
            <ac:picMk id="18" creationId="{00000000-0000-0000-0000-000000000000}"/>
          </ac:picMkLst>
        </pc:picChg>
        <pc:picChg chg="add del mod modCrop">
          <ac:chgData name="Shawn Samborsky" userId="df0547c6-24c3-4a6c-9dad-893cec621ed4" providerId="ADAL" clId="{7C09CEE6-DA4B-4100-81A1-5CF5A7F6DB6E}" dt="2026-04-08T21:10:26.688" v="1229" actId="478"/>
          <ac:picMkLst>
            <pc:docMk/>
            <pc:sldMk cId="1424736872" sldId="282"/>
            <ac:picMk id="20" creationId="{A8CF46CA-37C7-5A0A-41DB-F6E6E2A3A58F}"/>
          </ac:picMkLst>
        </pc:picChg>
        <pc:picChg chg="add del mod">
          <ac:chgData name="Shawn Samborsky" userId="df0547c6-24c3-4a6c-9dad-893cec621ed4" providerId="ADAL" clId="{7C09CEE6-DA4B-4100-81A1-5CF5A7F6DB6E}" dt="2026-04-08T21:14:48.132" v="1232" actId="478"/>
          <ac:picMkLst>
            <pc:docMk/>
            <pc:sldMk cId="1424736872" sldId="282"/>
            <ac:picMk id="26" creationId="{2EA7A926-C5B4-7343-EAC3-1CC58DB047ED}"/>
          </ac:picMkLst>
        </pc:picChg>
        <pc:picChg chg="add mod modCrop">
          <ac:chgData name="Shawn Samborsky" userId="df0547c6-24c3-4a6c-9dad-893cec621ed4" providerId="ADAL" clId="{7C09CEE6-DA4B-4100-81A1-5CF5A7F6DB6E}" dt="2026-04-08T21:16:01.796" v="1244" actId="732"/>
          <ac:picMkLst>
            <pc:docMk/>
            <pc:sldMk cId="1424736872" sldId="282"/>
            <ac:picMk id="28" creationId="{A6C2B2B5-AF49-5AE3-12E9-7762EA5734C1}"/>
          </ac:picMkLst>
        </pc:picChg>
      </pc:sldChg>
      <pc:sldChg chg="modSp add mod">
        <pc:chgData name="Shawn Samborsky" userId="df0547c6-24c3-4a6c-9dad-893cec621ed4" providerId="ADAL" clId="{7C09CEE6-DA4B-4100-81A1-5CF5A7F6DB6E}" dt="2026-04-08T11:04:07.327" v="1161" actId="207"/>
        <pc:sldMkLst>
          <pc:docMk/>
          <pc:sldMk cId="3888492284" sldId="283"/>
        </pc:sldMkLst>
        <pc:spChg chg="mod">
          <ac:chgData name="Shawn Samborsky" userId="df0547c6-24c3-4a6c-9dad-893cec621ed4" providerId="ADAL" clId="{7C09CEE6-DA4B-4100-81A1-5CF5A7F6DB6E}" dt="2026-04-08T11:03:36.964" v="1155" actId="207"/>
          <ac:spMkLst>
            <pc:docMk/>
            <pc:sldMk cId="3888492284" sldId="283"/>
            <ac:spMk id="10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11:03:44.152" v="1156" actId="207"/>
          <ac:spMkLst>
            <pc:docMk/>
            <pc:sldMk cId="3888492284" sldId="283"/>
            <ac:spMk id="15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11:03:53.224" v="1159" actId="207"/>
          <ac:spMkLst>
            <pc:docMk/>
            <pc:sldMk cId="3888492284" sldId="283"/>
            <ac:spMk id="20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11:03:59.671" v="1160" actId="207"/>
          <ac:spMkLst>
            <pc:docMk/>
            <pc:sldMk cId="3888492284" sldId="283"/>
            <ac:spMk id="25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11:04:07.327" v="1161" actId="207"/>
          <ac:spMkLst>
            <pc:docMk/>
            <pc:sldMk cId="3888492284" sldId="283"/>
            <ac:spMk id="29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01:00:04.362" v="902" actId="20577"/>
          <ac:spMkLst>
            <pc:docMk/>
            <pc:sldMk cId="3888492284" sldId="283"/>
            <ac:spMk id="46" creationId="{00000000-0000-0000-0000-000000000000}"/>
          </ac:spMkLst>
        </pc:spChg>
      </pc:sldChg>
      <pc:sldChg chg="modSp add mod">
        <pc:chgData name="Shawn Samborsky" userId="df0547c6-24c3-4a6c-9dad-893cec621ed4" providerId="ADAL" clId="{7C09CEE6-DA4B-4100-81A1-5CF5A7F6DB6E}" dt="2026-04-08T01:00:40.800" v="911" actId="6549"/>
        <pc:sldMkLst>
          <pc:docMk/>
          <pc:sldMk cId="405319146" sldId="284"/>
        </pc:sldMkLst>
        <pc:spChg chg="mod">
          <ac:chgData name="Shawn Samborsky" userId="df0547c6-24c3-4a6c-9dad-893cec621ed4" providerId="ADAL" clId="{7C09CEE6-DA4B-4100-81A1-5CF5A7F6DB6E}" dt="2026-04-08T01:00:40.800" v="911" actId="6549"/>
          <ac:spMkLst>
            <pc:docMk/>
            <pc:sldMk cId="405319146" sldId="284"/>
            <ac:spMk id="30" creationId="{00000000-0000-0000-0000-000000000000}"/>
          </ac:spMkLst>
        </pc:spChg>
      </pc:sldChg>
      <pc:sldChg chg="modSp add mod">
        <pc:chgData name="Shawn Samborsky" userId="df0547c6-24c3-4a6c-9dad-893cec621ed4" providerId="ADAL" clId="{7C09CEE6-DA4B-4100-81A1-5CF5A7F6DB6E}" dt="2026-04-08T11:06:16.382" v="1164" actId="6549"/>
        <pc:sldMkLst>
          <pc:docMk/>
          <pc:sldMk cId="796722340" sldId="285"/>
        </pc:sldMkLst>
        <pc:spChg chg="mod">
          <ac:chgData name="Shawn Samborsky" userId="df0547c6-24c3-4a6c-9dad-893cec621ed4" providerId="ADAL" clId="{7C09CEE6-DA4B-4100-81A1-5CF5A7F6DB6E}" dt="2026-04-08T11:05:53.746" v="1162" actId="6549"/>
          <ac:spMkLst>
            <pc:docMk/>
            <pc:sldMk cId="796722340" sldId="285"/>
            <ac:spMk id="9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11:06:16.382" v="1164" actId="6549"/>
          <ac:spMkLst>
            <pc:docMk/>
            <pc:sldMk cId="796722340" sldId="285"/>
            <ac:spMk id="10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11:05:58.412" v="1163" actId="6549"/>
          <ac:spMkLst>
            <pc:docMk/>
            <pc:sldMk cId="796722340" sldId="285"/>
            <ac:spMk id="14" creationId="{00000000-0000-0000-0000-000000000000}"/>
          </ac:spMkLst>
        </pc:spChg>
        <pc:spChg chg="mod">
          <ac:chgData name="Shawn Samborsky" userId="df0547c6-24c3-4a6c-9dad-893cec621ed4" providerId="ADAL" clId="{7C09CEE6-DA4B-4100-81A1-5CF5A7F6DB6E}" dt="2026-04-08T01:03:19.978" v="929" actId="20577"/>
          <ac:spMkLst>
            <pc:docMk/>
            <pc:sldMk cId="796722340" sldId="285"/>
            <ac:spMk id="25" creationId="{00000000-0000-0000-0000-000000000000}"/>
          </ac:spMkLst>
        </pc:spChg>
      </pc:sldChg>
      <pc:sldChg chg="modSp add mod">
        <pc:chgData name="Shawn Samborsky" userId="df0547c6-24c3-4a6c-9dad-893cec621ed4" providerId="ADAL" clId="{7C09CEE6-DA4B-4100-81A1-5CF5A7F6DB6E}" dt="2026-04-08T01:09:13.855" v="1052" actId="20577"/>
        <pc:sldMkLst>
          <pc:docMk/>
          <pc:sldMk cId="4290073177" sldId="286"/>
        </pc:sldMkLst>
        <pc:spChg chg="mod">
          <ac:chgData name="Shawn Samborsky" userId="df0547c6-24c3-4a6c-9dad-893cec621ed4" providerId="ADAL" clId="{7C09CEE6-DA4B-4100-81A1-5CF5A7F6DB6E}" dt="2026-04-08T01:09:13.855" v="1052" actId="20577"/>
          <ac:spMkLst>
            <pc:docMk/>
            <pc:sldMk cId="4290073177" sldId="286"/>
            <ac:spMk id="1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UCS (kPa)</c:v>
                </c:pt>
              </c:strCache>
            </c:strRef>
          </c:tx>
          <c:spPr>
            <a:solidFill>
              <a:srgbClr val="4A6580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4B-41B5-83FE-C2965CBF409F}"/>
              </c:ext>
            </c:extLst>
          </c:dPt>
          <c:dPt>
            <c:idx val="1"/>
            <c:invertIfNegative val="0"/>
            <c:bubble3D val="0"/>
            <c:spPr>
              <a:solidFill>
                <a:srgbClr val="2C4A6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34B-41B5-83FE-C2965CBF409F}"/>
              </c:ext>
            </c:extLst>
          </c:dPt>
          <c:dPt>
            <c:idx val="2"/>
            <c:invertIfNegative val="0"/>
            <c:bubble3D val="0"/>
            <c:spPr>
              <a:solidFill>
                <a:srgbClr val="F6AD5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F34B-41B5-83FE-C2965CBF409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Soil only</c:v>
                </c:pt>
                <c:pt idx="1">
                  <c:v>Cement only (SC)</c:v>
                </c:pt>
                <c:pt idx="2">
                  <c:v>Cement + DuraFlex (SCD)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438</c:v>
                </c:pt>
                <c:pt idx="2">
                  <c:v>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4B-41B5-83FE-C2965CBF40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A0B4C8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2C4A6E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800" b="0" i="0" u="none" strike="noStrike">
                    <a:solidFill>
                      <a:srgbClr val="A0B4C8"/>
                    </a:solidFill>
                    <a:latin typeface="Arial"/>
                  </a:defRPr>
                </a:pPr>
                <a:r>
                  <a:rPr lang="en-US" sz="800" b="0" i="0" u="none" strike="noStrike">
                    <a:solidFill>
                      <a:srgbClr val="A0B4C8"/>
                    </a:solidFill>
                    <a:latin typeface="Arial"/>
                  </a:rPr>
                  <a:t>kPa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A0B4C8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1A2E44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Cement only (SC)</c:v>
                </c:pt>
              </c:strCache>
            </c:strRef>
          </c:tx>
          <c:spPr>
            <a:ln w="38100" cap="flat">
              <a:solidFill>
                <a:srgbClr val="4A6580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4A6580"/>
              </a:solidFill>
              <a:ln w="9525" cap="flat">
                <a:solidFill>
                  <a:srgbClr val="4A6580"/>
                </a:solidFill>
                <a:prstDash val="solid"/>
                <a:round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3.2</c:v>
                </c:pt>
                <c:pt idx="2">
                  <c:v>7.8</c:v>
                </c:pt>
                <c:pt idx="3">
                  <c:v>14.5</c:v>
                </c:pt>
                <c:pt idx="4">
                  <c:v>22.1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20-47A3-93F3-5282CC38F6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Cement + DuraFlex (SCD)</c:v>
                </c:pt>
              </c:strCache>
            </c:strRef>
          </c:tx>
          <c:spPr>
            <a:ln w="38100" cap="flat">
              <a:solidFill>
                <a:srgbClr val="F6AD55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F6AD55"/>
              </a:solidFill>
              <a:ln w="9525" cap="flat">
                <a:solidFill>
                  <a:srgbClr val="F6AD55"/>
                </a:solidFill>
                <a:prstDash val="solid"/>
                <a:round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1.4</c:v>
                </c:pt>
                <c:pt idx="2">
                  <c:v>3.1</c:v>
                </c:pt>
                <c:pt idx="3">
                  <c:v>5.8</c:v>
                </c:pt>
                <c:pt idx="4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20-47A3-93F3-5282CC38F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 i="0" u="none" strike="noStrike">
                    <a:solidFill>
                      <a:srgbClr val="A0B4C8"/>
                    </a:solidFill>
                    <a:latin typeface="Arial"/>
                  </a:defRPr>
                </a:pPr>
                <a:r>
                  <a:rPr lang="en-US" sz="800" b="0" i="0" u="none" strike="noStrike">
                    <a:solidFill>
                      <a:srgbClr val="A0B4C8"/>
                    </a:solidFill>
                    <a:latin typeface="Arial"/>
                  </a:rPr>
                  <a:t>F-T Cycles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A0B4C8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2C4A6E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800" b="0" i="0" u="none" strike="noStrike">
                    <a:solidFill>
                      <a:srgbClr val="A0B4C8"/>
                    </a:solidFill>
                    <a:latin typeface="Arial"/>
                  </a:defRPr>
                </a:pPr>
                <a:r>
                  <a:rPr lang="en-US" sz="800" b="0" i="0" u="none" strike="noStrike">
                    <a:solidFill>
                      <a:srgbClr val="A0B4C8"/>
                    </a:solidFill>
                    <a:latin typeface="Arial"/>
                  </a:rPr>
                  <a:t>% Mass Loss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A0B4C8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span"/>
    <c:showDLblsOverMax val="1"/>
  </c:chart>
  <c:spPr>
    <a:solidFill>
      <a:srgbClr val="1A2E44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81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environment-climate-change/services/federal-contaminated-sites/action-plan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2005, remediation has been completed at only about 3,000 sites and assessment at about 11,000 — out of that 24,229 total. </a:t>
            </a:r>
            <a:r>
              <a:rPr lang="en-US" dirty="0">
                <a:hlinkClick r:id="rId3"/>
              </a:rPr>
              <a:t>Canada.ca</a:t>
            </a:r>
            <a:r>
              <a:rPr lang="en-US" dirty="0"/>
              <a:t> That means a significant portion haven't even been fully assessed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better use of the lime to create Calcium Silicate Hydrate crystals, more crystals means less pore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2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754880" y="0"/>
            <a:ext cx="4389120" cy="5143500"/>
          </a:xfrm>
          <a:prstGeom prst="rect">
            <a:avLst/>
          </a:prstGeom>
          <a:solidFill>
            <a:srgbClr val="0F1E2E"/>
          </a:solidFill>
          <a:ln w="12700">
            <a:solidFill>
              <a:srgbClr val="0F1E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754880" y="2286000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3D5A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PHOTO — northern/remote site ]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20040" y="292608"/>
            <a:ext cx="2286000" cy="310896"/>
          </a:xfrm>
          <a:prstGeom prst="rect">
            <a:avLst/>
          </a:prstGeom>
          <a:solidFill>
            <a:srgbClr val="2C4A6E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20040" y="292608"/>
            <a:ext cx="2286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RemTech 2026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320040" y="822960"/>
            <a:ext cx="42976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Remediation</a:t>
            </a:r>
            <a:endParaRPr lang="en-US" sz="4200" dirty="0"/>
          </a:p>
        </p:txBody>
      </p:sp>
      <p:sp>
        <p:nvSpPr>
          <p:cNvPr id="8" name="Text 6"/>
          <p:cNvSpPr/>
          <p:nvPr/>
        </p:nvSpPr>
        <p:spPr>
          <a:xfrm>
            <a:off x="320040" y="1536192"/>
            <a:ext cx="42976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Reckoning</a:t>
            </a:r>
            <a:endParaRPr lang="en-US" sz="4200" dirty="0"/>
          </a:p>
        </p:txBody>
      </p:sp>
      <p:sp>
        <p:nvSpPr>
          <p:cNvPr id="9" name="Text 7"/>
          <p:cNvSpPr/>
          <p:nvPr/>
        </p:nvSpPr>
        <p:spPr>
          <a:xfrm>
            <a:off x="320040" y="2423160"/>
            <a:ext cx="4251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Canada's remaining contaminated sites are</a:t>
            </a:r>
            <a:endParaRPr lang="en-US" sz="1500" dirty="0"/>
          </a:p>
          <a:p>
            <a:pPr marL="0" indent="0">
              <a:buNone/>
            </a:pPr>
            <a:r>
              <a:rPr lang="en-US" sz="1500" i="1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bigger, more remote, and harder to solve.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320040" y="4480560"/>
            <a:ext cx="4251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180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Shawn Samborsky  |  President, CORE Environmental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320040" y="4773168"/>
            <a:ext cx="4251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core-canada.com</a:t>
            </a:r>
            <a:endParaRPr lang="en-US" sz="9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44CAA5-1B43-51ED-E47A-2CED27B7BE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000"/>
          <a:stretch>
            <a:fillRect/>
          </a:stretch>
        </p:blipFill>
        <p:spPr>
          <a:xfrm>
            <a:off x="4754880" y="0"/>
            <a:ext cx="438912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A2E44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Duraflex Admixture — Independent Validation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274320" y="896112"/>
            <a:ext cx="4206240" cy="1097280"/>
          </a:xfrm>
          <a:prstGeom prst="rect">
            <a:avLst/>
          </a:prstGeom>
          <a:solidFill>
            <a:srgbClr val="1A2E44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987552"/>
            <a:ext cx="1463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+25%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2011680" y="1078992"/>
            <a:ext cx="2331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UCS vs. OPC alone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equivalent cure time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274320" y="2157984"/>
            <a:ext cx="4206240" cy="1097280"/>
          </a:xfrm>
          <a:prstGeom prst="rect">
            <a:avLst/>
          </a:prstGeom>
          <a:solidFill>
            <a:srgbClr val="1A2E44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7200" y="2249424"/>
            <a:ext cx="1463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Pore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2011680" y="2340864"/>
            <a:ext cx="2331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mesopore connectivity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 leaching pathway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274320" y="3419856"/>
            <a:ext cx="4206240" cy="1097280"/>
          </a:xfrm>
          <a:prstGeom prst="rect">
            <a:avLst/>
          </a:prstGeom>
          <a:solidFill>
            <a:srgbClr val="1A2E44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57200" y="3511296"/>
            <a:ext cx="1463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 ↓98%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2011680" y="3602736"/>
            <a:ext cx="2331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Iron leaching: 80.7 mg/L untreated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&lt;0.49 mg/L after treatment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754880" y="804672"/>
            <a:ext cx="4160520" cy="2377440"/>
          </a:xfrm>
          <a:prstGeom prst="rect">
            <a:avLst/>
          </a:prstGeom>
          <a:solidFill>
            <a:srgbClr val="1A2E44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937760" y="91440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150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PEER-REVIEWED RESEARCH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4937760" y="1207008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Mechanical and Microstructural Behaviour of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DuraFlex-Stabilized Contaminated Soil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937760" y="1783080"/>
            <a:ext cx="38404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Khan &amp; Shrive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Schulish School of Engineering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Calgary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937760" y="233172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48BB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Accepted — World Mining Congress 2026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754880" y="3291840"/>
            <a:ext cx="4160520" cy="1645920"/>
          </a:xfrm>
          <a:prstGeom prst="rect">
            <a:avLst/>
          </a:prstGeom>
          <a:solidFill>
            <a:srgbClr val="D8E4F0"/>
          </a:solidFill>
          <a:ln w="12700">
            <a:solidFill>
              <a:srgbClr val="BFD0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754880" y="3977640"/>
            <a:ext cx="4160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7A96B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PHOTO — lab specimens / U of C research ]</a:t>
            </a:r>
            <a:endParaRPr lang="en-US" sz="9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7C98D12-489A-BB4D-D272-3268844DE0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972" b="32695"/>
          <a:stretch>
            <a:fillRect/>
          </a:stretch>
        </p:blipFill>
        <p:spPr>
          <a:xfrm>
            <a:off x="4709160" y="3218689"/>
            <a:ext cx="4206240" cy="17190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2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F1E2E"/>
          </a:solidFill>
          <a:ln w="12700">
            <a:solidFill>
              <a:srgbClr val="0F1E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 Performance: Strength &amp; Freeze-Thaw Durability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320040" y="749808"/>
            <a:ext cx="8503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DuraFlex admixture tested in contaminated soil — relevant to northern ISS where freeze-thaw is a long-term durability concern.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274320" y="1078992"/>
            <a:ext cx="4114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Unconfined Compressive Strength — 28 days</a:t>
            </a:r>
            <a:endParaRPr lang="en-US" sz="1000" dirty="0"/>
          </a:p>
        </p:txBody>
      </p:sp>
      <p:graphicFrame>
        <p:nvGraphicFramePr>
          <p:cNvPr id="6" name="Chart 0"/>
          <p:cNvGraphicFramePr/>
          <p:nvPr/>
        </p:nvGraphicFramePr>
        <p:xfrm>
          <a:off x="274320" y="1353312"/>
          <a:ext cx="4114800" cy="324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4"/>
          <p:cNvSpPr/>
          <p:nvPr/>
        </p:nvSpPr>
        <p:spPr>
          <a:xfrm>
            <a:off x="4754880" y="1078992"/>
            <a:ext cx="4114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Freeze-Thaw Durability — Mass Loss %</a:t>
            </a:r>
            <a:endParaRPr lang="en-US" sz="1000" dirty="0"/>
          </a:p>
        </p:txBody>
      </p:sp>
      <p:graphicFrame>
        <p:nvGraphicFramePr>
          <p:cNvPr id="8" name="Chart 1"/>
          <p:cNvGraphicFramePr/>
          <p:nvPr/>
        </p:nvGraphicFramePr>
        <p:xfrm>
          <a:off x="4754880" y="1353312"/>
          <a:ext cx="4114800" cy="324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hape 5"/>
          <p:cNvSpPr/>
          <p:nvPr/>
        </p:nvSpPr>
        <p:spPr>
          <a:xfrm>
            <a:off x="0" y="4754880"/>
            <a:ext cx="9144000" cy="292608"/>
          </a:xfrm>
          <a:prstGeom prst="rect">
            <a:avLst/>
          </a:prstGeom>
          <a:solidFill>
            <a:srgbClr val="0F1E2E"/>
          </a:solidFill>
          <a:ln w="12700">
            <a:solidFill>
              <a:srgbClr val="0F1E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274320" y="4754880"/>
            <a:ext cx="8595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SCD vs SC: </a:t>
            </a:r>
            <a:r>
              <a:rPr lang="en-US" sz="9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+31% UCS  |  58% less mass loss at 12 F-T cycles  |  </a:t>
            </a:r>
            <a:r>
              <a:rPr lang="en-US" sz="900" i="1" dirty="0">
                <a:solidFill>
                  <a:srgbClr val="6B8D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Khan &amp; Shrive, Schulich School of Engineering, U of C — WMC 2026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A2E44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Numbers: S/S vs. Conventional Disposal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749808"/>
            <a:ext cx="8503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7180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Representative project — 80,000 m³ contaminated soil. Remote site. Excavation costs equal under both scenarios.</a:t>
            </a:r>
            <a:endParaRPr lang="en-US" sz="10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04456"/>
              </p:ext>
            </p:extLst>
          </p:nvPr>
        </p:nvGraphicFramePr>
        <p:xfrm>
          <a:off x="274320" y="1078992"/>
          <a:ext cx="8595360" cy="3468624"/>
        </p:xfrm>
        <a:graphic>
          <a:graphicData uri="http://schemas.openxmlformats.org/drawingml/2006/table">
            <a:tbl>
              <a:tblPr/>
              <a:tblGrid>
                <a:gridCol w="384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Cost Item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E4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Conventional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(Dig &amp; Dump)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1A1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ISS / Duraflex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7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Off-site transport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8B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$3,888,000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71809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Landfill tipping fees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8B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$9,360,000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71809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Clean backfill supply &amp; placement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8B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$3,200,000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27674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Not required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Field operations, pug mill, equipment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71809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$4,446,870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Portland cement (supplied &amp; delivered)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71809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$4,032,000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Duraflex admixture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71809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$1,440,000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Risk management &amp; consulting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71809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$300,000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Contingency (7%)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$1,151,360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2D37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$745,071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TOTAL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E4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$17,599,360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$122/t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1A1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$10,963,941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$76/t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38100" marB="381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7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Shape 3"/>
          <p:cNvSpPr/>
          <p:nvPr/>
        </p:nvSpPr>
        <p:spPr>
          <a:xfrm>
            <a:off x="274320" y="4754880"/>
            <a:ext cx="8595360" cy="292608"/>
          </a:xfrm>
          <a:prstGeom prst="rect">
            <a:avLst/>
          </a:prstGeom>
          <a:solidFill>
            <a:srgbClr val="276749"/>
          </a:solidFill>
          <a:ln w="12700">
            <a:solidFill>
              <a:srgbClr val="27674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274320" y="4754880"/>
            <a:ext cx="8595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Estimated saving: ~$6,635,000  (38% lower cost)  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E2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centLine"/>
          <p:cNvSpPr/>
          <p:nvPr/>
        </p:nvSpPr>
        <p:spPr>
          <a:xfrm>
            <a:off x="914400" y="1676400"/>
            <a:ext cx="1143000" cy="0"/>
          </a:xfrm>
          <a:prstGeom prst="line">
            <a:avLst/>
          </a:prstGeom>
          <a:ln w="38100">
            <a:solidFill>
              <a:srgbClr val="F6AD5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SectionTitle"/>
          <p:cNvSpPr txBox="1"/>
          <p:nvPr/>
        </p:nvSpPr>
        <p:spPr>
          <a:xfrm>
            <a:off x="914400" y="1778000"/>
            <a:ext cx="7315200" cy="91440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We’ve Already Worked</a:t>
            </a:r>
          </a:p>
          <a:p>
            <a:pPr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Where It Matters</a:t>
            </a:r>
          </a:p>
        </p:txBody>
      </p:sp>
      <p:sp>
        <p:nvSpPr>
          <p:cNvPr id="12" name="SectionSubtitle"/>
          <p:cNvSpPr txBox="1"/>
          <p:nvPr/>
        </p:nvSpPr>
        <p:spPr>
          <a:xfrm>
            <a:off x="914400" y="2844800"/>
            <a:ext cx="7315200" cy="609600"/>
          </a:xfrm>
          <a:prstGeom prst="rect">
            <a:avLst/>
          </a:prstGeom>
          <a:noFill/>
        </p:spPr>
        <p:txBody>
          <a:bodyPr wrap="square" anchor="t"/>
          <a:lstStyle/>
          <a:p>
            <a:pPr>
              <a:buNone/>
            </a:pPr>
            <a:r>
              <a:rPr lang="en-US" sz="1600" dirty="0">
                <a:solidFill>
                  <a:srgbClr val="A0B4C8"/>
                </a:solidFill>
                <a:latin typeface="Calibri" pitchFamily="34" charset="0"/>
              </a:rPr>
              <a:t>Remote northern sites. No road access. Indigenous partnerships.</a:t>
            </a:r>
          </a:p>
          <a:p>
            <a:pPr>
              <a:buNone/>
            </a:pPr>
            <a:r>
              <a:rPr lang="en-US" sz="1600" dirty="0">
                <a:solidFill>
                  <a:srgbClr val="A0B4C8"/>
                </a:solidFill>
                <a:latin typeface="Calibri" pitchFamily="34" charset="0"/>
              </a:rPr>
              <a:t>CORE delivers in exactly the conditions Duraflex is designed for.</a:t>
            </a:r>
          </a:p>
        </p:txBody>
      </p:sp>
    </p:spTree>
    <p:extLst>
      <p:ext uri="{BB962C8B-B14F-4D97-AF65-F5344CB8AC3E}">
        <p14:creationId xmlns:p14="http://schemas.microsoft.com/office/powerpoint/2010/main" val="429007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0" cy="685800"/>
          </a:xfrm>
          <a:prstGeom prst="rect">
            <a:avLst/>
          </a:prstGeom>
          <a:solidFill>
            <a:srgbClr val="C8860A"/>
          </a:solidFill>
          <a:ln w="12700">
            <a:solidFill>
              <a:srgbClr val="C886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685800"/>
          </a:xfrm>
          <a:prstGeom prst="rect">
            <a:avLst/>
          </a:prstGeom>
          <a:solidFill>
            <a:srgbClr val="1A2E44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1168" y="0"/>
            <a:ext cx="1005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50" b="1" kern="0" spc="150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1188720" y="0"/>
            <a:ext cx="3291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Mount Nansen Mine— Yukon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274320" y="841248"/>
            <a:ext cx="1097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b="1" kern="0" spc="100" dirty="0">
                <a:solidFill>
                  <a:srgbClr val="7180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LOCATION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274320" y="1060704"/>
            <a:ext cx="42062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Central Yukon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74320" y="1316736"/>
            <a:ext cx="1097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b="1" kern="0" spc="100" dirty="0">
                <a:solidFill>
                  <a:srgbClr val="7180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274320" y="1536192"/>
            <a:ext cx="42062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Abandoned mine decommissioning, waste stabilization/removal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274320" y="2011680"/>
            <a:ext cx="42062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74320" y="1802618"/>
            <a:ext cx="1097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b="1" kern="0" spc="100" dirty="0">
                <a:solidFill>
                  <a:srgbClr val="7180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245403" y="2065020"/>
            <a:ext cx="42062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Summer / Fall 2025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274320" y="2907792"/>
            <a:ext cx="4206240" cy="1481328"/>
          </a:xfrm>
          <a:prstGeom prst="rect">
            <a:avLst/>
          </a:prstGeom>
          <a:solidFill>
            <a:srgbClr val="1A2E44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57200" y="2999232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50" b="1" kern="0" spc="150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457200" y="3255264"/>
            <a:ext cx="38404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Majority of waste rendered non-hazardous on site.</a:t>
            </a:r>
            <a:endParaRPr lang="en-US" sz="1200" dirty="0"/>
          </a:p>
          <a:p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volume requiring hazardous disposal.</a:t>
            </a:r>
            <a:endParaRPr lang="en-US" sz="1200" dirty="0"/>
          </a:p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schedule. Under budget.</a:t>
            </a:r>
            <a:endParaRPr lang="en-US" sz="1200" dirty="0"/>
          </a:p>
        </p:txBody>
      </p:sp>
      <p:sp>
        <p:nvSpPr>
          <p:cNvPr id="30" name="ConnectorBar"/>
          <p:cNvSpPr/>
          <p:nvPr/>
        </p:nvSpPr>
        <p:spPr>
          <a:xfrm>
            <a:off x="0" y="4511550"/>
            <a:ext cx="4572000" cy="635000"/>
          </a:xfrm>
          <a:prstGeom prst="rect">
            <a:avLst/>
          </a:prstGeom>
          <a:solidFill>
            <a:srgbClr val="0D1A2A"/>
          </a:solidFill>
          <a:ln>
            <a:noFill/>
          </a:ln>
        </p:spPr>
        <p:txBody>
          <a:bodyPr wrap="square" lIns="274320" tIns="91440" rIns="274320" bIns="91440" anchor="ctr"/>
          <a:lstStyle/>
          <a:p>
            <a:pPr>
              <a:buNone/>
            </a:pPr>
            <a:r>
              <a:rPr lang="en-US" sz="900" i="1" dirty="0">
                <a:solidFill>
                  <a:srgbClr val="A0B4C8"/>
                </a:solidFill>
                <a:latin typeface="Calibri" pitchFamily="34" charset="0"/>
              </a:rPr>
              <a:t>Next step: ISS treating contaminated soils on site to reduce disposal costs.</a:t>
            </a:r>
          </a:p>
        </p:txBody>
      </p:sp>
      <p:sp>
        <p:nvSpPr>
          <p:cNvPr id="31" name="FooterAccent"/>
          <p:cNvSpPr/>
          <p:nvPr/>
        </p:nvSpPr>
        <p:spPr>
          <a:xfrm>
            <a:off x="274320" y="4495800"/>
            <a:ext cx="4023360" cy="0"/>
          </a:xfrm>
          <a:prstGeom prst="line">
            <a:avLst/>
          </a:prstGeom>
          <a:ln w="12700">
            <a:solidFill>
              <a:srgbClr val="F6AD55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6C2B2B5-AF49-5AE3-12E9-7762EA5734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97" b="18846"/>
          <a:stretch>
            <a:fillRect/>
          </a:stretch>
        </p:blipFill>
        <p:spPr>
          <a:xfrm>
            <a:off x="4754880" y="0"/>
            <a:ext cx="4389120" cy="2569464"/>
          </a:xfrm>
          <a:prstGeom prst="rect">
            <a:avLst/>
          </a:prstGeom>
        </p:spPr>
      </p:pic>
      <p:pic>
        <p:nvPicPr>
          <p:cNvPr id="18" name="Image 1" descr="/tmp/nansen_img-003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54880" y="2601468"/>
            <a:ext cx="4389120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3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8860A"/>
          </a:solidFill>
          <a:ln w="12700">
            <a:solidFill>
              <a:srgbClr val="C886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685800"/>
          </a:xfrm>
          <a:prstGeom prst="rect">
            <a:avLst/>
          </a:prstGeom>
          <a:solidFill>
            <a:srgbClr val="1A2E44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1168" y="0"/>
            <a:ext cx="8778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201168" y="0"/>
            <a:ext cx="8778240" cy="685800"/>
          </a:xfrm>
          <a:prstGeom prst="rect">
            <a:avLst/>
          </a:prstGeom>
          <a:noFill/>
          <a:ln/>
        </p:spPr>
        <p:txBody>
          <a:bodyPr wrap="square" lIns="0" tIns="0" rIns="0" bIns="50800" rtlCol="0" anchor="b"/>
          <a:lstStyle/>
          <a:p>
            <a:r>
              <a:rPr lang="en-US" sz="1100" i="1" dirty="0">
                <a:solidFill>
                  <a:srgbClr val="F5DB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Mount Nansen — On-Site Treatment Approach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56032" y="859536"/>
            <a:ext cx="438912" cy="603504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256032" y="859536"/>
            <a:ext cx="438912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48056" y="1463040"/>
            <a:ext cx="54864" cy="201168"/>
          </a:xfrm>
          <a:prstGeom prst="rect">
            <a:avLst/>
          </a:prstGeom>
          <a:solidFill>
            <a:srgbClr val="3D5A73"/>
          </a:solidFill>
          <a:ln w="12700">
            <a:solidFill>
              <a:srgbClr val="3D5A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822960" y="859536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Characterize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822960" y="1133856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TCLP + metals/cyanide sampling</a:t>
            </a:r>
            <a:endParaRPr lang="en-US" sz="1000" dirty="0"/>
          </a:p>
          <a:p>
            <a:r>
              <a:rPr lang="en-US" sz="1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of every stream before treatment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256032" y="1700784"/>
            <a:ext cx="438912" cy="603504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256032" y="1700784"/>
            <a:ext cx="438912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448056" y="2304288"/>
            <a:ext cx="54864" cy="201168"/>
          </a:xfrm>
          <a:prstGeom prst="rect">
            <a:avLst/>
          </a:prstGeom>
          <a:solidFill>
            <a:srgbClr val="3D5A73"/>
          </a:solidFill>
          <a:ln w="12700">
            <a:solidFill>
              <a:srgbClr val="3D5A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22960" y="170078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Oxidize cyanide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822960" y="1975104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KMnO4 treatment, pH &gt; 7.0</a:t>
            </a:r>
            <a:endParaRPr lang="en-US" sz="1000" dirty="0"/>
          </a:p>
          <a:p>
            <a:r>
              <a:rPr lang="en-US" sz="1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Prevents HCN gas formation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256032" y="2542032"/>
            <a:ext cx="438912" cy="603504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256032" y="2542032"/>
            <a:ext cx="438912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448056" y="3145536"/>
            <a:ext cx="54864" cy="201168"/>
          </a:xfrm>
          <a:prstGeom prst="rect">
            <a:avLst/>
          </a:prstGeom>
          <a:solidFill>
            <a:srgbClr val="3D5A73"/>
          </a:solidFill>
          <a:ln w="12700">
            <a:solidFill>
              <a:srgbClr val="3D5A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822960" y="2542032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Stabilize slurries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822960" y="2816352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Perlite + lime solidification</a:t>
            </a:r>
            <a:endParaRPr lang="en-US" sz="1000" dirty="0"/>
          </a:p>
          <a:p>
            <a:r>
              <a:rPr lang="en-US" sz="1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Passes paint filter test — non-hazardous solid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256032" y="3383280"/>
            <a:ext cx="438912" cy="603504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256032" y="3383280"/>
            <a:ext cx="438912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448056" y="3986784"/>
            <a:ext cx="54864" cy="201168"/>
          </a:xfrm>
          <a:prstGeom prst="rect">
            <a:avLst/>
          </a:prstGeom>
          <a:solidFill>
            <a:srgbClr val="3D5A73"/>
          </a:solidFill>
          <a:ln w="12700">
            <a:solidFill>
              <a:srgbClr val="3D5A7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822960" y="33832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Package &amp; classify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822960" y="3657600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TDG-compliant containers</a:t>
            </a:r>
            <a:endParaRPr lang="en-US" sz="1000" dirty="0"/>
          </a:p>
          <a:p>
            <a:r>
              <a:rPr lang="en-US" sz="1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Hazardous vs. non-hazardous routed separately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256032" y="4224528"/>
            <a:ext cx="438912" cy="603504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256032" y="4224528"/>
            <a:ext cx="438912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822960" y="422452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Dispose optimally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822960" y="4498848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Class II landfill for treated solids</a:t>
            </a:r>
            <a:endParaRPr lang="en-US" sz="1000" dirty="0"/>
          </a:p>
          <a:p>
            <a:r>
              <a:rPr lang="en-US" sz="1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Aevitas for residual hazardous only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4846320" y="804672"/>
            <a:ext cx="4069080" cy="1261872"/>
          </a:xfrm>
          <a:prstGeom prst="rect">
            <a:avLst/>
          </a:prstGeom>
          <a:solidFill>
            <a:srgbClr val="2C4A6E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4846320" y="804672"/>
            <a:ext cx="64008" cy="1261872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5029200" y="896112"/>
            <a:ext cx="37490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~$300K</a:t>
            </a:r>
            <a:endParaRPr lang="en-US" sz="3000" dirty="0"/>
          </a:p>
        </p:txBody>
      </p:sp>
      <p:sp>
        <p:nvSpPr>
          <p:cNvPr id="33" name="Text 31"/>
          <p:cNvSpPr/>
          <p:nvPr/>
        </p:nvSpPr>
        <p:spPr>
          <a:xfrm>
            <a:off x="5029200" y="1371600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Estimated savings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5029200" y="1627632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On-site treatment vs. shipping</a:t>
            </a:r>
            <a:endParaRPr lang="en-US" sz="1000" dirty="0"/>
          </a:p>
          <a:p>
            <a:r>
              <a:rPr lang="en-US" sz="10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hazardous sludge to disposal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4846320" y="2148840"/>
            <a:ext cx="4069080" cy="1261872"/>
          </a:xfrm>
          <a:prstGeom prst="rect">
            <a:avLst/>
          </a:prstGeom>
          <a:solidFill>
            <a:srgbClr val="2C4A6E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4846320" y="2148840"/>
            <a:ext cx="64008" cy="1261872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5"/>
          <p:cNvSpPr/>
          <p:nvPr/>
        </p:nvSpPr>
        <p:spPr>
          <a:xfrm>
            <a:off x="5029200" y="2240280"/>
            <a:ext cx="37490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Majority</a:t>
            </a:r>
            <a:endParaRPr lang="en-US" sz="3000" dirty="0"/>
          </a:p>
        </p:txBody>
      </p:sp>
      <p:sp>
        <p:nvSpPr>
          <p:cNvPr id="38" name="Text 36"/>
          <p:cNvSpPr/>
          <p:nvPr/>
        </p:nvSpPr>
        <p:spPr>
          <a:xfrm>
            <a:off x="5029200" y="271576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waste streams</a:t>
            </a:r>
            <a:endParaRPr lang="en-US" sz="1200" dirty="0"/>
          </a:p>
        </p:txBody>
      </p:sp>
      <p:sp>
        <p:nvSpPr>
          <p:cNvPr id="39" name="Text 37"/>
          <p:cNvSpPr/>
          <p:nvPr/>
        </p:nvSpPr>
        <p:spPr>
          <a:xfrm>
            <a:off x="5029200" y="2971800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Rendered non-hazardous</a:t>
            </a:r>
            <a:endParaRPr lang="en-US" sz="1000" dirty="0"/>
          </a:p>
          <a:p>
            <a:r>
              <a:rPr lang="en-US" sz="10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through treatment on site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4846320" y="3493008"/>
            <a:ext cx="4069080" cy="1261872"/>
          </a:xfrm>
          <a:prstGeom prst="rect">
            <a:avLst/>
          </a:prstGeom>
          <a:solidFill>
            <a:srgbClr val="2C4A6E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9"/>
          <p:cNvSpPr/>
          <p:nvPr/>
        </p:nvSpPr>
        <p:spPr>
          <a:xfrm>
            <a:off x="4846320" y="3493008"/>
            <a:ext cx="64008" cy="1261872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40"/>
          <p:cNvSpPr/>
          <p:nvPr/>
        </p:nvSpPr>
        <p:spPr>
          <a:xfrm>
            <a:off x="5029200" y="3584448"/>
            <a:ext cx="37490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3000" dirty="0"/>
          </a:p>
        </p:txBody>
      </p:sp>
      <p:sp>
        <p:nvSpPr>
          <p:cNvPr id="43" name="Text 41"/>
          <p:cNvSpPr/>
          <p:nvPr/>
        </p:nvSpPr>
        <p:spPr>
          <a:xfrm>
            <a:off x="5029200" y="4059936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HCN incidents</a:t>
            </a:r>
            <a:endParaRPr lang="en-US" sz="1200" dirty="0"/>
          </a:p>
        </p:txBody>
      </p:sp>
      <p:sp>
        <p:nvSpPr>
          <p:cNvPr id="44" name="Text 42"/>
          <p:cNvSpPr/>
          <p:nvPr/>
        </p:nvSpPr>
        <p:spPr>
          <a:xfrm>
            <a:off x="5029200" y="4315968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Controlled pH chemistry</a:t>
            </a:r>
            <a:endParaRPr lang="en-US" sz="1000" dirty="0"/>
          </a:p>
          <a:p>
            <a:r>
              <a:rPr lang="en-US" sz="10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Prevented gas formation throughout</a:t>
            </a:r>
            <a:endParaRPr lang="en-US" sz="1000" dirty="0"/>
          </a:p>
        </p:txBody>
      </p:sp>
      <p:sp>
        <p:nvSpPr>
          <p:cNvPr id="45" name="Shape 43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0F1E2E"/>
          </a:solidFill>
          <a:ln w="12700">
            <a:solidFill>
              <a:srgbClr val="0F1E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44"/>
          <p:cNvSpPr/>
          <p:nvPr/>
        </p:nvSpPr>
        <p:spPr>
          <a:xfrm>
            <a:off x="274320" y="4901184"/>
            <a:ext cx="8595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50" i="1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already treats contaminated material on site. Duraflex extends this capability to heavy-metal and hydrocarbon-impacted soils.</a:t>
            </a:r>
            <a:endParaRPr lang="en-US" sz="850" dirty="0"/>
          </a:p>
        </p:txBody>
      </p:sp>
    </p:spTree>
    <p:extLst>
      <p:ext uri="{BB962C8B-B14F-4D97-AF65-F5344CB8AC3E}">
        <p14:creationId xmlns:p14="http://schemas.microsoft.com/office/powerpoint/2010/main" val="388849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C4A6E"/>
          </a:solidFill>
          <a:ln w="12700">
            <a:solidFill>
              <a:srgbClr val="2C4A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685800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1168" y="0"/>
            <a:ext cx="1005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50" b="1" kern="0" spc="150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1188720" y="0"/>
            <a:ext cx="7772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NorthwesTel — YT / NT / BC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274320" y="822960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kern="0" spc="100" dirty="0">
                <a:solidFill>
                  <a:srgbClr val="7180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274320" y="1005840"/>
            <a:ext cx="4251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5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Helicopter-accessed remote sites — YT, NT, BC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274320" y="1225296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kern="0" spc="100" dirty="0">
                <a:solidFill>
                  <a:srgbClr val="7180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PARTNERS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274320" y="1408176"/>
            <a:ext cx="4251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5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Castle Rock Enterprises (Indigenous-owned)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274320" y="1627632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kern="0" spc="100" dirty="0">
                <a:solidFill>
                  <a:srgbClr val="7180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274320" y="1810512"/>
            <a:ext cx="4251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5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September – October 2025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274320" y="2121408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kern="0" spc="100" dirty="0">
                <a:solidFill>
                  <a:srgbClr val="7180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METHODOLOGY</a:t>
            </a:r>
            <a:endParaRPr lang="en-US" sz="750" dirty="0"/>
          </a:p>
        </p:txBody>
      </p:sp>
      <p:sp>
        <p:nvSpPr>
          <p:cNvPr id="13" name="Text 11"/>
          <p:cNvSpPr/>
          <p:nvPr/>
        </p:nvSpPr>
        <p:spPr>
          <a:xfrm>
            <a:off x="274320" y="2377440"/>
            <a:ext cx="4251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site received a site-specific Material Classification Plan developed on arrival. Walk-through assessments documented every waste stream prior to any material movement. Wastes were categorized by regulatory classification — TDG dangerous goods, BC Special Waste, Yukon Special Waste — and assigned a disposition pathway based on character, not default assumptions.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274320" y="3493008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kern="0" spc="100" dirty="0">
                <a:solidFill>
                  <a:srgbClr val="7180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WASTE STREAMS IDENTIFIED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274320" y="3749040"/>
            <a:ext cx="4251960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892" indent="-342892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Lead-acid batteries — Class 8 corrosive, UN2794</a:t>
            </a:r>
            <a:endParaRPr lang="en-US" sz="1050" dirty="0"/>
          </a:p>
          <a:p>
            <a:pPr marL="342892" indent="-342892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Diesel fuel &amp; used motor oil — Class 3 flammable liquid</a:t>
            </a:r>
            <a:endParaRPr lang="en-US" sz="1050" dirty="0"/>
          </a:p>
          <a:p>
            <a:pPr marL="342892" indent="-342892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Hydrocarbon-contaminated materials — assessed by TCLP</a:t>
            </a:r>
            <a:endParaRPr lang="en-US" sz="1050" dirty="0"/>
          </a:p>
          <a:p>
            <a:pPr marL="342892" indent="-342892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Uncharacterized industrial waste — profiled on site before movement</a:t>
            </a:r>
            <a:endParaRPr lang="en-US" sz="1050" dirty="0"/>
          </a:p>
        </p:txBody>
      </p:sp>
      <p:pic>
        <p:nvPicPr>
          <p:cNvPr id="16" name="Image 0" descr="/tmp/nwtel_000_resize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4880" y="1"/>
            <a:ext cx="4389120" cy="3611217"/>
          </a:xfrm>
          <a:prstGeom prst="rect">
            <a:avLst/>
          </a:prstGeom>
        </p:spPr>
      </p:pic>
      <p:sp>
        <p:nvSpPr>
          <p:cNvPr id="30" name="ConnectorBar"/>
          <p:cNvSpPr/>
          <p:nvPr/>
        </p:nvSpPr>
        <p:spPr>
          <a:xfrm>
            <a:off x="0" y="4876800"/>
            <a:ext cx="9144000" cy="279400"/>
          </a:xfrm>
          <a:prstGeom prst="rect">
            <a:avLst/>
          </a:prstGeom>
          <a:solidFill>
            <a:srgbClr val="0D1A2A"/>
          </a:solidFill>
          <a:ln>
            <a:noFill/>
          </a:ln>
        </p:spPr>
        <p:txBody>
          <a:bodyPr wrap="square" lIns="274320" tIns="45720" rIns="274320" bIns="45720" anchor="ctr"/>
          <a:lstStyle/>
          <a:p>
            <a:pPr>
              <a:buNone/>
            </a:pPr>
            <a:r>
              <a:rPr lang="en-US" sz="900" i="1" dirty="0">
                <a:solidFill>
                  <a:srgbClr val="A0B4C8"/>
                </a:solidFill>
                <a:latin typeface="Calibri" pitchFamily="34" charset="0"/>
              </a:rPr>
              <a:t>The same discipline — characterize first, then treat — is the foundation of every  CORE deployment.</a:t>
            </a:r>
          </a:p>
        </p:txBody>
      </p:sp>
    </p:spTree>
    <p:extLst>
      <p:ext uri="{BB962C8B-B14F-4D97-AF65-F5344CB8AC3E}">
        <p14:creationId xmlns:p14="http://schemas.microsoft.com/office/powerpoint/2010/main" val="405319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F1E2E"/>
          </a:solidFill>
          <a:ln w="12700">
            <a:solidFill>
              <a:srgbClr val="0F1E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685800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56032" y="0"/>
            <a:ext cx="4572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  —  NorthwesTel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4846320" y="0"/>
            <a:ext cx="4114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100" i="1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happened to each waste stream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74320" y="822960"/>
            <a:ext cx="4251960" cy="1234440"/>
          </a:xfrm>
          <a:prstGeom prst="rect">
            <a:avLst/>
          </a:prstGeom>
          <a:solidFill>
            <a:srgbClr val="2C4A6E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74320" y="822960"/>
            <a:ext cx="64008" cy="1234440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7200" y="896112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kern="0" spc="150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FUEL &amp; OIL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457200" y="1097280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Valorized  not disposed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57200" y="1389888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Diesel fuel and used motor oil were assessed as recoverable product, not waste. Transferred to local Indigenous-owned partners for energy reuse. Zero disposal cost..</a:t>
            </a:r>
            <a:endParaRPr lang="en-US" sz="950" dirty="0"/>
          </a:p>
        </p:txBody>
      </p:sp>
      <p:sp>
        <p:nvSpPr>
          <p:cNvPr id="11" name="Shape 9"/>
          <p:cNvSpPr/>
          <p:nvPr/>
        </p:nvSpPr>
        <p:spPr>
          <a:xfrm>
            <a:off x="274320" y="2176272"/>
            <a:ext cx="4251960" cy="1234440"/>
          </a:xfrm>
          <a:prstGeom prst="rect">
            <a:avLst/>
          </a:prstGeom>
          <a:solidFill>
            <a:srgbClr val="2C4A6E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274320" y="2176272"/>
            <a:ext cx="64008" cy="1234440"/>
          </a:xfrm>
          <a:prstGeom prst="rect">
            <a:avLst/>
          </a:prstGeom>
          <a:solidFill>
            <a:srgbClr val="6BA3BE"/>
          </a:solidFill>
          <a:ln w="12700">
            <a:solidFill>
              <a:srgbClr val="6BA3B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57200" y="2249424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kern="0" spc="150" dirty="0">
                <a:solidFill>
                  <a:srgbClr val="6BA3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LEAD-ACID BATTERIES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457200" y="2450592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Recycled under TDG  not landfilled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57200" y="274320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Classified UN2794, Class 8. Packaged, manifested, and transported by licensed carrier to approved battery recycling facility. Material recovery maximized; hazardous disposal avoided entirely.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274320" y="3529584"/>
            <a:ext cx="4251960" cy="1234440"/>
          </a:xfrm>
          <a:prstGeom prst="rect">
            <a:avLst/>
          </a:prstGeom>
          <a:solidFill>
            <a:srgbClr val="2C4A6E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274320" y="3529584"/>
            <a:ext cx="64008" cy="1234440"/>
          </a:xfrm>
          <a:prstGeom prst="rect">
            <a:avLst/>
          </a:prstGeom>
          <a:solidFill>
            <a:srgbClr val="48BB78"/>
          </a:solidFill>
          <a:ln w="12700">
            <a:solidFill>
              <a:srgbClr val="48BB7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57200" y="3602736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kern="0" spc="150" dirty="0">
                <a:solidFill>
                  <a:srgbClr val="48BB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SITES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457200" y="3803904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Secured for future decommissioning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57200" y="4096512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Building penetrations sealed, access points restricted. Wildlife intrusion prevented. Sites documented and handed back in a stable, controlled condition — liability reduced, future scope defined.</a:t>
            </a:r>
            <a:endParaRPr lang="en-US" sz="950" dirty="0"/>
          </a:p>
        </p:txBody>
      </p:sp>
      <p:sp>
        <p:nvSpPr>
          <p:cNvPr id="21" name="Shape 19"/>
          <p:cNvSpPr/>
          <p:nvPr/>
        </p:nvSpPr>
        <p:spPr>
          <a:xfrm>
            <a:off x="0" y="4828032"/>
            <a:ext cx="9144000" cy="315468"/>
          </a:xfrm>
          <a:prstGeom prst="rect">
            <a:avLst/>
          </a:prstGeom>
          <a:solidFill>
            <a:srgbClr val="276749"/>
          </a:solidFill>
          <a:ln w="12700">
            <a:solidFill>
              <a:srgbClr val="27674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365760" y="4828032"/>
            <a:ext cx="8412480" cy="315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 on site cost less. Every time. Across three jurisdictions.</a:t>
            </a:r>
            <a:endParaRPr lang="en-US" sz="1400" dirty="0"/>
          </a:p>
        </p:txBody>
      </p:sp>
      <p:pic>
        <p:nvPicPr>
          <p:cNvPr id="23" name="Image 0" descr="/tmp/nwtel_img-002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50735" y="749808"/>
            <a:ext cx="2888213" cy="2103120"/>
          </a:xfrm>
          <a:prstGeom prst="rect">
            <a:avLst/>
          </a:prstGeom>
        </p:spPr>
      </p:pic>
      <p:sp>
        <p:nvSpPr>
          <p:cNvPr id="24" name="Shape 21"/>
          <p:cNvSpPr/>
          <p:nvPr/>
        </p:nvSpPr>
        <p:spPr>
          <a:xfrm>
            <a:off x="4754880" y="2971800"/>
            <a:ext cx="4160520" cy="1783080"/>
          </a:xfrm>
          <a:prstGeom prst="rect">
            <a:avLst/>
          </a:prstGeom>
          <a:solidFill>
            <a:srgbClr val="0F1E2E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4937760" y="3035808"/>
            <a:ext cx="3794760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default would have been to ship everything.</a:t>
            </a:r>
            <a:endParaRPr lang="en-US" sz="1100" dirty="0"/>
          </a:p>
          <a:p>
            <a:r>
              <a:rPr lang="en-US" sz="11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Characterize first. Every material gets a destination based on what it is. That discipline is what turns a compliance exercise into a cost advantage and it's the same foundation  CORE  is built on.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9672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2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Path Forward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365760" y="1143000"/>
            <a:ext cx="594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1078992" y="1124712"/>
            <a:ext cx="36576" cy="1005840"/>
          </a:xfrm>
          <a:prstGeom prst="rect">
            <a:avLst/>
          </a:prstGeom>
          <a:solidFill>
            <a:srgbClr val="3D6494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234440" y="1097280"/>
            <a:ext cx="7589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Canada’s environmental liabilities are not going away.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234440" y="1490472"/>
            <a:ext cx="7589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under the current model. Monitoring is not remediation.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65760" y="2404872"/>
            <a:ext cx="594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3200" dirty="0"/>
          </a:p>
        </p:txBody>
      </p:sp>
      <p:sp>
        <p:nvSpPr>
          <p:cNvPr id="9" name="Shape 7"/>
          <p:cNvSpPr/>
          <p:nvPr/>
        </p:nvSpPr>
        <p:spPr>
          <a:xfrm>
            <a:off x="1078992" y="2386584"/>
            <a:ext cx="36576" cy="1005840"/>
          </a:xfrm>
          <a:prstGeom prst="rect">
            <a:avLst/>
          </a:prstGeom>
          <a:solidFill>
            <a:srgbClr val="3D6494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234440" y="2359152"/>
            <a:ext cx="7589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S/S </a:t>
            </a: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changes what's economically possible.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1234440" y="2752344"/>
            <a:ext cx="7589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Sites that can't be cleaned conventionally become viable.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That matters at the scale Canada is facing.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65760" y="3666744"/>
            <a:ext cx="594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3200" dirty="0"/>
          </a:p>
        </p:txBody>
      </p:sp>
      <p:sp>
        <p:nvSpPr>
          <p:cNvPr id="13" name="Shape 11"/>
          <p:cNvSpPr/>
          <p:nvPr/>
        </p:nvSpPr>
        <p:spPr>
          <a:xfrm>
            <a:off x="1078992" y="3648456"/>
            <a:ext cx="36576" cy="1005840"/>
          </a:xfrm>
          <a:prstGeom prst="rect">
            <a:avLst/>
          </a:prstGeom>
          <a:solidFill>
            <a:srgbClr val="3D6494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234440" y="3621024"/>
            <a:ext cx="7589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acceptance is growing. Technology is ready.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1234440" y="4014216"/>
            <a:ext cx="75895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CCME framework exists. Academic validation is building.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Operators with northern capability exist. The question is adoption and acceptance of risk </a:t>
            </a:r>
            <a:r>
              <a:rPr lang="en-US" sz="120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management strategies.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F1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82296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Let's Talk.</a:t>
            </a:r>
            <a:endParaRPr lang="en-US" sz="5200" dirty="0"/>
          </a:p>
        </p:txBody>
      </p:sp>
      <p:sp>
        <p:nvSpPr>
          <p:cNvPr id="4" name="Text 2"/>
          <p:cNvSpPr/>
          <p:nvPr/>
        </p:nvSpPr>
        <p:spPr>
          <a:xfrm>
            <a:off x="457200" y="192024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Environmental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457200" y="2514600"/>
            <a:ext cx="5486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Shawn Samborsky, President
</a:t>
            </a:r>
            <a:r>
              <a:rPr lang="en-US" sz="1400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core-canada.com
</a:t>
            </a:r>
            <a:r>
              <a:rPr lang="en-US" sz="1400" dirty="0">
                <a:solidFill>
                  <a:srgbClr val="6B8D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Edmonton, AB  |  Whitehorse, YT  |  St. John's, NL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57200" y="4114800"/>
            <a:ext cx="5029200" cy="713232"/>
          </a:xfrm>
          <a:prstGeom prst="rect">
            <a:avLst/>
          </a:prstGeom>
          <a:solidFill>
            <a:srgbClr val="2C4A6E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40080" y="4160520"/>
            <a:ext cx="46634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AI WAS HARMED DURING THE DEVELOPMENT OF THIS PRESENTATION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6217920" y="237744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3D5A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CORE logo</a:t>
            </a:r>
            <a:endParaRPr lang="en-US" sz="9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3D5A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 team photo ]</a:t>
            </a:r>
            <a:endParaRPr lang="en-US" sz="900" dirty="0"/>
          </a:p>
        </p:txBody>
      </p:sp>
      <p:pic>
        <p:nvPicPr>
          <p:cNvPr id="10" name="Image 0" descr="/tmp/nwtel_000_resized.jpg">
            <a:extLst>
              <a:ext uri="{FF2B5EF4-FFF2-40B4-BE49-F238E27FC236}">
                <a16:creationId xmlns:a16="http://schemas.microsoft.com/office/drawing/2014/main" id="{87C655A5-4D22-7FE0-68B5-EC156713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43363" y="20574"/>
            <a:ext cx="4617757" cy="37993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4A96A2-0C4D-10CF-4707-6B0D5A5DA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994" y="2682744"/>
            <a:ext cx="2460756" cy="24607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0" cy="685800"/>
          </a:xfrm>
          <a:prstGeom prst="rect">
            <a:avLst/>
          </a:prstGeom>
          <a:solidFill>
            <a:srgbClr val="1A2E44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74320" y="0"/>
            <a:ext cx="4206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Easy Sites Are Gone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274320" y="822960"/>
            <a:ext cx="4114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2000–2015: urban gas stations, dry cleaners, brownfields.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land values. Small volumes. Clear closure criteria.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 to clean. Backfill. Close.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274320" y="178308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That model worked because the economics worked.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274320" y="2377440"/>
            <a:ext cx="4114800" cy="694944"/>
          </a:xfrm>
          <a:prstGeom prst="rect">
            <a:avLst/>
          </a:prstGeom>
          <a:solidFill>
            <a:srgbClr val="2C4A6E"/>
          </a:solidFill>
          <a:ln w="12700">
            <a:solidFill>
              <a:srgbClr val="2C4A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11480" y="2432304"/>
            <a:ext cx="12801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24,000+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737360" y="2432304"/>
            <a:ext cx="24688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Federal contaminated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sites  listed – 6000 remain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274320" y="3182112"/>
            <a:ext cx="4114800" cy="694944"/>
          </a:xfrm>
          <a:prstGeom prst="rect">
            <a:avLst/>
          </a:prstGeom>
          <a:solidFill>
            <a:srgbClr val="2C4A6E"/>
          </a:solidFill>
          <a:ln w="12700">
            <a:solidFill>
              <a:srgbClr val="2C4A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11480" y="3236976"/>
            <a:ext cx="12801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$10B+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1737360" y="3236976"/>
            <a:ext cx="24688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Estimated federal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liability (OAG 2024)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274320" y="3986784"/>
            <a:ext cx="4114800" cy="694944"/>
          </a:xfrm>
          <a:prstGeom prst="rect">
            <a:avLst/>
          </a:prstGeom>
          <a:solidFill>
            <a:srgbClr val="1A2E44"/>
          </a:solidFill>
          <a:ln w="12700">
            <a:solidFill>
              <a:srgbClr val="2C4A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11480" y="4041648"/>
            <a:ext cx="12801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737360" y="4041648"/>
            <a:ext cx="24688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 solutions beyond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conventional disposal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754880" y="0"/>
            <a:ext cx="4389120" cy="5143500"/>
          </a:xfrm>
          <a:prstGeom prst="rect">
            <a:avLst/>
          </a:prstGeom>
          <a:solidFill>
            <a:srgbClr val="D8E4F0"/>
          </a:solidFill>
          <a:ln w="12700">
            <a:solidFill>
              <a:srgbClr val="BFD0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754880" y="2286000"/>
            <a:ext cx="4389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7A96B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PHOTO — urban gas station remediation</a:t>
            </a:r>
            <a:endParaRPr lang="en-US" sz="9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7A96B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 brownfield excavation ]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274320" y="4919472"/>
            <a:ext cx="4297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7180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ECCC Federal Contaminated Sites Inventory</a:t>
            </a:r>
            <a:endParaRPr lang="en-US" sz="7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61DEA1-157B-F20D-BC37-BA5BF8E89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977" y="0"/>
            <a:ext cx="385762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0F1E2E"/>
          </a:solidFill>
          <a:ln w="12700">
            <a:solidFill>
              <a:srgbClr val="0F1E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5943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What's Left Is Different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846320" y="0"/>
            <a:ext cx="41148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i="1" dirty="0">
                <a:solidFill>
                  <a:srgbClr val="6B8D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OAG — Report 1, Contaminated Sites in the North, 2024</a:t>
            </a:r>
            <a:endParaRPr lang="en-US" sz="800" dirty="0"/>
          </a:p>
        </p:txBody>
      </p:sp>
      <p:sp>
        <p:nvSpPr>
          <p:cNvPr id="5" name="Shape 3"/>
          <p:cNvSpPr/>
          <p:nvPr/>
        </p:nvSpPr>
        <p:spPr>
          <a:xfrm>
            <a:off x="256032" y="749808"/>
            <a:ext cx="4251960" cy="969264"/>
          </a:xfrm>
          <a:prstGeom prst="rect">
            <a:avLst/>
          </a:prstGeom>
          <a:solidFill>
            <a:srgbClr val="2C4A6E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56032" y="749808"/>
            <a:ext cx="54864" cy="969264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1024128"/>
            <a:ext cx="310896" cy="31089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22960" y="813816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Remote &amp; Northern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822960" y="1078992"/>
            <a:ext cx="1234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2,600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2103120" y="1078992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contaminated sites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northern Canada alone</a:t>
            </a:r>
            <a:endParaRPr lang="en-US" sz="850" dirty="0"/>
          </a:p>
        </p:txBody>
      </p:sp>
      <p:sp>
        <p:nvSpPr>
          <p:cNvPr id="11" name="Shape 8"/>
          <p:cNvSpPr/>
          <p:nvPr/>
        </p:nvSpPr>
        <p:spPr>
          <a:xfrm>
            <a:off x="256032" y="1828800"/>
            <a:ext cx="4251960" cy="969264"/>
          </a:xfrm>
          <a:prstGeom prst="rect">
            <a:avLst/>
          </a:prstGeom>
          <a:solidFill>
            <a:srgbClr val="2C4A6E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256032" y="1828800"/>
            <a:ext cx="54864" cy="969264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" y="2103120"/>
            <a:ext cx="310896" cy="31089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822960" y="1892808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Massive volumes</a:t>
            </a:r>
            <a:endParaRPr lang="en-US" sz="1100" dirty="0"/>
          </a:p>
        </p:txBody>
      </p:sp>
      <p:sp>
        <p:nvSpPr>
          <p:cNvPr id="15" name="Text 11"/>
          <p:cNvSpPr/>
          <p:nvPr/>
        </p:nvSpPr>
        <p:spPr>
          <a:xfrm>
            <a:off x="822960" y="2157984"/>
            <a:ext cx="1234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390Mt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2103120" y="2157984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waste at Faro Mine —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26,000 football fields 1m deep</a:t>
            </a:r>
            <a:endParaRPr lang="en-US" sz="850" dirty="0"/>
          </a:p>
        </p:txBody>
      </p:sp>
      <p:sp>
        <p:nvSpPr>
          <p:cNvPr id="17" name="Shape 13"/>
          <p:cNvSpPr/>
          <p:nvPr/>
        </p:nvSpPr>
        <p:spPr>
          <a:xfrm>
            <a:off x="256032" y="2907792"/>
            <a:ext cx="4251960" cy="969264"/>
          </a:xfrm>
          <a:prstGeom prst="rect">
            <a:avLst/>
          </a:prstGeom>
          <a:solidFill>
            <a:srgbClr val="2C4A6E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256032" y="2907792"/>
            <a:ext cx="54864" cy="969264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36" y="3182112"/>
            <a:ext cx="310896" cy="310896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22960" y="2971800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Sensitive territories</a:t>
            </a:r>
            <a:endParaRPr lang="en-US" sz="1100" dirty="0"/>
          </a:p>
        </p:txBody>
      </p:sp>
      <p:sp>
        <p:nvSpPr>
          <p:cNvPr id="21" name="Text 16"/>
          <p:cNvSpPr/>
          <p:nvPr/>
        </p:nvSpPr>
        <p:spPr>
          <a:xfrm>
            <a:off x="822960" y="3236976"/>
            <a:ext cx="1234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60%</a:t>
            </a:r>
            <a:endParaRPr lang="en-US" sz="2000" dirty="0"/>
          </a:p>
        </p:txBody>
      </p:sp>
      <p:sp>
        <p:nvSpPr>
          <p:cNvPr id="22" name="Text 17"/>
          <p:cNvSpPr/>
          <p:nvPr/>
        </p:nvSpPr>
        <p:spPr>
          <a:xfrm>
            <a:off x="2103120" y="3236976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all federal remediation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costs are for northern sites</a:t>
            </a:r>
            <a:endParaRPr lang="en-US" sz="850" dirty="0"/>
          </a:p>
        </p:txBody>
      </p:sp>
      <p:sp>
        <p:nvSpPr>
          <p:cNvPr id="23" name="Shape 18"/>
          <p:cNvSpPr/>
          <p:nvPr/>
        </p:nvSpPr>
        <p:spPr>
          <a:xfrm>
            <a:off x="256032" y="3986784"/>
            <a:ext cx="4251960" cy="969264"/>
          </a:xfrm>
          <a:prstGeom prst="rect">
            <a:avLst/>
          </a:prstGeom>
          <a:solidFill>
            <a:srgbClr val="2C4A6E"/>
          </a:solidFill>
          <a:ln w="12700">
            <a:solidFill>
              <a:srgbClr val="3D649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256032" y="3986784"/>
            <a:ext cx="54864" cy="969264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36" y="4261104"/>
            <a:ext cx="310896" cy="310896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822960" y="4050792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 to $4.38B per site</a:t>
            </a:r>
            <a:endParaRPr lang="en-US" sz="1100" dirty="0"/>
          </a:p>
        </p:txBody>
      </p:sp>
      <p:sp>
        <p:nvSpPr>
          <p:cNvPr id="27" name="Text 21"/>
          <p:cNvSpPr/>
          <p:nvPr/>
        </p:nvSpPr>
        <p:spPr>
          <a:xfrm>
            <a:off x="822960" y="4315968"/>
            <a:ext cx="1234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+95%</a:t>
            </a:r>
            <a:endParaRPr lang="en-US" sz="2000" dirty="0"/>
          </a:p>
        </p:txBody>
      </p:sp>
      <p:sp>
        <p:nvSpPr>
          <p:cNvPr id="28" name="Text 22"/>
          <p:cNvSpPr/>
          <p:nvPr/>
        </p:nvSpPr>
        <p:spPr>
          <a:xfrm>
            <a:off x="2103120" y="4315968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increase since 2019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the 8 largest northern mines</a:t>
            </a:r>
            <a:endParaRPr lang="en-US" sz="850" dirty="0"/>
          </a:p>
        </p:txBody>
      </p:sp>
      <p:pic>
        <p:nvPicPr>
          <p:cNvPr id="29" name="Image 4" descr="/tmp/northern_sites_ma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152" y="1700784"/>
            <a:ext cx="4498848" cy="23957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F1E2E"/>
          </a:solidFill>
          <a:ln w="12700">
            <a:solidFill>
              <a:srgbClr val="0F1E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Dig-and-Dump Fails Here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274320" y="877824"/>
            <a:ext cx="54864" cy="676656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75488" y="877824"/>
            <a:ext cx="1417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$100-$800/t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75488" y="1207008"/>
            <a:ext cx="4005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Transport cost before a shovel hits the ground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274320" y="1746504"/>
            <a:ext cx="54864" cy="676656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75488" y="1746504"/>
            <a:ext cx="1417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capacity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75488" y="2075688"/>
            <a:ext cx="4005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local landfill — backfill must also be imported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274320" y="2615184"/>
            <a:ext cx="54864" cy="676656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75488" y="2615184"/>
            <a:ext cx="1417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Secondary risk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75488" y="2944368"/>
            <a:ext cx="4005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Dust, runoff, wildlife exposure from mass disturbance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274320" y="3483864"/>
            <a:ext cx="54864" cy="676656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75488" y="3483864"/>
            <a:ext cx="1417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6AD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Carbon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75488" y="3813048"/>
            <a:ext cx="4005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Trucking, barges hundreds or thousands of km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274320" y="4352544"/>
            <a:ext cx="54864" cy="676656"/>
          </a:xfrm>
          <a:prstGeom prst="rect">
            <a:avLst/>
          </a:prstGeom>
          <a:solidFill>
            <a:srgbClr val="E63946"/>
          </a:solidFill>
          <a:ln w="127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475488" y="4352544"/>
            <a:ext cx="1417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878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 result</a:t>
            </a:r>
            <a:endParaRPr lang="en-US" sz="1300" dirty="0"/>
          </a:p>
        </p:txBody>
      </p:sp>
      <p:pic>
        <p:nvPicPr>
          <p:cNvPr id="19" name="Image 0" descr="/tmp/nansen_op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4880" y="0"/>
            <a:ext cx="4389120" cy="5143500"/>
          </a:xfrm>
          <a:prstGeom prst="rect">
            <a:avLst/>
          </a:prstGeom>
        </p:spPr>
      </p:pic>
      <p:sp>
        <p:nvSpPr>
          <p:cNvPr id="20" name="Text 13">
            <a:extLst>
              <a:ext uri="{FF2B5EF4-FFF2-40B4-BE49-F238E27FC236}">
                <a16:creationId xmlns:a16="http://schemas.microsoft.com/office/drawing/2014/main" id="{C8BD3C25-CA26-F75E-3E2B-68A15FC8A386}"/>
              </a:ext>
            </a:extLst>
          </p:cNvPr>
          <p:cNvSpPr/>
          <p:nvPr/>
        </p:nvSpPr>
        <p:spPr>
          <a:xfrm>
            <a:off x="475488" y="4680399"/>
            <a:ext cx="4005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Sites are left in perpetual monitoring, remediations occurs slowly or never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13232"/>
            <a:ext cx="9144000" cy="45720"/>
          </a:xfrm>
          <a:prstGeom prst="rect">
            <a:avLst/>
          </a:prstGeom>
          <a:solidFill>
            <a:srgbClr val="2E5F9E"/>
          </a:solidFill>
          <a:ln w="12700">
            <a:solidFill>
              <a:srgbClr val="2E5F9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0"/>
            <a:ext cx="841248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Soil Stabilization as a Tool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320040" y="914400"/>
            <a:ext cx="73152" cy="640080"/>
          </a:xfrm>
          <a:prstGeom prst="rect">
            <a:avLst/>
          </a:prstGeom>
          <a:solidFill>
            <a:srgbClr val="2E5F9E"/>
          </a:solidFill>
          <a:ln w="12700">
            <a:solidFill>
              <a:srgbClr val="2E5F9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91440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Duraflex Mineral Admixture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502920" y="1170432"/>
            <a:ext cx="4663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Chloride-free mineral supplement that enhances cement-based stabilization of contaminated soils — hydrocarbons, heavy metals, and salts.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320040" y="1828800"/>
            <a:ext cx="73152" cy="640080"/>
          </a:xfrm>
          <a:prstGeom prst="rect">
            <a:avLst/>
          </a:prstGeom>
          <a:solidFill>
            <a:srgbClr val="2E5F9E"/>
          </a:solidFill>
          <a:ln w="12700">
            <a:solidFill>
              <a:srgbClr val="2E5F9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02920" y="182880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Formula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02920" y="2084832"/>
            <a:ext cx="4663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Contaminated Soil  +  10% Cement (by soil weight)  +  2% Duraflex (by cement weight)  =  Inert, High-Strength Engineered Material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320040" y="2743200"/>
            <a:ext cx="73152" cy="640080"/>
          </a:xfrm>
          <a:prstGeom prst="rect">
            <a:avLst/>
          </a:prstGeom>
          <a:solidFill>
            <a:srgbClr val="2E5F9E"/>
          </a:solidFill>
          <a:ln w="12700">
            <a:solidFill>
              <a:srgbClr val="2E5F9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02920" y="274320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It Works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2920" y="2999232"/>
            <a:ext cx="4663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Enhanced hydration kinetics form interlocking crystalline structures that physically and chemically encapsulate contaminants — blocking migration into soil and water permanently.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320040" y="3657600"/>
            <a:ext cx="73152" cy="640080"/>
          </a:xfrm>
          <a:prstGeom prst="rect">
            <a:avLst/>
          </a:prstGeom>
          <a:solidFill>
            <a:srgbClr val="2E5F9E"/>
          </a:solidFill>
          <a:ln w="12700">
            <a:solidFill>
              <a:srgbClr val="2E5F9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02920" y="365760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Outcome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502920" y="3913632"/>
            <a:ext cx="4663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Hazardous soils reclassified as non haz. No excavation to landfill. Engineered fill material reused on-site in risk managed settings.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5486400" y="868680"/>
            <a:ext cx="3200400" cy="804672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  <a:effectLst>
            <a:outerShdw blurRad="76200" dist="25400" dir="81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486400" y="914400"/>
            <a:ext cx="3200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7+ MPa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5486400" y="1325880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Compressive Strength Achieved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5486400" y="1828800"/>
            <a:ext cx="3200400" cy="804672"/>
          </a:xfrm>
          <a:prstGeom prst="rect">
            <a:avLst/>
          </a:prstGeom>
          <a:solidFill>
            <a:srgbClr val="124C7C"/>
          </a:solidFill>
          <a:ln w="12700">
            <a:solidFill>
              <a:srgbClr val="124C7C"/>
            </a:solidFill>
            <a:prstDash val="solid"/>
          </a:ln>
          <a:effectLst>
            <a:outerShdw blurRad="76200" dist="25400" dir="81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5486400" y="1874520"/>
            <a:ext cx="3200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10-25%</a:t>
            </a:r>
            <a:endParaRPr lang="en-US" sz="2800" dirty="0"/>
          </a:p>
        </p:txBody>
      </p:sp>
      <p:sp>
        <p:nvSpPr>
          <p:cNvPr id="22" name="Text 20"/>
          <p:cNvSpPr/>
          <p:nvPr/>
        </p:nvSpPr>
        <p:spPr>
          <a:xfrm>
            <a:off x="5486400" y="2286000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 Increase vs Cement-Only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5486400" y="2788920"/>
            <a:ext cx="3200400" cy="804672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  <a:effectLst>
            <a:outerShdw blurRad="76200" dist="25400" dir="81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5486400" y="2834640"/>
            <a:ext cx="3200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&gt;50%</a:t>
            </a:r>
            <a:endParaRPr lang="en-US" sz="2800" dirty="0"/>
          </a:p>
        </p:txBody>
      </p:sp>
      <p:sp>
        <p:nvSpPr>
          <p:cNvPr id="25" name="Text 23"/>
          <p:cNvSpPr/>
          <p:nvPr/>
        </p:nvSpPr>
        <p:spPr>
          <a:xfrm>
            <a:off x="5486400" y="3246120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Reduction in Freeze thaw loss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5486400" y="3749040"/>
            <a:ext cx="3200400" cy="804672"/>
          </a:xfrm>
          <a:prstGeom prst="rect">
            <a:avLst/>
          </a:prstGeom>
          <a:solidFill>
            <a:srgbClr val="124C7C"/>
          </a:solidFill>
          <a:ln w="12700">
            <a:solidFill>
              <a:srgbClr val="124C7C"/>
            </a:solidFill>
            <a:prstDash val="solid"/>
          </a:ln>
          <a:effectLst>
            <a:outerShdw blurRad="76200" dist="25400" dir="81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5486400" y="3794760"/>
            <a:ext cx="3200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</a:t>
            </a:r>
            <a:endParaRPr lang="en-US" sz="2800" dirty="0"/>
          </a:p>
        </p:txBody>
      </p:sp>
      <p:sp>
        <p:nvSpPr>
          <p:cNvPr id="28" name="Text 26"/>
          <p:cNvSpPr/>
          <p:nvPr/>
        </p:nvSpPr>
        <p:spPr>
          <a:xfrm>
            <a:off x="5486400" y="4206240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Landfill Disposal Required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62A52"/>
          </a:solidFill>
          <a:ln w="12700">
            <a:solidFill>
              <a:srgbClr val="162A5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658368"/>
            <a:ext cx="9144000" cy="36576"/>
          </a:xfrm>
          <a:prstGeom prst="rect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20040" y="0"/>
            <a:ext cx="85039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Duraflex Works: Heterogeneous Nucleation of C-S-H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20040" y="73152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1133856"/>
            <a:ext cx="5285232" cy="3127248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742432" y="1133856"/>
            <a:ext cx="3145536" cy="1005840"/>
          </a:xfrm>
          <a:prstGeom prst="roundRect">
            <a:avLst>
              <a:gd name="adj" fmla="val 4545"/>
            </a:avLst>
          </a:prstGeom>
          <a:solidFill>
            <a:srgbClr val="162A52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5833872" y="1225296"/>
            <a:ext cx="329184" cy="274320"/>
          </a:xfrm>
          <a:prstGeom prst="roundRect">
            <a:avLst>
              <a:gd name="adj" fmla="val 13333"/>
            </a:avLst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833872" y="1225296"/>
            <a:ext cx="329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6236208" y="1225296"/>
            <a:ext cx="254203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Pozzolanic Reaction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5742432" y="1545336"/>
            <a:ext cx="36576" cy="530352"/>
          </a:xfrm>
          <a:prstGeom prst="rect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870448" y="1527048"/>
            <a:ext cx="2944368" cy="566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9E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Duraflex reacts with Ca(OH)₂ released during cement hydration, producing additional C-S-H gel and consuming free lime</a:t>
            </a:r>
            <a:endParaRPr lang="en-US" sz="850" dirty="0"/>
          </a:p>
        </p:txBody>
      </p:sp>
      <p:sp>
        <p:nvSpPr>
          <p:cNvPr id="13" name="Shape 10"/>
          <p:cNvSpPr/>
          <p:nvPr/>
        </p:nvSpPr>
        <p:spPr>
          <a:xfrm>
            <a:off x="5742432" y="2194560"/>
            <a:ext cx="3145536" cy="1005840"/>
          </a:xfrm>
          <a:prstGeom prst="roundRect">
            <a:avLst>
              <a:gd name="adj" fmla="val 4545"/>
            </a:avLst>
          </a:prstGeom>
          <a:solidFill>
            <a:srgbClr val="162A52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5833872" y="2286000"/>
            <a:ext cx="329184" cy="274320"/>
          </a:xfrm>
          <a:prstGeom prst="roundRect">
            <a:avLst>
              <a:gd name="adj" fmla="val 13333"/>
            </a:avLst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5833872" y="2286000"/>
            <a:ext cx="329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6236208" y="2286000"/>
            <a:ext cx="254203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Heterogeneous Nucleation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5742432" y="2606040"/>
            <a:ext cx="36576" cy="530352"/>
          </a:xfrm>
          <a:prstGeom prst="rect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5833872" y="2532888"/>
            <a:ext cx="3035808" cy="566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9E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Angular Duraflex surfaces provide low-energy nucleation sites producing a finer, denser crystal network with far fewer macropores between grains.</a:t>
            </a:r>
            <a:endParaRPr lang="en-US" sz="850" dirty="0"/>
          </a:p>
        </p:txBody>
      </p:sp>
      <p:sp>
        <p:nvSpPr>
          <p:cNvPr id="19" name="Shape 16"/>
          <p:cNvSpPr/>
          <p:nvPr/>
        </p:nvSpPr>
        <p:spPr>
          <a:xfrm>
            <a:off x="5742432" y="3255264"/>
            <a:ext cx="3145536" cy="1005840"/>
          </a:xfrm>
          <a:prstGeom prst="roundRect">
            <a:avLst>
              <a:gd name="adj" fmla="val 4545"/>
            </a:avLst>
          </a:prstGeom>
          <a:solidFill>
            <a:srgbClr val="162A52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5833872" y="3346704"/>
            <a:ext cx="329184" cy="274320"/>
          </a:xfrm>
          <a:prstGeom prst="roundRect">
            <a:avLst>
              <a:gd name="adj" fmla="val 13333"/>
            </a:avLst>
          </a:prstGeom>
          <a:solidFill>
            <a:srgbClr val="7FB3D3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5833872" y="3346704"/>
            <a:ext cx="329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6236208" y="3346704"/>
            <a:ext cx="254203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Pore Refinement &amp; Matrix Bridging</a:t>
            </a:r>
            <a:endParaRPr lang="en-US" sz="1050" dirty="0"/>
          </a:p>
        </p:txBody>
      </p:sp>
      <p:sp>
        <p:nvSpPr>
          <p:cNvPr id="23" name="Shape 20"/>
          <p:cNvSpPr/>
          <p:nvPr/>
        </p:nvSpPr>
        <p:spPr>
          <a:xfrm>
            <a:off x="5742432" y="3666744"/>
            <a:ext cx="36576" cy="530352"/>
          </a:xfrm>
          <a:prstGeom prst="rect">
            <a:avLst/>
          </a:prstGeom>
          <a:solidFill>
            <a:srgbClr val="7FB3D3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5811012" y="3617622"/>
            <a:ext cx="3044952" cy="566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9E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resulting C-S-H network fills and bridges macropores, 10–25% higher UCS and measurably lower permeability.</a:t>
            </a:r>
            <a:endParaRPr lang="en-US" sz="850" dirty="0"/>
          </a:p>
        </p:txBody>
      </p:sp>
      <p:sp>
        <p:nvSpPr>
          <p:cNvPr id="25" name="Shape 22"/>
          <p:cNvSpPr/>
          <p:nvPr/>
        </p:nvSpPr>
        <p:spPr>
          <a:xfrm>
            <a:off x="0" y="4334256"/>
            <a:ext cx="9144000" cy="548640"/>
          </a:xfrm>
          <a:prstGeom prst="rect">
            <a:avLst/>
          </a:prstGeom>
          <a:solidFill>
            <a:srgbClr val="0D1E34"/>
          </a:solidFill>
          <a:ln w="12700">
            <a:solidFill>
              <a:srgbClr val="0D1E3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3"/>
          <p:cNvSpPr/>
          <p:nvPr/>
        </p:nvSpPr>
        <p:spPr>
          <a:xfrm>
            <a:off x="0" y="4334256"/>
            <a:ext cx="54864" cy="548640"/>
          </a:xfrm>
          <a:prstGeom prst="rect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201168" y="4334256"/>
            <a:ext cx="8778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physical reality:  </a:t>
            </a:r>
            <a:r>
              <a:rPr lang="en-US" sz="1050" dirty="0">
                <a:solidFill>
                  <a:srgbClr val="B8D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cement-only mixes, C-S-H precipitates sparsely in bulk pore solution, leaving macropores and weak grain bridges. Duraflex surfaces lower the nucleation energy barrier — more crystals form, faster, and </a:t>
            </a: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grain boundaries and void walls where they deliver maximum structural benefit.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256032" y="4937760"/>
            <a:ext cx="8631936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i="1" dirty="0">
                <a:solidFill>
                  <a:srgbClr val="3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Yaworski et al. (2026, accepted). University of Calgary, Schulich School of Engineering. World Mining Congress.  SEM imaging and BET N₂ analysis confirm microstructural mechanism. SGS North America validation data on file.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13232"/>
            <a:ext cx="9144000" cy="45720"/>
          </a:xfrm>
          <a:prstGeom prst="rect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0"/>
            <a:ext cx="713232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Mechanism, Confirmed: SEM + Q-XRD Analysis</a:t>
            </a:r>
            <a:endParaRPr lang="en-US" sz="22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91440"/>
            <a:ext cx="1691640" cy="51206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20040" y="822960"/>
            <a:ext cx="8503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Calgary SEM imaging confirms the microstructural changes behind </a:t>
            </a:r>
            <a:r>
              <a:rPr lang="en-US" sz="1100" i="1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Duraflex's</a:t>
            </a:r>
            <a:r>
              <a:rPr lang="en-US" sz="1100" i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10–25% strength gains and superior freeze-thaw durability presented in this study.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320040" y="1298448"/>
            <a:ext cx="3017520" cy="2377440"/>
          </a:xfrm>
          <a:prstGeom prst="rect">
            <a:avLst/>
          </a:prstGeom>
          <a:solidFill>
            <a:srgbClr val="000000"/>
          </a:solidFill>
          <a:ln w="12700">
            <a:solidFill>
              <a:srgbClr val="2E5F9E"/>
            </a:solidFill>
            <a:prstDash val="solid"/>
          </a:ln>
          <a:effectLst>
            <a:outerShdw blurRad="76200" dist="25400" dir="81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1298448"/>
            <a:ext cx="3017520" cy="237744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320040" y="3675888"/>
            <a:ext cx="3017520" cy="402336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320040" y="3675888"/>
            <a:ext cx="30175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SEM: C-S-H Crystal Formation  </a:t>
            </a: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Cement </a:t>
            </a:r>
            <a:r>
              <a:rPr lang="en-US" sz="95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Duraflex</a:t>
            </a:r>
            <a:endParaRPr lang="en-US" sz="950" dirty="0"/>
          </a:p>
        </p:txBody>
      </p:sp>
      <p:sp>
        <p:nvSpPr>
          <p:cNvPr id="11" name="Shape 7"/>
          <p:cNvSpPr/>
          <p:nvPr/>
        </p:nvSpPr>
        <p:spPr>
          <a:xfrm>
            <a:off x="3493008" y="1298448"/>
            <a:ext cx="3017520" cy="2377440"/>
          </a:xfrm>
          <a:prstGeom prst="rect">
            <a:avLst/>
          </a:prstGeom>
          <a:solidFill>
            <a:srgbClr val="000000"/>
          </a:solidFill>
          <a:ln w="12700">
            <a:solidFill>
              <a:srgbClr val="2E5F9E"/>
            </a:solidFill>
            <a:prstDash val="solid"/>
          </a:ln>
          <a:effectLst>
            <a:outerShdw blurRad="76200" dist="25400" dir="81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008" y="1298448"/>
            <a:ext cx="3017520" cy="2377440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3493008" y="3675888"/>
            <a:ext cx="3017520" cy="402336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9"/>
          <p:cNvSpPr/>
          <p:nvPr/>
        </p:nvSpPr>
        <p:spPr>
          <a:xfrm>
            <a:off x="3493008" y="3675888"/>
            <a:ext cx="30175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 3,300x: Pore Structure  </a:t>
            </a: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Circled = refined pore zones  ·  20 µm scale</a:t>
            </a:r>
            <a:endParaRPr lang="en-US" sz="950" dirty="0"/>
          </a:p>
        </p:txBody>
      </p:sp>
      <p:sp>
        <p:nvSpPr>
          <p:cNvPr id="15" name="Shape 10"/>
          <p:cNvSpPr/>
          <p:nvPr/>
        </p:nvSpPr>
        <p:spPr>
          <a:xfrm>
            <a:off x="6675120" y="1298448"/>
            <a:ext cx="2148840" cy="2779776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  <a:effectLst>
            <a:outerShdw blurRad="76200" dist="25400" dir="81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675120" y="1298448"/>
            <a:ext cx="2148840" cy="365760"/>
          </a:xfrm>
          <a:prstGeom prst="rect">
            <a:avLst/>
          </a:prstGeom>
          <a:solidFill>
            <a:srgbClr val="2E5F9E"/>
          </a:solidFill>
          <a:ln w="12700">
            <a:solidFill>
              <a:srgbClr val="2E5F9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2"/>
          <p:cNvSpPr/>
          <p:nvPr/>
        </p:nvSpPr>
        <p:spPr>
          <a:xfrm>
            <a:off x="6675120" y="129844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the Images Confirm</a:t>
            </a:r>
            <a:endParaRPr lang="en-US" sz="1000" dirty="0"/>
          </a:p>
        </p:txBody>
      </p:sp>
      <p:sp>
        <p:nvSpPr>
          <p:cNvPr id="18" name="Shape 13"/>
          <p:cNvSpPr/>
          <p:nvPr/>
        </p:nvSpPr>
        <p:spPr>
          <a:xfrm>
            <a:off x="6748272" y="1792224"/>
            <a:ext cx="237744" cy="237744"/>
          </a:xfrm>
          <a:prstGeom prst="ellipse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4"/>
          <p:cNvSpPr/>
          <p:nvPr/>
        </p:nvSpPr>
        <p:spPr>
          <a:xfrm>
            <a:off x="6748272" y="1792224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3864"/>
                </a:solidFill>
              </a:rPr>
              <a:t>↑</a:t>
            </a:r>
            <a:endParaRPr lang="en-US" sz="1000" dirty="0"/>
          </a:p>
        </p:txBody>
      </p:sp>
      <p:sp>
        <p:nvSpPr>
          <p:cNvPr id="20" name="Text 15"/>
          <p:cNvSpPr/>
          <p:nvPr/>
        </p:nvSpPr>
        <p:spPr>
          <a:xfrm>
            <a:off x="7040880" y="1755648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Increased C-S-H gel</a:t>
            </a:r>
            <a:endParaRPr lang="en-US" sz="950" dirty="0"/>
          </a:p>
        </p:txBody>
      </p:sp>
      <p:sp>
        <p:nvSpPr>
          <p:cNvPr id="21" name="Text 16"/>
          <p:cNvSpPr/>
          <p:nvPr/>
        </p:nvSpPr>
        <p:spPr>
          <a:xfrm>
            <a:off x="7040880" y="1956816"/>
            <a:ext cx="1691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D6E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Denser, interlocking crystalline matrix beyond cement-only</a:t>
            </a:r>
            <a:endParaRPr lang="en-US" sz="850" dirty="0"/>
          </a:p>
        </p:txBody>
      </p:sp>
      <p:sp>
        <p:nvSpPr>
          <p:cNvPr id="22" name="Shape 17"/>
          <p:cNvSpPr/>
          <p:nvPr/>
        </p:nvSpPr>
        <p:spPr>
          <a:xfrm>
            <a:off x="6748272" y="2249424"/>
            <a:ext cx="237744" cy="237744"/>
          </a:xfrm>
          <a:prstGeom prst="ellipse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8"/>
          <p:cNvSpPr/>
          <p:nvPr/>
        </p:nvSpPr>
        <p:spPr>
          <a:xfrm>
            <a:off x="6748272" y="2249424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3864"/>
                </a:solidFill>
              </a:rPr>
              <a:t>↓</a:t>
            </a:r>
            <a:endParaRPr lang="en-US" sz="1000" dirty="0"/>
          </a:p>
        </p:txBody>
      </p:sp>
      <p:sp>
        <p:nvSpPr>
          <p:cNvPr id="24" name="Text 19"/>
          <p:cNvSpPr/>
          <p:nvPr/>
        </p:nvSpPr>
        <p:spPr>
          <a:xfrm>
            <a:off x="7040880" y="2212848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pore connectivity</a:t>
            </a:r>
            <a:endParaRPr lang="en-US" sz="950" dirty="0"/>
          </a:p>
        </p:txBody>
      </p:sp>
      <p:sp>
        <p:nvSpPr>
          <p:cNvPr id="25" name="Text 20"/>
          <p:cNvSpPr/>
          <p:nvPr/>
        </p:nvSpPr>
        <p:spPr>
          <a:xfrm>
            <a:off x="7040880" y="2414016"/>
            <a:ext cx="1691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D6E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 N₂ confirms micropore volume decrease in SCD specimens</a:t>
            </a:r>
            <a:endParaRPr lang="en-US" sz="850" dirty="0"/>
          </a:p>
        </p:txBody>
      </p:sp>
      <p:sp>
        <p:nvSpPr>
          <p:cNvPr id="26" name="Shape 21"/>
          <p:cNvSpPr/>
          <p:nvPr/>
        </p:nvSpPr>
        <p:spPr>
          <a:xfrm>
            <a:off x="6748272" y="2706624"/>
            <a:ext cx="237744" cy="237744"/>
          </a:xfrm>
          <a:prstGeom prst="ellipse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2"/>
          <p:cNvSpPr/>
          <p:nvPr/>
        </p:nvSpPr>
        <p:spPr>
          <a:xfrm>
            <a:off x="6748272" y="2706624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3864"/>
                </a:solidFill>
              </a:rPr>
              <a:t>↓</a:t>
            </a:r>
            <a:endParaRPr lang="en-US" sz="1000" dirty="0"/>
          </a:p>
        </p:txBody>
      </p:sp>
      <p:sp>
        <p:nvSpPr>
          <p:cNvPr id="28" name="Text 23"/>
          <p:cNvSpPr/>
          <p:nvPr/>
        </p:nvSpPr>
        <p:spPr>
          <a:xfrm>
            <a:off x="7040880" y="2670048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permeability</a:t>
            </a:r>
            <a:endParaRPr lang="en-US" sz="950" dirty="0"/>
          </a:p>
        </p:txBody>
      </p:sp>
      <p:sp>
        <p:nvSpPr>
          <p:cNvPr id="29" name="Text 24"/>
          <p:cNvSpPr/>
          <p:nvPr/>
        </p:nvSpPr>
        <p:spPr>
          <a:xfrm>
            <a:off x="7040880" y="2871216"/>
            <a:ext cx="1691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D6E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Contaminants have no viable migration pathway</a:t>
            </a:r>
            <a:endParaRPr lang="en-US" sz="850" dirty="0"/>
          </a:p>
        </p:txBody>
      </p:sp>
      <p:sp>
        <p:nvSpPr>
          <p:cNvPr id="30" name="Shape 25"/>
          <p:cNvSpPr/>
          <p:nvPr/>
        </p:nvSpPr>
        <p:spPr>
          <a:xfrm>
            <a:off x="6748272" y="3163824"/>
            <a:ext cx="237744" cy="237744"/>
          </a:xfrm>
          <a:prstGeom prst="ellipse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6"/>
          <p:cNvSpPr/>
          <p:nvPr/>
        </p:nvSpPr>
        <p:spPr>
          <a:xfrm>
            <a:off x="6748272" y="3163824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3864"/>
                </a:solidFill>
              </a:rPr>
              <a:t>↓</a:t>
            </a:r>
            <a:endParaRPr lang="en-US" sz="1000" dirty="0"/>
          </a:p>
        </p:txBody>
      </p:sp>
      <p:sp>
        <p:nvSpPr>
          <p:cNvPr id="32" name="Text 27"/>
          <p:cNvSpPr/>
          <p:nvPr/>
        </p:nvSpPr>
        <p:spPr>
          <a:xfrm>
            <a:off x="7040880" y="3127248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Frost heave risk</a:t>
            </a:r>
            <a:endParaRPr lang="en-US" sz="950" dirty="0"/>
          </a:p>
        </p:txBody>
      </p:sp>
      <p:sp>
        <p:nvSpPr>
          <p:cNvPr id="33" name="Text 28"/>
          <p:cNvSpPr/>
          <p:nvPr/>
        </p:nvSpPr>
        <p:spPr>
          <a:xfrm>
            <a:off x="7040880" y="3328416"/>
            <a:ext cx="1691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D6E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 for northern and Arctic applications</a:t>
            </a:r>
            <a:endParaRPr lang="en-US" sz="850" dirty="0"/>
          </a:p>
        </p:txBody>
      </p:sp>
      <p:sp>
        <p:nvSpPr>
          <p:cNvPr id="34" name="Shape 29"/>
          <p:cNvSpPr/>
          <p:nvPr/>
        </p:nvSpPr>
        <p:spPr>
          <a:xfrm>
            <a:off x="6748272" y="3621024"/>
            <a:ext cx="237744" cy="237744"/>
          </a:xfrm>
          <a:prstGeom prst="ellipse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0"/>
          <p:cNvSpPr/>
          <p:nvPr/>
        </p:nvSpPr>
        <p:spPr>
          <a:xfrm>
            <a:off x="6748272" y="3621024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3864"/>
                </a:solidFill>
              </a:rPr>
              <a:t>↑</a:t>
            </a:r>
            <a:endParaRPr lang="en-US" sz="1000" dirty="0"/>
          </a:p>
        </p:txBody>
      </p:sp>
      <p:sp>
        <p:nvSpPr>
          <p:cNvPr id="36" name="Text 31"/>
          <p:cNvSpPr/>
          <p:nvPr/>
        </p:nvSpPr>
        <p:spPr>
          <a:xfrm>
            <a:off x="7040880" y="3584448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life</a:t>
            </a:r>
            <a:endParaRPr lang="en-US" sz="950" dirty="0"/>
          </a:p>
        </p:txBody>
      </p:sp>
      <p:sp>
        <p:nvSpPr>
          <p:cNvPr id="37" name="Text 32"/>
          <p:cNvSpPr/>
          <p:nvPr/>
        </p:nvSpPr>
        <p:spPr>
          <a:xfrm>
            <a:off x="7040880" y="3785616"/>
            <a:ext cx="1691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D6E4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Superior wet-dry and freeze-thaw cycling resistance (ASTM D559/560)</a:t>
            </a:r>
            <a:endParaRPr lang="en-US" sz="850" dirty="0"/>
          </a:p>
        </p:txBody>
      </p:sp>
      <p:sp>
        <p:nvSpPr>
          <p:cNvPr id="38" name="Shape 33"/>
          <p:cNvSpPr/>
          <p:nvPr/>
        </p:nvSpPr>
        <p:spPr>
          <a:xfrm>
            <a:off x="0" y="4754880"/>
            <a:ext cx="9144000" cy="384048"/>
          </a:xfrm>
          <a:prstGeom prst="rect">
            <a:avLst/>
          </a:prstGeom>
          <a:solidFill>
            <a:srgbClr val="124C7C"/>
          </a:solidFill>
          <a:ln w="12700">
            <a:solidFill>
              <a:srgbClr val="124C7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4"/>
          <p:cNvSpPr/>
          <p:nvPr/>
        </p:nvSpPr>
        <p:spPr>
          <a:xfrm>
            <a:off x="365760" y="4754880"/>
            <a:ext cx="84124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matters: </a:t>
            </a: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SGS encapsulation results and UCalgary strength gains aren't coincidental  this is the physical reason they happen. Denser matrix. Fewer pores. Nowhere for contaminants to go.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62A52"/>
          </a:solidFill>
          <a:ln w="12700">
            <a:solidFill>
              <a:srgbClr val="162A5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13232"/>
            <a:ext cx="9144000" cy="36576"/>
          </a:xfrm>
          <a:prstGeom prst="rect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20040" y="0"/>
            <a:ext cx="594360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Laboratory Verification Methods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320040" y="0"/>
            <a:ext cx="850392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 criteria validated against two independent ASTM standards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6217920" y="146304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7A9B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 criteria validated against two independent ASTM standards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62A52"/>
          </a:solidFill>
          <a:ln w="12700">
            <a:solidFill>
              <a:srgbClr val="162A5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0" y="713232"/>
            <a:ext cx="9144000" cy="36576"/>
          </a:xfrm>
          <a:prstGeom prst="rect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320040" y="0"/>
            <a:ext cx="640080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Laboratory Verification Methods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5029200" y="164592"/>
            <a:ext cx="38404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7A9B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 criteria validated against two independent ASTM standards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256032" y="822960"/>
            <a:ext cx="4224528" cy="457200"/>
          </a:xfrm>
          <a:prstGeom prst="rect">
            <a:avLst/>
          </a:prstGeom>
          <a:solidFill>
            <a:srgbClr val="1A3A5C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256032" y="822960"/>
            <a:ext cx="54864" cy="457200"/>
          </a:xfrm>
          <a:prstGeom prst="rect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02336" y="822960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Unconfined Compressive Strength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02336" y="1078992"/>
            <a:ext cx="4023360" cy="20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i="1" dirty="0">
                <a:solidFill>
                  <a:srgbClr val="8CB3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ASTM D2166 / D2166M-24</a:t>
            </a:r>
            <a:endParaRPr lang="en-US" sz="90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6032" y="1325880"/>
            <a:ext cx="3870416" cy="2615184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256032" y="2743200"/>
            <a:ext cx="4224528" cy="274320"/>
          </a:xfrm>
          <a:prstGeom prst="rect">
            <a:avLst/>
          </a:prstGeom>
          <a:solidFill>
            <a:srgbClr val="000000">
              <a:alpha val="4500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347472" y="2743200"/>
            <a:ext cx="40782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C8D8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Axial cracking pattern at failure — characteristic of compressive shear</a:t>
            </a:r>
            <a:endParaRPr lang="en-US" sz="750" dirty="0"/>
          </a:p>
        </p:txBody>
      </p:sp>
      <p:sp>
        <p:nvSpPr>
          <p:cNvPr id="18" name="Shape 15"/>
          <p:cNvSpPr/>
          <p:nvPr/>
        </p:nvSpPr>
        <p:spPr>
          <a:xfrm>
            <a:off x="256032" y="3127248"/>
            <a:ext cx="2066544" cy="868680"/>
          </a:xfrm>
          <a:prstGeom prst="roundRect">
            <a:avLst>
              <a:gd name="adj" fmla="val 5263"/>
            </a:avLst>
          </a:prstGeom>
          <a:solidFill>
            <a:srgbClr val="162A52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256032" y="3172968"/>
            <a:ext cx="45720" cy="777240"/>
          </a:xfrm>
          <a:prstGeom prst="rect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374904" y="3182112"/>
            <a:ext cx="1901952" cy="20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Purpose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374904" y="3383280"/>
            <a:ext cx="1901952" cy="557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9E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Measures peak axial load a stabilized soil cylinder can sustain before failure —the primary structural performance criterion for ISS/E</a:t>
            </a:r>
            <a:endParaRPr lang="en-US" sz="850" dirty="0"/>
          </a:p>
        </p:txBody>
      </p:sp>
      <p:sp>
        <p:nvSpPr>
          <p:cNvPr id="22" name="Shape 19"/>
          <p:cNvSpPr/>
          <p:nvPr/>
        </p:nvSpPr>
        <p:spPr>
          <a:xfrm>
            <a:off x="2414016" y="3127248"/>
            <a:ext cx="2066544" cy="868680"/>
          </a:xfrm>
          <a:prstGeom prst="roundRect">
            <a:avLst>
              <a:gd name="adj" fmla="val 5263"/>
            </a:avLst>
          </a:prstGeom>
          <a:solidFill>
            <a:srgbClr val="162A52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2414016" y="3172968"/>
            <a:ext cx="45720" cy="777240"/>
          </a:xfrm>
          <a:prstGeom prst="rect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2532888" y="3182112"/>
            <a:ext cx="1901952" cy="20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Specimen &amp; Rate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2532888" y="3383280"/>
            <a:ext cx="1901952" cy="557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9E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Cylindrical specimen, h/d ratio 2–2.5; constant strain rate 0.5%–2% per minute</a:t>
            </a:r>
            <a:endParaRPr lang="en-US" sz="850" dirty="0"/>
          </a:p>
        </p:txBody>
      </p:sp>
      <p:sp>
        <p:nvSpPr>
          <p:cNvPr id="26" name="Shape 23"/>
          <p:cNvSpPr/>
          <p:nvPr/>
        </p:nvSpPr>
        <p:spPr>
          <a:xfrm>
            <a:off x="256032" y="4069080"/>
            <a:ext cx="2066544" cy="868680"/>
          </a:xfrm>
          <a:prstGeom prst="roundRect">
            <a:avLst>
              <a:gd name="adj" fmla="val 5263"/>
            </a:avLst>
          </a:prstGeom>
          <a:solidFill>
            <a:srgbClr val="162A52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4"/>
          <p:cNvSpPr/>
          <p:nvPr/>
        </p:nvSpPr>
        <p:spPr>
          <a:xfrm>
            <a:off x="256032" y="4114800"/>
            <a:ext cx="45720" cy="777240"/>
          </a:xfrm>
          <a:prstGeom prst="rect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374904" y="4123944"/>
            <a:ext cx="1901952" cy="20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Failure Criterion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374904" y="4325112"/>
            <a:ext cx="1901952" cy="557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9E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 = maximum axial stress, or stress at 15% axial strain — whichever occurs first</a:t>
            </a:r>
            <a:endParaRPr lang="en-US" sz="850" dirty="0"/>
          </a:p>
        </p:txBody>
      </p:sp>
      <p:sp>
        <p:nvSpPr>
          <p:cNvPr id="30" name="Shape 27"/>
          <p:cNvSpPr/>
          <p:nvPr/>
        </p:nvSpPr>
        <p:spPr>
          <a:xfrm>
            <a:off x="2414016" y="4069080"/>
            <a:ext cx="2066544" cy="868680"/>
          </a:xfrm>
          <a:prstGeom prst="roundRect">
            <a:avLst>
              <a:gd name="adj" fmla="val 5263"/>
            </a:avLst>
          </a:prstGeom>
          <a:solidFill>
            <a:srgbClr val="162A52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8"/>
          <p:cNvSpPr/>
          <p:nvPr/>
        </p:nvSpPr>
        <p:spPr>
          <a:xfrm>
            <a:off x="2414016" y="4114800"/>
            <a:ext cx="45720" cy="77724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2532888" y="4123944"/>
            <a:ext cx="1901952" cy="20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</a:t>
            </a:r>
            <a:endParaRPr lang="en-US" sz="900" dirty="0"/>
          </a:p>
        </p:txBody>
      </p:sp>
      <p:sp>
        <p:nvSpPr>
          <p:cNvPr id="33" name="Text 30"/>
          <p:cNvSpPr/>
          <p:nvPr/>
        </p:nvSpPr>
        <p:spPr>
          <a:xfrm>
            <a:off x="2532888" y="4325112"/>
            <a:ext cx="1901952" cy="557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9E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Cohesive soils only — not applicable to dry, sandy, or fissured materials</a:t>
            </a:r>
            <a:endParaRPr lang="en-US" sz="850" dirty="0"/>
          </a:p>
        </p:txBody>
      </p:sp>
      <p:sp>
        <p:nvSpPr>
          <p:cNvPr id="34" name="Shape 31"/>
          <p:cNvSpPr/>
          <p:nvPr/>
        </p:nvSpPr>
        <p:spPr>
          <a:xfrm>
            <a:off x="4663440" y="822960"/>
            <a:ext cx="4224528" cy="457200"/>
          </a:xfrm>
          <a:prstGeom prst="rect">
            <a:avLst/>
          </a:prstGeom>
          <a:solidFill>
            <a:srgbClr val="0D2540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32"/>
          <p:cNvSpPr/>
          <p:nvPr/>
        </p:nvSpPr>
        <p:spPr>
          <a:xfrm>
            <a:off x="4663440" y="822960"/>
            <a:ext cx="54864" cy="457200"/>
          </a:xfrm>
          <a:prstGeom prst="rect">
            <a:avLst/>
          </a:prstGeom>
          <a:solidFill>
            <a:srgbClr val="7FB3D3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3"/>
          <p:cNvSpPr/>
          <p:nvPr/>
        </p:nvSpPr>
        <p:spPr>
          <a:xfrm>
            <a:off x="4809744" y="822960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Freeze-Thaw Durability</a:t>
            </a:r>
            <a:endParaRPr lang="en-US" sz="1200" dirty="0"/>
          </a:p>
        </p:txBody>
      </p:sp>
      <p:sp>
        <p:nvSpPr>
          <p:cNvPr id="37" name="Text 34"/>
          <p:cNvSpPr/>
          <p:nvPr/>
        </p:nvSpPr>
        <p:spPr>
          <a:xfrm>
            <a:off x="4809744" y="1078992"/>
            <a:ext cx="4023360" cy="20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i="1" dirty="0">
                <a:solidFill>
                  <a:srgbClr val="7FB3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ASTM D4842 — Solidified Waste Resistance to Freezing and Thawing</a:t>
            </a:r>
            <a:endParaRPr lang="en-US" sz="900" dirty="0"/>
          </a:p>
        </p:txBody>
      </p:sp>
      <p:sp>
        <p:nvSpPr>
          <p:cNvPr id="38" name="Shape 35"/>
          <p:cNvSpPr/>
          <p:nvPr/>
        </p:nvSpPr>
        <p:spPr>
          <a:xfrm>
            <a:off x="4663440" y="1353312"/>
            <a:ext cx="4224528" cy="1664208"/>
          </a:xfrm>
          <a:prstGeom prst="rect">
            <a:avLst/>
          </a:prstGeom>
          <a:solidFill>
            <a:srgbClr val="0A1E38"/>
          </a:solidFill>
          <a:ln w="12700">
            <a:solidFill>
              <a:srgbClr val="0A1E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6"/>
          <p:cNvSpPr/>
          <p:nvPr/>
        </p:nvSpPr>
        <p:spPr>
          <a:xfrm>
            <a:off x="4800600" y="1463040"/>
            <a:ext cx="1243584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7A9B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Cycle 1</a:t>
            </a:r>
            <a:endParaRPr lang="en-US" sz="850" dirty="0"/>
          </a:p>
        </p:txBody>
      </p:sp>
      <p:sp>
        <p:nvSpPr>
          <p:cNvPr id="40" name="Shape 37"/>
          <p:cNvSpPr/>
          <p:nvPr/>
        </p:nvSpPr>
        <p:spPr>
          <a:xfrm>
            <a:off x="4846320" y="1719072"/>
            <a:ext cx="1152144" cy="475488"/>
          </a:xfrm>
          <a:prstGeom prst="roundRect">
            <a:avLst>
              <a:gd name="adj" fmla="val 7692"/>
            </a:avLst>
          </a:prstGeom>
          <a:solidFill>
            <a:srgbClr val="1A4A7A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8"/>
          <p:cNvSpPr/>
          <p:nvPr/>
        </p:nvSpPr>
        <p:spPr>
          <a:xfrm>
            <a:off x="4846320" y="1755648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7FB3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FREEZE</a:t>
            </a:r>
            <a:endParaRPr lang="en-US" sz="800" dirty="0"/>
          </a:p>
        </p:txBody>
      </p:sp>
      <p:sp>
        <p:nvSpPr>
          <p:cNvPr id="42" name="Text 39"/>
          <p:cNvSpPr/>
          <p:nvPr/>
        </p:nvSpPr>
        <p:spPr>
          <a:xfrm>
            <a:off x="4846320" y="1956816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7FB3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-23°C / 24 hrs</a:t>
            </a:r>
            <a:endParaRPr lang="en-US" sz="750" dirty="0"/>
          </a:p>
        </p:txBody>
      </p:sp>
      <p:sp>
        <p:nvSpPr>
          <p:cNvPr id="43" name="Text 40"/>
          <p:cNvSpPr/>
          <p:nvPr/>
        </p:nvSpPr>
        <p:spPr>
          <a:xfrm>
            <a:off x="4846320" y="2148840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6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↕</a:t>
            </a:r>
            <a:endParaRPr lang="en-US" sz="1000" dirty="0"/>
          </a:p>
        </p:txBody>
      </p:sp>
      <p:sp>
        <p:nvSpPr>
          <p:cNvPr id="44" name="Shape 41"/>
          <p:cNvSpPr/>
          <p:nvPr/>
        </p:nvSpPr>
        <p:spPr>
          <a:xfrm>
            <a:off x="4846320" y="2313432"/>
            <a:ext cx="1152144" cy="475488"/>
          </a:xfrm>
          <a:prstGeom prst="roundRect">
            <a:avLst>
              <a:gd name="adj" fmla="val 7692"/>
            </a:avLst>
          </a:prstGeom>
          <a:solidFill>
            <a:srgbClr val="2A4A3A"/>
          </a:solidFill>
          <a:ln w="12700">
            <a:solidFill>
              <a:srgbClr val="6AAA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42"/>
          <p:cNvSpPr/>
          <p:nvPr/>
        </p:nvSpPr>
        <p:spPr>
          <a:xfrm>
            <a:off x="4846320" y="2350008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8AC8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THAW</a:t>
            </a:r>
            <a:endParaRPr lang="en-US" sz="800" dirty="0"/>
          </a:p>
        </p:txBody>
      </p:sp>
      <p:sp>
        <p:nvSpPr>
          <p:cNvPr id="46" name="Text 43"/>
          <p:cNvSpPr/>
          <p:nvPr/>
        </p:nvSpPr>
        <p:spPr>
          <a:xfrm>
            <a:off x="4846320" y="2551176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8AC8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+23°C / 24 hrs</a:t>
            </a:r>
            <a:endParaRPr lang="en-US" sz="750" dirty="0"/>
          </a:p>
        </p:txBody>
      </p:sp>
      <p:sp>
        <p:nvSpPr>
          <p:cNvPr id="47" name="Text 44"/>
          <p:cNvSpPr/>
          <p:nvPr/>
        </p:nvSpPr>
        <p:spPr>
          <a:xfrm>
            <a:off x="6117336" y="1463040"/>
            <a:ext cx="1243584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7A9B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Cycle 2</a:t>
            </a:r>
            <a:endParaRPr lang="en-US" sz="850" dirty="0"/>
          </a:p>
        </p:txBody>
      </p:sp>
      <p:sp>
        <p:nvSpPr>
          <p:cNvPr id="48" name="Shape 45"/>
          <p:cNvSpPr/>
          <p:nvPr/>
        </p:nvSpPr>
        <p:spPr>
          <a:xfrm>
            <a:off x="6163056" y="1719072"/>
            <a:ext cx="1152144" cy="475488"/>
          </a:xfrm>
          <a:prstGeom prst="roundRect">
            <a:avLst>
              <a:gd name="adj" fmla="val 7692"/>
            </a:avLst>
          </a:prstGeom>
          <a:solidFill>
            <a:srgbClr val="1A4A7A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46"/>
          <p:cNvSpPr/>
          <p:nvPr/>
        </p:nvSpPr>
        <p:spPr>
          <a:xfrm>
            <a:off x="6163056" y="1755648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7FB3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FREEZE</a:t>
            </a:r>
            <a:endParaRPr lang="en-US" sz="800" dirty="0"/>
          </a:p>
        </p:txBody>
      </p:sp>
      <p:sp>
        <p:nvSpPr>
          <p:cNvPr id="50" name="Text 47"/>
          <p:cNvSpPr/>
          <p:nvPr/>
        </p:nvSpPr>
        <p:spPr>
          <a:xfrm>
            <a:off x="6163056" y="1956816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7FB3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-23°C / 24 hrs</a:t>
            </a:r>
            <a:endParaRPr lang="en-US" sz="750" dirty="0"/>
          </a:p>
        </p:txBody>
      </p:sp>
      <p:sp>
        <p:nvSpPr>
          <p:cNvPr id="51" name="Text 48"/>
          <p:cNvSpPr/>
          <p:nvPr/>
        </p:nvSpPr>
        <p:spPr>
          <a:xfrm>
            <a:off x="6163056" y="2148840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6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↕</a:t>
            </a:r>
            <a:endParaRPr lang="en-US" sz="1000" dirty="0"/>
          </a:p>
        </p:txBody>
      </p:sp>
      <p:sp>
        <p:nvSpPr>
          <p:cNvPr id="52" name="Shape 49"/>
          <p:cNvSpPr/>
          <p:nvPr/>
        </p:nvSpPr>
        <p:spPr>
          <a:xfrm>
            <a:off x="6163056" y="2313432"/>
            <a:ext cx="1152144" cy="475488"/>
          </a:xfrm>
          <a:prstGeom prst="roundRect">
            <a:avLst>
              <a:gd name="adj" fmla="val 7692"/>
            </a:avLst>
          </a:prstGeom>
          <a:solidFill>
            <a:srgbClr val="2A4A3A"/>
          </a:solidFill>
          <a:ln w="12700">
            <a:solidFill>
              <a:srgbClr val="6AAA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50"/>
          <p:cNvSpPr/>
          <p:nvPr/>
        </p:nvSpPr>
        <p:spPr>
          <a:xfrm>
            <a:off x="6163056" y="2350008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8AC8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THAW</a:t>
            </a:r>
            <a:endParaRPr lang="en-US" sz="800" dirty="0"/>
          </a:p>
        </p:txBody>
      </p:sp>
      <p:sp>
        <p:nvSpPr>
          <p:cNvPr id="54" name="Text 51"/>
          <p:cNvSpPr/>
          <p:nvPr/>
        </p:nvSpPr>
        <p:spPr>
          <a:xfrm>
            <a:off x="6163056" y="2551176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8AC8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+23°C / 24 hrs</a:t>
            </a:r>
            <a:endParaRPr lang="en-US" sz="750" dirty="0"/>
          </a:p>
        </p:txBody>
      </p:sp>
      <p:sp>
        <p:nvSpPr>
          <p:cNvPr id="55" name="Text 52"/>
          <p:cNvSpPr/>
          <p:nvPr/>
        </p:nvSpPr>
        <p:spPr>
          <a:xfrm>
            <a:off x="7434072" y="1463040"/>
            <a:ext cx="1243584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7A9B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Cycle 3</a:t>
            </a:r>
            <a:endParaRPr lang="en-US" sz="850" dirty="0"/>
          </a:p>
        </p:txBody>
      </p:sp>
      <p:sp>
        <p:nvSpPr>
          <p:cNvPr id="56" name="Shape 53"/>
          <p:cNvSpPr/>
          <p:nvPr/>
        </p:nvSpPr>
        <p:spPr>
          <a:xfrm>
            <a:off x="7479792" y="1719072"/>
            <a:ext cx="1152144" cy="475488"/>
          </a:xfrm>
          <a:prstGeom prst="roundRect">
            <a:avLst>
              <a:gd name="adj" fmla="val 7692"/>
            </a:avLst>
          </a:prstGeom>
          <a:solidFill>
            <a:srgbClr val="1A4A7A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54"/>
          <p:cNvSpPr/>
          <p:nvPr/>
        </p:nvSpPr>
        <p:spPr>
          <a:xfrm>
            <a:off x="7479792" y="1755648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7FB3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FREEZE</a:t>
            </a:r>
            <a:endParaRPr lang="en-US" sz="800" dirty="0"/>
          </a:p>
        </p:txBody>
      </p:sp>
      <p:sp>
        <p:nvSpPr>
          <p:cNvPr id="58" name="Text 55"/>
          <p:cNvSpPr/>
          <p:nvPr/>
        </p:nvSpPr>
        <p:spPr>
          <a:xfrm>
            <a:off x="7479792" y="1956816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7FB3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-23°C / 24 hrs</a:t>
            </a:r>
            <a:endParaRPr lang="en-US" sz="750" dirty="0"/>
          </a:p>
        </p:txBody>
      </p:sp>
      <p:sp>
        <p:nvSpPr>
          <p:cNvPr id="59" name="Text 56"/>
          <p:cNvSpPr/>
          <p:nvPr/>
        </p:nvSpPr>
        <p:spPr>
          <a:xfrm>
            <a:off x="7479792" y="2148840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A6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↕</a:t>
            </a:r>
            <a:endParaRPr lang="en-US" sz="1000" dirty="0"/>
          </a:p>
        </p:txBody>
      </p:sp>
      <p:sp>
        <p:nvSpPr>
          <p:cNvPr id="60" name="Shape 57"/>
          <p:cNvSpPr/>
          <p:nvPr/>
        </p:nvSpPr>
        <p:spPr>
          <a:xfrm>
            <a:off x="7479792" y="2313432"/>
            <a:ext cx="1152144" cy="475488"/>
          </a:xfrm>
          <a:prstGeom prst="roundRect">
            <a:avLst>
              <a:gd name="adj" fmla="val 7692"/>
            </a:avLst>
          </a:prstGeom>
          <a:solidFill>
            <a:srgbClr val="2A4A3A"/>
          </a:solidFill>
          <a:ln w="12700">
            <a:solidFill>
              <a:srgbClr val="6AAA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58"/>
          <p:cNvSpPr/>
          <p:nvPr/>
        </p:nvSpPr>
        <p:spPr>
          <a:xfrm>
            <a:off x="7479792" y="2350008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8AC8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THAW</a:t>
            </a:r>
            <a:endParaRPr lang="en-US" sz="800" dirty="0"/>
          </a:p>
        </p:txBody>
      </p:sp>
      <p:sp>
        <p:nvSpPr>
          <p:cNvPr id="62" name="Text 59"/>
          <p:cNvSpPr/>
          <p:nvPr/>
        </p:nvSpPr>
        <p:spPr>
          <a:xfrm>
            <a:off x="7479792" y="2551176"/>
            <a:ext cx="1152144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8AC8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+23°C / 24 hrs</a:t>
            </a:r>
            <a:endParaRPr lang="en-US" sz="750" dirty="0"/>
          </a:p>
        </p:txBody>
      </p:sp>
      <p:sp>
        <p:nvSpPr>
          <p:cNvPr id="63" name="Text 60"/>
          <p:cNvSpPr/>
          <p:nvPr/>
        </p:nvSpPr>
        <p:spPr>
          <a:xfrm>
            <a:off x="4754880" y="2779776"/>
            <a:ext cx="4078224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5A7A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× 12 cycles total  |  Mass loss and dimensional change measured after each cycle</a:t>
            </a:r>
            <a:endParaRPr lang="en-US" sz="800" dirty="0"/>
          </a:p>
        </p:txBody>
      </p:sp>
      <p:sp>
        <p:nvSpPr>
          <p:cNvPr id="64" name="Shape 61"/>
          <p:cNvSpPr/>
          <p:nvPr/>
        </p:nvSpPr>
        <p:spPr>
          <a:xfrm>
            <a:off x="4663440" y="3127248"/>
            <a:ext cx="2066544" cy="868680"/>
          </a:xfrm>
          <a:prstGeom prst="roundRect">
            <a:avLst>
              <a:gd name="adj" fmla="val 5263"/>
            </a:avLst>
          </a:prstGeom>
          <a:solidFill>
            <a:srgbClr val="0D2540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Shape 62"/>
          <p:cNvSpPr/>
          <p:nvPr/>
        </p:nvSpPr>
        <p:spPr>
          <a:xfrm>
            <a:off x="4663440" y="3172968"/>
            <a:ext cx="45720" cy="777240"/>
          </a:xfrm>
          <a:prstGeom prst="rect">
            <a:avLst/>
          </a:prstGeom>
          <a:solidFill>
            <a:srgbClr val="7FB3D3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6" name="Text 63"/>
          <p:cNvSpPr/>
          <p:nvPr/>
        </p:nvSpPr>
        <p:spPr>
          <a:xfrm>
            <a:off x="4782312" y="3182112"/>
            <a:ext cx="1901952" cy="20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Purpose</a:t>
            </a:r>
            <a:endParaRPr lang="en-US" sz="900" dirty="0"/>
          </a:p>
        </p:txBody>
      </p:sp>
      <p:sp>
        <p:nvSpPr>
          <p:cNvPr id="67" name="Text 64"/>
          <p:cNvSpPr/>
          <p:nvPr/>
        </p:nvSpPr>
        <p:spPr>
          <a:xfrm>
            <a:off x="4782312" y="3383280"/>
            <a:ext cx="1901952" cy="557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9E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Evaluates long-term structural integrity of stabilized waste exposed to freeze-thaw cycling — critical for northern Canadian site conditions</a:t>
            </a:r>
            <a:endParaRPr lang="en-US" sz="850" dirty="0"/>
          </a:p>
        </p:txBody>
      </p:sp>
      <p:sp>
        <p:nvSpPr>
          <p:cNvPr id="68" name="Shape 65"/>
          <p:cNvSpPr/>
          <p:nvPr/>
        </p:nvSpPr>
        <p:spPr>
          <a:xfrm>
            <a:off x="6821424" y="3127248"/>
            <a:ext cx="2066544" cy="868680"/>
          </a:xfrm>
          <a:prstGeom prst="roundRect">
            <a:avLst>
              <a:gd name="adj" fmla="val 5263"/>
            </a:avLst>
          </a:prstGeom>
          <a:solidFill>
            <a:srgbClr val="0D2540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Shape 66"/>
          <p:cNvSpPr/>
          <p:nvPr/>
        </p:nvSpPr>
        <p:spPr>
          <a:xfrm>
            <a:off x="6821424" y="3172968"/>
            <a:ext cx="45720" cy="777240"/>
          </a:xfrm>
          <a:prstGeom prst="rect">
            <a:avLst/>
          </a:prstGeom>
          <a:solidFill>
            <a:srgbClr val="7FB3D3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0" name="Text 67"/>
          <p:cNvSpPr/>
          <p:nvPr/>
        </p:nvSpPr>
        <p:spPr>
          <a:xfrm>
            <a:off x="6940296" y="3182112"/>
            <a:ext cx="1901952" cy="20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</a:t>
            </a:r>
            <a:endParaRPr lang="en-US" sz="900" dirty="0"/>
          </a:p>
        </p:txBody>
      </p:sp>
      <p:sp>
        <p:nvSpPr>
          <p:cNvPr id="71" name="Text 68"/>
          <p:cNvSpPr/>
          <p:nvPr/>
        </p:nvSpPr>
        <p:spPr>
          <a:xfrm>
            <a:off x="6940296" y="3383280"/>
            <a:ext cx="1901952" cy="557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9E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cycles of freezing at -23°C (24 hrs) followed by thawing at +23°C (24 hrs). Mass and dimensions recorded each cycle</a:t>
            </a:r>
            <a:endParaRPr lang="en-US" sz="850" dirty="0"/>
          </a:p>
        </p:txBody>
      </p:sp>
      <p:sp>
        <p:nvSpPr>
          <p:cNvPr id="72" name="Shape 69"/>
          <p:cNvSpPr/>
          <p:nvPr/>
        </p:nvSpPr>
        <p:spPr>
          <a:xfrm>
            <a:off x="4663440" y="4069080"/>
            <a:ext cx="2066544" cy="868680"/>
          </a:xfrm>
          <a:prstGeom prst="roundRect">
            <a:avLst>
              <a:gd name="adj" fmla="val 5263"/>
            </a:avLst>
          </a:prstGeom>
          <a:solidFill>
            <a:srgbClr val="0D2540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3" name="Shape 70"/>
          <p:cNvSpPr/>
          <p:nvPr/>
        </p:nvSpPr>
        <p:spPr>
          <a:xfrm>
            <a:off x="4663440" y="4114800"/>
            <a:ext cx="45720" cy="777240"/>
          </a:xfrm>
          <a:prstGeom prst="rect">
            <a:avLst/>
          </a:prstGeom>
          <a:solidFill>
            <a:srgbClr val="7FB3D3"/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4" name="Text 71"/>
          <p:cNvSpPr/>
          <p:nvPr/>
        </p:nvSpPr>
        <p:spPr>
          <a:xfrm>
            <a:off x="4782312" y="4123944"/>
            <a:ext cx="1901952" cy="20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 Criterion</a:t>
            </a:r>
            <a:endParaRPr lang="en-US" sz="900" dirty="0"/>
          </a:p>
        </p:txBody>
      </p:sp>
      <p:sp>
        <p:nvSpPr>
          <p:cNvPr id="75" name="Text 72"/>
          <p:cNvSpPr/>
          <p:nvPr/>
        </p:nvSpPr>
        <p:spPr>
          <a:xfrm>
            <a:off x="4782312" y="4325112"/>
            <a:ext cx="1901952" cy="557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9E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 loss ≤ 10–14% after 12 cycles (EPA SW-846 guidance); permeability and UCS re-tested post-cycling</a:t>
            </a:r>
            <a:endParaRPr lang="en-US" sz="850" dirty="0"/>
          </a:p>
        </p:txBody>
      </p:sp>
      <p:sp>
        <p:nvSpPr>
          <p:cNvPr id="76" name="Shape 73"/>
          <p:cNvSpPr/>
          <p:nvPr/>
        </p:nvSpPr>
        <p:spPr>
          <a:xfrm>
            <a:off x="6821424" y="4069080"/>
            <a:ext cx="2066544" cy="868680"/>
          </a:xfrm>
          <a:prstGeom prst="roundRect">
            <a:avLst>
              <a:gd name="adj" fmla="val 5263"/>
            </a:avLst>
          </a:prstGeom>
          <a:solidFill>
            <a:srgbClr val="0D2540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7" name="Shape 74"/>
          <p:cNvSpPr/>
          <p:nvPr/>
        </p:nvSpPr>
        <p:spPr>
          <a:xfrm>
            <a:off x="6821424" y="4114800"/>
            <a:ext cx="45720" cy="777240"/>
          </a:xfrm>
          <a:prstGeom prst="rect">
            <a:avLst/>
          </a:prstGeom>
          <a:solidFill>
            <a:srgbClr val="8CB33A"/>
          </a:solidFill>
          <a:ln w="12700">
            <a:solidFill>
              <a:srgbClr val="8CB3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8" name="Text 75"/>
          <p:cNvSpPr/>
          <p:nvPr/>
        </p:nvSpPr>
        <p:spPr>
          <a:xfrm>
            <a:off x="6940296" y="4123944"/>
            <a:ext cx="1901952" cy="20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 Matters</a:t>
            </a:r>
            <a:endParaRPr lang="en-US" sz="900" dirty="0"/>
          </a:p>
        </p:txBody>
      </p:sp>
      <p:sp>
        <p:nvSpPr>
          <p:cNvPr id="79" name="Text 76"/>
          <p:cNvSpPr/>
          <p:nvPr/>
        </p:nvSpPr>
        <p:spPr>
          <a:xfrm>
            <a:off x="6940296" y="4325112"/>
            <a:ext cx="1901952" cy="557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50" dirty="0">
                <a:solidFill>
                  <a:srgbClr val="9E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Confirms Duraflex monolith survives Arctic/subarctic conditions without fracture, swelling, or contaminant release</a:t>
            </a:r>
            <a:endParaRPr lang="en-US" sz="850" dirty="0"/>
          </a:p>
        </p:txBody>
      </p:sp>
      <p:sp>
        <p:nvSpPr>
          <p:cNvPr id="80" name="Shape 77"/>
          <p:cNvSpPr/>
          <p:nvPr/>
        </p:nvSpPr>
        <p:spPr>
          <a:xfrm>
            <a:off x="4544568" y="822960"/>
            <a:ext cx="54864" cy="4114800"/>
          </a:xfrm>
          <a:prstGeom prst="rect">
            <a:avLst/>
          </a:prstGeom>
          <a:solidFill>
            <a:srgbClr val="2A3E5A"/>
          </a:solidFill>
          <a:ln w="12700">
            <a:solidFill>
              <a:srgbClr val="2A3E5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1" name="Shape 78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1E34"/>
          </a:solidFill>
          <a:ln w="12700">
            <a:solidFill>
              <a:srgbClr val="0D1E3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2" name="Text 79"/>
          <p:cNvSpPr/>
          <p:nvPr/>
        </p:nvSpPr>
        <p:spPr>
          <a:xfrm>
            <a:off x="256032" y="4937760"/>
            <a:ext cx="8631936" cy="2057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i="1" dirty="0">
                <a:solidFill>
                  <a:srgbClr val="3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ASTM D2166/D2166M-24 — Unconfined Compressive Strength of Cohesive Soil  |  ASTM D4842 — Resistance of Solidified Waste to Freezing and Thawing  |  EPA SW-846 Method 9090A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2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F1E2E"/>
          </a:solidFill>
          <a:ln w="12700">
            <a:solidFill>
              <a:srgbClr val="0F1E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503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Stabilization / Solidification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274320" y="868680"/>
            <a:ext cx="54864" cy="1078992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02920" y="914400"/>
            <a:ext cx="4023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Contaminants stay in place.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02920" y="1271016"/>
            <a:ext cx="4023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Encapsulated in a stabilized matrix. Mobility reduced. Leaching controlled.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274320" y="2167128"/>
            <a:ext cx="54864" cy="1078992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02920" y="2212848"/>
            <a:ext cx="4023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reduction, not destruction.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502920" y="2569464"/>
            <a:ext cx="4023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goal is stopping exposure pathways — not eliminating the contaminant.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274320" y="3465576"/>
            <a:ext cx="54864" cy="1078992"/>
          </a:xfrm>
          <a:prstGeom prst="rect">
            <a:avLst/>
          </a:prstGeom>
          <a:solidFill>
            <a:srgbClr val="F6AD55"/>
          </a:solidFill>
          <a:ln w="12700">
            <a:solidFill>
              <a:srgbClr val="F6AD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02920" y="3511296"/>
            <a:ext cx="4023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Makes remediation possible.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502920" y="3994161"/>
            <a:ext cx="3865880" cy="4698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Sites that will never get cleaned under conventional economics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A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become viable under S/S. That's a better outcome than perpetual monitoring.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4754880" y="2560320"/>
            <a:ext cx="4160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3D5A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PHOTO — pug mill treatment,</a:t>
            </a:r>
            <a:endParaRPr lang="en-US" sz="9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3D5A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stabilization equipment in field ]</a:t>
            </a:r>
            <a:endParaRPr lang="en-US" sz="900" dirty="0"/>
          </a:p>
        </p:txBody>
      </p:sp>
      <p:pic>
        <p:nvPicPr>
          <p:cNvPr id="1026" name="Picture 2" descr="Pug Mill Manufacturers and Systems | Soil Stabilization Plant | GPE Group">
            <a:extLst>
              <a:ext uri="{FF2B5EF4-FFF2-40B4-BE49-F238E27FC236}">
                <a16:creationId xmlns:a16="http://schemas.microsoft.com/office/drawing/2014/main" id="{9BDE366B-3A36-8DB4-87C1-226F4BC3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12" y="868681"/>
            <a:ext cx="4295887" cy="303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DF758C5-97DE-4F2F-BC6A-5A5F8647F5CB}">
  <we:reference id="f5f369e5-aa35-49d7-ad7b-638152ddb008" version="1.0.0.1" store="EXCatalog" storeType="EXCatalog"/>
  <we:alternateReferences>
    <we:reference id="WA200010001" version="1.0.0.1" store="en-US" storeType="OMEX"/>
  </we:alternateReferences>
  <we:properties>
    <we:property name="claude.fileId" value="&quot;0c6dacf6-96d8-4cc2-acfd-9cdf1b578525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41C4A8D9DD6E4AA00D3CFE85F790E7" ma:contentTypeVersion="25" ma:contentTypeDescription="Create a new document." ma:contentTypeScope="" ma:versionID="32d7a3c68575ad993346c56368f83618">
  <xsd:schema xmlns:xsd="http://www.w3.org/2001/XMLSchema" xmlns:xs="http://www.w3.org/2001/XMLSchema" xmlns:p="http://schemas.microsoft.com/office/2006/metadata/properties" xmlns:ns1="http://schemas.microsoft.com/sharepoint/v3" xmlns:ns2="c7bbecf7-96a6-4d6c-b243-9a784b793bea" xmlns:ns3="08835dd0-bb87-47c4-b9c3-08df3f2bab10" targetNamespace="http://schemas.microsoft.com/office/2006/metadata/properties" ma:root="true" ma:fieldsID="dc398897a213f10af62a6a8ec6244b32" ns1:_="" ns2:_="" ns3:_="">
    <xsd:import namespace="http://schemas.microsoft.com/sharepoint/v3"/>
    <xsd:import namespace="c7bbecf7-96a6-4d6c-b243-9a784b793bea"/>
    <xsd:import namespace="08835dd0-bb87-47c4-b9c3-08df3f2ba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6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7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8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9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30" nillable="true" ma:displayName="Number of Likes" ma:internalName="LikesCount">
      <xsd:simpleType>
        <xsd:restriction base="dms:Unknown"/>
      </xsd:simpleType>
    </xsd:element>
    <xsd:element name="LikedBy" ma:index="31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becf7-96a6-4d6c-b243-9a784b79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fd1ed6f-d451-494b-b848-a2befef129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35dd0-bb87-47c4-b9c3-08df3f2ba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4c65525-1a10-4d6a-88b3-0cc32369415c}" ma:internalName="TaxCatchAll" ma:showField="CatchAllData" ma:web="08835dd0-bb87-47c4-b9c3-08df3f2ba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08835dd0-bb87-47c4-b9c3-08df3f2bab10" xsi:nil="true"/>
    <lcf76f155ced4ddcb4097134ff3c332f xmlns="c7bbecf7-96a6-4d6c-b243-9a784b793bea">
      <Terms xmlns="http://schemas.microsoft.com/office/infopath/2007/PartnerControls"/>
    </lcf76f155ced4ddcb4097134ff3c332f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1DF568B3-293C-47BB-B8A7-4EE6E92659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E25A26-A9B4-4517-9843-576AA2BEF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bbecf7-96a6-4d6c-b243-9a784b793bea"/>
    <ds:schemaRef ds:uri="08835dd0-bb87-47c4-b9c3-08df3f2bab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5A446F-0AF0-45B2-93FC-280FDB737D6A}">
  <ds:schemaRefs>
    <ds:schemaRef ds:uri="08835dd0-bb87-47c4-b9c3-08df3f2bab10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c7bbecf7-96a6-4d6c-b243-9a784b793bea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2135</Words>
  <Application>Microsoft Office PowerPoint</Application>
  <PresentationFormat>On-screen Show (16:9)</PresentationFormat>
  <Paragraphs>341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Remediation Reckoning</dc:title>
  <dc:subject>PptxGenJS Presentation</dc:subject>
  <dc:creator>Shawn Samborsky</dc:creator>
  <cp:lastModifiedBy>Shawn Samborsky</cp:lastModifiedBy>
  <cp:revision>2</cp:revision>
  <dcterms:created xsi:type="dcterms:W3CDTF">2026-04-06T01:34:23Z</dcterms:created>
  <dcterms:modified xsi:type="dcterms:W3CDTF">2026-04-08T22:18:15Z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0x0101008141C4A8D9DD6E4AA00D3CFE85F790E7</vt:lpwstr>
  </property>
  <property fmtid="{D5CDD505-2E9C-101B-9397-08002B2CF9AE}" pid="3" name="MediaServiceImageTags">
    <vt:lpwstr/>
  </property>
</Properties>
</file>