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7"/>
  </p:notesMasterIdLst>
  <p:sldIdLst>
    <p:sldId id="259" r:id="rId2"/>
    <p:sldId id="257" r:id="rId3"/>
    <p:sldId id="318" r:id="rId4"/>
    <p:sldId id="319" r:id="rId5"/>
    <p:sldId id="295" r:id="rId6"/>
    <p:sldId id="307" r:id="rId7"/>
    <p:sldId id="317" r:id="rId8"/>
    <p:sldId id="323" r:id="rId9"/>
    <p:sldId id="322" r:id="rId10"/>
    <p:sldId id="311" r:id="rId11"/>
    <p:sldId id="312" r:id="rId12"/>
    <p:sldId id="320" r:id="rId13"/>
    <p:sldId id="324" r:id="rId14"/>
    <p:sldId id="325" r:id="rId15"/>
    <p:sldId id="330" r:id="rId16"/>
    <p:sldId id="329" r:id="rId17"/>
    <p:sldId id="333" r:id="rId18"/>
    <p:sldId id="334" r:id="rId19"/>
    <p:sldId id="335" r:id="rId20"/>
    <p:sldId id="327" r:id="rId21"/>
    <p:sldId id="332" r:id="rId22"/>
    <p:sldId id="331" r:id="rId23"/>
    <p:sldId id="316" r:id="rId24"/>
    <p:sldId id="294" r:id="rId25"/>
    <p:sldId id="25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A2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63066" autoAdjust="0"/>
  </p:normalViewPr>
  <p:slideViewPr>
    <p:cSldViewPr>
      <p:cViewPr varScale="1">
        <p:scale>
          <a:sx n="55" d="100"/>
          <a:sy n="55" d="100"/>
        </p:scale>
        <p:origin x="1916" y="40"/>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svg"/><Relationship Id="rId1"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svg"/><Relationship Id="rId1"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516FD-E6C0-451A-91E3-203EE2BDD0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437221-E163-4E38-BE55-12BFE470F61A}">
      <dgm:prSet/>
      <dgm:spPr/>
      <dgm:t>
        <a:bodyPr/>
        <a:lstStyle/>
        <a:p>
          <a:r>
            <a:rPr lang="en-US" b="1"/>
            <a:t>Rising Public Awareness</a:t>
          </a:r>
          <a:endParaRPr lang="en-US"/>
        </a:p>
      </dgm:t>
    </dgm:pt>
    <dgm:pt modelId="{F36D3D02-528C-458F-A28C-5522A9FC15D2}" type="parTrans" cxnId="{C4B75807-F29C-4C73-A92B-C13155E67CEE}">
      <dgm:prSet/>
      <dgm:spPr/>
      <dgm:t>
        <a:bodyPr/>
        <a:lstStyle/>
        <a:p>
          <a:endParaRPr lang="en-US"/>
        </a:p>
      </dgm:t>
    </dgm:pt>
    <dgm:pt modelId="{8D6D4625-0D75-4D10-9D04-0473484B9692}" type="sibTrans" cxnId="{C4B75807-F29C-4C73-A92B-C13155E67CEE}">
      <dgm:prSet/>
      <dgm:spPr/>
      <dgm:t>
        <a:bodyPr/>
        <a:lstStyle/>
        <a:p>
          <a:endParaRPr lang="en-US"/>
        </a:p>
      </dgm:t>
    </dgm:pt>
    <dgm:pt modelId="{1259FA94-CB42-4AA0-8D6A-A782928071F6}">
      <dgm:prSet/>
      <dgm:spPr/>
      <dgm:t>
        <a:bodyPr/>
        <a:lstStyle/>
        <a:p>
          <a:r>
            <a:rPr lang="en-US" dirty="0"/>
            <a:t>Media coverage of PFAS contamination fueling public concern about environmental and health risks</a:t>
          </a:r>
        </a:p>
      </dgm:t>
    </dgm:pt>
    <dgm:pt modelId="{FBEB440B-942A-4CB8-987B-15458C4E7C4B}" type="parTrans" cxnId="{FCFD1530-3E72-4C90-8C10-43259B6DE864}">
      <dgm:prSet/>
      <dgm:spPr/>
      <dgm:t>
        <a:bodyPr/>
        <a:lstStyle/>
        <a:p>
          <a:endParaRPr lang="en-US"/>
        </a:p>
      </dgm:t>
    </dgm:pt>
    <dgm:pt modelId="{0D0C3E7D-8730-46A9-9403-DC7FEB40D954}" type="sibTrans" cxnId="{FCFD1530-3E72-4C90-8C10-43259B6DE864}">
      <dgm:prSet/>
      <dgm:spPr/>
      <dgm:t>
        <a:bodyPr/>
        <a:lstStyle/>
        <a:p>
          <a:endParaRPr lang="en-US"/>
        </a:p>
      </dgm:t>
    </dgm:pt>
    <dgm:pt modelId="{53EF4517-F287-4970-AEF5-2E2C965C8C23}">
      <dgm:prSet/>
      <dgm:spPr/>
      <dgm:t>
        <a:bodyPr/>
        <a:lstStyle/>
        <a:p>
          <a:r>
            <a:rPr lang="en-US" dirty="0"/>
            <a:t>PFAS Hotspot Maps</a:t>
          </a:r>
        </a:p>
      </dgm:t>
    </dgm:pt>
    <dgm:pt modelId="{161D61D0-94BC-4884-A609-27BB44C4409A}" type="parTrans" cxnId="{8B132577-59E2-42A1-94CD-6E9B3DF5DD87}">
      <dgm:prSet/>
      <dgm:spPr/>
      <dgm:t>
        <a:bodyPr/>
        <a:lstStyle/>
        <a:p>
          <a:endParaRPr lang="en-US"/>
        </a:p>
      </dgm:t>
    </dgm:pt>
    <dgm:pt modelId="{482E5C2A-A266-4F33-8BD8-4A619CA1C31E}" type="sibTrans" cxnId="{8B132577-59E2-42A1-94CD-6E9B3DF5DD87}">
      <dgm:prSet/>
      <dgm:spPr/>
      <dgm:t>
        <a:bodyPr/>
        <a:lstStyle/>
        <a:p>
          <a:endParaRPr lang="en-US"/>
        </a:p>
      </dgm:t>
    </dgm:pt>
    <dgm:pt modelId="{24915965-9CAF-4686-B55E-091504333275}">
      <dgm:prSet/>
      <dgm:spPr/>
      <dgm:t>
        <a:bodyPr/>
        <a:lstStyle/>
        <a:p>
          <a:r>
            <a:rPr lang="en-US" b="1"/>
            <a:t>Government Action on PFAS in Canada is Accelerating</a:t>
          </a:r>
          <a:endParaRPr lang="en-US"/>
        </a:p>
      </dgm:t>
    </dgm:pt>
    <dgm:pt modelId="{10A2E11E-CECA-476F-96BB-82B353EFA367}" type="parTrans" cxnId="{0AF22AF0-FD48-4270-AAE5-276F76BD74CC}">
      <dgm:prSet/>
      <dgm:spPr/>
      <dgm:t>
        <a:bodyPr/>
        <a:lstStyle/>
        <a:p>
          <a:endParaRPr lang="en-US"/>
        </a:p>
      </dgm:t>
    </dgm:pt>
    <dgm:pt modelId="{7CC6EBB6-9451-44BD-A549-FF2FEFB473BA}" type="sibTrans" cxnId="{0AF22AF0-FD48-4270-AAE5-276F76BD74CC}">
      <dgm:prSet/>
      <dgm:spPr/>
      <dgm:t>
        <a:bodyPr/>
        <a:lstStyle/>
        <a:p>
          <a:endParaRPr lang="en-US"/>
        </a:p>
      </dgm:t>
    </dgm:pt>
    <dgm:pt modelId="{E55E26AD-5263-494B-9281-FD9B50606188}">
      <dgm:prSet/>
      <dgm:spPr/>
      <dgm:t>
        <a:bodyPr/>
        <a:lstStyle/>
        <a:p>
          <a:r>
            <a:rPr lang="en-US" b="1"/>
            <a:t>July 2024:</a:t>
          </a:r>
          <a:r>
            <a:rPr lang="en-US"/>
            <a:t> Updated Draft State of PFAS Report recommendation to add PFAS to Part 2 of Schedule 1 of CEPA</a:t>
          </a:r>
        </a:p>
      </dgm:t>
    </dgm:pt>
    <dgm:pt modelId="{1CB11B62-8CB8-4C9C-B35A-C01A51D1CE33}" type="parTrans" cxnId="{84BAF69E-D50F-4ACA-B390-9C94F39722FE}">
      <dgm:prSet/>
      <dgm:spPr/>
      <dgm:t>
        <a:bodyPr/>
        <a:lstStyle/>
        <a:p>
          <a:endParaRPr lang="en-US"/>
        </a:p>
      </dgm:t>
    </dgm:pt>
    <dgm:pt modelId="{7F4D3419-E09D-42CC-966C-1FD77662731D}" type="sibTrans" cxnId="{84BAF69E-D50F-4ACA-B390-9C94F39722FE}">
      <dgm:prSet/>
      <dgm:spPr/>
      <dgm:t>
        <a:bodyPr/>
        <a:lstStyle/>
        <a:p>
          <a:endParaRPr lang="en-US"/>
        </a:p>
      </dgm:t>
    </dgm:pt>
    <dgm:pt modelId="{5F5BF6C3-AD08-4022-B95B-04E926AEB1FF}">
      <dgm:prSet/>
      <dgm:spPr/>
      <dgm:t>
        <a:bodyPr/>
        <a:lstStyle/>
        <a:p>
          <a:r>
            <a:rPr lang="en-US" b="1"/>
            <a:t>August 2024</a:t>
          </a:r>
          <a:r>
            <a:rPr lang="en-US"/>
            <a:t>: Health Canada Drinking Water Objective of 30 ng/L for sum of 25 PFAS</a:t>
          </a:r>
        </a:p>
      </dgm:t>
    </dgm:pt>
    <dgm:pt modelId="{D01DA5E1-7005-4E92-A2F4-BA28909CBE93}" type="parTrans" cxnId="{E2D0A289-10D3-40D8-82A9-63A0D1D74163}">
      <dgm:prSet/>
      <dgm:spPr/>
      <dgm:t>
        <a:bodyPr/>
        <a:lstStyle/>
        <a:p>
          <a:endParaRPr lang="en-US"/>
        </a:p>
      </dgm:t>
    </dgm:pt>
    <dgm:pt modelId="{442583F5-C344-45A9-9A09-F86A7D76686D}" type="sibTrans" cxnId="{E2D0A289-10D3-40D8-82A9-63A0D1D74163}">
      <dgm:prSet/>
      <dgm:spPr/>
      <dgm:t>
        <a:bodyPr/>
        <a:lstStyle/>
        <a:p>
          <a:endParaRPr lang="en-US"/>
        </a:p>
      </dgm:t>
    </dgm:pt>
    <dgm:pt modelId="{05D88675-734E-43EE-9AC5-8B28A6A6682A}">
      <dgm:prSet/>
      <dgm:spPr/>
      <dgm:t>
        <a:bodyPr/>
        <a:lstStyle/>
        <a:p>
          <a:r>
            <a:rPr lang="en-US" b="1"/>
            <a:t>March 2025</a:t>
          </a:r>
          <a:r>
            <a:rPr lang="en-US"/>
            <a:t>: Federal Final State of PFAS Report and PFAS Risk Management Approach</a:t>
          </a:r>
        </a:p>
      </dgm:t>
    </dgm:pt>
    <dgm:pt modelId="{707E1185-68A2-4E98-B758-662CF8912E82}" type="parTrans" cxnId="{B4642F0E-FD2A-4842-B5E4-01AE83D08463}">
      <dgm:prSet/>
      <dgm:spPr/>
      <dgm:t>
        <a:bodyPr/>
        <a:lstStyle/>
        <a:p>
          <a:endParaRPr lang="en-US"/>
        </a:p>
      </dgm:t>
    </dgm:pt>
    <dgm:pt modelId="{E0047E07-D588-42DA-9CD9-96A979B2A050}" type="sibTrans" cxnId="{B4642F0E-FD2A-4842-B5E4-01AE83D08463}">
      <dgm:prSet/>
      <dgm:spPr/>
      <dgm:t>
        <a:bodyPr/>
        <a:lstStyle/>
        <a:p>
          <a:endParaRPr lang="en-US"/>
        </a:p>
      </dgm:t>
    </dgm:pt>
    <dgm:pt modelId="{67D3E234-115D-4ECD-B461-A71773B95557}">
      <dgm:prSet/>
      <dgm:spPr/>
      <dgm:t>
        <a:bodyPr/>
        <a:lstStyle/>
        <a:p>
          <a:r>
            <a:rPr lang="en-US" b="1"/>
            <a:t>Evolving PFAS Class Action Litigation in Canada</a:t>
          </a:r>
          <a:endParaRPr lang="en-US"/>
        </a:p>
      </dgm:t>
    </dgm:pt>
    <dgm:pt modelId="{DD45B2CB-458C-4FBD-AC03-C81FF0ADA3B2}" type="parTrans" cxnId="{48B7A547-DC9C-4B21-822C-6F97D668FFDD}">
      <dgm:prSet/>
      <dgm:spPr/>
      <dgm:t>
        <a:bodyPr/>
        <a:lstStyle/>
        <a:p>
          <a:endParaRPr lang="en-US"/>
        </a:p>
      </dgm:t>
    </dgm:pt>
    <dgm:pt modelId="{51427FC6-78C3-4042-BD96-849EB9DE83EB}" type="sibTrans" cxnId="{48B7A547-DC9C-4B21-822C-6F97D668FFDD}">
      <dgm:prSet/>
      <dgm:spPr/>
      <dgm:t>
        <a:bodyPr/>
        <a:lstStyle/>
        <a:p>
          <a:endParaRPr lang="en-US"/>
        </a:p>
      </dgm:t>
    </dgm:pt>
    <dgm:pt modelId="{21B34B14-60DA-4D5A-A967-8ABF147239E1}">
      <dgm:prSet/>
      <dgm:spPr/>
      <dgm:t>
        <a:bodyPr/>
        <a:lstStyle/>
        <a:p>
          <a:r>
            <a:rPr lang="en-US" dirty="0"/>
            <a:t>Certified Mississippi Mills PFAS Stigma Class Action (</a:t>
          </a:r>
          <a:r>
            <a:rPr lang="en-US" i="1" dirty="0"/>
            <a:t>Egan et al. v. National Research Council of Canada</a:t>
          </a:r>
          <a:r>
            <a:rPr lang="en-US" dirty="0"/>
            <a:t>)</a:t>
          </a:r>
        </a:p>
      </dgm:t>
    </dgm:pt>
    <dgm:pt modelId="{423EC783-5FF5-434B-A589-74BE18F28F8E}" type="parTrans" cxnId="{3E65802C-B1A3-4FBE-A15F-923FB4BCCDAF}">
      <dgm:prSet/>
      <dgm:spPr/>
      <dgm:t>
        <a:bodyPr/>
        <a:lstStyle/>
        <a:p>
          <a:endParaRPr lang="en-US"/>
        </a:p>
      </dgm:t>
    </dgm:pt>
    <dgm:pt modelId="{C73E733E-E765-494C-9530-D6CD1B900313}" type="sibTrans" cxnId="{3E65802C-B1A3-4FBE-A15F-923FB4BCCDAF}">
      <dgm:prSet/>
      <dgm:spPr/>
      <dgm:t>
        <a:bodyPr/>
        <a:lstStyle/>
        <a:p>
          <a:endParaRPr lang="en-US"/>
        </a:p>
      </dgm:t>
    </dgm:pt>
    <dgm:pt modelId="{87F03E32-B999-4DC1-A732-C94160F20F0B}">
      <dgm:prSet/>
      <dgm:spPr/>
      <dgm:t>
        <a:bodyPr/>
        <a:lstStyle/>
        <a:p>
          <a:r>
            <a:rPr lang="en-US" dirty="0"/>
            <a:t>Proposed CFB North Bay and Jack Garland Airport PFAS Stigma Class Action (</a:t>
          </a:r>
          <a:r>
            <a:rPr lang="en-US" i="1" dirty="0"/>
            <a:t>Sway &amp; Currie v. the Attorney General of Canada and the Corporation of the City of North Bay</a:t>
          </a:r>
          <a:r>
            <a:rPr lang="en-US" dirty="0"/>
            <a:t>)</a:t>
          </a:r>
        </a:p>
      </dgm:t>
    </dgm:pt>
    <dgm:pt modelId="{42D7C5C6-BF6E-41C4-A5C3-2A928DDB6EAF}" type="parTrans" cxnId="{91B98A40-C45C-47B4-A142-31FE59974BA3}">
      <dgm:prSet/>
      <dgm:spPr/>
      <dgm:t>
        <a:bodyPr/>
        <a:lstStyle/>
        <a:p>
          <a:endParaRPr lang="en-CA"/>
        </a:p>
      </dgm:t>
    </dgm:pt>
    <dgm:pt modelId="{80328B8C-A9EF-4668-99B3-A55F7F78E59B}" type="sibTrans" cxnId="{91B98A40-C45C-47B4-A142-31FE59974BA3}">
      <dgm:prSet/>
      <dgm:spPr/>
      <dgm:t>
        <a:bodyPr/>
        <a:lstStyle/>
        <a:p>
          <a:endParaRPr lang="en-CA"/>
        </a:p>
      </dgm:t>
    </dgm:pt>
    <dgm:pt modelId="{EFF34557-2DF2-4183-9C0C-98608592F3C0}" type="pres">
      <dgm:prSet presAssocID="{DBA516FD-E6C0-451A-91E3-203EE2BDD022}" presName="linear" presStyleCnt="0">
        <dgm:presLayoutVars>
          <dgm:dir/>
          <dgm:animLvl val="lvl"/>
          <dgm:resizeHandles val="exact"/>
        </dgm:presLayoutVars>
      </dgm:prSet>
      <dgm:spPr/>
    </dgm:pt>
    <dgm:pt modelId="{8A08A03C-8816-48D4-A550-ACFD76B898C3}" type="pres">
      <dgm:prSet presAssocID="{33437221-E163-4E38-BE55-12BFE470F61A}" presName="parentLin" presStyleCnt="0"/>
      <dgm:spPr/>
    </dgm:pt>
    <dgm:pt modelId="{CF718C7E-7BD2-409A-8843-290F39F117F9}" type="pres">
      <dgm:prSet presAssocID="{33437221-E163-4E38-BE55-12BFE470F61A}" presName="parentLeftMargin" presStyleLbl="node1" presStyleIdx="0" presStyleCnt="3"/>
      <dgm:spPr/>
    </dgm:pt>
    <dgm:pt modelId="{CA87DBE3-509C-43A9-A71C-39F34D9DF114}" type="pres">
      <dgm:prSet presAssocID="{33437221-E163-4E38-BE55-12BFE470F61A}" presName="parentText" presStyleLbl="node1" presStyleIdx="0" presStyleCnt="3">
        <dgm:presLayoutVars>
          <dgm:chMax val="0"/>
          <dgm:bulletEnabled val="1"/>
        </dgm:presLayoutVars>
      </dgm:prSet>
      <dgm:spPr/>
    </dgm:pt>
    <dgm:pt modelId="{FE50B669-A52B-4604-84DA-85A4960A63E5}" type="pres">
      <dgm:prSet presAssocID="{33437221-E163-4E38-BE55-12BFE470F61A}" presName="negativeSpace" presStyleCnt="0"/>
      <dgm:spPr/>
    </dgm:pt>
    <dgm:pt modelId="{4C6567EA-2188-4D9A-B96A-A2FCEF02CC76}" type="pres">
      <dgm:prSet presAssocID="{33437221-E163-4E38-BE55-12BFE470F61A}" presName="childText" presStyleLbl="conFgAcc1" presStyleIdx="0" presStyleCnt="3">
        <dgm:presLayoutVars>
          <dgm:bulletEnabled val="1"/>
        </dgm:presLayoutVars>
      </dgm:prSet>
      <dgm:spPr/>
    </dgm:pt>
    <dgm:pt modelId="{B606FFB4-D392-4550-B3C2-9265FE29FFB0}" type="pres">
      <dgm:prSet presAssocID="{8D6D4625-0D75-4D10-9D04-0473484B9692}" presName="spaceBetweenRectangles" presStyleCnt="0"/>
      <dgm:spPr/>
    </dgm:pt>
    <dgm:pt modelId="{9FDAB22D-A7C0-40EA-8C30-692B6E877F29}" type="pres">
      <dgm:prSet presAssocID="{24915965-9CAF-4686-B55E-091504333275}" presName="parentLin" presStyleCnt="0"/>
      <dgm:spPr/>
    </dgm:pt>
    <dgm:pt modelId="{DA1912D9-329D-4C7E-B2C1-5192ED6C8D2C}" type="pres">
      <dgm:prSet presAssocID="{24915965-9CAF-4686-B55E-091504333275}" presName="parentLeftMargin" presStyleLbl="node1" presStyleIdx="0" presStyleCnt="3"/>
      <dgm:spPr/>
    </dgm:pt>
    <dgm:pt modelId="{1AD6FA4A-E813-4DA8-8885-0583BB4F0350}" type="pres">
      <dgm:prSet presAssocID="{24915965-9CAF-4686-B55E-091504333275}" presName="parentText" presStyleLbl="node1" presStyleIdx="1" presStyleCnt="3">
        <dgm:presLayoutVars>
          <dgm:chMax val="0"/>
          <dgm:bulletEnabled val="1"/>
        </dgm:presLayoutVars>
      </dgm:prSet>
      <dgm:spPr/>
    </dgm:pt>
    <dgm:pt modelId="{D50E4CCE-3A47-4DAA-8B55-009E31FA88D5}" type="pres">
      <dgm:prSet presAssocID="{24915965-9CAF-4686-B55E-091504333275}" presName="negativeSpace" presStyleCnt="0"/>
      <dgm:spPr/>
    </dgm:pt>
    <dgm:pt modelId="{6F670D8A-0523-47D2-8E8E-555805FD1E82}" type="pres">
      <dgm:prSet presAssocID="{24915965-9CAF-4686-B55E-091504333275}" presName="childText" presStyleLbl="conFgAcc1" presStyleIdx="1" presStyleCnt="3">
        <dgm:presLayoutVars>
          <dgm:bulletEnabled val="1"/>
        </dgm:presLayoutVars>
      </dgm:prSet>
      <dgm:spPr/>
    </dgm:pt>
    <dgm:pt modelId="{6DE10765-F082-41BD-B780-6BC46B5489E3}" type="pres">
      <dgm:prSet presAssocID="{7CC6EBB6-9451-44BD-A549-FF2FEFB473BA}" presName="spaceBetweenRectangles" presStyleCnt="0"/>
      <dgm:spPr/>
    </dgm:pt>
    <dgm:pt modelId="{E01DB835-3813-47CB-8318-6DB4C7F1A4B3}" type="pres">
      <dgm:prSet presAssocID="{67D3E234-115D-4ECD-B461-A71773B95557}" presName="parentLin" presStyleCnt="0"/>
      <dgm:spPr/>
    </dgm:pt>
    <dgm:pt modelId="{F0F58F1A-9629-4C06-8F10-3C32BE4BDDD5}" type="pres">
      <dgm:prSet presAssocID="{67D3E234-115D-4ECD-B461-A71773B95557}" presName="parentLeftMargin" presStyleLbl="node1" presStyleIdx="1" presStyleCnt="3"/>
      <dgm:spPr/>
    </dgm:pt>
    <dgm:pt modelId="{F854C6CF-281B-4446-A7C9-E2C6532CA5AD}" type="pres">
      <dgm:prSet presAssocID="{67D3E234-115D-4ECD-B461-A71773B95557}" presName="parentText" presStyleLbl="node1" presStyleIdx="2" presStyleCnt="3">
        <dgm:presLayoutVars>
          <dgm:chMax val="0"/>
          <dgm:bulletEnabled val="1"/>
        </dgm:presLayoutVars>
      </dgm:prSet>
      <dgm:spPr/>
    </dgm:pt>
    <dgm:pt modelId="{36FDBCED-A640-43F5-8B0B-8D2BBF8E649D}" type="pres">
      <dgm:prSet presAssocID="{67D3E234-115D-4ECD-B461-A71773B95557}" presName="negativeSpace" presStyleCnt="0"/>
      <dgm:spPr/>
    </dgm:pt>
    <dgm:pt modelId="{89CD2A27-88BA-4211-9C16-9645DC3AD5ED}" type="pres">
      <dgm:prSet presAssocID="{67D3E234-115D-4ECD-B461-A71773B95557}" presName="childText" presStyleLbl="conFgAcc1" presStyleIdx="2" presStyleCnt="3">
        <dgm:presLayoutVars>
          <dgm:bulletEnabled val="1"/>
        </dgm:presLayoutVars>
      </dgm:prSet>
      <dgm:spPr/>
    </dgm:pt>
  </dgm:ptLst>
  <dgm:cxnLst>
    <dgm:cxn modelId="{C4B75807-F29C-4C73-A92B-C13155E67CEE}" srcId="{DBA516FD-E6C0-451A-91E3-203EE2BDD022}" destId="{33437221-E163-4E38-BE55-12BFE470F61A}" srcOrd="0" destOrd="0" parTransId="{F36D3D02-528C-458F-A28C-5522A9FC15D2}" sibTransId="{8D6D4625-0D75-4D10-9D04-0473484B9692}"/>
    <dgm:cxn modelId="{438FCD08-F572-4FDB-8415-FCC4CFCC86AD}" type="presOf" srcId="{E55E26AD-5263-494B-9281-FD9B50606188}" destId="{6F670D8A-0523-47D2-8E8E-555805FD1E82}" srcOrd="0" destOrd="0" presId="urn:microsoft.com/office/officeart/2005/8/layout/list1"/>
    <dgm:cxn modelId="{26902D0D-175B-41EC-8DCB-F2C58A74B398}" type="presOf" srcId="{67D3E234-115D-4ECD-B461-A71773B95557}" destId="{F0F58F1A-9629-4C06-8F10-3C32BE4BDDD5}" srcOrd="0" destOrd="0" presId="urn:microsoft.com/office/officeart/2005/8/layout/list1"/>
    <dgm:cxn modelId="{B4642F0E-FD2A-4842-B5E4-01AE83D08463}" srcId="{24915965-9CAF-4686-B55E-091504333275}" destId="{05D88675-734E-43EE-9AC5-8B28A6A6682A}" srcOrd="2" destOrd="0" parTransId="{707E1185-68A2-4E98-B758-662CF8912E82}" sibTransId="{E0047E07-D588-42DA-9CD9-96A979B2A050}"/>
    <dgm:cxn modelId="{59893515-0E3C-4C37-9C35-FA837D888632}" type="presOf" srcId="{24915965-9CAF-4686-B55E-091504333275}" destId="{1AD6FA4A-E813-4DA8-8885-0583BB4F0350}" srcOrd="1" destOrd="0" presId="urn:microsoft.com/office/officeart/2005/8/layout/list1"/>
    <dgm:cxn modelId="{3E65802C-B1A3-4FBE-A15F-923FB4BCCDAF}" srcId="{67D3E234-115D-4ECD-B461-A71773B95557}" destId="{21B34B14-60DA-4D5A-A967-8ABF147239E1}" srcOrd="0" destOrd="0" parTransId="{423EC783-5FF5-434B-A589-74BE18F28F8E}" sibTransId="{C73E733E-E765-494C-9530-D6CD1B900313}"/>
    <dgm:cxn modelId="{FCFD1530-3E72-4C90-8C10-43259B6DE864}" srcId="{33437221-E163-4E38-BE55-12BFE470F61A}" destId="{1259FA94-CB42-4AA0-8D6A-A782928071F6}" srcOrd="0" destOrd="0" parTransId="{FBEB440B-942A-4CB8-987B-15458C4E7C4B}" sibTransId="{0D0C3E7D-8730-46A9-9403-DC7FEB40D954}"/>
    <dgm:cxn modelId="{D5CFBC3D-3AAB-4DA1-831E-F45A09492981}" type="presOf" srcId="{1259FA94-CB42-4AA0-8D6A-A782928071F6}" destId="{4C6567EA-2188-4D9A-B96A-A2FCEF02CC76}" srcOrd="0" destOrd="0" presId="urn:microsoft.com/office/officeart/2005/8/layout/list1"/>
    <dgm:cxn modelId="{91B98A40-C45C-47B4-A142-31FE59974BA3}" srcId="{67D3E234-115D-4ECD-B461-A71773B95557}" destId="{87F03E32-B999-4DC1-A732-C94160F20F0B}" srcOrd="1" destOrd="0" parTransId="{42D7C5C6-BF6E-41C4-A5C3-2A928DDB6EAF}" sibTransId="{80328B8C-A9EF-4668-99B3-A55F7F78E59B}"/>
    <dgm:cxn modelId="{48B7A547-DC9C-4B21-822C-6F97D668FFDD}" srcId="{DBA516FD-E6C0-451A-91E3-203EE2BDD022}" destId="{67D3E234-115D-4ECD-B461-A71773B95557}" srcOrd="2" destOrd="0" parTransId="{DD45B2CB-458C-4FBD-AC03-C81FF0ADA3B2}" sibTransId="{51427FC6-78C3-4042-BD96-849EB9DE83EB}"/>
    <dgm:cxn modelId="{8B132577-59E2-42A1-94CD-6E9B3DF5DD87}" srcId="{33437221-E163-4E38-BE55-12BFE470F61A}" destId="{53EF4517-F287-4970-AEF5-2E2C965C8C23}" srcOrd="1" destOrd="0" parTransId="{161D61D0-94BC-4884-A609-27BB44C4409A}" sibTransId="{482E5C2A-A266-4F33-8BD8-4A619CA1C31E}"/>
    <dgm:cxn modelId="{1038D685-DE9D-4539-84AF-4E2B051BDA9F}" type="presOf" srcId="{24915965-9CAF-4686-B55E-091504333275}" destId="{DA1912D9-329D-4C7E-B2C1-5192ED6C8D2C}" srcOrd="0" destOrd="0" presId="urn:microsoft.com/office/officeart/2005/8/layout/list1"/>
    <dgm:cxn modelId="{E2D0A289-10D3-40D8-82A9-63A0D1D74163}" srcId="{24915965-9CAF-4686-B55E-091504333275}" destId="{5F5BF6C3-AD08-4022-B95B-04E926AEB1FF}" srcOrd="1" destOrd="0" parTransId="{D01DA5E1-7005-4E92-A2F4-BA28909CBE93}" sibTransId="{442583F5-C344-45A9-9A09-F86A7D76686D}"/>
    <dgm:cxn modelId="{886FFA8A-34DD-47AE-926F-DEEAC767E05A}" type="presOf" srcId="{53EF4517-F287-4970-AEF5-2E2C965C8C23}" destId="{4C6567EA-2188-4D9A-B96A-A2FCEF02CC76}" srcOrd="0" destOrd="1" presId="urn:microsoft.com/office/officeart/2005/8/layout/list1"/>
    <dgm:cxn modelId="{C703E78E-ED65-4769-8167-16B0D0B8B963}" type="presOf" srcId="{33437221-E163-4E38-BE55-12BFE470F61A}" destId="{CA87DBE3-509C-43A9-A71C-39F34D9DF114}" srcOrd="1" destOrd="0" presId="urn:microsoft.com/office/officeart/2005/8/layout/list1"/>
    <dgm:cxn modelId="{84BAF69E-D50F-4ACA-B390-9C94F39722FE}" srcId="{24915965-9CAF-4686-B55E-091504333275}" destId="{E55E26AD-5263-494B-9281-FD9B50606188}" srcOrd="0" destOrd="0" parTransId="{1CB11B62-8CB8-4C9C-B35A-C01A51D1CE33}" sibTransId="{7F4D3419-E09D-42CC-966C-1FD77662731D}"/>
    <dgm:cxn modelId="{7C3556A2-CFF8-4D17-8FB3-345D08180F74}" type="presOf" srcId="{87F03E32-B999-4DC1-A732-C94160F20F0B}" destId="{89CD2A27-88BA-4211-9C16-9645DC3AD5ED}" srcOrd="0" destOrd="1" presId="urn:microsoft.com/office/officeart/2005/8/layout/list1"/>
    <dgm:cxn modelId="{CC528EA5-9202-4A3E-9CF7-D717862BB95C}" type="presOf" srcId="{5F5BF6C3-AD08-4022-B95B-04E926AEB1FF}" destId="{6F670D8A-0523-47D2-8E8E-555805FD1E82}" srcOrd="0" destOrd="1" presId="urn:microsoft.com/office/officeart/2005/8/layout/list1"/>
    <dgm:cxn modelId="{683691C0-0650-4812-9A8F-CC900EF1D035}" type="presOf" srcId="{67D3E234-115D-4ECD-B461-A71773B95557}" destId="{F854C6CF-281B-4446-A7C9-E2C6532CA5AD}" srcOrd="1" destOrd="0" presId="urn:microsoft.com/office/officeart/2005/8/layout/list1"/>
    <dgm:cxn modelId="{96CE7FC6-01CC-472A-854A-68048D17CE29}" type="presOf" srcId="{21B34B14-60DA-4D5A-A967-8ABF147239E1}" destId="{89CD2A27-88BA-4211-9C16-9645DC3AD5ED}" srcOrd="0" destOrd="0" presId="urn:microsoft.com/office/officeart/2005/8/layout/list1"/>
    <dgm:cxn modelId="{8B1389D7-4535-4AB9-B925-3AD7BB5265D9}" type="presOf" srcId="{DBA516FD-E6C0-451A-91E3-203EE2BDD022}" destId="{EFF34557-2DF2-4183-9C0C-98608592F3C0}" srcOrd="0" destOrd="0" presId="urn:microsoft.com/office/officeart/2005/8/layout/list1"/>
    <dgm:cxn modelId="{523D48E7-2D9B-4F5F-A137-BA1777D918A2}" type="presOf" srcId="{33437221-E163-4E38-BE55-12BFE470F61A}" destId="{CF718C7E-7BD2-409A-8843-290F39F117F9}" srcOrd="0" destOrd="0" presId="urn:microsoft.com/office/officeart/2005/8/layout/list1"/>
    <dgm:cxn modelId="{2318F5ED-8E81-4507-832E-3044A74E5857}" type="presOf" srcId="{05D88675-734E-43EE-9AC5-8B28A6A6682A}" destId="{6F670D8A-0523-47D2-8E8E-555805FD1E82}" srcOrd="0" destOrd="2" presId="urn:microsoft.com/office/officeart/2005/8/layout/list1"/>
    <dgm:cxn modelId="{0AF22AF0-FD48-4270-AAE5-276F76BD74CC}" srcId="{DBA516FD-E6C0-451A-91E3-203EE2BDD022}" destId="{24915965-9CAF-4686-B55E-091504333275}" srcOrd="1" destOrd="0" parTransId="{10A2E11E-CECA-476F-96BB-82B353EFA367}" sibTransId="{7CC6EBB6-9451-44BD-A549-FF2FEFB473BA}"/>
    <dgm:cxn modelId="{027D0725-D89E-4141-A3AC-12202755D33E}" type="presParOf" srcId="{EFF34557-2DF2-4183-9C0C-98608592F3C0}" destId="{8A08A03C-8816-48D4-A550-ACFD76B898C3}" srcOrd="0" destOrd="0" presId="urn:microsoft.com/office/officeart/2005/8/layout/list1"/>
    <dgm:cxn modelId="{55007BC7-054A-458E-960A-916A564E24F3}" type="presParOf" srcId="{8A08A03C-8816-48D4-A550-ACFD76B898C3}" destId="{CF718C7E-7BD2-409A-8843-290F39F117F9}" srcOrd="0" destOrd="0" presId="urn:microsoft.com/office/officeart/2005/8/layout/list1"/>
    <dgm:cxn modelId="{20DC3B3E-AE66-4D33-8160-0BD88217852B}" type="presParOf" srcId="{8A08A03C-8816-48D4-A550-ACFD76B898C3}" destId="{CA87DBE3-509C-43A9-A71C-39F34D9DF114}" srcOrd="1" destOrd="0" presId="urn:microsoft.com/office/officeart/2005/8/layout/list1"/>
    <dgm:cxn modelId="{3DE9396B-2F56-4F97-B243-A24EBA0E41A6}" type="presParOf" srcId="{EFF34557-2DF2-4183-9C0C-98608592F3C0}" destId="{FE50B669-A52B-4604-84DA-85A4960A63E5}" srcOrd="1" destOrd="0" presId="urn:microsoft.com/office/officeart/2005/8/layout/list1"/>
    <dgm:cxn modelId="{86228EBC-476A-4542-90BE-3BEF955EDC9F}" type="presParOf" srcId="{EFF34557-2DF2-4183-9C0C-98608592F3C0}" destId="{4C6567EA-2188-4D9A-B96A-A2FCEF02CC76}" srcOrd="2" destOrd="0" presId="urn:microsoft.com/office/officeart/2005/8/layout/list1"/>
    <dgm:cxn modelId="{780DB3C1-A291-4E85-BC60-A83F3BEE1061}" type="presParOf" srcId="{EFF34557-2DF2-4183-9C0C-98608592F3C0}" destId="{B606FFB4-D392-4550-B3C2-9265FE29FFB0}" srcOrd="3" destOrd="0" presId="urn:microsoft.com/office/officeart/2005/8/layout/list1"/>
    <dgm:cxn modelId="{298FD9C4-6806-4F5E-A6A4-A2250D5DFF96}" type="presParOf" srcId="{EFF34557-2DF2-4183-9C0C-98608592F3C0}" destId="{9FDAB22D-A7C0-40EA-8C30-692B6E877F29}" srcOrd="4" destOrd="0" presId="urn:microsoft.com/office/officeart/2005/8/layout/list1"/>
    <dgm:cxn modelId="{03BCC530-3DE8-490C-95A3-63A91744C45B}" type="presParOf" srcId="{9FDAB22D-A7C0-40EA-8C30-692B6E877F29}" destId="{DA1912D9-329D-4C7E-B2C1-5192ED6C8D2C}" srcOrd="0" destOrd="0" presId="urn:microsoft.com/office/officeart/2005/8/layout/list1"/>
    <dgm:cxn modelId="{3ACFD9CB-B810-459F-86D6-42FB42A91F91}" type="presParOf" srcId="{9FDAB22D-A7C0-40EA-8C30-692B6E877F29}" destId="{1AD6FA4A-E813-4DA8-8885-0583BB4F0350}" srcOrd="1" destOrd="0" presId="urn:microsoft.com/office/officeart/2005/8/layout/list1"/>
    <dgm:cxn modelId="{22570243-C124-4E8B-98ED-5D580C324747}" type="presParOf" srcId="{EFF34557-2DF2-4183-9C0C-98608592F3C0}" destId="{D50E4CCE-3A47-4DAA-8B55-009E31FA88D5}" srcOrd="5" destOrd="0" presId="urn:microsoft.com/office/officeart/2005/8/layout/list1"/>
    <dgm:cxn modelId="{88AA8C4E-65A9-404D-AA22-C1D94CFF0657}" type="presParOf" srcId="{EFF34557-2DF2-4183-9C0C-98608592F3C0}" destId="{6F670D8A-0523-47D2-8E8E-555805FD1E82}" srcOrd="6" destOrd="0" presId="urn:microsoft.com/office/officeart/2005/8/layout/list1"/>
    <dgm:cxn modelId="{812D3B47-DE5A-40CE-A3DB-34C55A2E2372}" type="presParOf" srcId="{EFF34557-2DF2-4183-9C0C-98608592F3C0}" destId="{6DE10765-F082-41BD-B780-6BC46B5489E3}" srcOrd="7" destOrd="0" presId="urn:microsoft.com/office/officeart/2005/8/layout/list1"/>
    <dgm:cxn modelId="{223071C2-EC8C-4E25-AF27-7E1C77E02E46}" type="presParOf" srcId="{EFF34557-2DF2-4183-9C0C-98608592F3C0}" destId="{E01DB835-3813-47CB-8318-6DB4C7F1A4B3}" srcOrd="8" destOrd="0" presId="urn:microsoft.com/office/officeart/2005/8/layout/list1"/>
    <dgm:cxn modelId="{2AA9FBA3-AFC5-4A63-B3C1-9B587750103A}" type="presParOf" srcId="{E01DB835-3813-47CB-8318-6DB4C7F1A4B3}" destId="{F0F58F1A-9629-4C06-8F10-3C32BE4BDDD5}" srcOrd="0" destOrd="0" presId="urn:microsoft.com/office/officeart/2005/8/layout/list1"/>
    <dgm:cxn modelId="{48FCEADB-B199-409B-8FC9-45E3BED1F3F9}" type="presParOf" srcId="{E01DB835-3813-47CB-8318-6DB4C7F1A4B3}" destId="{F854C6CF-281B-4446-A7C9-E2C6532CA5AD}" srcOrd="1" destOrd="0" presId="urn:microsoft.com/office/officeart/2005/8/layout/list1"/>
    <dgm:cxn modelId="{A5178508-D8A4-4835-B08C-D8F1ADC0BD63}" type="presParOf" srcId="{EFF34557-2DF2-4183-9C0C-98608592F3C0}" destId="{36FDBCED-A640-43F5-8B0B-8D2BBF8E649D}" srcOrd="9" destOrd="0" presId="urn:microsoft.com/office/officeart/2005/8/layout/list1"/>
    <dgm:cxn modelId="{24F1ED67-E3B6-4E27-BD7C-B33A7AABA67C}" type="presParOf" srcId="{EFF34557-2DF2-4183-9C0C-98608592F3C0}" destId="{89CD2A27-88BA-4211-9C16-9645DC3AD5E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9F1E8-0326-4A2A-8E78-AEB9CAADEF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5B11E6-6E7F-408F-8240-43F8A367F7AE}" type="pres">
      <dgm:prSet presAssocID="{8E79F1E8-0326-4A2A-8E78-AEB9CAADEFAF}" presName="root" presStyleCnt="0">
        <dgm:presLayoutVars>
          <dgm:dir/>
          <dgm:resizeHandles val="exact"/>
        </dgm:presLayoutVars>
      </dgm:prSet>
      <dgm:spPr/>
    </dgm:pt>
  </dgm:ptLst>
  <dgm:cxnLst>
    <dgm:cxn modelId="{EA2FFC11-35CE-4E79-B4E7-1CBFC0F36FF6}" type="presOf" srcId="{8E79F1E8-0326-4A2A-8E78-AEB9CAADEFAF}" destId="{D05B11E6-6E7F-408F-8240-43F8A367F7AE}"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D03D89-F9A8-4A8F-A7DE-2CD74E8623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FE601D2-2607-447C-A150-2953BE16B276}">
      <dgm:prSet/>
      <dgm:spPr/>
      <dgm:t>
        <a:bodyPr/>
        <a:lstStyle/>
        <a:p>
          <a:pPr>
            <a:lnSpc>
              <a:spcPct val="100000"/>
            </a:lnSpc>
          </a:pPr>
          <a:r>
            <a:rPr lang="en-US" b="1"/>
            <a:t>Case Overview</a:t>
          </a:r>
          <a:endParaRPr lang="en-US"/>
        </a:p>
      </dgm:t>
    </dgm:pt>
    <dgm:pt modelId="{997F0C62-82C4-4F84-BBA5-00A5F3D75A7A}" type="parTrans" cxnId="{702E314D-67BE-45C5-87CA-8A04041A855E}">
      <dgm:prSet/>
      <dgm:spPr/>
      <dgm:t>
        <a:bodyPr/>
        <a:lstStyle/>
        <a:p>
          <a:endParaRPr lang="en-US"/>
        </a:p>
      </dgm:t>
    </dgm:pt>
    <dgm:pt modelId="{B4AEDB60-39E5-4946-8075-5763E09F1DCA}" type="sibTrans" cxnId="{702E314D-67BE-45C5-87CA-8A04041A855E}">
      <dgm:prSet/>
      <dgm:spPr/>
      <dgm:t>
        <a:bodyPr/>
        <a:lstStyle/>
        <a:p>
          <a:endParaRPr lang="en-US"/>
        </a:p>
      </dgm:t>
    </dgm:pt>
    <dgm:pt modelId="{0DA9F3D8-3131-49B7-89AF-95BC35CCD978}">
      <dgm:prSet/>
      <dgm:spPr/>
      <dgm:t>
        <a:bodyPr/>
        <a:lstStyle/>
        <a:p>
          <a:pPr>
            <a:lnSpc>
              <a:spcPct val="100000"/>
            </a:lnSpc>
          </a:pPr>
          <a:r>
            <a:rPr lang="en-US"/>
            <a:t>Tridan car dealership property was contaminated by a gasoline leak from Shell Canada, with a claim of reduced property value and associated financing issues due to lingering contamination stigma</a:t>
          </a:r>
        </a:p>
      </dgm:t>
    </dgm:pt>
    <dgm:pt modelId="{A6724BF2-FF4E-4CEC-A0D2-2489C7F7CFEC}" type="parTrans" cxnId="{8F3D0E1F-7024-4271-B9E2-7CDE64BFAAEA}">
      <dgm:prSet/>
      <dgm:spPr/>
      <dgm:t>
        <a:bodyPr/>
        <a:lstStyle/>
        <a:p>
          <a:endParaRPr lang="en-US"/>
        </a:p>
      </dgm:t>
    </dgm:pt>
    <dgm:pt modelId="{3485D9E7-5DA6-4E68-91FE-6719CEF03764}" type="sibTrans" cxnId="{8F3D0E1F-7024-4271-B9E2-7CDE64BFAAEA}">
      <dgm:prSet/>
      <dgm:spPr/>
      <dgm:t>
        <a:bodyPr/>
        <a:lstStyle/>
        <a:p>
          <a:endParaRPr lang="en-US"/>
        </a:p>
      </dgm:t>
    </dgm:pt>
    <dgm:pt modelId="{9E0C289F-A231-4BEB-B78A-819C39925071}">
      <dgm:prSet/>
      <dgm:spPr/>
      <dgm:t>
        <a:bodyPr/>
        <a:lstStyle/>
        <a:p>
          <a:pPr>
            <a:lnSpc>
              <a:spcPct val="100000"/>
            </a:lnSpc>
          </a:pPr>
          <a:r>
            <a:rPr lang="en-US" b="1"/>
            <a:t>Stigma</a:t>
          </a:r>
          <a:endParaRPr lang="en-US"/>
        </a:p>
      </dgm:t>
    </dgm:pt>
    <dgm:pt modelId="{391E10B9-AB32-47BE-A6E8-C5C7B6FB21B4}" type="parTrans" cxnId="{D5D599DB-5EA0-487A-8D51-AB4EB4E2DB8C}">
      <dgm:prSet/>
      <dgm:spPr/>
      <dgm:t>
        <a:bodyPr/>
        <a:lstStyle/>
        <a:p>
          <a:endParaRPr lang="en-US"/>
        </a:p>
      </dgm:t>
    </dgm:pt>
    <dgm:pt modelId="{05BCB9DE-EA3C-4E0F-8718-4A83ADE3B830}" type="sibTrans" cxnId="{D5D599DB-5EA0-487A-8D51-AB4EB4E2DB8C}">
      <dgm:prSet/>
      <dgm:spPr/>
      <dgm:t>
        <a:bodyPr/>
        <a:lstStyle/>
        <a:p>
          <a:endParaRPr lang="en-US"/>
        </a:p>
      </dgm:t>
    </dgm:pt>
    <dgm:pt modelId="{3149B103-78F0-42B0-B126-000DDF8C2B33}">
      <dgm:prSet/>
      <dgm:spPr/>
      <dgm:t>
        <a:bodyPr/>
        <a:lstStyle/>
        <a:p>
          <a:pPr>
            <a:lnSpc>
              <a:spcPct val="100000"/>
            </a:lnSpc>
          </a:pPr>
          <a:r>
            <a:rPr lang="en-US"/>
            <a:t>Court recognized stigma as a new head of damage due to negative market perception that persists after remediation, even to Ministry of the Environment standards (i.e., not to “pristine” conditions pre-contamination)</a:t>
          </a:r>
        </a:p>
      </dgm:t>
    </dgm:pt>
    <dgm:pt modelId="{46A7943E-BD9F-4665-AEA9-DD85533911A0}" type="parTrans" cxnId="{CFCC5F31-1824-46BE-9662-BCBFB655833E}">
      <dgm:prSet/>
      <dgm:spPr/>
      <dgm:t>
        <a:bodyPr/>
        <a:lstStyle/>
        <a:p>
          <a:endParaRPr lang="en-US"/>
        </a:p>
      </dgm:t>
    </dgm:pt>
    <dgm:pt modelId="{E9E2FCCD-407B-40D4-9D4E-2A1734595516}" type="sibTrans" cxnId="{CFCC5F31-1824-46BE-9662-BCBFB655833E}">
      <dgm:prSet/>
      <dgm:spPr/>
      <dgm:t>
        <a:bodyPr/>
        <a:lstStyle/>
        <a:p>
          <a:endParaRPr lang="en-US"/>
        </a:p>
      </dgm:t>
    </dgm:pt>
    <dgm:pt modelId="{11CE532E-3317-48C1-8184-DD8B0B5C59DA}">
      <dgm:prSet/>
      <dgm:spPr/>
      <dgm:t>
        <a:bodyPr/>
        <a:lstStyle/>
        <a:p>
          <a:pPr>
            <a:lnSpc>
              <a:spcPct val="100000"/>
            </a:lnSpc>
          </a:pPr>
          <a:r>
            <a:rPr lang="en-US" b="1"/>
            <a:t>Damages Awarded</a:t>
          </a:r>
          <a:endParaRPr lang="en-US"/>
        </a:p>
      </dgm:t>
    </dgm:pt>
    <dgm:pt modelId="{55CDE80F-6BE4-4681-A08E-4155AFC5C24F}" type="parTrans" cxnId="{5C6A4C59-0246-48FE-88D5-7494BEF80696}">
      <dgm:prSet/>
      <dgm:spPr/>
      <dgm:t>
        <a:bodyPr/>
        <a:lstStyle/>
        <a:p>
          <a:endParaRPr lang="en-US"/>
        </a:p>
      </dgm:t>
    </dgm:pt>
    <dgm:pt modelId="{8607B4C1-0DC8-45FB-A595-E9D9664DCAC5}" type="sibTrans" cxnId="{5C6A4C59-0246-48FE-88D5-7494BEF80696}">
      <dgm:prSet/>
      <dgm:spPr/>
      <dgm:t>
        <a:bodyPr/>
        <a:lstStyle/>
        <a:p>
          <a:endParaRPr lang="en-US"/>
        </a:p>
      </dgm:t>
    </dgm:pt>
    <dgm:pt modelId="{0C81A344-F10C-4536-8971-80B4C49947F0}">
      <dgm:prSet/>
      <dgm:spPr/>
      <dgm:t>
        <a:bodyPr/>
        <a:lstStyle/>
        <a:p>
          <a:pPr>
            <a:lnSpc>
              <a:spcPct val="100000"/>
            </a:lnSpc>
          </a:pPr>
          <a:r>
            <a:rPr lang="en-US"/>
            <a:t>Tridan’s compensation for stigma damage assessed at $350,000 for the drop in property value if only remediated to Ministry standards (i.e., not remediated to “pristine” conditions pre-contamination)</a:t>
          </a:r>
        </a:p>
      </dgm:t>
    </dgm:pt>
    <dgm:pt modelId="{DC3AE2B7-171C-4244-AEB4-A5336A774E38}" type="parTrans" cxnId="{0A1A4C49-1AA8-421C-83CC-7B62976551F3}">
      <dgm:prSet/>
      <dgm:spPr/>
      <dgm:t>
        <a:bodyPr/>
        <a:lstStyle/>
        <a:p>
          <a:endParaRPr lang="en-US"/>
        </a:p>
      </dgm:t>
    </dgm:pt>
    <dgm:pt modelId="{E290CE64-A92E-4196-A19E-68C557DC057A}" type="sibTrans" cxnId="{0A1A4C49-1AA8-421C-83CC-7B62976551F3}">
      <dgm:prSet/>
      <dgm:spPr/>
      <dgm:t>
        <a:bodyPr/>
        <a:lstStyle/>
        <a:p>
          <a:endParaRPr lang="en-US"/>
        </a:p>
      </dgm:t>
    </dgm:pt>
    <dgm:pt modelId="{BA83AAD0-26F1-4495-9F50-A448279D8036}">
      <dgm:prSet/>
      <dgm:spPr/>
      <dgm:t>
        <a:bodyPr/>
        <a:lstStyle/>
        <a:p>
          <a:pPr>
            <a:lnSpc>
              <a:spcPct val="100000"/>
            </a:lnSpc>
          </a:pPr>
          <a:r>
            <a:rPr lang="en-US" b="1"/>
            <a:t>Legal Precedent</a:t>
          </a:r>
          <a:endParaRPr lang="en-US"/>
        </a:p>
      </dgm:t>
    </dgm:pt>
    <dgm:pt modelId="{CBBD1E85-49DB-4CE0-901C-FE5B1BB10112}" type="parTrans" cxnId="{5016530F-BDB1-42B2-83DF-103BF6E0E27B}">
      <dgm:prSet/>
      <dgm:spPr/>
      <dgm:t>
        <a:bodyPr/>
        <a:lstStyle/>
        <a:p>
          <a:endParaRPr lang="en-US"/>
        </a:p>
      </dgm:t>
    </dgm:pt>
    <dgm:pt modelId="{1B29ED1C-2864-4C23-88FA-3B5EFE77090E}" type="sibTrans" cxnId="{5016530F-BDB1-42B2-83DF-103BF6E0E27B}">
      <dgm:prSet/>
      <dgm:spPr/>
      <dgm:t>
        <a:bodyPr/>
        <a:lstStyle/>
        <a:p>
          <a:endParaRPr lang="en-US"/>
        </a:p>
      </dgm:t>
    </dgm:pt>
    <dgm:pt modelId="{EFFFAA33-75E8-4A64-BFB7-0475B33B9D27}">
      <dgm:prSet/>
      <dgm:spPr/>
      <dgm:t>
        <a:bodyPr/>
        <a:lstStyle/>
        <a:p>
          <a:pPr>
            <a:lnSpc>
              <a:spcPct val="100000"/>
            </a:lnSpc>
          </a:pPr>
          <a:r>
            <a:rPr lang="en-US" dirty="0"/>
            <a:t>Although reversed on appeal, this was the first time a Canadian court acknowledged that stigma causing diminution in property value alone could justify financial loss, even if remediated to Ministry standards</a:t>
          </a:r>
        </a:p>
      </dgm:t>
    </dgm:pt>
    <dgm:pt modelId="{3F552424-D632-4EFD-BFCF-F34590DB3CE8}" type="parTrans" cxnId="{380F0084-A972-40EA-9028-363EC5F24B90}">
      <dgm:prSet/>
      <dgm:spPr/>
      <dgm:t>
        <a:bodyPr/>
        <a:lstStyle/>
        <a:p>
          <a:endParaRPr lang="en-US"/>
        </a:p>
      </dgm:t>
    </dgm:pt>
    <dgm:pt modelId="{659EE75B-04C5-46EF-962C-64E9A79C8915}" type="sibTrans" cxnId="{380F0084-A972-40EA-9028-363EC5F24B90}">
      <dgm:prSet/>
      <dgm:spPr/>
      <dgm:t>
        <a:bodyPr/>
        <a:lstStyle/>
        <a:p>
          <a:endParaRPr lang="en-US"/>
        </a:p>
      </dgm:t>
    </dgm:pt>
    <dgm:pt modelId="{C49CFD25-2EAA-4C4F-80F8-B08470DF1907}" type="pres">
      <dgm:prSet presAssocID="{D7D03D89-F9A8-4A8F-A7DE-2CD74E862379}" presName="root" presStyleCnt="0">
        <dgm:presLayoutVars>
          <dgm:dir/>
          <dgm:resizeHandles val="exact"/>
        </dgm:presLayoutVars>
      </dgm:prSet>
      <dgm:spPr/>
    </dgm:pt>
    <dgm:pt modelId="{E0371070-2FD5-4E72-B715-6EC063ECD374}" type="pres">
      <dgm:prSet presAssocID="{9FE601D2-2607-447C-A150-2953BE16B276}" presName="compNode" presStyleCnt="0"/>
      <dgm:spPr/>
    </dgm:pt>
    <dgm:pt modelId="{251F84A9-0082-481C-99CC-563C761D8F58}" type="pres">
      <dgm:prSet presAssocID="{9FE601D2-2607-447C-A150-2953BE16B276}" presName="bgRect" presStyleLbl="bgShp" presStyleIdx="0" presStyleCnt="4"/>
      <dgm:spPr/>
    </dgm:pt>
    <dgm:pt modelId="{88D51EFE-7B09-4782-8A4E-5F4FD0216F58}" type="pres">
      <dgm:prSet presAssocID="{9FE601D2-2607-447C-A150-2953BE16B27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ar"/>
        </a:ext>
      </dgm:extLst>
    </dgm:pt>
    <dgm:pt modelId="{9FC596A2-9D01-4ACD-99AB-AC35BC7400A6}" type="pres">
      <dgm:prSet presAssocID="{9FE601D2-2607-447C-A150-2953BE16B276}" presName="spaceRect" presStyleCnt="0"/>
      <dgm:spPr/>
    </dgm:pt>
    <dgm:pt modelId="{42CB9B0A-FF7B-4B52-BC6D-0D423359E68B}" type="pres">
      <dgm:prSet presAssocID="{9FE601D2-2607-447C-A150-2953BE16B276}" presName="parTx" presStyleLbl="revTx" presStyleIdx="0" presStyleCnt="8">
        <dgm:presLayoutVars>
          <dgm:chMax val="0"/>
          <dgm:chPref val="0"/>
        </dgm:presLayoutVars>
      </dgm:prSet>
      <dgm:spPr/>
    </dgm:pt>
    <dgm:pt modelId="{982DA4AE-92D0-44AC-A10C-B71A2DC1D01E}" type="pres">
      <dgm:prSet presAssocID="{9FE601D2-2607-447C-A150-2953BE16B276}" presName="desTx" presStyleLbl="revTx" presStyleIdx="1" presStyleCnt="8">
        <dgm:presLayoutVars/>
      </dgm:prSet>
      <dgm:spPr/>
    </dgm:pt>
    <dgm:pt modelId="{4AFC8F94-D874-4185-B106-5081978F0832}" type="pres">
      <dgm:prSet presAssocID="{B4AEDB60-39E5-4946-8075-5763E09F1DCA}" presName="sibTrans" presStyleCnt="0"/>
      <dgm:spPr/>
    </dgm:pt>
    <dgm:pt modelId="{FD569DE6-2BBA-4F97-85F0-6D29E521303E}" type="pres">
      <dgm:prSet presAssocID="{9E0C289F-A231-4BEB-B78A-819C39925071}" presName="compNode" presStyleCnt="0"/>
      <dgm:spPr/>
    </dgm:pt>
    <dgm:pt modelId="{823D3382-0F26-4C98-9911-46AFB1389FE6}" type="pres">
      <dgm:prSet presAssocID="{9E0C289F-A231-4BEB-B78A-819C39925071}" presName="bgRect" presStyleLbl="bgShp" presStyleIdx="1" presStyleCnt="4"/>
      <dgm:spPr/>
    </dgm:pt>
    <dgm:pt modelId="{00F6C324-2C01-4FB3-A6B6-95EFC4015450}" type="pres">
      <dgm:prSet presAssocID="{9E0C289F-A231-4BEB-B78A-819C3992507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15DEBEB-D446-4FBD-8329-F20F3DA38D87}" type="pres">
      <dgm:prSet presAssocID="{9E0C289F-A231-4BEB-B78A-819C39925071}" presName="spaceRect" presStyleCnt="0"/>
      <dgm:spPr/>
    </dgm:pt>
    <dgm:pt modelId="{478257D9-4FD9-46D2-B083-2B9E11A0A11C}" type="pres">
      <dgm:prSet presAssocID="{9E0C289F-A231-4BEB-B78A-819C39925071}" presName="parTx" presStyleLbl="revTx" presStyleIdx="2" presStyleCnt="8">
        <dgm:presLayoutVars>
          <dgm:chMax val="0"/>
          <dgm:chPref val="0"/>
        </dgm:presLayoutVars>
      </dgm:prSet>
      <dgm:spPr/>
    </dgm:pt>
    <dgm:pt modelId="{12720A27-1548-47CB-BB26-DE1C9199AB05}" type="pres">
      <dgm:prSet presAssocID="{9E0C289F-A231-4BEB-B78A-819C39925071}" presName="desTx" presStyleLbl="revTx" presStyleIdx="3" presStyleCnt="8">
        <dgm:presLayoutVars/>
      </dgm:prSet>
      <dgm:spPr/>
    </dgm:pt>
    <dgm:pt modelId="{AFC6FE20-0883-4910-BF22-B54AB10B8D1B}" type="pres">
      <dgm:prSet presAssocID="{05BCB9DE-EA3C-4E0F-8718-4A83ADE3B830}" presName="sibTrans" presStyleCnt="0"/>
      <dgm:spPr/>
    </dgm:pt>
    <dgm:pt modelId="{3A149B96-5033-47C4-B4DD-20845896DF0D}" type="pres">
      <dgm:prSet presAssocID="{11CE532E-3317-48C1-8184-DD8B0B5C59DA}" presName="compNode" presStyleCnt="0"/>
      <dgm:spPr/>
    </dgm:pt>
    <dgm:pt modelId="{958E1475-7967-4622-AA4A-088482C4261E}" type="pres">
      <dgm:prSet presAssocID="{11CE532E-3317-48C1-8184-DD8B0B5C59DA}" presName="bgRect" presStyleLbl="bgShp" presStyleIdx="2" presStyleCnt="4"/>
      <dgm:spPr/>
    </dgm:pt>
    <dgm:pt modelId="{8A7C0D9A-8F85-498D-AC5A-E28D6B3CA3FE}" type="pres">
      <dgm:prSet presAssocID="{11CE532E-3317-48C1-8184-DD8B0B5C59D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F11F9FCD-4B9F-4608-A8B7-AB75352FF1F1}" type="pres">
      <dgm:prSet presAssocID="{11CE532E-3317-48C1-8184-DD8B0B5C59DA}" presName="spaceRect" presStyleCnt="0"/>
      <dgm:spPr/>
    </dgm:pt>
    <dgm:pt modelId="{872F54B1-AFCD-45F9-A0D9-10848D56746F}" type="pres">
      <dgm:prSet presAssocID="{11CE532E-3317-48C1-8184-DD8B0B5C59DA}" presName="parTx" presStyleLbl="revTx" presStyleIdx="4" presStyleCnt="8">
        <dgm:presLayoutVars>
          <dgm:chMax val="0"/>
          <dgm:chPref val="0"/>
        </dgm:presLayoutVars>
      </dgm:prSet>
      <dgm:spPr/>
    </dgm:pt>
    <dgm:pt modelId="{973DC5D8-72D1-4BE4-B734-4FAE881924FC}" type="pres">
      <dgm:prSet presAssocID="{11CE532E-3317-48C1-8184-DD8B0B5C59DA}" presName="desTx" presStyleLbl="revTx" presStyleIdx="5" presStyleCnt="8">
        <dgm:presLayoutVars/>
      </dgm:prSet>
      <dgm:spPr/>
    </dgm:pt>
    <dgm:pt modelId="{7041A0FB-8BE9-4E0C-BA15-C91E75CD811C}" type="pres">
      <dgm:prSet presAssocID="{8607B4C1-0DC8-45FB-A595-E9D9664DCAC5}" presName="sibTrans" presStyleCnt="0"/>
      <dgm:spPr/>
    </dgm:pt>
    <dgm:pt modelId="{C4BD8CC7-6E97-4686-9355-671C8B5C41F5}" type="pres">
      <dgm:prSet presAssocID="{BA83AAD0-26F1-4495-9F50-A448279D8036}" presName="compNode" presStyleCnt="0"/>
      <dgm:spPr/>
    </dgm:pt>
    <dgm:pt modelId="{DF92E97B-DA46-4AC7-A006-3D8D474881A6}" type="pres">
      <dgm:prSet presAssocID="{BA83AAD0-26F1-4495-9F50-A448279D8036}" presName="bgRect" presStyleLbl="bgShp" presStyleIdx="3" presStyleCnt="4"/>
      <dgm:spPr/>
    </dgm:pt>
    <dgm:pt modelId="{DBAFBC21-3EC2-4773-87CC-4C086FFA6298}" type="pres">
      <dgm:prSet presAssocID="{BA83AAD0-26F1-4495-9F50-A448279D8036}"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6AC864E-A782-40FB-81E8-35A28FB0129E}" type="pres">
      <dgm:prSet presAssocID="{BA83AAD0-26F1-4495-9F50-A448279D8036}" presName="spaceRect" presStyleCnt="0"/>
      <dgm:spPr/>
    </dgm:pt>
    <dgm:pt modelId="{1720CDC5-71AF-49FD-B73A-29632ACA9D96}" type="pres">
      <dgm:prSet presAssocID="{BA83AAD0-26F1-4495-9F50-A448279D8036}" presName="parTx" presStyleLbl="revTx" presStyleIdx="6" presStyleCnt="8">
        <dgm:presLayoutVars>
          <dgm:chMax val="0"/>
          <dgm:chPref val="0"/>
        </dgm:presLayoutVars>
      </dgm:prSet>
      <dgm:spPr/>
    </dgm:pt>
    <dgm:pt modelId="{60316756-ED04-40B5-8EB9-901A5682AA30}" type="pres">
      <dgm:prSet presAssocID="{BA83AAD0-26F1-4495-9F50-A448279D8036}" presName="desTx" presStyleLbl="revTx" presStyleIdx="7" presStyleCnt="8">
        <dgm:presLayoutVars/>
      </dgm:prSet>
      <dgm:spPr/>
    </dgm:pt>
  </dgm:ptLst>
  <dgm:cxnLst>
    <dgm:cxn modelId="{C3631003-8635-4D8F-A947-DDB76EE1B94E}" type="presOf" srcId="{9E0C289F-A231-4BEB-B78A-819C39925071}" destId="{478257D9-4FD9-46D2-B083-2B9E11A0A11C}" srcOrd="0" destOrd="0" presId="urn:microsoft.com/office/officeart/2018/2/layout/IconVerticalSolidList"/>
    <dgm:cxn modelId="{5016530F-BDB1-42B2-83DF-103BF6E0E27B}" srcId="{D7D03D89-F9A8-4A8F-A7DE-2CD74E862379}" destId="{BA83AAD0-26F1-4495-9F50-A448279D8036}" srcOrd="3" destOrd="0" parTransId="{CBBD1E85-49DB-4CE0-901C-FE5B1BB10112}" sibTransId="{1B29ED1C-2864-4C23-88FA-3B5EFE77090E}"/>
    <dgm:cxn modelId="{8F3D0E1F-7024-4271-B9E2-7CDE64BFAAEA}" srcId="{9FE601D2-2607-447C-A150-2953BE16B276}" destId="{0DA9F3D8-3131-49B7-89AF-95BC35CCD978}" srcOrd="0" destOrd="0" parTransId="{A6724BF2-FF4E-4CEC-A0D2-2489C7F7CFEC}" sibTransId="{3485D9E7-5DA6-4E68-91FE-6719CEF03764}"/>
    <dgm:cxn modelId="{CFCC5F31-1824-46BE-9662-BCBFB655833E}" srcId="{9E0C289F-A231-4BEB-B78A-819C39925071}" destId="{3149B103-78F0-42B0-B126-000DDF8C2B33}" srcOrd="0" destOrd="0" parTransId="{46A7943E-BD9F-4665-AEA9-DD85533911A0}" sibTransId="{E9E2FCCD-407B-40D4-9D4E-2A1734595516}"/>
    <dgm:cxn modelId="{56438831-F95E-40F2-8BD8-492D7BA3C9FD}" type="presOf" srcId="{0C81A344-F10C-4536-8971-80B4C49947F0}" destId="{973DC5D8-72D1-4BE4-B734-4FAE881924FC}" srcOrd="0" destOrd="0" presId="urn:microsoft.com/office/officeart/2018/2/layout/IconVerticalSolidList"/>
    <dgm:cxn modelId="{2414D733-127A-446B-A053-65BDF5C148BF}" type="presOf" srcId="{11CE532E-3317-48C1-8184-DD8B0B5C59DA}" destId="{872F54B1-AFCD-45F9-A0D9-10848D56746F}" srcOrd="0" destOrd="0" presId="urn:microsoft.com/office/officeart/2018/2/layout/IconVerticalSolidList"/>
    <dgm:cxn modelId="{0A1A4C49-1AA8-421C-83CC-7B62976551F3}" srcId="{11CE532E-3317-48C1-8184-DD8B0B5C59DA}" destId="{0C81A344-F10C-4536-8971-80B4C49947F0}" srcOrd="0" destOrd="0" parTransId="{DC3AE2B7-171C-4244-AEB4-A5336A774E38}" sibTransId="{E290CE64-A92E-4196-A19E-68C557DC057A}"/>
    <dgm:cxn modelId="{23318A4A-01FF-4340-9A0A-E2ADD0C93A9E}" type="presOf" srcId="{D7D03D89-F9A8-4A8F-A7DE-2CD74E862379}" destId="{C49CFD25-2EAA-4C4F-80F8-B08470DF1907}" srcOrd="0" destOrd="0" presId="urn:microsoft.com/office/officeart/2018/2/layout/IconVerticalSolidList"/>
    <dgm:cxn modelId="{702E314D-67BE-45C5-87CA-8A04041A855E}" srcId="{D7D03D89-F9A8-4A8F-A7DE-2CD74E862379}" destId="{9FE601D2-2607-447C-A150-2953BE16B276}" srcOrd="0" destOrd="0" parTransId="{997F0C62-82C4-4F84-BBA5-00A5F3D75A7A}" sibTransId="{B4AEDB60-39E5-4946-8075-5763E09F1DCA}"/>
    <dgm:cxn modelId="{5C6A4C59-0246-48FE-88D5-7494BEF80696}" srcId="{D7D03D89-F9A8-4A8F-A7DE-2CD74E862379}" destId="{11CE532E-3317-48C1-8184-DD8B0B5C59DA}" srcOrd="2" destOrd="0" parTransId="{55CDE80F-6BE4-4681-A08E-4155AFC5C24F}" sibTransId="{8607B4C1-0DC8-45FB-A595-E9D9664DCAC5}"/>
    <dgm:cxn modelId="{380F0084-A972-40EA-9028-363EC5F24B90}" srcId="{BA83AAD0-26F1-4495-9F50-A448279D8036}" destId="{EFFFAA33-75E8-4A64-BFB7-0475B33B9D27}" srcOrd="0" destOrd="0" parTransId="{3F552424-D632-4EFD-BFCF-F34590DB3CE8}" sibTransId="{659EE75B-04C5-46EF-962C-64E9A79C8915}"/>
    <dgm:cxn modelId="{71AA009A-6997-42E0-9894-12B0FA912C1F}" type="presOf" srcId="{3149B103-78F0-42B0-B126-000DDF8C2B33}" destId="{12720A27-1548-47CB-BB26-DE1C9199AB05}" srcOrd="0" destOrd="0" presId="urn:microsoft.com/office/officeart/2018/2/layout/IconVerticalSolidList"/>
    <dgm:cxn modelId="{33D94C9A-774F-4F07-B8DE-08F3C4D1BF2B}" type="presOf" srcId="{9FE601D2-2607-447C-A150-2953BE16B276}" destId="{42CB9B0A-FF7B-4B52-BC6D-0D423359E68B}" srcOrd="0" destOrd="0" presId="urn:microsoft.com/office/officeart/2018/2/layout/IconVerticalSolidList"/>
    <dgm:cxn modelId="{911110A3-9757-49E8-B2DB-81BE701008D9}" type="presOf" srcId="{BA83AAD0-26F1-4495-9F50-A448279D8036}" destId="{1720CDC5-71AF-49FD-B73A-29632ACA9D96}" srcOrd="0" destOrd="0" presId="urn:microsoft.com/office/officeart/2018/2/layout/IconVerticalSolidList"/>
    <dgm:cxn modelId="{26AB72B8-2471-4C4F-B14B-F2C3F6ED7F0F}" type="presOf" srcId="{EFFFAA33-75E8-4A64-BFB7-0475B33B9D27}" destId="{60316756-ED04-40B5-8EB9-901A5682AA30}" srcOrd="0" destOrd="0" presId="urn:microsoft.com/office/officeart/2018/2/layout/IconVerticalSolidList"/>
    <dgm:cxn modelId="{0318F0C1-EFB8-4FC5-9FF3-16B118C65580}" type="presOf" srcId="{0DA9F3D8-3131-49B7-89AF-95BC35CCD978}" destId="{982DA4AE-92D0-44AC-A10C-B71A2DC1D01E}" srcOrd="0" destOrd="0" presId="urn:microsoft.com/office/officeart/2018/2/layout/IconVerticalSolidList"/>
    <dgm:cxn modelId="{D5D599DB-5EA0-487A-8D51-AB4EB4E2DB8C}" srcId="{D7D03D89-F9A8-4A8F-A7DE-2CD74E862379}" destId="{9E0C289F-A231-4BEB-B78A-819C39925071}" srcOrd="1" destOrd="0" parTransId="{391E10B9-AB32-47BE-A6E8-C5C7B6FB21B4}" sibTransId="{05BCB9DE-EA3C-4E0F-8718-4A83ADE3B830}"/>
    <dgm:cxn modelId="{5D23B3FA-CC77-4ECB-853C-35549D06ED59}" type="presParOf" srcId="{C49CFD25-2EAA-4C4F-80F8-B08470DF1907}" destId="{E0371070-2FD5-4E72-B715-6EC063ECD374}" srcOrd="0" destOrd="0" presId="urn:microsoft.com/office/officeart/2018/2/layout/IconVerticalSolidList"/>
    <dgm:cxn modelId="{C90BF4C8-8225-4D63-BFE2-053FE52F9A06}" type="presParOf" srcId="{E0371070-2FD5-4E72-B715-6EC063ECD374}" destId="{251F84A9-0082-481C-99CC-563C761D8F58}" srcOrd="0" destOrd="0" presId="urn:microsoft.com/office/officeart/2018/2/layout/IconVerticalSolidList"/>
    <dgm:cxn modelId="{60677746-EEAE-4F83-8758-6E928273E5BF}" type="presParOf" srcId="{E0371070-2FD5-4E72-B715-6EC063ECD374}" destId="{88D51EFE-7B09-4782-8A4E-5F4FD0216F58}" srcOrd="1" destOrd="0" presId="urn:microsoft.com/office/officeart/2018/2/layout/IconVerticalSolidList"/>
    <dgm:cxn modelId="{C68B6C7B-4BC1-45F5-AA6E-0BE89A95AC58}" type="presParOf" srcId="{E0371070-2FD5-4E72-B715-6EC063ECD374}" destId="{9FC596A2-9D01-4ACD-99AB-AC35BC7400A6}" srcOrd="2" destOrd="0" presId="urn:microsoft.com/office/officeart/2018/2/layout/IconVerticalSolidList"/>
    <dgm:cxn modelId="{E7C26F8C-39EF-43E8-8CBB-9AA084BF127F}" type="presParOf" srcId="{E0371070-2FD5-4E72-B715-6EC063ECD374}" destId="{42CB9B0A-FF7B-4B52-BC6D-0D423359E68B}" srcOrd="3" destOrd="0" presId="urn:microsoft.com/office/officeart/2018/2/layout/IconVerticalSolidList"/>
    <dgm:cxn modelId="{31D0CF8E-8119-4584-B7AE-4C4CCF16009F}" type="presParOf" srcId="{E0371070-2FD5-4E72-B715-6EC063ECD374}" destId="{982DA4AE-92D0-44AC-A10C-B71A2DC1D01E}" srcOrd="4" destOrd="0" presId="urn:microsoft.com/office/officeart/2018/2/layout/IconVerticalSolidList"/>
    <dgm:cxn modelId="{EE635328-1733-4B8A-AAFC-C4981FC91994}" type="presParOf" srcId="{C49CFD25-2EAA-4C4F-80F8-B08470DF1907}" destId="{4AFC8F94-D874-4185-B106-5081978F0832}" srcOrd="1" destOrd="0" presId="urn:microsoft.com/office/officeart/2018/2/layout/IconVerticalSolidList"/>
    <dgm:cxn modelId="{14C6ECDE-8719-4C0E-AD44-2C8F62832BEF}" type="presParOf" srcId="{C49CFD25-2EAA-4C4F-80F8-B08470DF1907}" destId="{FD569DE6-2BBA-4F97-85F0-6D29E521303E}" srcOrd="2" destOrd="0" presId="urn:microsoft.com/office/officeart/2018/2/layout/IconVerticalSolidList"/>
    <dgm:cxn modelId="{CCBD207A-2AAA-4DA9-BCC4-F854C6287ED1}" type="presParOf" srcId="{FD569DE6-2BBA-4F97-85F0-6D29E521303E}" destId="{823D3382-0F26-4C98-9911-46AFB1389FE6}" srcOrd="0" destOrd="0" presId="urn:microsoft.com/office/officeart/2018/2/layout/IconVerticalSolidList"/>
    <dgm:cxn modelId="{50E0937C-A37D-48DC-87A0-15F8B5880D55}" type="presParOf" srcId="{FD569DE6-2BBA-4F97-85F0-6D29E521303E}" destId="{00F6C324-2C01-4FB3-A6B6-95EFC4015450}" srcOrd="1" destOrd="0" presId="urn:microsoft.com/office/officeart/2018/2/layout/IconVerticalSolidList"/>
    <dgm:cxn modelId="{4B3123BC-E1A9-4BE9-85DA-B6F24FBAE312}" type="presParOf" srcId="{FD569DE6-2BBA-4F97-85F0-6D29E521303E}" destId="{815DEBEB-D446-4FBD-8329-F20F3DA38D87}" srcOrd="2" destOrd="0" presId="urn:microsoft.com/office/officeart/2018/2/layout/IconVerticalSolidList"/>
    <dgm:cxn modelId="{B4610E62-7C99-4065-9572-3927F45DF378}" type="presParOf" srcId="{FD569DE6-2BBA-4F97-85F0-6D29E521303E}" destId="{478257D9-4FD9-46D2-B083-2B9E11A0A11C}" srcOrd="3" destOrd="0" presId="urn:microsoft.com/office/officeart/2018/2/layout/IconVerticalSolidList"/>
    <dgm:cxn modelId="{5ED58B1C-5C7D-4D50-BBA4-41D5A2874C78}" type="presParOf" srcId="{FD569DE6-2BBA-4F97-85F0-6D29E521303E}" destId="{12720A27-1548-47CB-BB26-DE1C9199AB05}" srcOrd="4" destOrd="0" presId="urn:microsoft.com/office/officeart/2018/2/layout/IconVerticalSolidList"/>
    <dgm:cxn modelId="{808462CE-8E6D-47D0-B32A-946B8059E96A}" type="presParOf" srcId="{C49CFD25-2EAA-4C4F-80F8-B08470DF1907}" destId="{AFC6FE20-0883-4910-BF22-B54AB10B8D1B}" srcOrd="3" destOrd="0" presId="urn:microsoft.com/office/officeart/2018/2/layout/IconVerticalSolidList"/>
    <dgm:cxn modelId="{3B5326AF-8FAE-4E88-B66B-08CE47DAFC56}" type="presParOf" srcId="{C49CFD25-2EAA-4C4F-80F8-B08470DF1907}" destId="{3A149B96-5033-47C4-B4DD-20845896DF0D}" srcOrd="4" destOrd="0" presId="urn:microsoft.com/office/officeart/2018/2/layout/IconVerticalSolidList"/>
    <dgm:cxn modelId="{395DD2A3-4748-40AA-816D-94075E06FA25}" type="presParOf" srcId="{3A149B96-5033-47C4-B4DD-20845896DF0D}" destId="{958E1475-7967-4622-AA4A-088482C4261E}" srcOrd="0" destOrd="0" presId="urn:microsoft.com/office/officeart/2018/2/layout/IconVerticalSolidList"/>
    <dgm:cxn modelId="{3DF7F59B-BF29-4161-995B-236E31E703FA}" type="presParOf" srcId="{3A149B96-5033-47C4-B4DD-20845896DF0D}" destId="{8A7C0D9A-8F85-498D-AC5A-E28D6B3CA3FE}" srcOrd="1" destOrd="0" presId="urn:microsoft.com/office/officeart/2018/2/layout/IconVerticalSolidList"/>
    <dgm:cxn modelId="{D8FBFC5F-2E61-4893-9CF1-55FA1B1917B0}" type="presParOf" srcId="{3A149B96-5033-47C4-B4DD-20845896DF0D}" destId="{F11F9FCD-4B9F-4608-A8B7-AB75352FF1F1}" srcOrd="2" destOrd="0" presId="urn:microsoft.com/office/officeart/2018/2/layout/IconVerticalSolidList"/>
    <dgm:cxn modelId="{5FD20101-3080-4FCC-8E94-FA9025FE44E4}" type="presParOf" srcId="{3A149B96-5033-47C4-B4DD-20845896DF0D}" destId="{872F54B1-AFCD-45F9-A0D9-10848D56746F}" srcOrd="3" destOrd="0" presId="urn:microsoft.com/office/officeart/2018/2/layout/IconVerticalSolidList"/>
    <dgm:cxn modelId="{A91B97A7-CA31-41BF-AF44-33C9D75868BE}" type="presParOf" srcId="{3A149B96-5033-47C4-B4DD-20845896DF0D}" destId="{973DC5D8-72D1-4BE4-B734-4FAE881924FC}" srcOrd="4" destOrd="0" presId="urn:microsoft.com/office/officeart/2018/2/layout/IconVerticalSolidList"/>
    <dgm:cxn modelId="{31897C2C-10C9-40FE-A2A3-1E20F3D6AA94}" type="presParOf" srcId="{C49CFD25-2EAA-4C4F-80F8-B08470DF1907}" destId="{7041A0FB-8BE9-4E0C-BA15-C91E75CD811C}" srcOrd="5" destOrd="0" presId="urn:microsoft.com/office/officeart/2018/2/layout/IconVerticalSolidList"/>
    <dgm:cxn modelId="{7B2322CA-5C03-4766-928F-47CE9AFF93A1}" type="presParOf" srcId="{C49CFD25-2EAA-4C4F-80F8-B08470DF1907}" destId="{C4BD8CC7-6E97-4686-9355-671C8B5C41F5}" srcOrd="6" destOrd="0" presId="urn:microsoft.com/office/officeart/2018/2/layout/IconVerticalSolidList"/>
    <dgm:cxn modelId="{8BA78FA4-7288-4AFA-8EFB-8BD7E04208EF}" type="presParOf" srcId="{C4BD8CC7-6E97-4686-9355-671C8B5C41F5}" destId="{DF92E97B-DA46-4AC7-A006-3D8D474881A6}" srcOrd="0" destOrd="0" presId="urn:microsoft.com/office/officeart/2018/2/layout/IconVerticalSolidList"/>
    <dgm:cxn modelId="{3877DB27-1E55-48EA-BD22-866A26DBC5D7}" type="presParOf" srcId="{C4BD8CC7-6E97-4686-9355-671C8B5C41F5}" destId="{DBAFBC21-3EC2-4773-87CC-4C086FFA6298}" srcOrd="1" destOrd="0" presId="urn:microsoft.com/office/officeart/2018/2/layout/IconVerticalSolidList"/>
    <dgm:cxn modelId="{2BD05813-D594-4954-9E74-F0533948FFBA}" type="presParOf" srcId="{C4BD8CC7-6E97-4686-9355-671C8B5C41F5}" destId="{B6AC864E-A782-40FB-81E8-35A28FB0129E}" srcOrd="2" destOrd="0" presId="urn:microsoft.com/office/officeart/2018/2/layout/IconVerticalSolidList"/>
    <dgm:cxn modelId="{9197DD92-4982-47FF-A58D-8CB1EA84928F}" type="presParOf" srcId="{C4BD8CC7-6E97-4686-9355-671C8B5C41F5}" destId="{1720CDC5-71AF-49FD-B73A-29632ACA9D96}" srcOrd="3" destOrd="0" presId="urn:microsoft.com/office/officeart/2018/2/layout/IconVerticalSolidList"/>
    <dgm:cxn modelId="{B0C3B224-2051-4710-8809-CB4D6D510D72}" type="presParOf" srcId="{C4BD8CC7-6E97-4686-9355-671C8B5C41F5}" destId="{60316756-ED04-40B5-8EB9-901A5682AA3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381363-1BD8-4610-B020-084E84C8B992}"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184135C-06E7-4C33-8C44-9664605FA1D6}">
      <dgm:prSet/>
      <dgm:spPr/>
      <dgm:t>
        <a:bodyPr/>
        <a:lstStyle/>
        <a:p>
          <a:pPr>
            <a:lnSpc>
              <a:spcPct val="100000"/>
            </a:lnSpc>
            <a:defRPr b="1"/>
          </a:pPr>
          <a:r>
            <a:rPr lang="en-CA" b="1" dirty="0"/>
            <a:t>Class certification motion contested and upheld on appeal</a:t>
          </a:r>
          <a:endParaRPr lang="en-US" b="1" dirty="0"/>
        </a:p>
      </dgm:t>
    </dgm:pt>
    <dgm:pt modelId="{0EDEE306-DB1A-493F-869B-BBB99178A993}" type="parTrans" cxnId="{969214CC-79A9-4BC0-8449-7D30A9FE5025}">
      <dgm:prSet/>
      <dgm:spPr/>
      <dgm:t>
        <a:bodyPr/>
        <a:lstStyle/>
        <a:p>
          <a:endParaRPr lang="en-US"/>
        </a:p>
      </dgm:t>
    </dgm:pt>
    <dgm:pt modelId="{04A72391-C4D6-422F-868F-189C628203B9}" type="sibTrans" cxnId="{969214CC-79A9-4BC0-8449-7D30A9FE5025}">
      <dgm:prSet/>
      <dgm:spPr/>
      <dgm:t>
        <a:bodyPr/>
        <a:lstStyle/>
        <a:p>
          <a:endParaRPr lang="en-US"/>
        </a:p>
      </dgm:t>
    </dgm:pt>
    <dgm:pt modelId="{A9ED00FE-6E8E-4620-9479-AE815056121F}">
      <dgm:prSet/>
      <dgm:spPr/>
      <dgm:t>
        <a:bodyPr/>
        <a:lstStyle/>
        <a:p>
          <a:pPr>
            <a:lnSpc>
              <a:spcPct val="100000"/>
            </a:lnSpc>
            <a:defRPr b="1"/>
          </a:pPr>
          <a:r>
            <a:rPr lang="en-CA" b="1" dirty="0"/>
            <a:t>$40 million certified class action</a:t>
          </a:r>
          <a:r>
            <a:rPr lang="en-CA" b="0" dirty="0"/>
            <a:t> against the National Research Council of Canada concerning the alleged PFAS contamination of properties’ drinking water surrounding the National Fire Laboratory in Mississippi Mills, Ontario</a:t>
          </a:r>
          <a:endParaRPr lang="en-US" b="0" dirty="0"/>
        </a:p>
      </dgm:t>
    </dgm:pt>
    <dgm:pt modelId="{88472A61-C2CE-452F-B6C0-AD4DB96687C0}" type="parTrans" cxnId="{76ED90B0-9D60-4A1C-B1ED-20D87FE1E535}">
      <dgm:prSet/>
      <dgm:spPr/>
      <dgm:t>
        <a:bodyPr/>
        <a:lstStyle/>
        <a:p>
          <a:endParaRPr lang="en-US"/>
        </a:p>
      </dgm:t>
    </dgm:pt>
    <dgm:pt modelId="{AC6A0488-8589-48CA-9F4B-9A67BA109B7C}" type="sibTrans" cxnId="{76ED90B0-9D60-4A1C-B1ED-20D87FE1E535}">
      <dgm:prSet/>
      <dgm:spPr/>
      <dgm:t>
        <a:bodyPr/>
        <a:lstStyle/>
        <a:p>
          <a:endParaRPr lang="en-US"/>
        </a:p>
      </dgm:t>
    </dgm:pt>
    <dgm:pt modelId="{4EB51544-D253-454A-B3F6-DFC375E0656D}">
      <dgm:prSet/>
      <dgm:spPr/>
      <dgm:t>
        <a:bodyPr/>
        <a:lstStyle/>
        <a:p>
          <a:pPr>
            <a:lnSpc>
              <a:spcPct val="100000"/>
            </a:lnSpc>
            <a:defRPr b="1"/>
          </a:pPr>
          <a:r>
            <a:rPr lang="en-CA" dirty="0"/>
            <a:t>Claims damages for:</a:t>
          </a:r>
        </a:p>
        <a:p>
          <a:pPr>
            <a:lnSpc>
              <a:spcPct val="100000"/>
            </a:lnSpc>
            <a:defRPr b="1"/>
          </a:pPr>
          <a:r>
            <a:rPr lang="en-CA" b="0" dirty="0"/>
            <a:t>Diminution in property value due to stigma associated with potential drinking water contamination</a:t>
          </a:r>
          <a:endParaRPr lang="en-US" b="0" dirty="0"/>
        </a:p>
        <a:p>
          <a:pPr>
            <a:lnSpc>
              <a:spcPct val="100000"/>
            </a:lnSpc>
            <a:defRPr b="1"/>
          </a:pPr>
          <a:r>
            <a:rPr lang="en-CA" b="0" dirty="0"/>
            <a:t>Remediation costs</a:t>
          </a:r>
          <a:endParaRPr lang="en-US" b="0" dirty="0"/>
        </a:p>
        <a:p>
          <a:pPr>
            <a:lnSpc>
              <a:spcPct val="100000"/>
            </a:lnSpc>
            <a:defRPr b="1"/>
          </a:pPr>
          <a:r>
            <a:rPr lang="en-CA" b="0" dirty="0"/>
            <a:t>Engineering and other professional costs</a:t>
          </a:r>
          <a:endParaRPr lang="en-US" b="0" dirty="0"/>
        </a:p>
        <a:p>
          <a:pPr>
            <a:lnSpc>
              <a:spcPct val="100000"/>
            </a:lnSpc>
            <a:defRPr b="1"/>
          </a:pPr>
          <a:r>
            <a:rPr lang="en-CA" b="0" dirty="0"/>
            <a:t>Mortgage financing costs</a:t>
          </a:r>
          <a:endParaRPr lang="en-US" b="0" dirty="0"/>
        </a:p>
      </dgm:t>
    </dgm:pt>
    <dgm:pt modelId="{8BD61C0C-1B95-4EA9-95C1-36823282B71B}" type="parTrans" cxnId="{CF67DC2C-7633-4A65-A3E8-E8A05848C5AE}">
      <dgm:prSet/>
      <dgm:spPr/>
      <dgm:t>
        <a:bodyPr/>
        <a:lstStyle/>
        <a:p>
          <a:endParaRPr lang="en-US"/>
        </a:p>
      </dgm:t>
    </dgm:pt>
    <dgm:pt modelId="{B5357B59-8B0F-452D-A7B7-987C02FF216C}" type="sibTrans" cxnId="{CF67DC2C-7633-4A65-A3E8-E8A05848C5AE}">
      <dgm:prSet/>
      <dgm:spPr/>
      <dgm:t>
        <a:bodyPr/>
        <a:lstStyle/>
        <a:p>
          <a:endParaRPr lang="en-US"/>
        </a:p>
      </dgm:t>
    </dgm:pt>
    <dgm:pt modelId="{E336754C-E753-4A1C-9F96-CDB350976394}">
      <dgm:prSet/>
      <dgm:spPr/>
      <dgm:t>
        <a:bodyPr/>
        <a:lstStyle/>
        <a:p>
          <a:pPr>
            <a:lnSpc>
              <a:spcPct val="100000"/>
            </a:lnSpc>
          </a:pPr>
          <a:endParaRPr lang="en-US" dirty="0"/>
        </a:p>
      </dgm:t>
    </dgm:pt>
    <dgm:pt modelId="{73B70DC6-4D5F-4AF2-B5D1-17967F9A842D}" type="parTrans" cxnId="{7CDB6FF0-E779-4C71-A51C-FED84D4670F1}">
      <dgm:prSet/>
      <dgm:spPr/>
      <dgm:t>
        <a:bodyPr/>
        <a:lstStyle/>
        <a:p>
          <a:endParaRPr lang="en-US"/>
        </a:p>
      </dgm:t>
    </dgm:pt>
    <dgm:pt modelId="{333034FD-D5B8-4FEE-8DCA-302CC0275B4B}" type="sibTrans" cxnId="{7CDB6FF0-E779-4C71-A51C-FED84D4670F1}">
      <dgm:prSet/>
      <dgm:spPr/>
      <dgm:t>
        <a:bodyPr/>
        <a:lstStyle/>
        <a:p>
          <a:endParaRPr lang="en-US"/>
        </a:p>
      </dgm:t>
    </dgm:pt>
    <dgm:pt modelId="{900F1B9D-515E-4D7E-A0B7-59D0575CF0B7}" type="pres">
      <dgm:prSet presAssocID="{BF381363-1BD8-4610-B020-084E84C8B992}" presName="root" presStyleCnt="0">
        <dgm:presLayoutVars>
          <dgm:dir/>
          <dgm:resizeHandles val="exact"/>
        </dgm:presLayoutVars>
      </dgm:prSet>
      <dgm:spPr/>
    </dgm:pt>
    <dgm:pt modelId="{73B12A44-ADFA-4239-8A63-59F4C7F0B827}" type="pres">
      <dgm:prSet presAssocID="{E184135C-06E7-4C33-8C44-9664605FA1D6}" presName="compNode" presStyleCnt="0"/>
      <dgm:spPr/>
    </dgm:pt>
    <dgm:pt modelId="{B07677FB-3010-4146-8B3A-CB02FB0CDFFF}" type="pres">
      <dgm:prSet presAssocID="{E184135C-06E7-4C33-8C44-9664605FA1D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ibbon"/>
        </a:ext>
      </dgm:extLst>
    </dgm:pt>
    <dgm:pt modelId="{3867D392-FAF4-4E2B-8426-C924F7471056}" type="pres">
      <dgm:prSet presAssocID="{E184135C-06E7-4C33-8C44-9664605FA1D6}" presName="iconSpace" presStyleCnt="0"/>
      <dgm:spPr/>
    </dgm:pt>
    <dgm:pt modelId="{DAEEEF92-6BBB-4410-9142-968676AD6E93}" type="pres">
      <dgm:prSet presAssocID="{E184135C-06E7-4C33-8C44-9664605FA1D6}" presName="parTx" presStyleLbl="revTx" presStyleIdx="0" presStyleCnt="6">
        <dgm:presLayoutVars>
          <dgm:chMax val="0"/>
          <dgm:chPref val="0"/>
        </dgm:presLayoutVars>
      </dgm:prSet>
      <dgm:spPr/>
    </dgm:pt>
    <dgm:pt modelId="{E13036C1-29E8-46ED-AB76-91A060C6C989}" type="pres">
      <dgm:prSet presAssocID="{E184135C-06E7-4C33-8C44-9664605FA1D6}" presName="txSpace" presStyleCnt="0"/>
      <dgm:spPr/>
    </dgm:pt>
    <dgm:pt modelId="{96557BC5-0117-4CD9-AE13-8FDA946A6447}" type="pres">
      <dgm:prSet presAssocID="{E184135C-06E7-4C33-8C44-9664605FA1D6}" presName="desTx" presStyleLbl="revTx" presStyleIdx="1" presStyleCnt="6">
        <dgm:presLayoutVars/>
      </dgm:prSet>
      <dgm:spPr/>
    </dgm:pt>
    <dgm:pt modelId="{82DFD986-CEA0-41D4-AB22-C9B25B2D3E5D}" type="pres">
      <dgm:prSet presAssocID="{04A72391-C4D6-422F-868F-189C628203B9}" presName="sibTrans" presStyleCnt="0"/>
      <dgm:spPr/>
    </dgm:pt>
    <dgm:pt modelId="{6609CEDD-57B0-4112-87E8-F3378AAF2B53}" type="pres">
      <dgm:prSet presAssocID="{A9ED00FE-6E8E-4620-9479-AE815056121F}" presName="compNode" presStyleCnt="0"/>
      <dgm:spPr/>
    </dgm:pt>
    <dgm:pt modelId="{355E45B6-1384-4AD2-B60E-6BA1DB14C162}" type="pres">
      <dgm:prSet presAssocID="{A9ED00FE-6E8E-4620-9479-AE815056121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34C3392D-16A1-417A-A010-18C6E0FE0DB6}" type="pres">
      <dgm:prSet presAssocID="{A9ED00FE-6E8E-4620-9479-AE815056121F}" presName="iconSpace" presStyleCnt="0"/>
      <dgm:spPr/>
    </dgm:pt>
    <dgm:pt modelId="{330667BA-B1D0-4195-857C-3EEF9A8AD6F1}" type="pres">
      <dgm:prSet presAssocID="{A9ED00FE-6E8E-4620-9479-AE815056121F}" presName="parTx" presStyleLbl="revTx" presStyleIdx="2" presStyleCnt="6">
        <dgm:presLayoutVars>
          <dgm:chMax val="0"/>
          <dgm:chPref val="0"/>
        </dgm:presLayoutVars>
      </dgm:prSet>
      <dgm:spPr/>
    </dgm:pt>
    <dgm:pt modelId="{120BF3E4-80AC-4064-871C-5515A08C7531}" type="pres">
      <dgm:prSet presAssocID="{A9ED00FE-6E8E-4620-9479-AE815056121F}" presName="txSpace" presStyleCnt="0"/>
      <dgm:spPr/>
    </dgm:pt>
    <dgm:pt modelId="{984E209D-653F-414B-9BF8-742FD5D859AE}" type="pres">
      <dgm:prSet presAssocID="{A9ED00FE-6E8E-4620-9479-AE815056121F}" presName="desTx" presStyleLbl="revTx" presStyleIdx="3" presStyleCnt="6">
        <dgm:presLayoutVars/>
      </dgm:prSet>
      <dgm:spPr/>
    </dgm:pt>
    <dgm:pt modelId="{E7CFC988-E43F-483F-8ABD-ACAA9306E0F6}" type="pres">
      <dgm:prSet presAssocID="{AC6A0488-8589-48CA-9F4B-9A67BA109B7C}" presName="sibTrans" presStyleCnt="0"/>
      <dgm:spPr/>
    </dgm:pt>
    <dgm:pt modelId="{E21F6C9F-CEFB-42F2-BBE2-78FD9323455D}" type="pres">
      <dgm:prSet presAssocID="{4EB51544-D253-454A-B3F6-DFC375E0656D}" presName="compNode" presStyleCnt="0"/>
      <dgm:spPr/>
    </dgm:pt>
    <dgm:pt modelId="{FC709CBF-AD11-4758-862A-D578909272DF}" type="pres">
      <dgm:prSet presAssocID="{4EB51544-D253-454A-B3F6-DFC375E065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B83EE76B-CF0E-41D3-B848-3D7845100050}" type="pres">
      <dgm:prSet presAssocID="{4EB51544-D253-454A-B3F6-DFC375E0656D}" presName="iconSpace" presStyleCnt="0"/>
      <dgm:spPr/>
    </dgm:pt>
    <dgm:pt modelId="{3DADE2A8-422E-4E4B-81D2-F7E45936C22E}" type="pres">
      <dgm:prSet presAssocID="{4EB51544-D253-454A-B3F6-DFC375E0656D}" presName="parTx" presStyleLbl="revTx" presStyleIdx="4" presStyleCnt="6">
        <dgm:presLayoutVars>
          <dgm:chMax val="0"/>
          <dgm:chPref val="0"/>
        </dgm:presLayoutVars>
      </dgm:prSet>
      <dgm:spPr/>
    </dgm:pt>
    <dgm:pt modelId="{1F17235C-1AED-4AEB-901F-AF9233A3AF9D}" type="pres">
      <dgm:prSet presAssocID="{4EB51544-D253-454A-B3F6-DFC375E0656D}" presName="txSpace" presStyleCnt="0"/>
      <dgm:spPr/>
    </dgm:pt>
    <dgm:pt modelId="{E0434707-0189-486C-A43B-17F5751D2690}" type="pres">
      <dgm:prSet presAssocID="{4EB51544-D253-454A-B3F6-DFC375E0656D}" presName="desTx" presStyleLbl="revTx" presStyleIdx="5" presStyleCnt="6" custLinFactY="-30233" custLinFactNeighborX="-352" custLinFactNeighborY="-100000">
        <dgm:presLayoutVars/>
      </dgm:prSet>
      <dgm:spPr/>
    </dgm:pt>
  </dgm:ptLst>
  <dgm:cxnLst>
    <dgm:cxn modelId="{6D6DDB12-0D97-4C40-B40D-4FB637745233}" type="presOf" srcId="{E336754C-E753-4A1C-9F96-CDB350976394}" destId="{E0434707-0189-486C-A43B-17F5751D2690}" srcOrd="0" destOrd="0" presId="urn:microsoft.com/office/officeart/2018/2/layout/IconLabelDescriptionList"/>
    <dgm:cxn modelId="{CF67DC2C-7633-4A65-A3E8-E8A05848C5AE}" srcId="{BF381363-1BD8-4610-B020-084E84C8B992}" destId="{4EB51544-D253-454A-B3F6-DFC375E0656D}" srcOrd="2" destOrd="0" parTransId="{8BD61C0C-1B95-4EA9-95C1-36823282B71B}" sibTransId="{B5357B59-8B0F-452D-A7B7-987C02FF216C}"/>
    <dgm:cxn modelId="{36899B6D-8AE9-49BD-ACB6-48AD04519549}" type="presOf" srcId="{E184135C-06E7-4C33-8C44-9664605FA1D6}" destId="{DAEEEF92-6BBB-4410-9142-968676AD6E93}" srcOrd="0" destOrd="0" presId="urn:microsoft.com/office/officeart/2018/2/layout/IconLabelDescriptionList"/>
    <dgm:cxn modelId="{07714751-FDE9-47D3-8110-CA3FDA0093A1}" type="presOf" srcId="{BF381363-1BD8-4610-B020-084E84C8B992}" destId="{900F1B9D-515E-4D7E-A0B7-59D0575CF0B7}" srcOrd="0" destOrd="0" presId="urn:microsoft.com/office/officeart/2018/2/layout/IconLabelDescriptionList"/>
    <dgm:cxn modelId="{76ED90B0-9D60-4A1C-B1ED-20D87FE1E535}" srcId="{BF381363-1BD8-4610-B020-084E84C8B992}" destId="{A9ED00FE-6E8E-4620-9479-AE815056121F}" srcOrd="1" destOrd="0" parTransId="{88472A61-C2CE-452F-B6C0-AD4DB96687C0}" sibTransId="{AC6A0488-8589-48CA-9F4B-9A67BA109B7C}"/>
    <dgm:cxn modelId="{969214CC-79A9-4BC0-8449-7D30A9FE5025}" srcId="{BF381363-1BD8-4610-B020-084E84C8B992}" destId="{E184135C-06E7-4C33-8C44-9664605FA1D6}" srcOrd="0" destOrd="0" parTransId="{0EDEE306-DB1A-493F-869B-BBB99178A993}" sibTransId="{04A72391-C4D6-422F-868F-189C628203B9}"/>
    <dgm:cxn modelId="{22A2BEDC-277C-48C5-A76D-0230680A3FE4}" type="presOf" srcId="{A9ED00FE-6E8E-4620-9479-AE815056121F}" destId="{330667BA-B1D0-4195-857C-3EEF9A8AD6F1}" srcOrd="0" destOrd="0" presId="urn:microsoft.com/office/officeart/2018/2/layout/IconLabelDescriptionList"/>
    <dgm:cxn modelId="{D68769EE-32DE-49F8-9437-365A3C38B6B8}" type="presOf" srcId="{4EB51544-D253-454A-B3F6-DFC375E0656D}" destId="{3DADE2A8-422E-4E4B-81D2-F7E45936C22E}" srcOrd="0" destOrd="0" presId="urn:microsoft.com/office/officeart/2018/2/layout/IconLabelDescriptionList"/>
    <dgm:cxn modelId="{7CDB6FF0-E779-4C71-A51C-FED84D4670F1}" srcId="{4EB51544-D253-454A-B3F6-DFC375E0656D}" destId="{E336754C-E753-4A1C-9F96-CDB350976394}" srcOrd="0" destOrd="0" parTransId="{73B70DC6-4D5F-4AF2-B5D1-17967F9A842D}" sibTransId="{333034FD-D5B8-4FEE-8DCA-302CC0275B4B}"/>
    <dgm:cxn modelId="{051B8E71-E1C4-4A90-A191-68027CEE9329}" type="presParOf" srcId="{900F1B9D-515E-4D7E-A0B7-59D0575CF0B7}" destId="{73B12A44-ADFA-4239-8A63-59F4C7F0B827}" srcOrd="0" destOrd="0" presId="urn:microsoft.com/office/officeart/2018/2/layout/IconLabelDescriptionList"/>
    <dgm:cxn modelId="{6B670ECD-0EB0-4E47-BAC5-4E6C95424336}" type="presParOf" srcId="{73B12A44-ADFA-4239-8A63-59F4C7F0B827}" destId="{B07677FB-3010-4146-8B3A-CB02FB0CDFFF}" srcOrd="0" destOrd="0" presId="urn:microsoft.com/office/officeart/2018/2/layout/IconLabelDescriptionList"/>
    <dgm:cxn modelId="{9064A257-3051-4BF4-88A3-8275B2FD630C}" type="presParOf" srcId="{73B12A44-ADFA-4239-8A63-59F4C7F0B827}" destId="{3867D392-FAF4-4E2B-8426-C924F7471056}" srcOrd="1" destOrd="0" presId="urn:microsoft.com/office/officeart/2018/2/layout/IconLabelDescriptionList"/>
    <dgm:cxn modelId="{DD6A29EA-A3DF-4BB6-B43E-051D12457A51}" type="presParOf" srcId="{73B12A44-ADFA-4239-8A63-59F4C7F0B827}" destId="{DAEEEF92-6BBB-4410-9142-968676AD6E93}" srcOrd="2" destOrd="0" presId="urn:microsoft.com/office/officeart/2018/2/layout/IconLabelDescriptionList"/>
    <dgm:cxn modelId="{F3E6649A-246F-4D5D-9950-9A36E227BAFC}" type="presParOf" srcId="{73B12A44-ADFA-4239-8A63-59F4C7F0B827}" destId="{E13036C1-29E8-46ED-AB76-91A060C6C989}" srcOrd="3" destOrd="0" presId="urn:microsoft.com/office/officeart/2018/2/layout/IconLabelDescriptionList"/>
    <dgm:cxn modelId="{C64EB043-38BA-4641-9BBE-A48ADD798578}" type="presParOf" srcId="{73B12A44-ADFA-4239-8A63-59F4C7F0B827}" destId="{96557BC5-0117-4CD9-AE13-8FDA946A6447}" srcOrd="4" destOrd="0" presId="urn:microsoft.com/office/officeart/2018/2/layout/IconLabelDescriptionList"/>
    <dgm:cxn modelId="{42221B8E-60C1-4FE9-95FA-F49A562D9530}" type="presParOf" srcId="{900F1B9D-515E-4D7E-A0B7-59D0575CF0B7}" destId="{82DFD986-CEA0-41D4-AB22-C9B25B2D3E5D}" srcOrd="1" destOrd="0" presId="urn:microsoft.com/office/officeart/2018/2/layout/IconLabelDescriptionList"/>
    <dgm:cxn modelId="{A2C17DCA-EEAD-44F5-BA4B-E5047D903616}" type="presParOf" srcId="{900F1B9D-515E-4D7E-A0B7-59D0575CF0B7}" destId="{6609CEDD-57B0-4112-87E8-F3378AAF2B53}" srcOrd="2" destOrd="0" presId="urn:microsoft.com/office/officeart/2018/2/layout/IconLabelDescriptionList"/>
    <dgm:cxn modelId="{BED86139-551C-4DE3-86F7-57C405D3583F}" type="presParOf" srcId="{6609CEDD-57B0-4112-87E8-F3378AAF2B53}" destId="{355E45B6-1384-4AD2-B60E-6BA1DB14C162}" srcOrd="0" destOrd="0" presId="urn:microsoft.com/office/officeart/2018/2/layout/IconLabelDescriptionList"/>
    <dgm:cxn modelId="{C25CF2BF-789A-4385-B5C5-B2CFB0ACC533}" type="presParOf" srcId="{6609CEDD-57B0-4112-87E8-F3378AAF2B53}" destId="{34C3392D-16A1-417A-A010-18C6E0FE0DB6}" srcOrd="1" destOrd="0" presId="urn:microsoft.com/office/officeart/2018/2/layout/IconLabelDescriptionList"/>
    <dgm:cxn modelId="{B2E10CBE-645F-4F57-8BE7-05D3F977B966}" type="presParOf" srcId="{6609CEDD-57B0-4112-87E8-F3378AAF2B53}" destId="{330667BA-B1D0-4195-857C-3EEF9A8AD6F1}" srcOrd="2" destOrd="0" presId="urn:microsoft.com/office/officeart/2018/2/layout/IconLabelDescriptionList"/>
    <dgm:cxn modelId="{24BE5C89-CF88-420E-A2F0-BD3847917510}" type="presParOf" srcId="{6609CEDD-57B0-4112-87E8-F3378AAF2B53}" destId="{120BF3E4-80AC-4064-871C-5515A08C7531}" srcOrd="3" destOrd="0" presId="urn:microsoft.com/office/officeart/2018/2/layout/IconLabelDescriptionList"/>
    <dgm:cxn modelId="{7506A9D8-1E2F-4B1D-BA8D-DA322C959CDB}" type="presParOf" srcId="{6609CEDD-57B0-4112-87E8-F3378AAF2B53}" destId="{984E209D-653F-414B-9BF8-742FD5D859AE}" srcOrd="4" destOrd="0" presId="urn:microsoft.com/office/officeart/2018/2/layout/IconLabelDescriptionList"/>
    <dgm:cxn modelId="{6B6C340A-0740-4BEE-ABAB-3954A2EB2016}" type="presParOf" srcId="{900F1B9D-515E-4D7E-A0B7-59D0575CF0B7}" destId="{E7CFC988-E43F-483F-8ABD-ACAA9306E0F6}" srcOrd="3" destOrd="0" presId="urn:microsoft.com/office/officeart/2018/2/layout/IconLabelDescriptionList"/>
    <dgm:cxn modelId="{6D3C2FD1-B21C-4186-8116-2A556D2F16ED}" type="presParOf" srcId="{900F1B9D-515E-4D7E-A0B7-59D0575CF0B7}" destId="{E21F6C9F-CEFB-42F2-BBE2-78FD9323455D}" srcOrd="4" destOrd="0" presId="urn:microsoft.com/office/officeart/2018/2/layout/IconLabelDescriptionList"/>
    <dgm:cxn modelId="{F59A7525-1C26-4089-93D9-24C01C674108}" type="presParOf" srcId="{E21F6C9F-CEFB-42F2-BBE2-78FD9323455D}" destId="{FC709CBF-AD11-4758-862A-D578909272DF}" srcOrd="0" destOrd="0" presId="urn:microsoft.com/office/officeart/2018/2/layout/IconLabelDescriptionList"/>
    <dgm:cxn modelId="{C3F3D0BE-7865-445C-9A09-E15A7262C5B6}" type="presParOf" srcId="{E21F6C9F-CEFB-42F2-BBE2-78FD9323455D}" destId="{B83EE76B-CF0E-41D3-B848-3D7845100050}" srcOrd="1" destOrd="0" presId="urn:microsoft.com/office/officeart/2018/2/layout/IconLabelDescriptionList"/>
    <dgm:cxn modelId="{3D02CF7D-C72D-450A-8F63-A739C6DE3FE5}" type="presParOf" srcId="{E21F6C9F-CEFB-42F2-BBE2-78FD9323455D}" destId="{3DADE2A8-422E-4E4B-81D2-F7E45936C22E}" srcOrd="2" destOrd="0" presId="urn:microsoft.com/office/officeart/2018/2/layout/IconLabelDescriptionList"/>
    <dgm:cxn modelId="{414D450E-72DE-4F5F-BE3A-DE3C8B087A1A}" type="presParOf" srcId="{E21F6C9F-CEFB-42F2-BBE2-78FD9323455D}" destId="{1F17235C-1AED-4AEB-901F-AF9233A3AF9D}" srcOrd="3" destOrd="0" presId="urn:microsoft.com/office/officeart/2018/2/layout/IconLabelDescriptionList"/>
    <dgm:cxn modelId="{8E4C5E51-8D6F-4415-A71D-E633BD0D4FCD}" type="presParOf" srcId="{E21F6C9F-CEFB-42F2-BBE2-78FD9323455D}" destId="{E0434707-0189-486C-A43B-17F5751D269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81363-1BD8-4610-B020-084E84C8B992}"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184135C-06E7-4C33-8C44-9664605FA1D6}">
      <dgm:prSet custT="1"/>
      <dgm:spPr/>
      <dgm:t>
        <a:bodyPr/>
        <a:lstStyle/>
        <a:p>
          <a:pPr>
            <a:lnSpc>
              <a:spcPct val="100000"/>
            </a:lnSpc>
            <a:defRPr b="1"/>
          </a:pPr>
          <a:r>
            <a:rPr lang="en-CA" sz="1200" b="1" dirty="0"/>
            <a:t>$105 million Proposed Class Action</a:t>
          </a:r>
          <a:r>
            <a:rPr lang="en-CA" sz="1200" b="0" dirty="0"/>
            <a:t> against the Attorney General of Canada (Department of National Defence (</a:t>
          </a:r>
          <a:r>
            <a:rPr lang="en-CA" sz="1200" b="1" dirty="0"/>
            <a:t>DND</a:t>
          </a:r>
          <a:r>
            <a:rPr lang="en-CA" sz="1200" b="0" dirty="0"/>
            <a:t>)) and the City of North Bay concerning alleged PFAS contamination of drinking well water of residential properties surrounding CFB North Bay and the Jack Garland Airport</a:t>
          </a:r>
        </a:p>
        <a:p>
          <a:pPr>
            <a:lnSpc>
              <a:spcPct val="100000"/>
            </a:lnSpc>
            <a:defRPr b="1"/>
          </a:pPr>
          <a:r>
            <a:rPr lang="en-CA" sz="1200" b="1" dirty="0"/>
            <a:t>Alleged Liability:</a:t>
          </a:r>
          <a:endParaRPr lang="en-CA" sz="1200" b="0" dirty="0"/>
        </a:p>
        <a:p>
          <a:pPr>
            <a:lnSpc>
              <a:spcPct val="100000"/>
            </a:lnSpc>
          </a:pPr>
          <a:r>
            <a:rPr lang="en-US" sz="1200" b="0" dirty="0"/>
            <a:t>1. Nuisance</a:t>
          </a:r>
        </a:p>
        <a:p>
          <a:pPr>
            <a:lnSpc>
              <a:spcPct val="100000"/>
            </a:lnSpc>
          </a:pPr>
          <a:r>
            <a:rPr lang="en-US" sz="1200" b="0" dirty="0"/>
            <a:t>2. Strict Liability</a:t>
          </a:r>
        </a:p>
        <a:p>
          <a:pPr>
            <a:lnSpc>
              <a:spcPct val="100000"/>
            </a:lnSpc>
          </a:pPr>
          <a:r>
            <a:rPr lang="en-US" sz="1200" b="0" dirty="0"/>
            <a:t>3. Negligence</a:t>
          </a:r>
        </a:p>
        <a:p>
          <a:pPr>
            <a:lnSpc>
              <a:spcPct val="100000"/>
            </a:lnSpc>
          </a:pPr>
          <a:r>
            <a:rPr lang="en-US" sz="1200" b="0" dirty="0"/>
            <a:t>4. Trespass</a:t>
          </a:r>
        </a:p>
        <a:p>
          <a:pPr>
            <a:lnSpc>
              <a:spcPct val="100000"/>
            </a:lnSpc>
          </a:pPr>
          <a:r>
            <a:rPr lang="en-US" sz="1200" b="0" dirty="0"/>
            <a:t>5. Environmental Statuary Liability</a:t>
          </a:r>
        </a:p>
      </dgm:t>
    </dgm:pt>
    <dgm:pt modelId="{0EDEE306-DB1A-493F-869B-BBB99178A993}" type="parTrans" cxnId="{969214CC-79A9-4BC0-8449-7D30A9FE5025}">
      <dgm:prSet/>
      <dgm:spPr/>
      <dgm:t>
        <a:bodyPr/>
        <a:lstStyle/>
        <a:p>
          <a:endParaRPr lang="en-US"/>
        </a:p>
      </dgm:t>
    </dgm:pt>
    <dgm:pt modelId="{04A72391-C4D6-422F-868F-189C628203B9}" type="sibTrans" cxnId="{969214CC-79A9-4BC0-8449-7D30A9FE5025}">
      <dgm:prSet/>
      <dgm:spPr/>
      <dgm:t>
        <a:bodyPr/>
        <a:lstStyle/>
        <a:p>
          <a:endParaRPr lang="en-US"/>
        </a:p>
      </dgm:t>
    </dgm:pt>
    <dgm:pt modelId="{4EB51544-D253-454A-B3F6-DFC375E0656D}">
      <dgm:prSet custT="1"/>
      <dgm:spPr/>
      <dgm:t>
        <a:bodyPr/>
        <a:lstStyle/>
        <a:p>
          <a:pPr>
            <a:lnSpc>
              <a:spcPct val="100000"/>
            </a:lnSpc>
            <a:defRPr b="1"/>
          </a:pPr>
          <a:r>
            <a:rPr lang="en-CA" sz="1200" dirty="0"/>
            <a:t>Relief Sought:</a:t>
          </a:r>
        </a:p>
        <a:p>
          <a:pPr>
            <a:lnSpc>
              <a:spcPct val="100000"/>
            </a:lnSpc>
            <a:defRPr b="1"/>
          </a:pPr>
          <a:r>
            <a:rPr lang="en-US" sz="1200" dirty="0"/>
            <a:t>1. Safe Water Provision: </a:t>
          </a:r>
          <a:r>
            <a:rPr lang="en-US" sz="1200" b="0" dirty="0"/>
            <a:t>Seeks PFAS drinking water filtration systems and bottled water for properties with wells</a:t>
          </a:r>
        </a:p>
        <a:p>
          <a:pPr>
            <a:lnSpc>
              <a:spcPct val="100000"/>
            </a:lnSpc>
            <a:defRPr b="1"/>
          </a:pPr>
          <a:r>
            <a:rPr lang="en-US" sz="1200" b="1" dirty="0"/>
            <a:t>2. Damages totaling $100 million: </a:t>
          </a:r>
          <a:r>
            <a:rPr lang="en-US" sz="1200" b="0" dirty="0"/>
            <a:t>Alleges diminution in property value, remediation, engineering and professional costs</a:t>
          </a:r>
        </a:p>
        <a:p>
          <a:pPr>
            <a:lnSpc>
              <a:spcPct val="100000"/>
            </a:lnSpc>
            <a:defRPr b="1"/>
          </a:pPr>
          <a:r>
            <a:rPr lang="en-US" sz="1200" b="1" dirty="0"/>
            <a:t>3. Punitive Damages totaling $5 million: </a:t>
          </a:r>
          <a:r>
            <a:rPr lang="en-US" sz="1200" b="0" dirty="0"/>
            <a:t>Alleges that DND was aware of PFAS exceeding drinking water guidelines in groundwater as early as 2011 and that Defendants failed to inform the community of potential drinking water contamination promptly. Further alleges inappropriate reliance on less stringent MECP guidelines</a:t>
          </a:r>
          <a:endParaRPr lang="en-US" sz="1200" dirty="0"/>
        </a:p>
      </dgm:t>
    </dgm:pt>
    <dgm:pt modelId="{8BD61C0C-1B95-4EA9-95C1-36823282B71B}" type="parTrans" cxnId="{CF67DC2C-7633-4A65-A3E8-E8A05848C5AE}">
      <dgm:prSet/>
      <dgm:spPr/>
      <dgm:t>
        <a:bodyPr/>
        <a:lstStyle/>
        <a:p>
          <a:endParaRPr lang="en-US"/>
        </a:p>
      </dgm:t>
    </dgm:pt>
    <dgm:pt modelId="{B5357B59-8B0F-452D-A7B7-987C02FF216C}" type="sibTrans" cxnId="{CF67DC2C-7633-4A65-A3E8-E8A05848C5AE}">
      <dgm:prSet/>
      <dgm:spPr/>
      <dgm:t>
        <a:bodyPr/>
        <a:lstStyle/>
        <a:p>
          <a:endParaRPr lang="en-US"/>
        </a:p>
      </dgm:t>
    </dgm:pt>
    <dgm:pt modelId="{E336754C-E753-4A1C-9F96-CDB350976394}">
      <dgm:prSet custT="1"/>
      <dgm:spPr/>
      <dgm:t>
        <a:bodyPr/>
        <a:lstStyle/>
        <a:p>
          <a:pPr>
            <a:lnSpc>
              <a:spcPct val="100000"/>
            </a:lnSpc>
          </a:pPr>
          <a:endParaRPr lang="en-US" sz="1200" dirty="0"/>
        </a:p>
      </dgm:t>
    </dgm:pt>
    <dgm:pt modelId="{73B70DC6-4D5F-4AF2-B5D1-17967F9A842D}" type="parTrans" cxnId="{7CDB6FF0-E779-4C71-A51C-FED84D4670F1}">
      <dgm:prSet/>
      <dgm:spPr/>
      <dgm:t>
        <a:bodyPr/>
        <a:lstStyle/>
        <a:p>
          <a:endParaRPr lang="en-US"/>
        </a:p>
      </dgm:t>
    </dgm:pt>
    <dgm:pt modelId="{333034FD-D5B8-4FEE-8DCA-302CC0275B4B}" type="sibTrans" cxnId="{7CDB6FF0-E779-4C71-A51C-FED84D4670F1}">
      <dgm:prSet/>
      <dgm:spPr/>
      <dgm:t>
        <a:bodyPr/>
        <a:lstStyle/>
        <a:p>
          <a:endParaRPr lang="en-US"/>
        </a:p>
      </dgm:t>
    </dgm:pt>
    <dgm:pt modelId="{C1FE894B-0851-4BA7-9418-A3C37C264DAE}">
      <dgm:prSet custT="1"/>
      <dgm:spPr/>
      <dgm:t>
        <a:bodyPr/>
        <a:lstStyle/>
        <a:p>
          <a:pPr>
            <a:lnSpc>
              <a:spcPct val="100000"/>
            </a:lnSpc>
          </a:pPr>
          <a:r>
            <a:rPr lang="en-CA" sz="1200" b="1" dirty="0"/>
            <a:t>Proposed Class Criteria:</a:t>
          </a:r>
        </a:p>
        <a:p>
          <a:pPr>
            <a:lnSpc>
              <a:spcPct val="100000"/>
            </a:lnSpc>
          </a:pPr>
          <a:r>
            <a:rPr lang="en-CA" sz="1200" b="0" dirty="0"/>
            <a:t>1. Owned real property on or after January 1, 2017</a:t>
          </a:r>
        </a:p>
        <a:p>
          <a:pPr>
            <a:lnSpc>
              <a:spcPct val="100000"/>
            </a:lnSpc>
          </a:pPr>
          <a:r>
            <a:rPr lang="en-CA" sz="1200" b="0" dirty="0"/>
            <a:t>2. Property must have a private drinking-water well; and</a:t>
          </a:r>
        </a:p>
        <a:p>
          <a:pPr>
            <a:lnSpc>
              <a:spcPct val="100000"/>
            </a:lnSpc>
          </a:pPr>
          <a:r>
            <a:rPr lang="en-CA" sz="1200" b="0" dirty="0"/>
            <a:t>3. Property must be located within 3 km boundary of CFB North Bay and Jack Garland Airport.</a:t>
          </a:r>
        </a:p>
        <a:p>
          <a:pPr>
            <a:lnSpc>
              <a:spcPct val="100000"/>
            </a:lnSpc>
            <a:defRPr b="1"/>
          </a:pPr>
          <a:endParaRPr lang="en-US" sz="1200" dirty="0"/>
        </a:p>
      </dgm:t>
    </dgm:pt>
    <dgm:pt modelId="{85141F99-82B1-4060-90EA-FF92C4B31397}" type="parTrans" cxnId="{35CC29E0-D2B8-4E1A-94FF-35CEAA5531DB}">
      <dgm:prSet/>
      <dgm:spPr/>
      <dgm:t>
        <a:bodyPr/>
        <a:lstStyle/>
        <a:p>
          <a:endParaRPr lang="en-US"/>
        </a:p>
      </dgm:t>
    </dgm:pt>
    <dgm:pt modelId="{E29E699E-0FDB-4045-986B-D31FE431CF0F}" type="sibTrans" cxnId="{35CC29E0-D2B8-4E1A-94FF-35CEAA5531DB}">
      <dgm:prSet/>
      <dgm:spPr/>
      <dgm:t>
        <a:bodyPr/>
        <a:lstStyle/>
        <a:p>
          <a:endParaRPr lang="en-US"/>
        </a:p>
      </dgm:t>
    </dgm:pt>
    <dgm:pt modelId="{900F1B9D-515E-4D7E-A0B7-59D0575CF0B7}" type="pres">
      <dgm:prSet presAssocID="{BF381363-1BD8-4610-B020-084E84C8B992}" presName="root" presStyleCnt="0">
        <dgm:presLayoutVars>
          <dgm:dir/>
          <dgm:resizeHandles val="exact"/>
        </dgm:presLayoutVars>
      </dgm:prSet>
      <dgm:spPr/>
    </dgm:pt>
    <dgm:pt modelId="{73B12A44-ADFA-4239-8A63-59F4C7F0B827}" type="pres">
      <dgm:prSet presAssocID="{E184135C-06E7-4C33-8C44-9664605FA1D6}" presName="compNode" presStyleCnt="0"/>
      <dgm:spPr/>
    </dgm:pt>
    <dgm:pt modelId="{B07677FB-3010-4146-8B3A-CB02FB0CDFFF}" type="pres">
      <dgm:prSet presAssocID="{E184135C-06E7-4C33-8C44-9664605FA1D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ibbon"/>
        </a:ext>
      </dgm:extLst>
    </dgm:pt>
    <dgm:pt modelId="{3867D392-FAF4-4E2B-8426-C924F7471056}" type="pres">
      <dgm:prSet presAssocID="{E184135C-06E7-4C33-8C44-9664605FA1D6}" presName="iconSpace" presStyleCnt="0"/>
      <dgm:spPr/>
    </dgm:pt>
    <dgm:pt modelId="{DAEEEF92-6BBB-4410-9142-968676AD6E93}" type="pres">
      <dgm:prSet presAssocID="{E184135C-06E7-4C33-8C44-9664605FA1D6}" presName="parTx" presStyleLbl="revTx" presStyleIdx="0" presStyleCnt="6">
        <dgm:presLayoutVars>
          <dgm:chMax val="0"/>
          <dgm:chPref val="0"/>
        </dgm:presLayoutVars>
      </dgm:prSet>
      <dgm:spPr/>
    </dgm:pt>
    <dgm:pt modelId="{E13036C1-29E8-46ED-AB76-91A060C6C989}" type="pres">
      <dgm:prSet presAssocID="{E184135C-06E7-4C33-8C44-9664605FA1D6}" presName="txSpace" presStyleCnt="0"/>
      <dgm:spPr/>
    </dgm:pt>
    <dgm:pt modelId="{96557BC5-0117-4CD9-AE13-8FDA946A6447}" type="pres">
      <dgm:prSet presAssocID="{E184135C-06E7-4C33-8C44-9664605FA1D6}" presName="desTx" presStyleLbl="revTx" presStyleIdx="1" presStyleCnt="6">
        <dgm:presLayoutVars/>
      </dgm:prSet>
      <dgm:spPr/>
    </dgm:pt>
    <dgm:pt modelId="{82DFD986-CEA0-41D4-AB22-C9B25B2D3E5D}" type="pres">
      <dgm:prSet presAssocID="{04A72391-C4D6-422F-868F-189C628203B9}" presName="sibTrans" presStyleCnt="0"/>
      <dgm:spPr/>
    </dgm:pt>
    <dgm:pt modelId="{E21F6C9F-CEFB-42F2-BBE2-78FD9323455D}" type="pres">
      <dgm:prSet presAssocID="{4EB51544-D253-454A-B3F6-DFC375E0656D}" presName="compNode" presStyleCnt="0"/>
      <dgm:spPr/>
    </dgm:pt>
    <dgm:pt modelId="{FC709CBF-AD11-4758-862A-D578909272DF}" type="pres">
      <dgm:prSet presAssocID="{4EB51544-D253-454A-B3F6-DFC375E0656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83EE76B-CF0E-41D3-B848-3D7845100050}" type="pres">
      <dgm:prSet presAssocID="{4EB51544-D253-454A-B3F6-DFC375E0656D}" presName="iconSpace" presStyleCnt="0"/>
      <dgm:spPr/>
    </dgm:pt>
    <dgm:pt modelId="{3DADE2A8-422E-4E4B-81D2-F7E45936C22E}" type="pres">
      <dgm:prSet presAssocID="{4EB51544-D253-454A-B3F6-DFC375E0656D}" presName="parTx" presStyleLbl="revTx" presStyleIdx="2" presStyleCnt="6">
        <dgm:presLayoutVars>
          <dgm:chMax val="0"/>
          <dgm:chPref val="0"/>
        </dgm:presLayoutVars>
      </dgm:prSet>
      <dgm:spPr/>
    </dgm:pt>
    <dgm:pt modelId="{1F17235C-1AED-4AEB-901F-AF9233A3AF9D}" type="pres">
      <dgm:prSet presAssocID="{4EB51544-D253-454A-B3F6-DFC375E0656D}" presName="txSpace" presStyleCnt="0"/>
      <dgm:spPr/>
    </dgm:pt>
    <dgm:pt modelId="{E0434707-0189-486C-A43B-17F5751D2690}" type="pres">
      <dgm:prSet presAssocID="{4EB51544-D253-454A-B3F6-DFC375E0656D}" presName="desTx" presStyleLbl="revTx" presStyleIdx="3" presStyleCnt="6" custLinFactY="-30233" custLinFactNeighborX="-352" custLinFactNeighborY="-100000">
        <dgm:presLayoutVars/>
      </dgm:prSet>
      <dgm:spPr/>
    </dgm:pt>
    <dgm:pt modelId="{FACCF41C-CA7E-4867-BAC1-F4B7C67A7163}" type="pres">
      <dgm:prSet presAssocID="{B5357B59-8B0F-452D-A7B7-987C02FF216C}" presName="sibTrans" presStyleCnt="0"/>
      <dgm:spPr/>
    </dgm:pt>
    <dgm:pt modelId="{11E1B0A0-47D4-4814-B67E-C8892C53AB8A}" type="pres">
      <dgm:prSet presAssocID="{C1FE894B-0851-4BA7-9418-A3C37C264DAE}" presName="compNode" presStyleCnt="0"/>
      <dgm:spPr/>
    </dgm:pt>
    <dgm:pt modelId="{49646FD0-4849-4A97-A41B-52C3347B9D69}" type="pres">
      <dgm:prSet presAssocID="{C1FE894B-0851-4BA7-9418-A3C37C264DA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avel"/>
        </a:ext>
      </dgm:extLst>
    </dgm:pt>
    <dgm:pt modelId="{9416E8B6-F772-4857-BA22-BBC3FA4BBA3A}" type="pres">
      <dgm:prSet presAssocID="{C1FE894B-0851-4BA7-9418-A3C37C264DAE}" presName="iconSpace" presStyleCnt="0"/>
      <dgm:spPr/>
    </dgm:pt>
    <dgm:pt modelId="{3CB73894-589F-475D-83A2-E9FBEADD10EC}" type="pres">
      <dgm:prSet presAssocID="{C1FE894B-0851-4BA7-9418-A3C37C264DAE}" presName="parTx" presStyleLbl="revTx" presStyleIdx="4" presStyleCnt="6">
        <dgm:presLayoutVars>
          <dgm:chMax val="0"/>
          <dgm:chPref val="0"/>
        </dgm:presLayoutVars>
      </dgm:prSet>
      <dgm:spPr/>
    </dgm:pt>
    <dgm:pt modelId="{370F65DF-9A9A-46C2-B09D-0124A3256426}" type="pres">
      <dgm:prSet presAssocID="{C1FE894B-0851-4BA7-9418-A3C37C264DAE}" presName="txSpace" presStyleCnt="0"/>
      <dgm:spPr/>
    </dgm:pt>
    <dgm:pt modelId="{1999D8D2-F670-4D0E-B349-915DEE7B906F}" type="pres">
      <dgm:prSet presAssocID="{C1FE894B-0851-4BA7-9418-A3C37C264DAE}" presName="desTx" presStyleLbl="revTx" presStyleIdx="5" presStyleCnt="6">
        <dgm:presLayoutVars/>
      </dgm:prSet>
      <dgm:spPr/>
    </dgm:pt>
  </dgm:ptLst>
  <dgm:cxnLst>
    <dgm:cxn modelId="{6D6DDB12-0D97-4C40-B40D-4FB637745233}" type="presOf" srcId="{E336754C-E753-4A1C-9F96-CDB350976394}" destId="{E0434707-0189-486C-A43B-17F5751D2690}" srcOrd="0" destOrd="0" presId="urn:microsoft.com/office/officeart/2018/2/layout/IconLabelDescriptionList"/>
    <dgm:cxn modelId="{CF67DC2C-7633-4A65-A3E8-E8A05848C5AE}" srcId="{BF381363-1BD8-4610-B020-084E84C8B992}" destId="{4EB51544-D253-454A-B3F6-DFC375E0656D}" srcOrd="1" destOrd="0" parTransId="{8BD61C0C-1B95-4EA9-95C1-36823282B71B}" sibTransId="{B5357B59-8B0F-452D-A7B7-987C02FF216C}"/>
    <dgm:cxn modelId="{36899B6D-8AE9-49BD-ACB6-48AD04519549}" type="presOf" srcId="{E184135C-06E7-4C33-8C44-9664605FA1D6}" destId="{DAEEEF92-6BBB-4410-9142-968676AD6E93}" srcOrd="0" destOrd="0" presId="urn:microsoft.com/office/officeart/2018/2/layout/IconLabelDescriptionList"/>
    <dgm:cxn modelId="{07714751-FDE9-47D3-8110-CA3FDA0093A1}" type="presOf" srcId="{BF381363-1BD8-4610-B020-084E84C8B992}" destId="{900F1B9D-515E-4D7E-A0B7-59D0575CF0B7}" srcOrd="0" destOrd="0" presId="urn:microsoft.com/office/officeart/2018/2/layout/IconLabelDescriptionList"/>
    <dgm:cxn modelId="{969214CC-79A9-4BC0-8449-7D30A9FE5025}" srcId="{BF381363-1BD8-4610-B020-084E84C8B992}" destId="{E184135C-06E7-4C33-8C44-9664605FA1D6}" srcOrd="0" destOrd="0" parTransId="{0EDEE306-DB1A-493F-869B-BBB99178A993}" sibTransId="{04A72391-C4D6-422F-868F-189C628203B9}"/>
    <dgm:cxn modelId="{35CC29E0-D2B8-4E1A-94FF-35CEAA5531DB}" srcId="{BF381363-1BD8-4610-B020-084E84C8B992}" destId="{C1FE894B-0851-4BA7-9418-A3C37C264DAE}" srcOrd="2" destOrd="0" parTransId="{85141F99-82B1-4060-90EA-FF92C4B31397}" sibTransId="{E29E699E-0FDB-4045-986B-D31FE431CF0F}"/>
    <dgm:cxn modelId="{D68769EE-32DE-49F8-9437-365A3C38B6B8}" type="presOf" srcId="{4EB51544-D253-454A-B3F6-DFC375E0656D}" destId="{3DADE2A8-422E-4E4B-81D2-F7E45936C22E}" srcOrd="0" destOrd="0" presId="urn:microsoft.com/office/officeart/2018/2/layout/IconLabelDescriptionList"/>
    <dgm:cxn modelId="{7CDB6FF0-E779-4C71-A51C-FED84D4670F1}" srcId="{4EB51544-D253-454A-B3F6-DFC375E0656D}" destId="{E336754C-E753-4A1C-9F96-CDB350976394}" srcOrd="0" destOrd="0" parTransId="{73B70DC6-4D5F-4AF2-B5D1-17967F9A842D}" sibTransId="{333034FD-D5B8-4FEE-8DCA-302CC0275B4B}"/>
    <dgm:cxn modelId="{CC08BFF9-F37C-4796-B3E1-0416ED523134}" type="presOf" srcId="{C1FE894B-0851-4BA7-9418-A3C37C264DAE}" destId="{3CB73894-589F-475D-83A2-E9FBEADD10EC}" srcOrd="0" destOrd="0" presId="urn:microsoft.com/office/officeart/2018/2/layout/IconLabelDescriptionList"/>
    <dgm:cxn modelId="{051B8E71-E1C4-4A90-A191-68027CEE9329}" type="presParOf" srcId="{900F1B9D-515E-4D7E-A0B7-59D0575CF0B7}" destId="{73B12A44-ADFA-4239-8A63-59F4C7F0B827}" srcOrd="0" destOrd="0" presId="urn:microsoft.com/office/officeart/2018/2/layout/IconLabelDescriptionList"/>
    <dgm:cxn modelId="{6B670ECD-0EB0-4E47-BAC5-4E6C95424336}" type="presParOf" srcId="{73B12A44-ADFA-4239-8A63-59F4C7F0B827}" destId="{B07677FB-3010-4146-8B3A-CB02FB0CDFFF}" srcOrd="0" destOrd="0" presId="urn:microsoft.com/office/officeart/2018/2/layout/IconLabelDescriptionList"/>
    <dgm:cxn modelId="{9064A257-3051-4BF4-88A3-8275B2FD630C}" type="presParOf" srcId="{73B12A44-ADFA-4239-8A63-59F4C7F0B827}" destId="{3867D392-FAF4-4E2B-8426-C924F7471056}" srcOrd="1" destOrd="0" presId="urn:microsoft.com/office/officeart/2018/2/layout/IconLabelDescriptionList"/>
    <dgm:cxn modelId="{DD6A29EA-A3DF-4BB6-B43E-051D12457A51}" type="presParOf" srcId="{73B12A44-ADFA-4239-8A63-59F4C7F0B827}" destId="{DAEEEF92-6BBB-4410-9142-968676AD6E93}" srcOrd="2" destOrd="0" presId="urn:microsoft.com/office/officeart/2018/2/layout/IconLabelDescriptionList"/>
    <dgm:cxn modelId="{F3E6649A-246F-4D5D-9950-9A36E227BAFC}" type="presParOf" srcId="{73B12A44-ADFA-4239-8A63-59F4C7F0B827}" destId="{E13036C1-29E8-46ED-AB76-91A060C6C989}" srcOrd="3" destOrd="0" presId="urn:microsoft.com/office/officeart/2018/2/layout/IconLabelDescriptionList"/>
    <dgm:cxn modelId="{C64EB043-38BA-4641-9BBE-A48ADD798578}" type="presParOf" srcId="{73B12A44-ADFA-4239-8A63-59F4C7F0B827}" destId="{96557BC5-0117-4CD9-AE13-8FDA946A6447}" srcOrd="4" destOrd="0" presId="urn:microsoft.com/office/officeart/2018/2/layout/IconLabelDescriptionList"/>
    <dgm:cxn modelId="{42221B8E-60C1-4FE9-95FA-F49A562D9530}" type="presParOf" srcId="{900F1B9D-515E-4D7E-A0B7-59D0575CF0B7}" destId="{82DFD986-CEA0-41D4-AB22-C9B25B2D3E5D}" srcOrd="1" destOrd="0" presId="urn:microsoft.com/office/officeart/2018/2/layout/IconLabelDescriptionList"/>
    <dgm:cxn modelId="{6D3C2FD1-B21C-4186-8116-2A556D2F16ED}" type="presParOf" srcId="{900F1B9D-515E-4D7E-A0B7-59D0575CF0B7}" destId="{E21F6C9F-CEFB-42F2-BBE2-78FD9323455D}" srcOrd="2" destOrd="0" presId="urn:microsoft.com/office/officeart/2018/2/layout/IconLabelDescriptionList"/>
    <dgm:cxn modelId="{F59A7525-1C26-4089-93D9-24C01C674108}" type="presParOf" srcId="{E21F6C9F-CEFB-42F2-BBE2-78FD9323455D}" destId="{FC709CBF-AD11-4758-862A-D578909272DF}" srcOrd="0" destOrd="0" presId="urn:microsoft.com/office/officeart/2018/2/layout/IconLabelDescriptionList"/>
    <dgm:cxn modelId="{C3F3D0BE-7865-445C-9A09-E15A7262C5B6}" type="presParOf" srcId="{E21F6C9F-CEFB-42F2-BBE2-78FD9323455D}" destId="{B83EE76B-CF0E-41D3-B848-3D7845100050}" srcOrd="1" destOrd="0" presId="urn:microsoft.com/office/officeart/2018/2/layout/IconLabelDescriptionList"/>
    <dgm:cxn modelId="{3D02CF7D-C72D-450A-8F63-A739C6DE3FE5}" type="presParOf" srcId="{E21F6C9F-CEFB-42F2-BBE2-78FD9323455D}" destId="{3DADE2A8-422E-4E4B-81D2-F7E45936C22E}" srcOrd="2" destOrd="0" presId="urn:microsoft.com/office/officeart/2018/2/layout/IconLabelDescriptionList"/>
    <dgm:cxn modelId="{414D450E-72DE-4F5F-BE3A-DE3C8B087A1A}" type="presParOf" srcId="{E21F6C9F-CEFB-42F2-BBE2-78FD9323455D}" destId="{1F17235C-1AED-4AEB-901F-AF9233A3AF9D}" srcOrd="3" destOrd="0" presId="urn:microsoft.com/office/officeart/2018/2/layout/IconLabelDescriptionList"/>
    <dgm:cxn modelId="{8E4C5E51-8D6F-4415-A71D-E633BD0D4FCD}" type="presParOf" srcId="{E21F6C9F-CEFB-42F2-BBE2-78FD9323455D}" destId="{E0434707-0189-486C-A43B-17F5751D2690}" srcOrd="4" destOrd="0" presId="urn:microsoft.com/office/officeart/2018/2/layout/IconLabelDescriptionList"/>
    <dgm:cxn modelId="{FCAEA015-E8A1-4211-9110-09C233407700}" type="presParOf" srcId="{900F1B9D-515E-4D7E-A0B7-59D0575CF0B7}" destId="{FACCF41C-CA7E-4867-BAC1-F4B7C67A7163}" srcOrd="3" destOrd="0" presId="urn:microsoft.com/office/officeart/2018/2/layout/IconLabelDescriptionList"/>
    <dgm:cxn modelId="{934E5AC8-B619-4999-99D6-3ABD534D9C4D}" type="presParOf" srcId="{900F1B9D-515E-4D7E-A0B7-59D0575CF0B7}" destId="{11E1B0A0-47D4-4814-B67E-C8892C53AB8A}" srcOrd="4" destOrd="0" presId="urn:microsoft.com/office/officeart/2018/2/layout/IconLabelDescriptionList"/>
    <dgm:cxn modelId="{F8DCFCA4-85C7-4557-A364-A051BA7D8B1B}" type="presParOf" srcId="{11E1B0A0-47D4-4814-B67E-C8892C53AB8A}" destId="{49646FD0-4849-4A97-A41B-52C3347B9D69}" srcOrd="0" destOrd="0" presId="urn:microsoft.com/office/officeart/2018/2/layout/IconLabelDescriptionList"/>
    <dgm:cxn modelId="{A367B8A6-EDF2-40DE-81A2-DAFD4B5B96B5}" type="presParOf" srcId="{11E1B0A0-47D4-4814-B67E-C8892C53AB8A}" destId="{9416E8B6-F772-4857-BA22-BBC3FA4BBA3A}" srcOrd="1" destOrd="0" presId="urn:microsoft.com/office/officeart/2018/2/layout/IconLabelDescriptionList"/>
    <dgm:cxn modelId="{C8389A8D-DE89-4CD9-B055-0294BE4E6D16}" type="presParOf" srcId="{11E1B0A0-47D4-4814-B67E-C8892C53AB8A}" destId="{3CB73894-589F-475D-83A2-E9FBEADD10EC}" srcOrd="2" destOrd="0" presId="urn:microsoft.com/office/officeart/2018/2/layout/IconLabelDescriptionList"/>
    <dgm:cxn modelId="{83C07829-0D2D-4911-82EF-C9C06A33813D}" type="presParOf" srcId="{11E1B0A0-47D4-4814-B67E-C8892C53AB8A}" destId="{370F65DF-9A9A-46C2-B09D-0124A3256426}" srcOrd="3" destOrd="0" presId="urn:microsoft.com/office/officeart/2018/2/layout/IconLabelDescriptionList"/>
    <dgm:cxn modelId="{CB37A9E4-5AEB-4076-8E20-D87A2BB588F5}" type="presParOf" srcId="{11E1B0A0-47D4-4814-B67E-C8892C53AB8A}" destId="{1999D8D2-F670-4D0E-B349-915DEE7B906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190B4E-F686-4567-9635-A8962740FF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052477-39B4-4748-8F0E-7131E3A975B3}">
      <dgm:prSet/>
      <dgm:spPr/>
      <dgm:t>
        <a:bodyPr/>
        <a:lstStyle/>
        <a:p>
          <a:r>
            <a:rPr lang="en-US" dirty="0"/>
            <a:t>Importance of testing for PFAS in groundwater and drinking water, particularly as standards and guidelines become more stringent</a:t>
          </a:r>
        </a:p>
      </dgm:t>
    </dgm:pt>
    <dgm:pt modelId="{33A053DF-FFA1-490C-8C1E-2961E0DCDE7A}" type="parTrans" cxnId="{882958C8-ED3E-4CE6-A6EC-B95EA5DB6ACF}">
      <dgm:prSet/>
      <dgm:spPr/>
      <dgm:t>
        <a:bodyPr/>
        <a:lstStyle/>
        <a:p>
          <a:endParaRPr lang="en-US"/>
        </a:p>
      </dgm:t>
    </dgm:pt>
    <dgm:pt modelId="{24C4435A-BE7D-45A7-A065-46134BC353F1}" type="sibTrans" cxnId="{882958C8-ED3E-4CE6-A6EC-B95EA5DB6ACF}">
      <dgm:prSet/>
      <dgm:spPr/>
      <dgm:t>
        <a:bodyPr/>
        <a:lstStyle/>
        <a:p>
          <a:endParaRPr lang="en-US"/>
        </a:p>
      </dgm:t>
    </dgm:pt>
    <dgm:pt modelId="{F6AFEAEC-CD00-4FF8-89E0-0ABF7EEBAB58}">
      <dgm:prSet/>
      <dgm:spPr/>
      <dgm:t>
        <a:bodyPr/>
        <a:lstStyle/>
        <a:p>
          <a:r>
            <a:rPr lang="en-CA"/>
            <a:t>Fast-changing regulatory and public perception landscape worldwide compared to only a few years ago</a:t>
          </a:r>
          <a:endParaRPr lang="en-US"/>
        </a:p>
      </dgm:t>
    </dgm:pt>
    <dgm:pt modelId="{020C598B-3713-49BC-B79C-6AC225A01C8F}" type="parTrans" cxnId="{8C7BC8CB-A257-42D9-B453-7DB4FDE44F77}">
      <dgm:prSet/>
      <dgm:spPr/>
      <dgm:t>
        <a:bodyPr/>
        <a:lstStyle/>
        <a:p>
          <a:endParaRPr lang="en-US"/>
        </a:p>
      </dgm:t>
    </dgm:pt>
    <dgm:pt modelId="{725E211D-C09D-4CAC-8DBA-969733B650E3}" type="sibTrans" cxnId="{8C7BC8CB-A257-42D9-B453-7DB4FDE44F77}">
      <dgm:prSet/>
      <dgm:spPr/>
      <dgm:t>
        <a:bodyPr/>
        <a:lstStyle/>
        <a:p>
          <a:endParaRPr lang="en-US"/>
        </a:p>
      </dgm:t>
    </dgm:pt>
    <dgm:pt modelId="{2D8CFD6E-B8E3-49CE-860B-B377C9D50325}">
      <dgm:prSet/>
      <dgm:spPr/>
      <dgm:t>
        <a:bodyPr/>
        <a:lstStyle/>
        <a:p>
          <a:r>
            <a:rPr lang="en-CA" dirty="0"/>
            <a:t>Health Canada establishing final PFAS drinking water guidelines. Ontario has its own </a:t>
          </a:r>
          <a:r>
            <a:rPr lang="en-US" dirty="0"/>
            <a:t>interim drinking water advice limiting combined level of 11 specific PFAS compounds in drinking water to 70 ng/L</a:t>
          </a:r>
        </a:p>
      </dgm:t>
    </dgm:pt>
    <dgm:pt modelId="{CF9833CC-82C4-44B9-80C6-68291F8A3772}" type="parTrans" cxnId="{FC8E0EAA-A9F2-425F-803D-D9D4111FAC88}">
      <dgm:prSet/>
      <dgm:spPr/>
      <dgm:t>
        <a:bodyPr/>
        <a:lstStyle/>
        <a:p>
          <a:endParaRPr lang="en-US"/>
        </a:p>
      </dgm:t>
    </dgm:pt>
    <dgm:pt modelId="{BD1A7D9A-48EB-4E4B-A59C-B5CC0A47E130}" type="sibTrans" cxnId="{FC8E0EAA-A9F2-425F-803D-D9D4111FAC88}">
      <dgm:prSet/>
      <dgm:spPr/>
      <dgm:t>
        <a:bodyPr/>
        <a:lstStyle/>
        <a:p>
          <a:endParaRPr lang="en-US"/>
        </a:p>
      </dgm:t>
    </dgm:pt>
    <dgm:pt modelId="{62A35398-768F-41B2-95CB-F4ED09737AF0}">
      <dgm:prSet/>
      <dgm:spPr/>
      <dgm:t>
        <a:bodyPr/>
        <a:lstStyle/>
        <a:p>
          <a:r>
            <a:rPr lang="en-CA" dirty="0"/>
            <a:t>While some provinces, including British Columbia, Alberta and Nova Scotia already have PFAS-specific standards, more stringent PFAS regulation nationwide is likely</a:t>
          </a:r>
          <a:endParaRPr lang="en-US" dirty="0"/>
        </a:p>
      </dgm:t>
    </dgm:pt>
    <dgm:pt modelId="{4DCEB90A-825B-46EB-AA7C-C714FB7001DD}" type="parTrans" cxnId="{9896696D-20CC-4859-BEF0-3E22D0547C4B}">
      <dgm:prSet/>
      <dgm:spPr/>
      <dgm:t>
        <a:bodyPr/>
        <a:lstStyle/>
        <a:p>
          <a:endParaRPr lang="en-US"/>
        </a:p>
      </dgm:t>
    </dgm:pt>
    <dgm:pt modelId="{4EC3BF46-DD86-4460-A571-8FA24A5E155E}" type="sibTrans" cxnId="{9896696D-20CC-4859-BEF0-3E22D0547C4B}">
      <dgm:prSet/>
      <dgm:spPr/>
      <dgm:t>
        <a:bodyPr/>
        <a:lstStyle/>
        <a:p>
          <a:endParaRPr lang="en-US"/>
        </a:p>
      </dgm:t>
    </dgm:pt>
    <dgm:pt modelId="{30F60D6C-2055-45F5-A284-32CAA9335318}">
      <dgm:prSet/>
      <dgm:spPr/>
      <dgm:t>
        <a:bodyPr/>
        <a:lstStyle/>
        <a:p>
          <a:r>
            <a:rPr lang="en-CA" dirty="0"/>
            <a:t>Increased public scrutiny of PFAS leading to further contamination stigma and property value diminution litigation</a:t>
          </a:r>
          <a:endParaRPr lang="en-US" dirty="0"/>
        </a:p>
      </dgm:t>
    </dgm:pt>
    <dgm:pt modelId="{242D79AD-632D-495C-941E-B96D4AD14845}" type="parTrans" cxnId="{AEF487BE-3429-4445-ADDA-3B8534E845F0}">
      <dgm:prSet/>
      <dgm:spPr/>
      <dgm:t>
        <a:bodyPr/>
        <a:lstStyle/>
        <a:p>
          <a:endParaRPr lang="en-US"/>
        </a:p>
      </dgm:t>
    </dgm:pt>
    <dgm:pt modelId="{00A25CD2-CB5A-4981-A31E-F3C4FED80793}" type="sibTrans" cxnId="{AEF487BE-3429-4445-ADDA-3B8534E845F0}">
      <dgm:prSet/>
      <dgm:spPr/>
      <dgm:t>
        <a:bodyPr/>
        <a:lstStyle/>
        <a:p>
          <a:endParaRPr lang="en-US"/>
        </a:p>
      </dgm:t>
    </dgm:pt>
    <dgm:pt modelId="{CC165FBE-F2B7-45F7-9541-0BCC64E76B50}">
      <dgm:prSet/>
      <dgm:spPr/>
      <dgm:t>
        <a:bodyPr/>
        <a:lstStyle/>
        <a:p>
          <a:r>
            <a:rPr lang="en-CA" dirty="0"/>
            <a:t>NRC and North Bay Class Actions do not accept reliance on Drinking Water Guidelines to justify acceptable levels of PFAS in drinking water</a:t>
          </a:r>
        </a:p>
      </dgm:t>
    </dgm:pt>
    <dgm:pt modelId="{0A01A1B2-7A88-462B-B4DB-9CE43DB9510C}" type="parTrans" cxnId="{060723FE-7DA5-4009-835F-C19BFA7FB29A}">
      <dgm:prSet/>
      <dgm:spPr/>
      <dgm:t>
        <a:bodyPr/>
        <a:lstStyle/>
        <a:p>
          <a:endParaRPr lang="en-CA"/>
        </a:p>
      </dgm:t>
    </dgm:pt>
    <dgm:pt modelId="{0AE50CFB-2AA1-48EF-84DE-70675C176DF3}" type="sibTrans" cxnId="{060723FE-7DA5-4009-835F-C19BFA7FB29A}">
      <dgm:prSet/>
      <dgm:spPr/>
      <dgm:t>
        <a:bodyPr/>
        <a:lstStyle/>
        <a:p>
          <a:endParaRPr lang="en-CA"/>
        </a:p>
      </dgm:t>
    </dgm:pt>
    <dgm:pt modelId="{D7A495E3-BB92-4A4B-B1A0-211D31857DF1}" type="pres">
      <dgm:prSet presAssocID="{45190B4E-F686-4567-9635-A8962740FFF6}" presName="diagram" presStyleCnt="0">
        <dgm:presLayoutVars>
          <dgm:dir/>
          <dgm:resizeHandles val="exact"/>
        </dgm:presLayoutVars>
      </dgm:prSet>
      <dgm:spPr/>
    </dgm:pt>
    <dgm:pt modelId="{9E73C3CF-ADA0-450B-96A6-3199F98D1798}" type="pres">
      <dgm:prSet presAssocID="{8C052477-39B4-4748-8F0E-7131E3A975B3}" presName="node" presStyleLbl="node1" presStyleIdx="0" presStyleCnt="6">
        <dgm:presLayoutVars>
          <dgm:bulletEnabled val="1"/>
        </dgm:presLayoutVars>
      </dgm:prSet>
      <dgm:spPr/>
    </dgm:pt>
    <dgm:pt modelId="{40397233-7D8D-41CA-BA5B-7DD606EFBF8B}" type="pres">
      <dgm:prSet presAssocID="{24C4435A-BE7D-45A7-A065-46134BC353F1}" presName="sibTrans" presStyleCnt="0"/>
      <dgm:spPr/>
    </dgm:pt>
    <dgm:pt modelId="{1E5E4A5A-5C0F-427B-AC66-734C2787F02F}" type="pres">
      <dgm:prSet presAssocID="{F6AFEAEC-CD00-4FF8-89E0-0ABF7EEBAB58}" presName="node" presStyleLbl="node1" presStyleIdx="1" presStyleCnt="6">
        <dgm:presLayoutVars>
          <dgm:bulletEnabled val="1"/>
        </dgm:presLayoutVars>
      </dgm:prSet>
      <dgm:spPr/>
    </dgm:pt>
    <dgm:pt modelId="{B57E3CAA-CA45-4907-969B-6F92B7D809E6}" type="pres">
      <dgm:prSet presAssocID="{725E211D-C09D-4CAC-8DBA-969733B650E3}" presName="sibTrans" presStyleCnt="0"/>
      <dgm:spPr/>
    </dgm:pt>
    <dgm:pt modelId="{953D34E2-61A4-4861-A5E1-19DA6F9F9B2B}" type="pres">
      <dgm:prSet presAssocID="{2D8CFD6E-B8E3-49CE-860B-B377C9D50325}" presName="node" presStyleLbl="node1" presStyleIdx="2" presStyleCnt="6">
        <dgm:presLayoutVars>
          <dgm:bulletEnabled val="1"/>
        </dgm:presLayoutVars>
      </dgm:prSet>
      <dgm:spPr/>
    </dgm:pt>
    <dgm:pt modelId="{8245954E-4EB5-4979-AEBE-C296A6AB0409}" type="pres">
      <dgm:prSet presAssocID="{BD1A7D9A-48EB-4E4B-A59C-B5CC0A47E130}" presName="sibTrans" presStyleCnt="0"/>
      <dgm:spPr/>
    </dgm:pt>
    <dgm:pt modelId="{9238CF08-76D4-46D7-AC78-14BB72B4AF73}" type="pres">
      <dgm:prSet presAssocID="{62A35398-768F-41B2-95CB-F4ED09737AF0}" presName="node" presStyleLbl="node1" presStyleIdx="3" presStyleCnt="6">
        <dgm:presLayoutVars>
          <dgm:bulletEnabled val="1"/>
        </dgm:presLayoutVars>
      </dgm:prSet>
      <dgm:spPr/>
    </dgm:pt>
    <dgm:pt modelId="{0C9A78CF-5625-4453-BD88-8FAFB82200E8}" type="pres">
      <dgm:prSet presAssocID="{4EC3BF46-DD86-4460-A571-8FA24A5E155E}" presName="sibTrans" presStyleCnt="0"/>
      <dgm:spPr/>
    </dgm:pt>
    <dgm:pt modelId="{5BCA1CAF-FF5A-48ED-BEE1-5A934A36DAD6}" type="pres">
      <dgm:prSet presAssocID="{30F60D6C-2055-45F5-A284-32CAA9335318}" presName="node" presStyleLbl="node1" presStyleIdx="4" presStyleCnt="6">
        <dgm:presLayoutVars>
          <dgm:bulletEnabled val="1"/>
        </dgm:presLayoutVars>
      </dgm:prSet>
      <dgm:spPr/>
    </dgm:pt>
    <dgm:pt modelId="{9A1F01DD-393F-4F3B-9F7C-D392F7651339}" type="pres">
      <dgm:prSet presAssocID="{00A25CD2-CB5A-4981-A31E-F3C4FED80793}" presName="sibTrans" presStyleCnt="0"/>
      <dgm:spPr/>
    </dgm:pt>
    <dgm:pt modelId="{27A527C6-2F60-4FAF-B69E-7AF4C0734BD3}" type="pres">
      <dgm:prSet presAssocID="{CC165FBE-F2B7-45F7-9541-0BCC64E76B50}" presName="node" presStyleLbl="node1" presStyleIdx="5" presStyleCnt="6">
        <dgm:presLayoutVars>
          <dgm:bulletEnabled val="1"/>
        </dgm:presLayoutVars>
      </dgm:prSet>
      <dgm:spPr/>
    </dgm:pt>
  </dgm:ptLst>
  <dgm:cxnLst>
    <dgm:cxn modelId="{09DE3504-D592-4EAA-8A05-5BFBEA4796DF}" type="presOf" srcId="{F6AFEAEC-CD00-4FF8-89E0-0ABF7EEBAB58}" destId="{1E5E4A5A-5C0F-427B-AC66-734C2787F02F}" srcOrd="0" destOrd="0" presId="urn:microsoft.com/office/officeart/2005/8/layout/default"/>
    <dgm:cxn modelId="{79FCD322-7DE3-496D-974C-A4F10F8A0C76}" type="presOf" srcId="{8C052477-39B4-4748-8F0E-7131E3A975B3}" destId="{9E73C3CF-ADA0-450B-96A6-3199F98D1798}" srcOrd="0" destOrd="0" presId="urn:microsoft.com/office/officeart/2005/8/layout/default"/>
    <dgm:cxn modelId="{88EFC467-EBE0-4A60-8160-0AA73C648076}" type="presOf" srcId="{2D8CFD6E-B8E3-49CE-860B-B377C9D50325}" destId="{953D34E2-61A4-4861-A5E1-19DA6F9F9B2B}" srcOrd="0" destOrd="0" presId="urn:microsoft.com/office/officeart/2005/8/layout/default"/>
    <dgm:cxn modelId="{DC84816C-0C1D-42C7-B81F-D9B073D9AC83}" type="presOf" srcId="{30F60D6C-2055-45F5-A284-32CAA9335318}" destId="{5BCA1CAF-FF5A-48ED-BEE1-5A934A36DAD6}" srcOrd="0" destOrd="0" presId="urn:microsoft.com/office/officeart/2005/8/layout/default"/>
    <dgm:cxn modelId="{9896696D-20CC-4859-BEF0-3E22D0547C4B}" srcId="{45190B4E-F686-4567-9635-A8962740FFF6}" destId="{62A35398-768F-41B2-95CB-F4ED09737AF0}" srcOrd="3" destOrd="0" parTransId="{4DCEB90A-825B-46EB-AA7C-C714FB7001DD}" sibTransId="{4EC3BF46-DD86-4460-A571-8FA24A5E155E}"/>
    <dgm:cxn modelId="{0A40EA83-B4C5-40E0-9E4C-377E10B051DC}" type="presOf" srcId="{45190B4E-F686-4567-9635-A8962740FFF6}" destId="{D7A495E3-BB92-4A4B-B1A0-211D31857DF1}" srcOrd="0" destOrd="0" presId="urn:microsoft.com/office/officeart/2005/8/layout/default"/>
    <dgm:cxn modelId="{486E4AA6-1AE7-4B47-AD43-65382DAF4EA4}" type="presOf" srcId="{62A35398-768F-41B2-95CB-F4ED09737AF0}" destId="{9238CF08-76D4-46D7-AC78-14BB72B4AF73}" srcOrd="0" destOrd="0" presId="urn:microsoft.com/office/officeart/2005/8/layout/default"/>
    <dgm:cxn modelId="{CCFF88A9-3795-4DD7-895C-27DF3A17920F}" type="presOf" srcId="{CC165FBE-F2B7-45F7-9541-0BCC64E76B50}" destId="{27A527C6-2F60-4FAF-B69E-7AF4C0734BD3}" srcOrd="0" destOrd="0" presId="urn:microsoft.com/office/officeart/2005/8/layout/default"/>
    <dgm:cxn modelId="{FC8E0EAA-A9F2-425F-803D-D9D4111FAC88}" srcId="{45190B4E-F686-4567-9635-A8962740FFF6}" destId="{2D8CFD6E-B8E3-49CE-860B-B377C9D50325}" srcOrd="2" destOrd="0" parTransId="{CF9833CC-82C4-44B9-80C6-68291F8A3772}" sibTransId="{BD1A7D9A-48EB-4E4B-A59C-B5CC0A47E130}"/>
    <dgm:cxn modelId="{AEF487BE-3429-4445-ADDA-3B8534E845F0}" srcId="{45190B4E-F686-4567-9635-A8962740FFF6}" destId="{30F60D6C-2055-45F5-A284-32CAA9335318}" srcOrd="4" destOrd="0" parTransId="{242D79AD-632D-495C-941E-B96D4AD14845}" sibTransId="{00A25CD2-CB5A-4981-A31E-F3C4FED80793}"/>
    <dgm:cxn modelId="{882958C8-ED3E-4CE6-A6EC-B95EA5DB6ACF}" srcId="{45190B4E-F686-4567-9635-A8962740FFF6}" destId="{8C052477-39B4-4748-8F0E-7131E3A975B3}" srcOrd="0" destOrd="0" parTransId="{33A053DF-FFA1-490C-8C1E-2961E0DCDE7A}" sibTransId="{24C4435A-BE7D-45A7-A065-46134BC353F1}"/>
    <dgm:cxn modelId="{8C7BC8CB-A257-42D9-B453-7DB4FDE44F77}" srcId="{45190B4E-F686-4567-9635-A8962740FFF6}" destId="{F6AFEAEC-CD00-4FF8-89E0-0ABF7EEBAB58}" srcOrd="1" destOrd="0" parTransId="{020C598B-3713-49BC-B79C-6AC225A01C8F}" sibTransId="{725E211D-C09D-4CAC-8DBA-969733B650E3}"/>
    <dgm:cxn modelId="{060723FE-7DA5-4009-835F-C19BFA7FB29A}" srcId="{45190B4E-F686-4567-9635-A8962740FFF6}" destId="{CC165FBE-F2B7-45F7-9541-0BCC64E76B50}" srcOrd="5" destOrd="0" parTransId="{0A01A1B2-7A88-462B-B4DB-9CE43DB9510C}" sibTransId="{0AE50CFB-2AA1-48EF-84DE-70675C176DF3}"/>
    <dgm:cxn modelId="{058D95B4-108F-4CFC-BF7F-84BB60F6B4E2}" type="presParOf" srcId="{D7A495E3-BB92-4A4B-B1A0-211D31857DF1}" destId="{9E73C3CF-ADA0-450B-96A6-3199F98D1798}" srcOrd="0" destOrd="0" presId="urn:microsoft.com/office/officeart/2005/8/layout/default"/>
    <dgm:cxn modelId="{CB40548A-A6EB-4663-AEAB-096D4FB93AF7}" type="presParOf" srcId="{D7A495E3-BB92-4A4B-B1A0-211D31857DF1}" destId="{40397233-7D8D-41CA-BA5B-7DD606EFBF8B}" srcOrd="1" destOrd="0" presId="urn:microsoft.com/office/officeart/2005/8/layout/default"/>
    <dgm:cxn modelId="{B4F62844-88BD-4AC6-91C2-691B7DCF4F51}" type="presParOf" srcId="{D7A495E3-BB92-4A4B-B1A0-211D31857DF1}" destId="{1E5E4A5A-5C0F-427B-AC66-734C2787F02F}" srcOrd="2" destOrd="0" presId="urn:microsoft.com/office/officeart/2005/8/layout/default"/>
    <dgm:cxn modelId="{079A6717-560C-4952-9493-A346654ED1C6}" type="presParOf" srcId="{D7A495E3-BB92-4A4B-B1A0-211D31857DF1}" destId="{B57E3CAA-CA45-4907-969B-6F92B7D809E6}" srcOrd="3" destOrd="0" presId="urn:microsoft.com/office/officeart/2005/8/layout/default"/>
    <dgm:cxn modelId="{32CE0949-7E9A-4336-8D1C-D892E09FCC9C}" type="presParOf" srcId="{D7A495E3-BB92-4A4B-B1A0-211D31857DF1}" destId="{953D34E2-61A4-4861-A5E1-19DA6F9F9B2B}" srcOrd="4" destOrd="0" presId="urn:microsoft.com/office/officeart/2005/8/layout/default"/>
    <dgm:cxn modelId="{27413144-33A8-44ED-A9A5-2BC378B4B1DC}" type="presParOf" srcId="{D7A495E3-BB92-4A4B-B1A0-211D31857DF1}" destId="{8245954E-4EB5-4979-AEBE-C296A6AB0409}" srcOrd="5" destOrd="0" presId="urn:microsoft.com/office/officeart/2005/8/layout/default"/>
    <dgm:cxn modelId="{507C06FC-A5EF-47F1-8F45-05ED42C27124}" type="presParOf" srcId="{D7A495E3-BB92-4A4B-B1A0-211D31857DF1}" destId="{9238CF08-76D4-46D7-AC78-14BB72B4AF73}" srcOrd="6" destOrd="0" presId="urn:microsoft.com/office/officeart/2005/8/layout/default"/>
    <dgm:cxn modelId="{A3F87BE2-EB78-4793-99D5-8D0135EB0D4A}" type="presParOf" srcId="{D7A495E3-BB92-4A4B-B1A0-211D31857DF1}" destId="{0C9A78CF-5625-4453-BD88-8FAFB82200E8}" srcOrd="7" destOrd="0" presId="urn:microsoft.com/office/officeart/2005/8/layout/default"/>
    <dgm:cxn modelId="{3722BD54-17C1-4A6E-8DEF-F8F452644ED2}" type="presParOf" srcId="{D7A495E3-BB92-4A4B-B1A0-211D31857DF1}" destId="{5BCA1CAF-FF5A-48ED-BEE1-5A934A36DAD6}" srcOrd="8" destOrd="0" presId="urn:microsoft.com/office/officeart/2005/8/layout/default"/>
    <dgm:cxn modelId="{C4C26511-AAE8-47DE-885C-F8DBA526469E}" type="presParOf" srcId="{D7A495E3-BB92-4A4B-B1A0-211D31857DF1}" destId="{9A1F01DD-393F-4F3B-9F7C-D392F7651339}" srcOrd="9" destOrd="0" presId="urn:microsoft.com/office/officeart/2005/8/layout/default"/>
    <dgm:cxn modelId="{1C629DC3-D587-4EE8-9BEC-CCCCE6BCAD9F}" type="presParOf" srcId="{D7A495E3-BB92-4A4B-B1A0-211D31857DF1}" destId="{27A527C6-2F60-4FAF-B69E-7AF4C0734BD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567EA-2188-4D9A-B96A-A2FCEF02CC76}">
      <dsp:nvSpPr>
        <dsp:cNvPr id="0" name=""/>
        <dsp:cNvSpPr/>
      </dsp:nvSpPr>
      <dsp:spPr>
        <a:xfrm>
          <a:off x="0" y="234917"/>
          <a:ext cx="8839200" cy="81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Media coverage of PFAS contamination fueling public concern about environmental and health risks</a:t>
          </a:r>
        </a:p>
        <a:p>
          <a:pPr marL="114300" lvl="1" indent="-114300" algn="l" defTabSz="622300">
            <a:lnSpc>
              <a:spcPct val="90000"/>
            </a:lnSpc>
            <a:spcBef>
              <a:spcPct val="0"/>
            </a:spcBef>
            <a:spcAft>
              <a:spcPct val="15000"/>
            </a:spcAft>
            <a:buChar char="•"/>
          </a:pPr>
          <a:r>
            <a:rPr lang="en-US" sz="1400" kern="1200" dirty="0"/>
            <a:t>PFAS Hotspot Maps</a:t>
          </a:r>
        </a:p>
      </dsp:txBody>
      <dsp:txXfrm>
        <a:off x="0" y="234917"/>
        <a:ext cx="8839200" cy="815850"/>
      </dsp:txXfrm>
    </dsp:sp>
    <dsp:sp modelId="{CA87DBE3-509C-43A9-A71C-39F34D9DF114}">
      <dsp:nvSpPr>
        <dsp:cNvPr id="0" name=""/>
        <dsp:cNvSpPr/>
      </dsp:nvSpPr>
      <dsp:spPr>
        <a:xfrm>
          <a:off x="441960" y="28277"/>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a:t>Rising Public Awareness</a:t>
          </a:r>
          <a:endParaRPr lang="en-US" sz="1400" kern="1200"/>
        </a:p>
      </dsp:txBody>
      <dsp:txXfrm>
        <a:off x="462135" y="48452"/>
        <a:ext cx="6147090" cy="372930"/>
      </dsp:txXfrm>
    </dsp:sp>
    <dsp:sp modelId="{6F670D8A-0523-47D2-8E8E-555805FD1E82}">
      <dsp:nvSpPr>
        <dsp:cNvPr id="0" name=""/>
        <dsp:cNvSpPr/>
      </dsp:nvSpPr>
      <dsp:spPr>
        <a:xfrm>
          <a:off x="0" y="1333007"/>
          <a:ext cx="8839200" cy="1256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July 2024:</a:t>
          </a:r>
          <a:r>
            <a:rPr lang="en-US" sz="1400" kern="1200"/>
            <a:t> Updated Draft State of PFAS Report recommendation to add PFAS to Part 2 of Schedule 1 of CEPA</a:t>
          </a:r>
        </a:p>
        <a:p>
          <a:pPr marL="114300" lvl="1" indent="-114300" algn="l" defTabSz="622300">
            <a:lnSpc>
              <a:spcPct val="90000"/>
            </a:lnSpc>
            <a:spcBef>
              <a:spcPct val="0"/>
            </a:spcBef>
            <a:spcAft>
              <a:spcPct val="15000"/>
            </a:spcAft>
            <a:buChar char="•"/>
          </a:pPr>
          <a:r>
            <a:rPr lang="en-US" sz="1400" b="1" kern="1200"/>
            <a:t>August 2024</a:t>
          </a:r>
          <a:r>
            <a:rPr lang="en-US" sz="1400" kern="1200"/>
            <a:t>: Health Canada Drinking Water Objective of 30 ng/L for sum of 25 PFAS</a:t>
          </a:r>
        </a:p>
        <a:p>
          <a:pPr marL="114300" lvl="1" indent="-114300" algn="l" defTabSz="622300">
            <a:lnSpc>
              <a:spcPct val="90000"/>
            </a:lnSpc>
            <a:spcBef>
              <a:spcPct val="0"/>
            </a:spcBef>
            <a:spcAft>
              <a:spcPct val="15000"/>
            </a:spcAft>
            <a:buChar char="•"/>
          </a:pPr>
          <a:r>
            <a:rPr lang="en-US" sz="1400" b="1" kern="1200"/>
            <a:t>March 2025</a:t>
          </a:r>
          <a:r>
            <a:rPr lang="en-US" sz="1400" kern="1200"/>
            <a:t>: Federal Final State of PFAS Report and PFAS Risk Management Approach</a:t>
          </a:r>
        </a:p>
      </dsp:txBody>
      <dsp:txXfrm>
        <a:off x="0" y="1333007"/>
        <a:ext cx="8839200" cy="1256850"/>
      </dsp:txXfrm>
    </dsp:sp>
    <dsp:sp modelId="{1AD6FA4A-E813-4DA8-8885-0583BB4F0350}">
      <dsp:nvSpPr>
        <dsp:cNvPr id="0" name=""/>
        <dsp:cNvSpPr/>
      </dsp:nvSpPr>
      <dsp:spPr>
        <a:xfrm>
          <a:off x="441960" y="1126367"/>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a:t>Government Action on PFAS in Canada is Accelerating</a:t>
          </a:r>
          <a:endParaRPr lang="en-US" sz="1400" kern="1200"/>
        </a:p>
      </dsp:txBody>
      <dsp:txXfrm>
        <a:off x="462135" y="1146542"/>
        <a:ext cx="6147090" cy="372930"/>
      </dsp:txXfrm>
    </dsp:sp>
    <dsp:sp modelId="{89CD2A27-88BA-4211-9C16-9645DC3AD5ED}">
      <dsp:nvSpPr>
        <dsp:cNvPr id="0" name=""/>
        <dsp:cNvSpPr/>
      </dsp:nvSpPr>
      <dsp:spPr>
        <a:xfrm>
          <a:off x="0" y="2872097"/>
          <a:ext cx="8839200"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Certified Mississippi Mills PFAS Stigma Class Action (</a:t>
          </a:r>
          <a:r>
            <a:rPr lang="en-US" sz="1400" i="1" kern="1200" dirty="0"/>
            <a:t>Egan et al. v. National Research Council of Canada</a:t>
          </a:r>
          <a:r>
            <a:rPr lang="en-US" sz="1400" kern="1200" dirty="0"/>
            <a:t>)</a:t>
          </a:r>
        </a:p>
        <a:p>
          <a:pPr marL="114300" lvl="1" indent="-114300" algn="l" defTabSz="622300">
            <a:lnSpc>
              <a:spcPct val="90000"/>
            </a:lnSpc>
            <a:spcBef>
              <a:spcPct val="0"/>
            </a:spcBef>
            <a:spcAft>
              <a:spcPct val="15000"/>
            </a:spcAft>
            <a:buChar char="•"/>
          </a:pPr>
          <a:r>
            <a:rPr lang="en-US" sz="1400" kern="1200" dirty="0"/>
            <a:t>Proposed CFB North Bay and Jack Garland Airport PFAS Stigma Class Action (</a:t>
          </a:r>
          <a:r>
            <a:rPr lang="en-US" sz="1400" i="1" kern="1200" dirty="0"/>
            <a:t>Sway &amp; Currie v. the Attorney General of Canada and the Corporation of the City of North Bay</a:t>
          </a:r>
          <a:r>
            <a:rPr lang="en-US" sz="1400" kern="1200" dirty="0"/>
            <a:t>)</a:t>
          </a:r>
        </a:p>
      </dsp:txBody>
      <dsp:txXfrm>
        <a:off x="0" y="2872097"/>
        <a:ext cx="8839200" cy="1212750"/>
      </dsp:txXfrm>
    </dsp:sp>
    <dsp:sp modelId="{F854C6CF-281B-4446-A7C9-E2C6532CA5AD}">
      <dsp:nvSpPr>
        <dsp:cNvPr id="0" name=""/>
        <dsp:cNvSpPr/>
      </dsp:nvSpPr>
      <dsp:spPr>
        <a:xfrm>
          <a:off x="441960" y="2665457"/>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a:t>Evolving PFAS Class Action Litigation in Canada</a:t>
          </a:r>
          <a:endParaRPr lang="en-US" sz="1400" kern="1200"/>
        </a:p>
      </dsp:txBody>
      <dsp:txXfrm>
        <a:off x="462135" y="2685632"/>
        <a:ext cx="614709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F84A9-0082-481C-99CC-563C761D8F58}">
      <dsp:nvSpPr>
        <dsp:cNvPr id="0" name=""/>
        <dsp:cNvSpPr/>
      </dsp:nvSpPr>
      <dsp:spPr>
        <a:xfrm>
          <a:off x="0" y="2889"/>
          <a:ext cx="8229600" cy="67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51EFE-7B09-4782-8A4E-5F4FD0216F58}">
      <dsp:nvSpPr>
        <dsp:cNvPr id="0" name=""/>
        <dsp:cNvSpPr/>
      </dsp:nvSpPr>
      <dsp:spPr>
        <a:xfrm>
          <a:off x="203446" y="154213"/>
          <a:ext cx="369903" cy="3699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B9B0A-FF7B-4B52-BC6D-0D423359E68B}">
      <dsp:nvSpPr>
        <dsp:cNvPr id="0" name=""/>
        <dsp:cNvSpPr/>
      </dsp:nvSpPr>
      <dsp:spPr>
        <a:xfrm>
          <a:off x="776797" y="2889"/>
          <a:ext cx="3703320"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977900">
            <a:lnSpc>
              <a:spcPct val="100000"/>
            </a:lnSpc>
            <a:spcBef>
              <a:spcPct val="0"/>
            </a:spcBef>
            <a:spcAft>
              <a:spcPct val="35000"/>
            </a:spcAft>
            <a:buNone/>
          </a:pPr>
          <a:r>
            <a:rPr lang="en-US" sz="2200" b="1" kern="1200"/>
            <a:t>Case Overview</a:t>
          </a:r>
          <a:endParaRPr lang="en-US" sz="2200" kern="1200"/>
        </a:p>
      </dsp:txBody>
      <dsp:txXfrm>
        <a:off x="776797" y="2889"/>
        <a:ext cx="3703320" cy="672551"/>
      </dsp:txXfrm>
    </dsp:sp>
    <dsp:sp modelId="{982DA4AE-92D0-44AC-A10C-B71A2DC1D01E}">
      <dsp:nvSpPr>
        <dsp:cNvPr id="0" name=""/>
        <dsp:cNvSpPr/>
      </dsp:nvSpPr>
      <dsp:spPr>
        <a:xfrm>
          <a:off x="4480117" y="2889"/>
          <a:ext cx="3748723"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488950">
            <a:lnSpc>
              <a:spcPct val="100000"/>
            </a:lnSpc>
            <a:spcBef>
              <a:spcPct val="0"/>
            </a:spcBef>
            <a:spcAft>
              <a:spcPct val="35000"/>
            </a:spcAft>
            <a:buNone/>
          </a:pPr>
          <a:r>
            <a:rPr lang="en-US" sz="1100" kern="1200"/>
            <a:t>Tridan car dealership property was contaminated by a gasoline leak from Shell Canada, with a claim of reduced property value and associated financing issues due to lingering contamination stigma</a:t>
          </a:r>
        </a:p>
      </dsp:txBody>
      <dsp:txXfrm>
        <a:off x="4480117" y="2889"/>
        <a:ext cx="3748723" cy="672551"/>
      </dsp:txXfrm>
    </dsp:sp>
    <dsp:sp modelId="{823D3382-0F26-4C98-9911-46AFB1389FE6}">
      <dsp:nvSpPr>
        <dsp:cNvPr id="0" name=""/>
        <dsp:cNvSpPr/>
      </dsp:nvSpPr>
      <dsp:spPr>
        <a:xfrm>
          <a:off x="0" y="843579"/>
          <a:ext cx="8229600" cy="67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6C324-2C01-4FB3-A6B6-95EFC4015450}">
      <dsp:nvSpPr>
        <dsp:cNvPr id="0" name=""/>
        <dsp:cNvSpPr/>
      </dsp:nvSpPr>
      <dsp:spPr>
        <a:xfrm>
          <a:off x="203446" y="994903"/>
          <a:ext cx="369903" cy="3699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8257D9-4FD9-46D2-B083-2B9E11A0A11C}">
      <dsp:nvSpPr>
        <dsp:cNvPr id="0" name=""/>
        <dsp:cNvSpPr/>
      </dsp:nvSpPr>
      <dsp:spPr>
        <a:xfrm>
          <a:off x="776797" y="843579"/>
          <a:ext cx="3703320"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977900">
            <a:lnSpc>
              <a:spcPct val="100000"/>
            </a:lnSpc>
            <a:spcBef>
              <a:spcPct val="0"/>
            </a:spcBef>
            <a:spcAft>
              <a:spcPct val="35000"/>
            </a:spcAft>
            <a:buNone/>
          </a:pPr>
          <a:r>
            <a:rPr lang="en-US" sz="2200" b="1" kern="1200"/>
            <a:t>Stigma</a:t>
          </a:r>
          <a:endParaRPr lang="en-US" sz="2200" kern="1200"/>
        </a:p>
      </dsp:txBody>
      <dsp:txXfrm>
        <a:off x="776797" y="843579"/>
        <a:ext cx="3703320" cy="672551"/>
      </dsp:txXfrm>
    </dsp:sp>
    <dsp:sp modelId="{12720A27-1548-47CB-BB26-DE1C9199AB05}">
      <dsp:nvSpPr>
        <dsp:cNvPr id="0" name=""/>
        <dsp:cNvSpPr/>
      </dsp:nvSpPr>
      <dsp:spPr>
        <a:xfrm>
          <a:off x="4480117" y="843579"/>
          <a:ext cx="3748723"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488950">
            <a:lnSpc>
              <a:spcPct val="100000"/>
            </a:lnSpc>
            <a:spcBef>
              <a:spcPct val="0"/>
            </a:spcBef>
            <a:spcAft>
              <a:spcPct val="35000"/>
            </a:spcAft>
            <a:buNone/>
          </a:pPr>
          <a:r>
            <a:rPr lang="en-US" sz="1100" kern="1200"/>
            <a:t>Court recognized stigma as a new head of damage due to negative market perception that persists after remediation, even to Ministry of the Environment standards (i.e., not to “pristine” conditions pre-contamination)</a:t>
          </a:r>
        </a:p>
      </dsp:txBody>
      <dsp:txXfrm>
        <a:off x="4480117" y="843579"/>
        <a:ext cx="3748723" cy="672551"/>
      </dsp:txXfrm>
    </dsp:sp>
    <dsp:sp modelId="{958E1475-7967-4622-AA4A-088482C4261E}">
      <dsp:nvSpPr>
        <dsp:cNvPr id="0" name=""/>
        <dsp:cNvSpPr/>
      </dsp:nvSpPr>
      <dsp:spPr>
        <a:xfrm>
          <a:off x="0" y="1684268"/>
          <a:ext cx="8229600" cy="67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C0D9A-8F85-498D-AC5A-E28D6B3CA3FE}">
      <dsp:nvSpPr>
        <dsp:cNvPr id="0" name=""/>
        <dsp:cNvSpPr/>
      </dsp:nvSpPr>
      <dsp:spPr>
        <a:xfrm>
          <a:off x="203446" y="1835593"/>
          <a:ext cx="369903" cy="3699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2F54B1-AFCD-45F9-A0D9-10848D56746F}">
      <dsp:nvSpPr>
        <dsp:cNvPr id="0" name=""/>
        <dsp:cNvSpPr/>
      </dsp:nvSpPr>
      <dsp:spPr>
        <a:xfrm>
          <a:off x="776797" y="1684268"/>
          <a:ext cx="3703320"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977900">
            <a:lnSpc>
              <a:spcPct val="100000"/>
            </a:lnSpc>
            <a:spcBef>
              <a:spcPct val="0"/>
            </a:spcBef>
            <a:spcAft>
              <a:spcPct val="35000"/>
            </a:spcAft>
            <a:buNone/>
          </a:pPr>
          <a:r>
            <a:rPr lang="en-US" sz="2200" b="1" kern="1200"/>
            <a:t>Damages Awarded</a:t>
          </a:r>
          <a:endParaRPr lang="en-US" sz="2200" kern="1200"/>
        </a:p>
      </dsp:txBody>
      <dsp:txXfrm>
        <a:off x="776797" y="1684268"/>
        <a:ext cx="3703320" cy="672551"/>
      </dsp:txXfrm>
    </dsp:sp>
    <dsp:sp modelId="{973DC5D8-72D1-4BE4-B734-4FAE881924FC}">
      <dsp:nvSpPr>
        <dsp:cNvPr id="0" name=""/>
        <dsp:cNvSpPr/>
      </dsp:nvSpPr>
      <dsp:spPr>
        <a:xfrm>
          <a:off x="4480117" y="1684268"/>
          <a:ext cx="3748723"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488950">
            <a:lnSpc>
              <a:spcPct val="100000"/>
            </a:lnSpc>
            <a:spcBef>
              <a:spcPct val="0"/>
            </a:spcBef>
            <a:spcAft>
              <a:spcPct val="35000"/>
            </a:spcAft>
            <a:buNone/>
          </a:pPr>
          <a:r>
            <a:rPr lang="en-US" sz="1100" kern="1200"/>
            <a:t>Tridan’s compensation for stigma damage assessed at $350,000 for the drop in property value if only remediated to Ministry standards (i.e., not remediated to “pristine” conditions pre-contamination)</a:t>
          </a:r>
        </a:p>
      </dsp:txBody>
      <dsp:txXfrm>
        <a:off x="4480117" y="1684268"/>
        <a:ext cx="3748723" cy="672551"/>
      </dsp:txXfrm>
    </dsp:sp>
    <dsp:sp modelId="{DF92E97B-DA46-4AC7-A006-3D8D474881A6}">
      <dsp:nvSpPr>
        <dsp:cNvPr id="0" name=""/>
        <dsp:cNvSpPr/>
      </dsp:nvSpPr>
      <dsp:spPr>
        <a:xfrm>
          <a:off x="0" y="2524958"/>
          <a:ext cx="8229600" cy="67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FBC21-3EC2-4773-87CC-4C086FFA6298}">
      <dsp:nvSpPr>
        <dsp:cNvPr id="0" name=""/>
        <dsp:cNvSpPr/>
      </dsp:nvSpPr>
      <dsp:spPr>
        <a:xfrm>
          <a:off x="203446" y="2676282"/>
          <a:ext cx="369903" cy="3699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20CDC5-71AF-49FD-B73A-29632ACA9D96}">
      <dsp:nvSpPr>
        <dsp:cNvPr id="0" name=""/>
        <dsp:cNvSpPr/>
      </dsp:nvSpPr>
      <dsp:spPr>
        <a:xfrm>
          <a:off x="776797" y="2524958"/>
          <a:ext cx="3703320"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977900">
            <a:lnSpc>
              <a:spcPct val="100000"/>
            </a:lnSpc>
            <a:spcBef>
              <a:spcPct val="0"/>
            </a:spcBef>
            <a:spcAft>
              <a:spcPct val="35000"/>
            </a:spcAft>
            <a:buNone/>
          </a:pPr>
          <a:r>
            <a:rPr lang="en-US" sz="2200" b="1" kern="1200"/>
            <a:t>Legal Precedent</a:t>
          </a:r>
          <a:endParaRPr lang="en-US" sz="2200" kern="1200"/>
        </a:p>
      </dsp:txBody>
      <dsp:txXfrm>
        <a:off x="776797" y="2524958"/>
        <a:ext cx="3703320" cy="672551"/>
      </dsp:txXfrm>
    </dsp:sp>
    <dsp:sp modelId="{60316756-ED04-40B5-8EB9-901A5682AA30}">
      <dsp:nvSpPr>
        <dsp:cNvPr id="0" name=""/>
        <dsp:cNvSpPr/>
      </dsp:nvSpPr>
      <dsp:spPr>
        <a:xfrm>
          <a:off x="4480117" y="2524958"/>
          <a:ext cx="3748723" cy="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8" tIns="71178" rIns="71178" bIns="71178" numCol="1" spcCol="1270" anchor="ctr" anchorCtr="0">
          <a:noAutofit/>
        </a:bodyPr>
        <a:lstStyle/>
        <a:p>
          <a:pPr marL="0" lvl="0" indent="0" algn="l" defTabSz="488950">
            <a:lnSpc>
              <a:spcPct val="100000"/>
            </a:lnSpc>
            <a:spcBef>
              <a:spcPct val="0"/>
            </a:spcBef>
            <a:spcAft>
              <a:spcPct val="35000"/>
            </a:spcAft>
            <a:buNone/>
          </a:pPr>
          <a:r>
            <a:rPr lang="en-US" sz="1100" kern="1200" dirty="0"/>
            <a:t>Although reversed on appeal, this was the first time a Canadian court acknowledged that stigma causing diminution in property value alone could justify financial loss, even if remediated to Ministry standards</a:t>
          </a:r>
        </a:p>
      </dsp:txBody>
      <dsp:txXfrm>
        <a:off x="4480117" y="2524958"/>
        <a:ext cx="3748723" cy="672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77FB-3010-4146-8B3A-CB02FB0CDFFF}">
      <dsp:nvSpPr>
        <dsp:cNvPr id="0" name=""/>
        <dsp:cNvSpPr/>
      </dsp:nvSpPr>
      <dsp:spPr>
        <a:xfrm>
          <a:off x="6167" y="8681"/>
          <a:ext cx="858520" cy="8585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EEF92-6BBB-4410-9142-968676AD6E93}">
      <dsp:nvSpPr>
        <dsp:cNvPr id="0" name=""/>
        <dsp:cNvSpPr/>
      </dsp:nvSpPr>
      <dsp:spPr>
        <a:xfrm>
          <a:off x="6167" y="1017178"/>
          <a:ext cx="2452914" cy="22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CA" sz="1400" b="1" kern="1200" dirty="0"/>
            <a:t>Class certification motion contested and upheld on appeal</a:t>
          </a:r>
          <a:endParaRPr lang="en-US" sz="1400" b="1" kern="1200" dirty="0"/>
        </a:p>
      </dsp:txBody>
      <dsp:txXfrm>
        <a:off x="6167" y="1017178"/>
        <a:ext cx="2452914" cy="2271682"/>
      </dsp:txXfrm>
    </dsp:sp>
    <dsp:sp modelId="{96557BC5-0117-4CD9-AE13-8FDA946A6447}">
      <dsp:nvSpPr>
        <dsp:cNvPr id="0" name=""/>
        <dsp:cNvSpPr/>
      </dsp:nvSpPr>
      <dsp:spPr>
        <a:xfrm>
          <a:off x="6167" y="3358617"/>
          <a:ext cx="2452914" cy="137901"/>
        </a:xfrm>
        <a:prstGeom prst="rect">
          <a:avLst/>
        </a:prstGeom>
        <a:noFill/>
        <a:ln>
          <a:noFill/>
        </a:ln>
        <a:effectLst/>
      </dsp:spPr>
      <dsp:style>
        <a:lnRef idx="0">
          <a:scrgbClr r="0" g="0" b="0"/>
        </a:lnRef>
        <a:fillRef idx="0">
          <a:scrgbClr r="0" g="0" b="0"/>
        </a:fillRef>
        <a:effectRef idx="0">
          <a:scrgbClr r="0" g="0" b="0"/>
        </a:effectRef>
        <a:fontRef idx="minor"/>
      </dsp:style>
    </dsp:sp>
    <dsp:sp modelId="{355E45B6-1384-4AD2-B60E-6BA1DB14C162}">
      <dsp:nvSpPr>
        <dsp:cNvPr id="0" name=""/>
        <dsp:cNvSpPr/>
      </dsp:nvSpPr>
      <dsp:spPr>
        <a:xfrm>
          <a:off x="2888342" y="8681"/>
          <a:ext cx="858520" cy="8585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0667BA-B1D0-4195-857C-3EEF9A8AD6F1}">
      <dsp:nvSpPr>
        <dsp:cNvPr id="0" name=""/>
        <dsp:cNvSpPr/>
      </dsp:nvSpPr>
      <dsp:spPr>
        <a:xfrm>
          <a:off x="2888342" y="1017178"/>
          <a:ext cx="2452914" cy="22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CA" sz="1400" b="1" kern="1200" dirty="0"/>
            <a:t>$40 million certified class action</a:t>
          </a:r>
          <a:r>
            <a:rPr lang="en-CA" sz="1400" b="0" kern="1200" dirty="0"/>
            <a:t> against the National Research Council of Canada concerning the alleged PFAS contamination of properties’ drinking water surrounding the National Fire Laboratory in Mississippi Mills, Ontario</a:t>
          </a:r>
          <a:endParaRPr lang="en-US" sz="1400" b="0" kern="1200" dirty="0"/>
        </a:p>
      </dsp:txBody>
      <dsp:txXfrm>
        <a:off x="2888342" y="1017178"/>
        <a:ext cx="2452914" cy="2271682"/>
      </dsp:txXfrm>
    </dsp:sp>
    <dsp:sp modelId="{984E209D-653F-414B-9BF8-742FD5D859AE}">
      <dsp:nvSpPr>
        <dsp:cNvPr id="0" name=""/>
        <dsp:cNvSpPr/>
      </dsp:nvSpPr>
      <dsp:spPr>
        <a:xfrm>
          <a:off x="2888342" y="3358617"/>
          <a:ext cx="2452914" cy="137901"/>
        </a:xfrm>
        <a:prstGeom prst="rect">
          <a:avLst/>
        </a:prstGeom>
        <a:noFill/>
        <a:ln>
          <a:noFill/>
        </a:ln>
        <a:effectLst/>
      </dsp:spPr>
      <dsp:style>
        <a:lnRef idx="0">
          <a:scrgbClr r="0" g="0" b="0"/>
        </a:lnRef>
        <a:fillRef idx="0">
          <a:scrgbClr r="0" g="0" b="0"/>
        </a:fillRef>
        <a:effectRef idx="0">
          <a:scrgbClr r="0" g="0" b="0"/>
        </a:effectRef>
        <a:fontRef idx="minor"/>
      </dsp:style>
    </dsp:sp>
    <dsp:sp modelId="{FC709CBF-AD11-4758-862A-D578909272DF}">
      <dsp:nvSpPr>
        <dsp:cNvPr id="0" name=""/>
        <dsp:cNvSpPr/>
      </dsp:nvSpPr>
      <dsp:spPr>
        <a:xfrm>
          <a:off x="5770517" y="8681"/>
          <a:ext cx="858520" cy="8585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DE2A8-422E-4E4B-81D2-F7E45936C22E}">
      <dsp:nvSpPr>
        <dsp:cNvPr id="0" name=""/>
        <dsp:cNvSpPr/>
      </dsp:nvSpPr>
      <dsp:spPr>
        <a:xfrm>
          <a:off x="5770517" y="1017178"/>
          <a:ext cx="2452914" cy="22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CA" sz="1400" kern="1200" dirty="0"/>
            <a:t>Claims damages for:</a:t>
          </a:r>
        </a:p>
        <a:p>
          <a:pPr marL="0" lvl="0" indent="0" algn="l" defTabSz="622300">
            <a:lnSpc>
              <a:spcPct val="100000"/>
            </a:lnSpc>
            <a:spcBef>
              <a:spcPct val="0"/>
            </a:spcBef>
            <a:spcAft>
              <a:spcPct val="35000"/>
            </a:spcAft>
            <a:buNone/>
            <a:defRPr b="1"/>
          </a:pPr>
          <a:r>
            <a:rPr lang="en-CA" sz="1400" b="0" kern="1200" dirty="0"/>
            <a:t>Diminution in property value due to stigma associated with potential drinking water contamination</a:t>
          </a:r>
          <a:endParaRPr lang="en-US" sz="1400" b="0" kern="1200" dirty="0"/>
        </a:p>
        <a:p>
          <a:pPr marL="0" lvl="0" indent="0" algn="l" defTabSz="622300">
            <a:lnSpc>
              <a:spcPct val="100000"/>
            </a:lnSpc>
            <a:spcBef>
              <a:spcPct val="0"/>
            </a:spcBef>
            <a:spcAft>
              <a:spcPct val="35000"/>
            </a:spcAft>
            <a:buNone/>
            <a:defRPr b="1"/>
          </a:pPr>
          <a:r>
            <a:rPr lang="en-CA" sz="1400" b="0" kern="1200" dirty="0"/>
            <a:t>Remediation costs</a:t>
          </a:r>
          <a:endParaRPr lang="en-US" sz="1400" b="0" kern="1200" dirty="0"/>
        </a:p>
        <a:p>
          <a:pPr marL="0" lvl="0" indent="0" algn="l" defTabSz="622300">
            <a:lnSpc>
              <a:spcPct val="100000"/>
            </a:lnSpc>
            <a:spcBef>
              <a:spcPct val="0"/>
            </a:spcBef>
            <a:spcAft>
              <a:spcPct val="35000"/>
            </a:spcAft>
            <a:buNone/>
            <a:defRPr b="1"/>
          </a:pPr>
          <a:r>
            <a:rPr lang="en-CA" sz="1400" b="0" kern="1200" dirty="0"/>
            <a:t>Engineering and other professional costs</a:t>
          </a:r>
          <a:endParaRPr lang="en-US" sz="1400" b="0" kern="1200" dirty="0"/>
        </a:p>
        <a:p>
          <a:pPr marL="0" lvl="0" indent="0" algn="l" defTabSz="622300">
            <a:lnSpc>
              <a:spcPct val="100000"/>
            </a:lnSpc>
            <a:spcBef>
              <a:spcPct val="0"/>
            </a:spcBef>
            <a:spcAft>
              <a:spcPct val="35000"/>
            </a:spcAft>
            <a:buNone/>
            <a:defRPr b="1"/>
          </a:pPr>
          <a:r>
            <a:rPr lang="en-CA" sz="1400" b="0" kern="1200" dirty="0"/>
            <a:t>Mortgage financing costs</a:t>
          </a:r>
          <a:endParaRPr lang="en-US" sz="1400" b="0" kern="1200" dirty="0"/>
        </a:p>
      </dsp:txBody>
      <dsp:txXfrm>
        <a:off x="5770517" y="1017178"/>
        <a:ext cx="2452914" cy="2271682"/>
      </dsp:txXfrm>
    </dsp:sp>
    <dsp:sp modelId="{E0434707-0189-486C-A43B-17F5751D2690}">
      <dsp:nvSpPr>
        <dsp:cNvPr id="0" name=""/>
        <dsp:cNvSpPr/>
      </dsp:nvSpPr>
      <dsp:spPr>
        <a:xfrm>
          <a:off x="5761883" y="3179024"/>
          <a:ext cx="2452914" cy="13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5761883" y="3179024"/>
        <a:ext cx="2452914" cy="137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77FB-3010-4146-8B3A-CB02FB0CDFFF}">
      <dsp:nvSpPr>
        <dsp:cNvPr id="0" name=""/>
        <dsp:cNvSpPr/>
      </dsp:nvSpPr>
      <dsp:spPr>
        <a:xfrm>
          <a:off x="14475" y="0"/>
          <a:ext cx="888629" cy="6278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EEF92-6BBB-4410-9142-968676AD6E93}">
      <dsp:nvSpPr>
        <dsp:cNvPr id="0" name=""/>
        <dsp:cNvSpPr/>
      </dsp:nvSpPr>
      <dsp:spPr>
        <a:xfrm>
          <a:off x="14475" y="741117"/>
          <a:ext cx="2538940" cy="239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r>
            <a:rPr lang="en-CA" sz="1200" b="1" kern="1200" dirty="0"/>
            <a:t>$105 million Proposed Class Action</a:t>
          </a:r>
          <a:r>
            <a:rPr lang="en-CA" sz="1200" b="0" kern="1200" dirty="0"/>
            <a:t> against the Attorney General of Canada (Department of National Defence (</a:t>
          </a:r>
          <a:r>
            <a:rPr lang="en-CA" sz="1200" b="1" kern="1200" dirty="0"/>
            <a:t>DND</a:t>
          </a:r>
          <a:r>
            <a:rPr lang="en-CA" sz="1200" b="0" kern="1200" dirty="0"/>
            <a:t>)) and the City of North Bay concerning alleged PFAS contamination of drinking well water of residential properties surrounding CFB North Bay and the Jack Garland Airport</a:t>
          </a:r>
        </a:p>
        <a:p>
          <a:pPr marL="0" lvl="0" indent="0" algn="l" defTabSz="533400">
            <a:lnSpc>
              <a:spcPct val="100000"/>
            </a:lnSpc>
            <a:spcBef>
              <a:spcPct val="0"/>
            </a:spcBef>
            <a:spcAft>
              <a:spcPct val="35000"/>
            </a:spcAft>
            <a:buNone/>
            <a:defRPr b="1"/>
          </a:pPr>
          <a:r>
            <a:rPr lang="en-CA" sz="1200" b="1" kern="1200" dirty="0"/>
            <a:t>Alleged Liability:</a:t>
          </a:r>
          <a:endParaRPr lang="en-CA" sz="1200" b="0" kern="1200" dirty="0"/>
        </a:p>
        <a:p>
          <a:pPr marL="0" lvl="0" indent="0" algn="l" defTabSz="533400">
            <a:lnSpc>
              <a:spcPct val="100000"/>
            </a:lnSpc>
            <a:spcBef>
              <a:spcPct val="0"/>
            </a:spcBef>
            <a:spcAft>
              <a:spcPct val="35000"/>
            </a:spcAft>
            <a:buNone/>
          </a:pPr>
          <a:r>
            <a:rPr lang="en-US" sz="1200" b="0" kern="1200" dirty="0"/>
            <a:t>1. Nuisance</a:t>
          </a:r>
        </a:p>
        <a:p>
          <a:pPr marL="0" lvl="0" indent="0" algn="l" defTabSz="533400">
            <a:lnSpc>
              <a:spcPct val="100000"/>
            </a:lnSpc>
            <a:spcBef>
              <a:spcPct val="0"/>
            </a:spcBef>
            <a:spcAft>
              <a:spcPct val="35000"/>
            </a:spcAft>
            <a:buNone/>
          </a:pPr>
          <a:r>
            <a:rPr lang="en-US" sz="1200" b="0" kern="1200" dirty="0"/>
            <a:t>2. Strict Liability</a:t>
          </a:r>
        </a:p>
        <a:p>
          <a:pPr marL="0" lvl="0" indent="0" algn="l" defTabSz="533400">
            <a:lnSpc>
              <a:spcPct val="100000"/>
            </a:lnSpc>
            <a:spcBef>
              <a:spcPct val="0"/>
            </a:spcBef>
            <a:spcAft>
              <a:spcPct val="35000"/>
            </a:spcAft>
            <a:buNone/>
          </a:pPr>
          <a:r>
            <a:rPr lang="en-US" sz="1200" b="0" kern="1200" dirty="0"/>
            <a:t>3. Negligence</a:t>
          </a:r>
        </a:p>
        <a:p>
          <a:pPr marL="0" lvl="0" indent="0" algn="l" defTabSz="533400">
            <a:lnSpc>
              <a:spcPct val="100000"/>
            </a:lnSpc>
            <a:spcBef>
              <a:spcPct val="0"/>
            </a:spcBef>
            <a:spcAft>
              <a:spcPct val="35000"/>
            </a:spcAft>
            <a:buNone/>
          </a:pPr>
          <a:r>
            <a:rPr lang="en-US" sz="1200" b="0" kern="1200" dirty="0"/>
            <a:t>4. Trespass</a:t>
          </a:r>
        </a:p>
        <a:p>
          <a:pPr marL="0" lvl="0" indent="0" algn="l" defTabSz="533400">
            <a:lnSpc>
              <a:spcPct val="100000"/>
            </a:lnSpc>
            <a:spcBef>
              <a:spcPct val="0"/>
            </a:spcBef>
            <a:spcAft>
              <a:spcPct val="35000"/>
            </a:spcAft>
            <a:buNone/>
          </a:pPr>
          <a:r>
            <a:rPr lang="en-US" sz="1200" b="0" kern="1200" dirty="0"/>
            <a:t>5. Environmental Statuary Liability</a:t>
          </a:r>
        </a:p>
      </dsp:txBody>
      <dsp:txXfrm>
        <a:off x="14475" y="741117"/>
        <a:ext cx="2538940" cy="2390719"/>
      </dsp:txXfrm>
    </dsp:sp>
    <dsp:sp modelId="{96557BC5-0117-4CD9-AE13-8FDA946A6447}">
      <dsp:nvSpPr>
        <dsp:cNvPr id="0" name=""/>
        <dsp:cNvSpPr/>
      </dsp:nvSpPr>
      <dsp:spPr>
        <a:xfrm>
          <a:off x="14475" y="3184542"/>
          <a:ext cx="2538940" cy="549257"/>
        </a:xfrm>
        <a:prstGeom prst="rect">
          <a:avLst/>
        </a:prstGeom>
        <a:noFill/>
        <a:ln>
          <a:noFill/>
        </a:ln>
        <a:effectLst/>
      </dsp:spPr>
      <dsp:style>
        <a:lnRef idx="0">
          <a:scrgbClr r="0" g="0" b="0"/>
        </a:lnRef>
        <a:fillRef idx="0">
          <a:scrgbClr r="0" g="0" b="0"/>
        </a:fillRef>
        <a:effectRef idx="0">
          <a:scrgbClr r="0" g="0" b="0"/>
        </a:effectRef>
        <a:fontRef idx="minor"/>
      </dsp:style>
    </dsp:sp>
    <dsp:sp modelId="{FC709CBF-AD11-4758-862A-D578909272DF}">
      <dsp:nvSpPr>
        <dsp:cNvPr id="0" name=""/>
        <dsp:cNvSpPr/>
      </dsp:nvSpPr>
      <dsp:spPr>
        <a:xfrm>
          <a:off x="2997729" y="0"/>
          <a:ext cx="888629" cy="6278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DE2A8-422E-4E4B-81D2-F7E45936C22E}">
      <dsp:nvSpPr>
        <dsp:cNvPr id="0" name=""/>
        <dsp:cNvSpPr/>
      </dsp:nvSpPr>
      <dsp:spPr>
        <a:xfrm>
          <a:off x="2997729" y="741117"/>
          <a:ext cx="2538940" cy="239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r>
            <a:rPr lang="en-CA" sz="1200" kern="1200" dirty="0"/>
            <a:t>Relief Sought:</a:t>
          </a:r>
        </a:p>
        <a:p>
          <a:pPr marL="0" lvl="0" indent="0" algn="l" defTabSz="533400">
            <a:lnSpc>
              <a:spcPct val="100000"/>
            </a:lnSpc>
            <a:spcBef>
              <a:spcPct val="0"/>
            </a:spcBef>
            <a:spcAft>
              <a:spcPct val="35000"/>
            </a:spcAft>
            <a:buNone/>
            <a:defRPr b="1"/>
          </a:pPr>
          <a:r>
            <a:rPr lang="en-US" sz="1200" kern="1200" dirty="0"/>
            <a:t>1. Safe Water Provision: </a:t>
          </a:r>
          <a:r>
            <a:rPr lang="en-US" sz="1200" b="0" kern="1200" dirty="0"/>
            <a:t>Seeks PFAS drinking water filtration systems and bottled water for properties with wells</a:t>
          </a:r>
        </a:p>
        <a:p>
          <a:pPr marL="0" lvl="0" indent="0" algn="l" defTabSz="533400">
            <a:lnSpc>
              <a:spcPct val="100000"/>
            </a:lnSpc>
            <a:spcBef>
              <a:spcPct val="0"/>
            </a:spcBef>
            <a:spcAft>
              <a:spcPct val="35000"/>
            </a:spcAft>
            <a:buNone/>
            <a:defRPr b="1"/>
          </a:pPr>
          <a:r>
            <a:rPr lang="en-US" sz="1200" b="1" kern="1200" dirty="0"/>
            <a:t>2. Damages totaling $100 million: </a:t>
          </a:r>
          <a:r>
            <a:rPr lang="en-US" sz="1200" b="0" kern="1200" dirty="0"/>
            <a:t>Alleges diminution in property value, remediation, engineering and professional costs</a:t>
          </a:r>
        </a:p>
        <a:p>
          <a:pPr marL="0" lvl="0" indent="0" algn="l" defTabSz="533400">
            <a:lnSpc>
              <a:spcPct val="100000"/>
            </a:lnSpc>
            <a:spcBef>
              <a:spcPct val="0"/>
            </a:spcBef>
            <a:spcAft>
              <a:spcPct val="35000"/>
            </a:spcAft>
            <a:buNone/>
            <a:defRPr b="1"/>
          </a:pPr>
          <a:r>
            <a:rPr lang="en-US" sz="1200" b="1" kern="1200" dirty="0"/>
            <a:t>3. Punitive Damages totaling $5 million: </a:t>
          </a:r>
          <a:r>
            <a:rPr lang="en-US" sz="1200" b="0" kern="1200" dirty="0"/>
            <a:t>Alleges that DND was aware of PFAS exceeding drinking water guidelines in groundwater as early as 2011 and that Defendants failed to inform the community of potential drinking water contamination promptly. Further alleges inappropriate reliance on less stringent MECP guidelines</a:t>
          </a:r>
          <a:endParaRPr lang="en-US" sz="1200" kern="1200" dirty="0"/>
        </a:p>
      </dsp:txBody>
      <dsp:txXfrm>
        <a:off x="2997729" y="741117"/>
        <a:ext cx="2538940" cy="2390719"/>
      </dsp:txXfrm>
    </dsp:sp>
    <dsp:sp modelId="{E0434707-0189-486C-A43B-17F5751D2690}">
      <dsp:nvSpPr>
        <dsp:cNvPr id="0" name=""/>
        <dsp:cNvSpPr/>
      </dsp:nvSpPr>
      <dsp:spPr>
        <a:xfrm>
          <a:off x="2988792" y="2469228"/>
          <a:ext cx="2538940" cy="54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endParaRPr lang="en-US" sz="1200" kern="1200" dirty="0"/>
        </a:p>
      </dsp:txBody>
      <dsp:txXfrm>
        <a:off x="2988792" y="2469228"/>
        <a:ext cx="2538940" cy="549257"/>
      </dsp:txXfrm>
    </dsp:sp>
    <dsp:sp modelId="{49646FD0-4849-4A97-A41B-52C3347B9D69}">
      <dsp:nvSpPr>
        <dsp:cNvPr id="0" name=""/>
        <dsp:cNvSpPr/>
      </dsp:nvSpPr>
      <dsp:spPr>
        <a:xfrm>
          <a:off x="5980984" y="0"/>
          <a:ext cx="888629" cy="6278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B73894-589F-475D-83A2-E9FBEADD10EC}">
      <dsp:nvSpPr>
        <dsp:cNvPr id="0" name=""/>
        <dsp:cNvSpPr/>
      </dsp:nvSpPr>
      <dsp:spPr>
        <a:xfrm>
          <a:off x="5980984" y="741117"/>
          <a:ext cx="2538940" cy="239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CA" sz="1200" b="1" kern="1200" dirty="0"/>
            <a:t>Proposed Class Criteria:</a:t>
          </a:r>
        </a:p>
        <a:p>
          <a:pPr marL="0" lvl="0" indent="0" algn="l" defTabSz="533400">
            <a:lnSpc>
              <a:spcPct val="100000"/>
            </a:lnSpc>
            <a:spcBef>
              <a:spcPct val="0"/>
            </a:spcBef>
            <a:spcAft>
              <a:spcPct val="35000"/>
            </a:spcAft>
            <a:buNone/>
          </a:pPr>
          <a:r>
            <a:rPr lang="en-CA" sz="1200" b="0" kern="1200" dirty="0"/>
            <a:t>1. Owned real property on or after January 1, 2017</a:t>
          </a:r>
        </a:p>
        <a:p>
          <a:pPr marL="0" lvl="0" indent="0" algn="l" defTabSz="533400">
            <a:lnSpc>
              <a:spcPct val="100000"/>
            </a:lnSpc>
            <a:spcBef>
              <a:spcPct val="0"/>
            </a:spcBef>
            <a:spcAft>
              <a:spcPct val="35000"/>
            </a:spcAft>
            <a:buNone/>
          </a:pPr>
          <a:r>
            <a:rPr lang="en-CA" sz="1200" b="0" kern="1200" dirty="0"/>
            <a:t>2. Property must have a private drinking-water well; and</a:t>
          </a:r>
        </a:p>
        <a:p>
          <a:pPr marL="0" lvl="0" indent="0" algn="l" defTabSz="533400">
            <a:lnSpc>
              <a:spcPct val="100000"/>
            </a:lnSpc>
            <a:spcBef>
              <a:spcPct val="0"/>
            </a:spcBef>
            <a:spcAft>
              <a:spcPct val="35000"/>
            </a:spcAft>
            <a:buNone/>
          </a:pPr>
          <a:r>
            <a:rPr lang="en-CA" sz="1200" b="0" kern="1200" dirty="0"/>
            <a:t>3. Property must be located within 3 km boundary of CFB North Bay and Jack Garland Airport.</a:t>
          </a:r>
        </a:p>
        <a:p>
          <a:pPr marL="0" lvl="0" indent="0" algn="l" defTabSz="533400">
            <a:lnSpc>
              <a:spcPct val="100000"/>
            </a:lnSpc>
            <a:spcBef>
              <a:spcPct val="0"/>
            </a:spcBef>
            <a:spcAft>
              <a:spcPct val="35000"/>
            </a:spcAft>
            <a:buNone/>
            <a:defRPr b="1"/>
          </a:pPr>
          <a:endParaRPr lang="en-US" sz="1200" kern="1200" dirty="0"/>
        </a:p>
      </dsp:txBody>
      <dsp:txXfrm>
        <a:off x="5980984" y="741117"/>
        <a:ext cx="2538940" cy="2390719"/>
      </dsp:txXfrm>
    </dsp:sp>
    <dsp:sp modelId="{1999D8D2-F670-4D0E-B349-915DEE7B906F}">
      <dsp:nvSpPr>
        <dsp:cNvPr id="0" name=""/>
        <dsp:cNvSpPr/>
      </dsp:nvSpPr>
      <dsp:spPr>
        <a:xfrm>
          <a:off x="5980984" y="3184542"/>
          <a:ext cx="2538940" cy="5492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3C3CF-ADA0-450B-96A6-3199F98D1798}">
      <dsp:nvSpPr>
        <dsp:cNvPr id="0" name=""/>
        <dsp:cNvSpPr/>
      </dsp:nvSpPr>
      <dsp:spPr>
        <a:xfrm>
          <a:off x="180022" y="1696"/>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Importance of testing for PFAS in groundwater and drinking water, particularly as standards and guidelines become more stringent</a:t>
          </a:r>
        </a:p>
      </dsp:txBody>
      <dsp:txXfrm>
        <a:off x="180022" y="1696"/>
        <a:ext cx="2459235" cy="1475541"/>
      </dsp:txXfrm>
    </dsp:sp>
    <dsp:sp modelId="{1E5E4A5A-5C0F-427B-AC66-734C2787F02F}">
      <dsp:nvSpPr>
        <dsp:cNvPr id="0" name=""/>
        <dsp:cNvSpPr/>
      </dsp:nvSpPr>
      <dsp:spPr>
        <a:xfrm>
          <a:off x="2885182" y="1696"/>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Fast-changing regulatory and public perception landscape worldwide compared to only a few years ago</a:t>
          </a:r>
          <a:endParaRPr lang="en-US" sz="1400" kern="1200"/>
        </a:p>
      </dsp:txBody>
      <dsp:txXfrm>
        <a:off x="2885182" y="1696"/>
        <a:ext cx="2459235" cy="1475541"/>
      </dsp:txXfrm>
    </dsp:sp>
    <dsp:sp modelId="{953D34E2-61A4-4861-A5E1-19DA6F9F9B2B}">
      <dsp:nvSpPr>
        <dsp:cNvPr id="0" name=""/>
        <dsp:cNvSpPr/>
      </dsp:nvSpPr>
      <dsp:spPr>
        <a:xfrm>
          <a:off x="5590341" y="1696"/>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Health Canada establishing final PFAS drinking water guidelines. Ontario has its own </a:t>
          </a:r>
          <a:r>
            <a:rPr lang="en-US" sz="1400" kern="1200" dirty="0"/>
            <a:t>interim drinking water advice limiting combined level of 11 specific PFAS compounds in drinking water to 70 ng/L</a:t>
          </a:r>
        </a:p>
      </dsp:txBody>
      <dsp:txXfrm>
        <a:off x="5590341" y="1696"/>
        <a:ext cx="2459235" cy="1475541"/>
      </dsp:txXfrm>
    </dsp:sp>
    <dsp:sp modelId="{9238CF08-76D4-46D7-AC78-14BB72B4AF73}">
      <dsp:nvSpPr>
        <dsp:cNvPr id="0" name=""/>
        <dsp:cNvSpPr/>
      </dsp:nvSpPr>
      <dsp:spPr>
        <a:xfrm>
          <a:off x="180022" y="1723161"/>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While some provinces, including British Columbia, Alberta and Nova Scotia already have PFAS-specific standards, more stringent PFAS regulation nationwide is likely</a:t>
          </a:r>
          <a:endParaRPr lang="en-US" sz="1400" kern="1200" dirty="0"/>
        </a:p>
      </dsp:txBody>
      <dsp:txXfrm>
        <a:off x="180022" y="1723161"/>
        <a:ext cx="2459235" cy="1475541"/>
      </dsp:txXfrm>
    </dsp:sp>
    <dsp:sp modelId="{5BCA1CAF-FF5A-48ED-BEE1-5A934A36DAD6}">
      <dsp:nvSpPr>
        <dsp:cNvPr id="0" name=""/>
        <dsp:cNvSpPr/>
      </dsp:nvSpPr>
      <dsp:spPr>
        <a:xfrm>
          <a:off x="2885182" y="1723161"/>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Increased public scrutiny of PFAS leading to further contamination stigma and property value diminution litigation</a:t>
          </a:r>
          <a:endParaRPr lang="en-US" sz="1400" kern="1200" dirty="0"/>
        </a:p>
      </dsp:txBody>
      <dsp:txXfrm>
        <a:off x="2885182" y="1723161"/>
        <a:ext cx="2459235" cy="1475541"/>
      </dsp:txXfrm>
    </dsp:sp>
    <dsp:sp modelId="{27A527C6-2F60-4FAF-B69E-7AF4C0734BD3}">
      <dsp:nvSpPr>
        <dsp:cNvPr id="0" name=""/>
        <dsp:cNvSpPr/>
      </dsp:nvSpPr>
      <dsp:spPr>
        <a:xfrm>
          <a:off x="5590341" y="1723161"/>
          <a:ext cx="2459235" cy="14755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NRC and North Bay Class Actions do not accept reliance on Drinking Water Guidelines to justify acceptable levels of PFAS in drinking water</a:t>
          </a:r>
        </a:p>
      </dsp:txBody>
      <dsp:txXfrm>
        <a:off x="5590341" y="1723161"/>
        <a:ext cx="2459235" cy="14755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3DD741-A724-4DE4-8536-59B88C75C591}" type="datetimeFigureOut">
              <a:rPr lang="en-CA" smtClean="0"/>
              <a:pPr/>
              <a:t>2026-03-31</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9A055C-1AF1-42F0-AC48-DD981542B5CA}" type="slidenum">
              <a:rPr lang="en-CA" smtClean="0"/>
              <a:pPr/>
              <a:t>‹#›</a:t>
            </a:fld>
            <a:endParaRPr lang="en-CA"/>
          </a:p>
        </p:txBody>
      </p:sp>
    </p:spTree>
    <p:extLst>
      <p:ext uri="{BB962C8B-B14F-4D97-AF65-F5344CB8AC3E}">
        <p14:creationId xmlns:p14="http://schemas.microsoft.com/office/powerpoint/2010/main" val="199914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4143-3185-435B-82CB-9F4F22C5D545}" type="slidenum">
              <a:rPr lang="en-US" altLang="en-US"/>
              <a:pPr/>
              <a:t>1</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0" indent="0">
              <a:buFontTx/>
              <a:buNone/>
            </a:pPr>
            <a:endParaRPr lang="en-US" altLang="en-US" dirty="0"/>
          </a:p>
        </p:txBody>
      </p:sp>
    </p:spTree>
    <p:extLst>
      <p:ext uri="{BB962C8B-B14F-4D97-AF65-F5344CB8AC3E}">
        <p14:creationId xmlns:p14="http://schemas.microsoft.com/office/powerpoint/2010/main" val="140930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3EA34-22AB-E48D-229C-3A77CB8F514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09E3F44-ECA3-6508-7E75-8B008F8363A7}"/>
              </a:ext>
            </a:extLst>
          </p:cNvPr>
          <p:cNvSpPr>
            <a:spLocks noGrp="1" noChangeArrowheads="1"/>
          </p:cNvSpPr>
          <p:nvPr>
            <p:ph type="sldNum" sz="quarter" idx="5"/>
          </p:nvPr>
        </p:nvSpPr>
        <p:spPr>
          <a:ln/>
        </p:spPr>
        <p:txBody>
          <a:bodyPr/>
          <a:lstStyle/>
          <a:p>
            <a:fld id="{DA960205-85C1-44DC-8895-B10A4C5A0604}" type="slidenum">
              <a:rPr lang="en-US" altLang="en-US"/>
              <a:pPr/>
              <a:t>10</a:t>
            </a:fld>
            <a:endParaRPr lang="en-US" altLang="en-US"/>
          </a:p>
        </p:txBody>
      </p:sp>
      <p:sp>
        <p:nvSpPr>
          <p:cNvPr id="59394" name="Rectangle 2">
            <a:extLst>
              <a:ext uri="{FF2B5EF4-FFF2-40B4-BE49-F238E27FC236}">
                <a16:creationId xmlns:a16="http://schemas.microsoft.com/office/drawing/2014/main" id="{D081FB39-5D14-943B-868B-E99D9DF2ADA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7AF0D330-9603-B829-2057-28313CB2F610}"/>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1516738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6CD6-E6EE-9930-7BC8-667DDCDB1A9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8DF36D4-4948-BFA2-B5D0-63E2AAA8E898}"/>
              </a:ext>
            </a:extLst>
          </p:cNvPr>
          <p:cNvSpPr>
            <a:spLocks noGrp="1" noChangeArrowheads="1"/>
          </p:cNvSpPr>
          <p:nvPr>
            <p:ph type="sldNum" sz="quarter" idx="5"/>
          </p:nvPr>
        </p:nvSpPr>
        <p:spPr>
          <a:ln/>
        </p:spPr>
        <p:txBody>
          <a:bodyPr/>
          <a:lstStyle/>
          <a:p>
            <a:fld id="{DA960205-85C1-44DC-8895-B10A4C5A0604}" type="slidenum">
              <a:rPr lang="en-US" altLang="en-US"/>
              <a:pPr/>
              <a:t>11</a:t>
            </a:fld>
            <a:endParaRPr lang="en-US" altLang="en-US"/>
          </a:p>
        </p:txBody>
      </p:sp>
      <p:sp>
        <p:nvSpPr>
          <p:cNvPr id="59394" name="Rectangle 2">
            <a:extLst>
              <a:ext uri="{FF2B5EF4-FFF2-40B4-BE49-F238E27FC236}">
                <a16:creationId xmlns:a16="http://schemas.microsoft.com/office/drawing/2014/main" id="{F3BD52BF-4CB3-76CD-082F-9DDCB71B2901}"/>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40A571A-87DD-8359-81A7-4FCE1F39CDC0}"/>
              </a:ext>
            </a:extLst>
          </p:cNvPr>
          <p:cNvSpPr>
            <a:spLocks noGrp="1" noChangeArrowheads="1"/>
          </p:cNvSpPr>
          <p:nvPr>
            <p:ph type="body" idx="1"/>
          </p:nvPr>
        </p:nvSpPr>
        <p:spPr/>
        <p:txBody>
          <a:bodyPr/>
          <a:lstStyle/>
          <a:p>
            <a:pPr marL="190884" indent="-190884"/>
            <a:r>
              <a:rPr lang="en-US" altLang="en-US" dirty="0"/>
              <a:t>-</a:t>
            </a:r>
            <a:r>
              <a:rPr lang="en-US" altLang="en-US" sz="1200" dirty="0">
                <a:solidFill>
                  <a:schemeClr val="tx1"/>
                </a:solidFill>
                <a:ea typeface="Calibri" panose="020F0502020204030204" pitchFamily="34" charset="0"/>
              </a:rPr>
              <a:t>Appeal decision re $250,000 rather than $350,000 </a:t>
            </a:r>
            <a:r>
              <a:rPr lang="en-US" sz="1200" dirty="0">
                <a:solidFill>
                  <a:schemeClr val="tx1"/>
                </a:solidFill>
                <a:ea typeface="Calibri" panose="020F0502020204030204" pitchFamily="34" charset="0"/>
              </a:rPr>
              <a:t>because evidence on stigma damages only given on remediation to Ministry standards, not pristine conditions</a:t>
            </a:r>
            <a:endParaRPr lang="en-US" altLang="en-US" dirty="0"/>
          </a:p>
        </p:txBody>
      </p:sp>
    </p:spTree>
    <p:extLst>
      <p:ext uri="{BB962C8B-B14F-4D97-AF65-F5344CB8AC3E}">
        <p14:creationId xmlns:p14="http://schemas.microsoft.com/office/powerpoint/2010/main" val="126059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C7AC-CB5E-6E5C-8DEF-D2578D4DD80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1BA6612-75A7-37E1-9D52-EE258F25ABA2}"/>
              </a:ext>
            </a:extLst>
          </p:cNvPr>
          <p:cNvSpPr>
            <a:spLocks noGrp="1" noChangeArrowheads="1"/>
          </p:cNvSpPr>
          <p:nvPr>
            <p:ph type="sldNum" sz="quarter" idx="5"/>
          </p:nvPr>
        </p:nvSpPr>
        <p:spPr>
          <a:ln/>
        </p:spPr>
        <p:txBody>
          <a:bodyPr/>
          <a:lstStyle/>
          <a:p>
            <a:fld id="{DA960205-85C1-44DC-8895-B10A4C5A0604}" type="slidenum">
              <a:rPr lang="en-US" altLang="en-US"/>
              <a:pPr/>
              <a:t>12</a:t>
            </a:fld>
            <a:endParaRPr lang="en-US" altLang="en-US"/>
          </a:p>
        </p:txBody>
      </p:sp>
      <p:sp>
        <p:nvSpPr>
          <p:cNvPr id="59394" name="Rectangle 2">
            <a:extLst>
              <a:ext uri="{FF2B5EF4-FFF2-40B4-BE49-F238E27FC236}">
                <a16:creationId xmlns:a16="http://schemas.microsoft.com/office/drawing/2014/main" id="{1551B13F-5EB4-6662-AF51-944DFBCA71A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4FDF47E-E15B-A44B-378C-0B8A5C40D0F7}"/>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24639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A4843-7D61-91BF-EB3D-F18B5058BFF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01F1522-94EE-F40B-986B-7278F67520A2}"/>
              </a:ext>
            </a:extLst>
          </p:cNvPr>
          <p:cNvSpPr>
            <a:spLocks noGrp="1" noChangeArrowheads="1"/>
          </p:cNvSpPr>
          <p:nvPr>
            <p:ph type="sldNum" sz="quarter" idx="5"/>
          </p:nvPr>
        </p:nvSpPr>
        <p:spPr>
          <a:ln/>
        </p:spPr>
        <p:txBody>
          <a:bodyPr/>
          <a:lstStyle/>
          <a:p>
            <a:fld id="{DA960205-85C1-44DC-8895-B10A4C5A0604}" type="slidenum">
              <a:rPr lang="en-US" altLang="en-US"/>
              <a:pPr/>
              <a:t>13</a:t>
            </a:fld>
            <a:endParaRPr lang="en-US" altLang="en-US"/>
          </a:p>
        </p:txBody>
      </p:sp>
      <p:sp>
        <p:nvSpPr>
          <p:cNvPr id="59394" name="Rectangle 2">
            <a:extLst>
              <a:ext uri="{FF2B5EF4-FFF2-40B4-BE49-F238E27FC236}">
                <a16:creationId xmlns:a16="http://schemas.microsoft.com/office/drawing/2014/main" id="{70B2A1AF-8CC6-0339-96B7-AF3D179510A6}"/>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150155E-94D6-C67E-3A6D-82973224DDF4}"/>
              </a:ext>
            </a:extLst>
          </p:cNvPr>
          <p:cNvSpPr>
            <a:spLocks noGrp="1" noChangeArrowheads="1"/>
          </p:cNvSpPr>
          <p:nvPr>
            <p:ph type="body" idx="1"/>
          </p:nvPr>
        </p:nvSpPr>
        <p:spPr/>
        <p:txBody>
          <a:bodyPr/>
          <a:lstStyle/>
          <a:p>
            <a:pPr marL="190884" indent="-190884"/>
            <a:r>
              <a:rPr lang="en-US" altLang="en-US" dirty="0"/>
              <a:t>-Four class actions by my count, but let me know if there are more</a:t>
            </a:r>
          </a:p>
        </p:txBody>
      </p:sp>
    </p:spTree>
    <p:extLst>
      <p:ext uri="{BB962C8B-B14F-4D97-AF65-F5344CB8AC3E}">
        <p14:creationId xmlns:p14="http://schemas.microsoft.com/office/powerpoint/2010/main" val="377275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669DA-1379-1459-4B9F-D12EC7ACC5D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B9B6712-C059-F936-5FF0-ACE838A3F880}"/>
              </a:ext>
            </a:extLst>
          </p:cNvPr>
          <p:cNvSpPr>
            <a:spLocks noGrp="1" noChangeArrowheads="1"/>
          </p:cNvSpPr>
          <p:nvPr>
            <p:ph type="sldNum" sz="quarter" idx="5"/>
          </p:nvPr>
        </p:nvSpPr>
        <p:spPr>
          <a:ln/>
        </p:spPr>
        <p:txBody>
          <a:bodyPr/>
          <a:lstStyle/>
          <a:p>
            <a:fld id="{DA960205-85C1-44DC-8895-B10A4C5A0604}" type="slidenum">
              <a:rPr lang="en-US" altLang="en-US"/>
              <a:pPr/>
              <a:t>14</a:t>
            </a:fld>
            <a:endParaRPr lang="en-US" altLang="en-US"/>
          </a:p>
        </p:txBody>
      </p:sp>
      <p:sp>
        <p:nvSpPr>
          <p:cNvPr id="59394" name="Rectangle 2">
            <a:extLst>
              <a:ext uri="{FF2B5EF4-FFF2-40B4-BE49-F238E27FC236}">
                <a16:creationId xmlns:a16="http://schemas.microsoft.com/office/drawing/2014/main" id="{DABE7601-5E9A-4056-5B8C-C0171D166DF7}"/>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380FB84-CD55-E561-771E-DBDADDAC7461}"/>
              </a:ext>
            </a:extLst>
          </p:cNvPr>
          <p:cNvSpPr>
            <a:spLocks noGrp="1" noChangeArrowheads="1"/>
          </p:cNvSpPr>
          <p:nvPr>
            <p:ph type="body" idx="1"/>
          </p:nvPr>
        </p:nvSpPr>
        <p:spPr/>
        <p:txBody>
          <a:bodyPr/>
          <a:lstStyle/>
          <a:p>
            <a:pPr marL="190884" indent="-190884"/>
            <a:r>
              <a:rPr lang="en-US" altLang="en-US" dirty="0"/>
              <a:t>-First certified PFAS-related class action in Canada</a:t>
            </a:r>
          </a:p>
          <a:p>
            <a:pPr marL="190884" indent="-190884"/>
            <a:r>
              <a:rPr lang="en-US" altLang="en-US" dirty="0"/>
              <a:t>-Since 1981 conducted various experiments including the use of freighting foams containing PFAS</a:t>
            </a:r>
          </a:p>
          <a:p>
            <a:pPr marL="190884" indent="-190884"/>
            <a:r>
              <a:rPr lang="en-US" altLang="en-US" dirty="0"/>
              <a:t>-Alleges that this PFAS migrated offsite via the surface water and groundwater at the NFL</a:t>
            </a:r>
          </a:p>
          <a:p>
            <a:pPr marL="190884" indent="-190884"/>
            <a:r>
              <a:rPr lang="en-US" altLang="en-US" dirty="0"/>
              <a:t>-Class action certified in 2021</a:t>
            </a:r>
          </a:p>
          <a:p>
            <a:pPr marL="190884" indent="-190884"/>
            <a:r>
              <a:rPr lang="en-US" altLang="en-US" dirty="0"/>
              <a:t>-Alleges that neighboring landowners’ residential drinking water contaminated by PFAS from these activities</a:t>
            </a:r>
          </a:p>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-Alleges diminution in property value due to stigma</a:t>
            </a:r>
          </a:p>
          <a:p>
            <a:pPr marL="190884" indent="-190884"/>
            <a:endParaRPr lang="en-US" altLang="en-US" dirty="0"/>
          </a:p>
        </p:txBody>
      </p:sp>
    </p:spTree>
    <p:extLst>
      <p:ext uri="{BB962C8B-B14F-4D97-AF65-F5344CB8AC3E}">
        <p14:creationId xmlns:p14="http://schemas.microsoft.com/office/powerpoint/2010/main" val="204018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6E21E-3427-F5BB-DA92-EB1E0255CED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B938A23-D6E8-977B-F078-05150D00E561}"/>
              </a:ext>
            </a:extLst>
          </p:cNvPr>
          <p:cNvSpPr>
            <a:spLocks noGrp="1" noChangeArrowheads="1"/>
          </p:cNvSpPr>
          <p:nvPr>
            <p:ph type="sldNum" sz="quarter" idx="5"/>
          </p:nvPr>
        </p:nvSpPr>
        <p:spPr>
          <a:ln/>
        </p:spPr>
        <p:txBody>
          <a:bodyPr/>
          <a:lstStyle/>
          <a:p>
            <a:fld id="{DA960205-85C1-44DC-8895-B10A4C5A0604}" type="slidenum">
              <a:rPr lang="en-US" altLang="en-US"/>
              <a:pPr/>
              <a:t>15</a:t>
            </a:fld>
            <a:endParaRPr lang="en-US" altLang="en-US"/>
          </a:p>
        </p:txBody>
      </p:sp>
      <p:sp>
        <p:nvSpPr>
          <p:cNvPr id="59394" name="Rectangle 2">
            <a:extLst>
              <a:ext uri="{FF2B5EF4-FFF2-40B4-BE49-F238E27FC236}">
                <a16:creationId xmlns:a16="http://schemas.microsoft.com/office/drawing/2014/main" id="{B1CC6F81-0608-0823-8D40-AED7445483C2}"/>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F8CCF4BD-EFD6-E123-A204-1F08FBB82DAE}"/>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216513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E7A32-7758-BCAD-8F5E-B15C3CCC942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6476E2C-8DC5-B36A-CF63-2534B0C8C82D}"/>
              </a:ext>
            </a:extLst>
          </p:cNvPr>
          <p:cNvSpPr>
            <a:spLocks noGrp="1" noChangeArrowheads="1"/>
          </p:cNvSpPr>
          <p:nvPr>
            <p:ph type="sldNum" sz="quarter" idx="5"/>
          </p:nvPr>
        </p:nvSpPr>
        <p:spPr>
          <a:ln/>
        </p:spPr>
        <p:txBody>
          <a:bodyPr/>
          <a:lstStyle/>
          <a:p>
            <a:fld id="{DA960205-85C1-44DC-8895-B10A4C5A0604}" type="slidenum">
              <a:rPr lang="en-US" altLang="en-US"/>
              <a:pPr/>
              <a:t>16</a:t>
            </a:fld>
            <a:endParaRPr lang="en-US" altLang="en-US"/>
          </a:p>
        </p:txBody>
      </p:sp>
      <p:sp>
        <p:nvSpPr>
          <p:cNvPr id="59394" name="Rectangle 2">
            <a:extLst>
              <a:ext uri="{FF2B5EF4-FFF2-40B4-BE49-F238E27FC236}">
                <a16:creationId xmlns:a16="http://schemas.microsoft.com/office/drawing/2014/main" id="{9C3B42B4-22C0-394C-C21D-80A6509FCDA9}"/>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CEBE7C48-A7E6-DE9A-B26E-70CD76CB5EA4}"/>
              </a:ext>
            </a:extLst>
          </p:cNvPr>
          <p:cNvSpPr>
            <a:spLocks noGrp="1" noChangeArrowheads="1"/>
          </p:cNvSpPr>
          <p:nvPr>
            <p:ph type="body" idx="1"/>
          </p:nvPr>
        </p:nvSpPr>
        <p:spPr/>
        <p:txBody>
          <a:bodyPr/>
          <a:lstStyle/>
          <a:p>
            <a:pPr marL="190884" indent="-190884"/>
            <a:r>
              <a:rPr lang="en-US" altLang="en-US" dirty="0"/>
              <a:t>-First certified PFAS-related class action in Canada</a:t>
            </a:r>
          </a:p>
          <a:p>
            <a:pPr marL="190884" indent="-190884"/>
            <a:r>
              <a:rPr lang="en-US" altLang="en-US" dirty="0"/>
              <a:t>-Since 1981 conducted various experiments including the use of freighting foams containing PFAS</a:t>
            </a:r>
          </a:p>
          <a:p>
            <a:pPr marL="190884" indent="-190884"/>
            <a:r>
              <a:rPr lang="en-US" altLang="en-US" dirty="0"/>
              <a:t>-Alleges that this PFAS migrated offsite via the surface water and groundwater at the NFL</a:t>
            </a:r>
          </a:p>
          <a:p>
            <a:pPr marL="190884" indent="-190884"/>
            <a:r>
              <a:rPr lang="en-US" altLang="en-US" dirty="0"/>
              <a:t>-Class action certified in 2021</a:t>
            </a:r>
          </a:p>
          <a:p>
            <a:pPr marL="190884" indent="-190884"/>
            <a:r>
              <a:rPr lang="en-US" altLang="en-US" dirty="0"/>
              <a:t>-Alleges that neighboring landowners’ residential drinking water contaminated by PFAS from these activities</a:t>
            </a:r>
          </a:p>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-Alleges diminution in property value due to stigma</a:t>
            </a:r>
          </a:p>
          <a:p>
            <a:pPr marL="190884" indent="-190884"/>
            <a:endParaRPr lang="en-US" altLang="en-US" dirty="0"/>
          </a:p>
        </p:txBody>
      </p:sp>
    </p:spTree>
    <p:extLst>
      <p:ext uri="{BB962C8B-B14F-4D97-AF65-F5344CB8AC3E}">
        <p14:creationId xmlns:p14="http://schemas.microsoft.com/office/powerpoint/2010/main" val="280035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2277-371A-14C2-9205-C59CA665867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3282E80-42A8-21AF-2BB7-2310BE371EAA}"/>
              </a:ext>
            </a:extLst>
          </p:cNvPr>
          <p:cNvSpPr>
            <a:spLocks noGrp="1" noChangeArrowheads="1"/>
          </p:cNvSpPr>
          <p:nvPr>
            <p:ph type="sldNum" sz="quarter" idx="5"/>
          </p:nvPr>
        </p:nvSpPr>
        <p:spPr>
          <a:ln/>
        </p:spPr>
        <p:txBody>
          <a:bodyPr/>
          <a:lstStyle/>
          <a:p>
            <a:fld id="{DA960205-85C1-44DC-8895-B10A4C5A0604}" type="slidenum">
              <a:rPr lang="en-US" altLang="en-US"/>
              <a:pPr/>
              <a:t>17</a:t>
            </a:fld>
            <a:endParaRPr lang="en-US" altLang="en-US"/>
          </a:p>
        </p:txBody>
      </p:sp>
      <p:sp>
        <p:nvSpPr>
          <p:cNvPr id="59394" name="Rectangle 2">
            <a:extLst>
              <a:ext uri="{FF2B5EF4-FFF2-40B4-BE49-F238E27FC236}">
                <a16:creationId xmlns:a16="http://schemas.microsoft.com/office/drawing/2014/main" id="{C7D392D8-2D2A-1812-3FD7-7AA8D170AE6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0F9809C5-9FFB-BCB5-26E5-B624E3024BA9}"/>
              </a:ext>
            </a:extLst>
          </p:cNvPr>
          <p:cNvSpPr>
            <a:spLocks noGrp="1" noChangeArrowheads="1"/>
          </p:cNvSpPr>
          <p:nvPr>
            <p:ph type="body" idx="1"/>
          </p:nvPr>
        </p:nvSpPr>
        <p:spPr/>
        <p:txBody>
          <a:bodyPr/>
          <a:lstStyle/>
          <a:p>
            <a:pPr marL="190884" indent="-190884"/>
            <a:r>
              <a:rPr lang="en-US" altLang="en-US" dirty="0"/>
              <a:t>-First certified PFAS-related class action in Canada</a:t>
            </a:r>
          </a:p>
          <a:p>
            <a:pPr marL="190884" indent="-190884"/>
            <a:r>
              <a:rPr lang="en-US" altLang="en-US" dirty="0"/>
              <a:t>-Since 1981 conducted various experiments including the use of freighting foams containing PFAS</a:t>
            </a:r>
          </a:p>
          <a:p>
            <a:pPr marL="190884" indent="-190884"/>
            <a:r>
              <a:rPr lang="en-US" altLang="en-US" dirty="0"/>
              <a:t>-Alleges that this PFAS migrated offsite via the surface water and groundwater at the NFL</a:t>
            </a:r>
          </a:p>
          <a:p>
            <a:pPr marL="190884" indent="-190884"/>
            <a:r>
              <a:rPr lang="en-US" altLang="en-US" dirty="0"/>
              <a:t>-Class action certified in 2021</a:t>
            </a:r>
          </a:p>
          <a:p>
            <a:pPr marL="190884" indent="-190884"/>
            <a:r>
              <a:rPr lang="en-US" altLang="en-US" dirty="0"/>
              <a:t>-Alleges that neighboring landowners’ residential drinking water contaminated by PFAS from these activities</a:t>
            </a:r>
          </a:p>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-Alleges diminution in property value due to stigma</a:t>
            </a:r>
          </a:p>
          <a:p>
            <a:pPr marL="190884" indent="-190884"/>
            <a:endParaRPr lang="en-US" altLang="en-US" dirty="0"/>
          </a:p>
        </p:txBody>
      </p:sp>
    </p:spTree>
    <p:extLst>
      <p:ext uri="{BB962C8B-B14F-4D97-AF65-F5344CB8AC3E}">
        <p14:creationId xmlns:p14="http://schemas.microsoft.com/office/powerpoint/2010/main" val="232326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FBAC-FF06-55BE-9F14-BE77D209F64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85A7899-D1AA-F850-9ECE-C0E3EF820295}"/>
              </a:ext>
            </a:extLst>
          </p:cNvPr>
          <p:cNvSpPr>
            <a:spLocks noGrp="1" noChangeArrowheads="1"/>
          </p:cNvSpPr>
          <p:nvPr>
            <p:ph type="sldNum" sz="quarter" idx="5"/>
          </p:nvPr>
        </p:nvSpPr>
        <p:spPr>
          <a:ln/>
        </p:spPr>
        <p:txBody>
          <a:bodyPr/>
          <a:lstStyle/>
          <a:p>
            <a:fld id="{DA960205-85C1-44DC-8895-B10A4C5A0604}" type="slidenum">
              <a:rPr lang="en-US" altLang="en-US"/>
              <a:pPr/>
              <a:t>18</a:t>
            </a:fld>
            <a:endParaRPr lang="en-US" altLang="en-US"/>
          </a:p>
        </p:txBody>
      </p:sp>
      <p:sp>
        <p:nvSpPr>
          <p:cNvPr id="59394" name="Rectangle 2">
            <a:extLst>
              <a:ext uri="{FF2B5EF4-FFF2-40B4-BE49-F238E27FC236}">
                <a16:creationId xmlns:a16="http://schemas.microsoft.com/office/drawing/2014/main" id="{C10557C5-330B-69C4-767C-B87F8B71F442}"/>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71EE757-0406-C307-886B-1F95D6106BBA}"/>
              </a:ext>
            </a:extLst>
          </p:cNvPr>
          <p:cNvSpPr>
            <a:spLocks noGrp="1" noChangeArrowheads="1"/>
          </p:cNvSpPr>
          <p:nvPr>
            <p:ph type="body" idx="1"/>
          </p:nvPr>
        </p:nvSpPr>
        <p:spPr/>
        <p:txBody>
          <a:bodyPr/>
          <a:lstStyle/>
          <a:p>
            <a:pPr marL="190884" indent="-190884"/>
            <a:r>
              <a:rPr lang="en-US" altLang="en-US" dirty="0"/>
              <a:t>-First certified PFAS-related class action in Canada</a:t>
            </a:r>
          </a:p>
          <a:p>
            <a:pPr marL="190884" indent="-190884"/>
            <a:r>
              <a:rPr lang="en-US" altLang="en-US" dirty="0"/>
              <a:t>-Since 1981 conducted various experiments including the use of freighting foams containing PFAS</a:t>
            </a:r>
          </a:p>
          <a:p>
            <a:pPr marL="190884" indent="-190884"/>
            <a:r>
              <a:rPr lang="en-US" altLang="en-US" dirty="0"/>
              <a:t>-Alleges that this PFAS migrated offsite via the surface water and groundwater at the NFL</a:t>
            </a:r>
          </a:p>
          <a:p>
            <a:pPr marL="190884" indent="-190884"/>
            <a:r>
              <a:rPr lang="en-US" altLang="en-US" dirty="0"/>
              <a:t>-Class action certified in 2021</a:t>
            </a:r>
          </a:p>
          <a:p>
            <a:pPr marL="190884" indent="-190884"/>
            <a:r>
              <a:rPr lang="en-US" altLang="en-US" dirty="0"/>
              <a:t>-Alleges that neighboring landowners’ residential drinking water contaminated by PFAS from these activities</a:t>
            </a:r>
          </a:p>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-Alleges diminution in property value due to stigma</a:t>
            </a:r>
          </a:p>
          <a:p>
            <a:pPr marL="190884" indent="-190884"/>
            <a:endParaRPr lang="en-US" altLang="en-US" dirty="0"/>
          </a:p>
        </p:txBody>
      </p:sp>
    </p:spTree>
    <p:extLst>
      <p:ext uri="{BB962C8B-B14F-4D97-AF65-F5344CB8AC3E}">
        <p14:creationId xmlns:p14="http://schemas.microsoft.com/office/powerpoint/2010/main" val="287021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A1349-02E6-BE2F-3AD7-97CCAE6709A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0942426-C087-63F7-A3B6-FA800D2143DC}"/>
              </a:ext>
            </a:extLst>
          </p:cNvPr>
          <p:cNvSpPr>
            <a:spLocks noGrp="1" noChangeArrowheads="1"/>
          </p:cNvSpPr>
          <p:nvPr>
            <p:ph type="sldNum" sz="quarter" idx="5"/>
          </p:nvPr>
        </p:nvSpPr>
        <p:spPr>
          <a:ln/>
        </p:spPr>
        <p:txBody>
          <a:bodyPr/>
          <a:lstStyle/>
          <a:p>
            <a:fld id="{DA960205-85C1-44DC-8895-B10A4C5A0604}" type="slidenum">
              <a:rPr lang="en-US" altLang="en-US"/>
              <a:pPr/>
              <a:t>19</a:t>
            </a:fld>
            <a:endParaRPr lang="en-US" altLang="en-US"/>
          </a:p>
        </p:txBody>
      </p:sp>
      <p:sp>
        <p:nvSpPr>
          <p:cNvPr id="59394" name="Rectangle 2">
            <a:extLst>
              <a:ext uri="{FF2B5EF4-FFF2-40B4-BE49-F238E27FC236}">
                <a16:creationId xmlns:a16="http://schemas.microsoft.com/office/drawing/2014/main" id="{6D8219C4-4D88-8ECA-E43E-0701303C820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BEAE4E41-8594-B46D-3DD6-E7F747505529}"/>
              </a:ext>
            </a:extLst>
          </p:cNvPr>
          <p:cNvSpPr>
            <a:spLocks noGrp="1" noChangeArrowheads="1"/>
          </p:cNvSpPr>
          <p:nvPr>
            <p:ph type="body" idx="1"/>
          </p:nvPr>
        </p:nvSpPr>
        <p:spPr/>
        <p:txBody>
          <a:bodyPr/>
          <a:lstStyle/>
          <a:p>
            <a:pPr marL="190884" indent="-190884"/>
            <a:r>
              <a:rPr lang="en-US" altLang="en-US" dirty="0"/>
              <a:t>-First certified PFAS-related class action in Canada</a:t>
            </a:r>
          </a:p>
          <a:p>
            <a:pPr marL="190884" indent="-190884"/>
            <a:r>
              <a:rPr lang="en-US" altLang="en-US" dirty="0"/>
              <a:t>-Since 1981 conducted various experiments including the use of freighting foams containing PFAS</a:t>
            </a:r>
          </a:p>
          <a:p>
            <a:pPr marL="190884" indent="-190884"/>
            <a:r>
              <a:rPr lang="en-US" altLang="en-US" dirty="0"/>
              <a:t>-Alleges that this PFAS migrated offsite via the surface water and groundwater at the NFL</a:t>
            </a:r>
          </a:p>
          <a:p>
            <a:pPr marL="190884" indent="-190884"/>
            <a:r>
              <a:rPr lang="en-US" altLang="en-US" dirty="0"/>
              <a:t>-Class action certified in 2021</a:t>
            </a:r>
          </a:p>
          <a:p>
            <a:pPr marL="190884" indent="-190884"/>
            <a:r>
              <a:rPr lang="en-US" altLang="en-US" dirty="0"/>
              <a:t>-Alleges that neighboring landowners’ residential drinking water contaminated by PFAS from these activities</a:t>
            </a:r>
          </a:p>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-Alleges diminution in property value due to stigma</a:t>
            </a:r>
          </a:p>
          <a:p>
            <a:pPr marL="190884" indent="-190884"/>
            <a:endParaRPr lang="en-US" altLang="en-US" dirty="0"/>
          </a:p>
        </p:txBody>
      </p:sp>
    </p:spTree>
    <p:extLst>
      <p:ext uri="{BB962C8B-B14F-4D97-AF65-F5344CB8AC3E}">
        <p14:creationId xmlns:p14="http://schemas.microsoft.com/office/powerpoint/2010/main" val="150912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on:</a:t>
            </a:r>
          </a:p>
          <a:p>
            <a:endParaRPr lang="en-CA" dirty="0"/>
          </a:p>
          <a:p>
            <a:pPr marL="228600" indent="-228600">
              <a:buAutoNum type="arabicPeriod"/>
            </a:pPr>
            <a:r>
              <a:rPr lang="en-CA" dirty="0"/>
              <a:t>Risks of exposure to PFAS contamination in private residential water wells surrounding federal military bases and airports nationwide</a:t>
            </a:r>
          </a:p>
          <a:p>
            <a:pPr marL="228600" indent="-228600">
              <a:buAutoNum type="arabicPeriod"/>
            </a:pPr>
            <a:r>
              <a:rPr lang="en-CA" dirty="0"/>
              <a:t>Notoriety exacerbated by national media coverage, evolving science, HC and ECCC reporting and the resulting class action claims</a:t>
            </a:r>
          </a:p>
          <a:p>
            <a:pPr marL="228600" indent="-228600">
              <a:buAutoNum type="arabicPeriod"/>
            </a:pPr>
            <a:r>
              <a:rPr lang="en-CA" dirty="0"/>
              <a:t>Michael Hebert and I are co-counsel on two such class actions in Ontario, which focus on the diminution in property value due to the stigma of PFAS drinking water contamination</a:t>
            </a:r>
          </a:p>
        </p:txBody>
      </p:sp>
      <p:sp>
        <p:nvSpPr>
          <p:cNvPr id="4" name="Slide Number Placeholder 3"/>
          <p:cNvSpPr>
            <a:spLocks noGrp="1"/>
          </p:cNvSpPr>
          <p:nvPr>
            <p:ph type="sldNum" sz="quarter" idx="5"/>
          </p:nvPr>
        </p:nvSpPr>
        <p:spPr/>
        <p:txBody>
          <a:bodyPr/>
          <a:lstStyle/>
          <a:p>
            <a:fld id="{FE9A055C-1AF1-42F0-AC48-DD981542B5CA}" type="slidenum">
              <a:rPr lang="en-CA" smtClean="0"/>
              <a:pPr/>
              <a:t>2</a:t>
            </a:fld>
            <a:endParaRPr lang="en-CA"/>
          </a:p>
        </p:txBody>
      </p:sp>
    </p:spTree>
    <p:extLst>
      <p:ext uri="{BB962C8B-B14F-4D97-AF65-F5344CB8AC3E}">
        <p14:creationId xmlns:p14="http://schemas.microsoft.com/office/powerpoint/2010/main" val="62688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02E0-5E5F-7547-C196-14BB54E8B27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DF38946-26CE-EF99-7181-746375A79C2B}"/>
              </a:ext>
            </a:extLst>
          </p:cNvPr>
          <p:cNvSpPr>
            <a:spLocks noGrp="1" noChangeArrowheads="1"/>
          </p:cNvSpPr>
          <p:nvPr>
            <p:ph type="sldNum" sz="quarter" idx="5"/>
          </p:nvPr>
        </p:nvSpPr>
        <p:spPr>
          <a:ln/>
        </p:spPr>
        <p:txBody>
          <a:bodyPr/>
          <a:lstStyle/>
          <a:p>
            <a:fld id="{DA960205-85C1-44DC-8895-B10A4C5A0604}" type="slidenum">
              <a:rPr lang="en-US" altLang="en-US"/>
              <a:pPr/>
              <a:t>20</a:t>
            </a:fld>
            <a:endParaRPr lang="en-US" altLang="en-US"/>
          </a:p>
        </p:txBody>
      </p:sp>
      <p:sp>
        <p:nvSpPr>
          <p:cNvPr id="59394" name="Rectangle 2">
            <a:extLst>
              <a:ext uri="{FF2B5EF4-FFF2-40B4-BE49-F238E27FC236}">
                <a16:creationId xmlns:a16="http://schemas.microsoft.com/office/drawing/2014/main" id="{FC1CFD8A-1109-A397-6EF3-914B9DA61D7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EDC328E-B81D-39AC-64BC-C3855632BA9E}"/>
              </a:ext>
            </a:extLst>
          </p:cNvPr>
          <p:cNvSpPr>
            <a:spLocks noGrp="1" noChangeArrowheads="1"/>
          </p:cNvSpPr>
          <p:nvPr>
            <p:ph type="body" idx="1"/>
          </p:nvPr>
        </p:nvSpPr>
        <p:spPr/>
        <p:txBody>
          <a:bodyPr/>
          <a:lstStyle/>
          <a:p>
            <a:pPr marL="190884" indent="-190884"/>
            <a:r>
              <a:rPr lang="en-US" altLang="en-US" dirty="0"/>
              <a:t>-recently filed in October 2025</a:t>
            </a:r>
          </a:p>
          <a:p>
            <a:pPr marL="190884" indent="-190884"/>
            <a:r>
              <a:rPr lang="en-US" altLang="en-US" dirty="0"/>
              <a:t>-agreements in place and active on site remediation on site ongoing</a:t>
            </a:r>
          </a:p>
          <a:p>
            <a:pPr marL="190884" indent="-190884"/>
            <a:r>
              <a:rPr lang="en-US" altLang="en-US" dirty="0"/>
              <a:t>-serious problem with PFAS contamination in residential drinking water wells, as alleged in our claim</a:t>
            </a:r>
          </a:p>
        </p:txBody>
      </p:sp>
    </p:spTree>
    <p:extLst>
      <p:ext uri="{BB962C8B-B14F-4D97-AF65-F5344CB8AC3E}">
        <p14:creationId xmlns:p14="http://schemas.microsoft.com/office/powerpoint/2010/main" val="348112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04E8-F666-1FA6-62EC-27ED3F686D7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1B4B281-AA5D-2C17-EE72-94DDDCE056B3}"/>
              </a:ext>
            </a:extLst>
          </p:cNvPr>
          <p:cNvSpPr>
            <a:spLocks noGrp="1" noChangeArrowheads="1"/>
          </p:cNvSpPr>
          <p:nvPr>
            <p:ph type="sldNum" sz="quarter" idx="5"/>
          </p:nvPr>
        </p:nvSpPr>
        <p:spPr>
          <a:ln/>
        </p:spPr>
        <p:txBody>
          <a:bodyPr/>
          <a:lstStyle/>
          <a:p>
            <a:fld id="{DA960205-85C1-44DC-8895-B10A4C5A0604}" type="slidenum">
              <a:rPr lang="en-US" altLang="en-US"/>
              <a:pPr/>
              <a:t>21</a:t>
            </a:fld>
            <a:endParaRPr lang="en-US" altLang="en-US"/>
          </a:p>
        </p:txBody>
      </p:sp>
      <p:sp>
        <p:nvSpPr>
          <p:cNvPr id="59394" name="Rectangle 2">
            <a:extLst>
              <a:ext uri="{FF2B5EF4-FFF2-40B4-BE49-F238E27FC236}">
                <a16:creationId xmlns:a16="http://schemas.microsoft.com/office/drawing/2014/main" id="{E3A51ADA-58E9-6DD2-A154-B285B465269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42CD0DFE-9C99-AC26-CCF5-ABE292AC1676}"/>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214882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535E0-9375-C238-D4BE-A70753E744E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7D9923C-E86D-C078-8C10-2E3B4D9F272D}"/>
              </a:ext>
            </a:extLst>
          </p:cNvPr>
          <p:cNvSpPr>
            <a:spLocks noGrp="1" noChangeArrowheads="1"/>
          </p:cNvSpPr>
          <p:nvPr>
            <p:ph type="sldNum" sz="quarter" idx="5"/>
          </p:nvPr>
        </p:nvSpPr>
        <p:spPr>
          <a:ln/>
        </p:spPr>
        <p:txBody>
          <a:bodyPr/>
          <a:lstStyle/>
          <a:p>
            <a:fld id="{DA960205-85C1-44DC-8895-B10A4C5A0604}" type="slidenum">
              <a:rPr lang="en-US" altLang="en-US"/>
              <a:pPr/>
              <a:t>22</a:t>
            </a:fld>
            <a:endParaRPr lang="en-US" altLang="en-US"/>
          </a:p>
        </p:txBody>
      </p:sp>
      <p:sp>
        <p:nvSpPr>
          <p:cNvPr id="59394" name="Rectangle 2">
            <a:extLst>
              <a:ext uri="{FF2B5EF4-FFF2-40B4-BE49-F238E27FC236}">
                <a16:creationId xmlns:a16="http://schemas.microsoft.com/office/drawing/2014/main" id="{F2190ACF-B2D4-5A90-AAE7-3BDD316041F7}"/>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A1744E6-A626-0A08-1344-B2D4DE522A86}"/>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429162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C5A6-EC6C-5E98-8593-476F986B1B7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8A768F6-C20A-7843-CBED-A2C6D1732DDF}"/>
              </a:ext>
            </a:extLst>
          </p:cNvPr>
          <p:cNvSpPr>
            <a:spLocks noGrp="1" noChangeArrowheads="1"/>
          </p:cNvSpPr>
          <p:nvPr>
            <p:ph type="sldNum" sz="quarter" idx="5"/>
          </p:nvPr>
        </p:nvSpPr>
        <p:spPr>
          <a:ln/>
        </p:spPr>
        <p:txBody>
          <a:bodyPr/>
          <a:lstStyle/>
          <a:p>
            <a:fld id="{DA960205-85C1-44DC-8895-B10A4C5A0604}" type="slidenum">
              <a:rPr lang="en-US" altLang="en-US"/>
              <a:pPr/>
              <a:t>23</a:t>
            </a:fld>
            <a:endParaRPr lang="en-US" altLang="en-US"/>
          </a:p>
        </p:txBody>
      </p:sp>
      <p:sp>
        <p:nvSpPr>
          <p:cNvPr id="59394" name="Rectangle 2">
            <a:extLst>
              <a:ext uri="{FF2B5EF4-FFF2-40B4-BE49-F238E27FC236}">
                <a16:creationId xmlns:a16="http://schemas.microsoft.com/office/drawing/2014/main" id="{F2E5CE96-1C7A-6E4A-641D-3099008928D1}"/>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AA0418F-5694-3210-7F3B-4CB7B6555A37}"/>
              </a:ext>
            </a:extLst>
          </p:cNvPr>
          <p:cNvSpPr>
            <a:spLocks noGrp="1" noChangeArrowheads="1"/>
          </p:cNvSpPr>
          <p:nvPr>
            <p:ph type="body" idx="1"/>
          </p:nvPr>
        </p:nvSpPr>
        <p:spPr/>
        <p:txBody>
          <a:bodyPr/>
          <a:lstStyle/>
          <a:p>
            <a:pPr marL="190884" indent="-190884"/>
            <a:r>
              <a:rPr lang="en-US" altLang="en-US" dirty="0"/>
              <a:t>-Serious issue of national concern</a:t>
            </a:r>
          </a:p>
          <a:p>
            <a:pPr marL="190884" indent="-190884"/>
            <a:r>
              <a:rPr lang="en-US" altLang="en-US" dirty="0"/>
              <a:t>-Science is much more clear for impacts on health</a:t>
            </a:r>
          </a:p>
          <a:p>
            <a:pPr marL="190884" indent="-190884"/>
            <a:r>
              <a:rPr lang="en-US" altLang="en-US" dirty="0"/>
              <a:t>-A lot of work being done and a lot more to be done by engineers in this room</a:t>
            </a:r>
          </a:p>
        </p:txBody>
      </p:sp>
    </p:spTree>
    <p:extLst>
      <p:ext uri="{BB962C8B-B14F-4D97-AF65-F5344CB8AC3E}">
        <p14:creationId xmlns:p14="http://schemas.microsoft.com/office/powerpoint/2010/main" val="12728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60589-02D2-4464-8900-E55C8CC9013D}" type="slidenum">
              <a:rPr lang="en-US" altLang="en-US"/>
              <a:pPr/>
              <a:t>24</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190884" indent="-190884">
              <a:buFontTx/>
              <a:buChar char="•"/>
            </a:pPr>
            <a:endParaRPr lang="en-US" altLang="en-US" dirty="0"/>
          </a:p>
        </p:txBody>
      </p:sp>
    </p:spTree>
    <p:extLst>
      <p:ext uri="{BB962C8B-B14F-4D97-AF65-F5344CB8AC3E}">
        <p14:creationId xmlns:p14="http://schemas.microsoft.com/office/powerpoint/2010/main" val="4089747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A055C-1AF1-42F0-AC48-DD981542B5CA}" type="slidenum">
              <a:rPr lang="en-CA" smtClean="0"/>
              <a:pPr/>
              <a:t>25</a:t>
            </a:fld>
            <a:endParaRPr lang="en-CA"/>
          </a:p>
        </p:txBody>
      </p:sp>
    </p:spTree>
    <p:extLst>
      <p:ext uri="{BB962C8B-B14F-4D97-AF65-F5344CB8AC3E}">
        <p14:creationId xmlns:p14="http://schemas.microsoft.com/office/powerpoint/2010/main" val="15941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2EA4E-7108-E8E2-2796-4CA748C2567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D4157F7-3433-2567-21F0-AC10F9713630}"/>
              </a:ext>
            </a:extLst>
          </p:cNvPr>
          <p:cNvSpPr>
            <a:spLocks noGrp="1" noChangeArrowheads="1"/>
          </p:cNvSpPr>
          <p:nvPr>
            <p:ph type="sldNum" sz="quarter" idx="5"/>
          </p:nvPr>
        </p:nvSpPr>
        <p:spPr>
          <a:ln/>
        </p:spPr>
        <p:txBody>
          <a:bodyPr/>
          <a:lstStyle/>
          <a:p>
            <a:fld id="{DA960205-85C1-44DC-8895-B10A4C5A0604}" type="slidenum">
              <a:rPr lang="en-US" altLang="en-US"/>
              <a:pPr/>
              <a:t>3</a:t>
            </a:fld>
            <a:endParaRPr lang="en-US" altLang="en-US"/>
          </a:p>
        </p:txBody>
      </p:sp>
      <p:sp>
        <p:nvSpPr>
          <p:cNvPr id="59394" name="Rectangle 2">
            <a:extLst>
              <a:ext uri="{FF2B5EF4-FFF2-40B4-BE49-F238E27FC236}">
                <a16:creationId xmlns:a16="http://schemas.microsoft.com/office/drawing/2014/main" id="{477FD742-56E2-8BF6-6EE0-120CFD7EF10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AD21730-0419-AD43-BF17-C3190F7B9CF4}"/>
              </a:ext>
            </a:extLst>
          </p:cNvPr>
          <p:cNvSpPr>
            <a:spLocks noGrp="1" noChangeArrowheads="1"/>
          </p:cNvSpPr>
          <p:nvPr>
            <p:ph type="body" idx="1"/>
          </p:nvPr>
        </p:nvSpPr>
        <p:spPr/>
        <p:txBody>
          <a:bodyPr/>
          <a:lstStyle/>
          <a:p>
            <a:pPr marL="190884" indent="-190884">
              <a:buFontTx/>
              <a:buChar char="-"/>
            </a:pPr>
            <a:r>
              <a:rPr lang="en-US" altLang="en-US" dirty="0"/>
              <a:t>Based on Federal Contaminated Sites Inventory data on PFAS contamination at federal facilities nationwide</a:t>
            </a:r>
          </a:p>
          <a:p>
            <a:pPr marL="190884" indent="-190884">
              <a:buFontTx/>
              <a:buChar char="-"/>
            </a:pPr>
            <a:r>
              <a:rPr lang="en-US" altLang="en-US" dirty="0"/>
              <a:t>Red circles show residents with drinking water wells within 1 km radius</a:t>
            </a:r>
          </a:p>
          <a:p>
            <a:pPr marL="190884" indent="-190884">
              <a:buFontTx/>
              <a:buChar char="-"/>
            </a:pPr>
            <a:r>
              <a:rPr lang="en-US" altLang="en-US" dirty="0"/>
              <a:t>Circle size represents population size within 1 km</a:t>
            </a:r>
          </a:p>
          <a:p>
            <a:pPr marL="190884" indent="-190884">
              <a:buFontTx/>
              <a:buChar char="-"/>
            </a:pPr>
            <a:r>
              <a:rPr lang="en-US" altLang="en-US" dirty="0"/>
              <a:t>About 100 sites with confirmed or suspected PFAS contamination nationwide</a:t>
            </a:r>
          </a:p>
          <a:p>
            <a:pPr marL="190884" indent="-190884">
              <a:buFontTx/>
              <a:buChar char="-"/>
            </a:pPr>
            <a:r>
              <a:rPr lang="en-US" altLang="en-US" dirty="0"/>
              <a:t>Several engineers in this room involved in remediating these sites and I commend you for that.  It is a serious issue</a:t>
            </a:r>
          </a:p>
          <a:p>
            <a:pPr marL="190884" indent="-190884">
              <a:buFontTx/>
              <a:buChar char="-"/>
            </a:pPr>
            <a:r>
              <a:rPr lang="en-US" altLang="en-US" dirty="0"/>
              <a:t>Maps invoking public national interest and concern concerning potential exposure</a:t>
            </a:r>
          </a:p>
        </p:txBody>
      </p:sp>
    </p:spTree>
    <p:extLst>
      <p:ext uri="{BB962C8B-B14F-4D97-AF65-F5344CB8AC3E}">
        <p14:creationId xmlns:p14="http://schemas.microsoft.com/office/powerpoint/2010/main" val="12524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51EF-D8C4-4D47-FD67-09D82F94315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C1D194-2FD4-3989-7A29-756BB5E799B6}"/>
              </a:ext>
            </a:extLst>
          </p:cNvPr>
          <p:cNvSpPr>
            <a:spLocks noGrp="1" noChangeArrowheads="1"/>
          </p:cNvSpPr>
          <p:nvPr>
            <p:ph type="sldNum" sz="quarter" idx="5"/>
          </p:nvPr>
        </p:nvSpPr>
        <p:spPr>
          <a:ln/>
        </p:spPr>
        <p:txBody>
          <a:bodyPr/>
          <a:lstStyle/>
          <a:p>
            <a:fld id="{DA960205-85C1-44DC-8895-B10A4C5A0604}" type="slidenum">
              <a:rPr lang="en-US" altLang="en-US"/>
              <a:pPr/>
              <a:t>4</a:t>
            </a:fld>
            <a:endParaRPr lang="en-US" altLang="en-US"/>
          </a:p>
        </p:txBody>
      </p:sp>
      <p:sp>
        <p:nvSpPr>
          <p:cNvPr id="59394" name="Rectangle 2">
            <a:extLst>
              <a:ext uri="{FF2B5EF4-FFF2-40B4-BE49-F238E27FC236}">
                <a16:creationId xmlns:a16="http://schemas.microsoft.com/office/drawing/2014/main" id="{A5096FEF-0720-7004-A7A4-633FF0F3EE37}"/>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B5F5A9A-D419-550D-F032-0F982FA3B34B}"/>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236602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D1CDA-9E8C-702C-0BEC-69530B04A17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FDDD642-7FF6-8C16-C470-0F31A55FC717}"/>
              </a:ext>
            </a:extLst>
          </p:cNvPr>
          <p:cNvSpPr>
            <a:spLocks noGrp="1" noChangeArrowheads="1"/>
          </p:cNvSpPr>
          <p:nvPr>
            <p:ph type="sldNum" sz="quarter" idx="5"/>
          </p:nvPr>
        </p:nvSpPr>
        <p:spPr>
          <a:ln/>
        </p:spPr>
        <p:txBody>
          <a:bodyPr/>
          <a:lstStyle/>
          <a:p>
            <a:fld id="{DA960205-85C1-44DC-8895-B10A4C5A0604}" type="slidenum">
              <a:rPr lang="en-US" altLang="en-US"/>
              <a:pPr/>
              <a:t>5</a:t>
            </a:fld>
            <a:endParaRPr lang="en-US" altLang="en-US"/>
          </a:p>
        </p:txBody>
      </p:sp>
      <p:sp>
        <p:nvSpPr>
          <p:cNvPr id="59394" name="Rectangle 2">
            <a:extLst>
              <a:ext uri="{FF2B5EF4-FFF2-40B4-BE49-F238E27FC236}">
                <a16:creationId xmlns:a16="http://schemas.microsoft.com/office/drawing/2014/main" id="{B3EAA7E9-DC93-1B0A-C51D-7F3EBA89B8F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F519CB5-3ABF-47D0-B5CE-9A360EE3DEFD}"/>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88134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1BD9-9105-2465-2398-1CAFBB8DEE0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E0F82C6-B497-728B-9DD6-880F93AA4E2B}"/>
              </a:ext>
            </a:extLst>
          </p:cNvPr>
          <p:cNvSpPr>
            <a:spLocks noGrp="1" noChangeArrowheads="1"/>
          </p:cNvSpPr>
          <p:nvPr>
            <p:ph type="sldNum" sz="quarter" idx="5"/>
          </p:nvPr>
        </p:nvSpPr>
        <p:spPr>
          <a:ln/>
        </p:spPr>
        <p:txBody>
          <a:bodyPr/>
          <a:lstStyle/>
          <a:p>
            <a:fld id="{DA960205-85C1-44DC-8895-B10A4C5A0604}" type="slidenum">
              <a:rPr lang="en-US" altLang="en-US"/>
              <a:pPr/>
              <a:t>6</a:t>
            </a:fld>
            <a:endParaRPr lang="en-US" altLang="en-US"/>
          </a:p>
        </p:txBody>
      </p:sp>
      <p:sp>
        <p:nvSpPr>
          <p:cNvPr id="59394" name="Rectangle 2">
            <a:extLst>
              <a:ext uri="{FF2B5EF4-FFF2-40B4-BE49-F238E27FC236}">
                <a16:creationId xmlns:a16="http://schemas.microsoft.com/office/drawing/2014/main" id="{3B4CC905-3FF7-88A0-A72A-B86FE8F33FB3}"/>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3D59321-F103-06FF-9D3A-83B3D856D24B}"/>
              </a:ext>
            </a:extLst>
          </p:cNvPr>
          <p:cNvSpPr>
            <a:spLocks noGrp="1" noChangeArrowheads="1"/>
          </p:cNvSpPr>
          <p:nvPr>
            <p:ph type="body" idx="1"/>
          </p:nvPr>
        </p:nvSpPr>
        <p:spPr/>
        <p:txBody>
          <a:bodyPr/>
          <a:lstStyle/>
          <a:p>
            <a:pPr marL="190884" indent="-190884">
              <a:buFontTx/>
              <a:buChar char="-"/>
            </a:pPr>
            <a:r>
              <a:rPr lang="en-US" altLang="en-US" dirty="0"/>
              <a:t>Our position is that government reliance on these or similar guidelines is somewhat misplaced, particularly concerning decision-making concerning the pro-active provision of bottled water and PFAS filtration systems to potentially impacted communities</a:t>
            </a:r>
          </a:p>
          <a:p>
            <a:pPr marL="190884" indent="-190884">
              <a:buFontTx/>
              <a:buChar char="-"/>
            </a:pPr>
            <a:r>
              <a:rPr lang="en-US" altLang="en-US" dirty="0"/>
              <a:t>We agree with ALARA</a:t>
            </a:r>
          </a:p>
        </p:txBody>
      </p:sp>
    </p:spTree>
    <p:extLst>
      <p:ext uri="{BB962C8B-B14F-4D97-AF65-F5344CB8AC3E}">
        <p14:creationId xmlns:p14="http://schemas.microsoft.com/office/powerpoint/2010/main" val="48036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29BB0-B46D-5747-4418-BE2FE681E18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D45B15D-A7C1-AA85-0045-5153A4B12A43}"/>
              </a:ext>
            </a:extLst>
          </p:cNvPr>
          <p:cNvSpPr>
            <a:spLocks noGrp="1" noChangeArrowheads="1"/>
          </p:cNvSpPr>
          <p:nvPr>
            <p:ph type="sldNum" sz="quarter" idx="5"/>
          </p:nvPr>
        </p:nvSpPr>
        <p:spPr>
          <a:ln/>
        </p:spPr>
        <p:txBody>
          <a:bodyPr/>
          <a:lstStyle/>
          <a:p>
            <a:fld id="{DA960205-85C1-44DC-8895-B10A4C5A0604}" type="slidenum">
              <a:rPr lang="en-US" altLang="en-US"/>
              <a:pPr/>
              <a:t>7</a:t>
            </a:fld>
            <a:endParaRPr lang="en-US" altLang="en-US"/>
          </a:p>
        </p:txBody>
      </p:sp>
      <p:sp>
        <p:nvSpPr>
          <p:cNvPr id="59394" name="Rectangle 2">
            <a:extLst>
              <a:ext uri="{FF2B5EF4-FFF2-40B4-BE49-F238E27FC236}">
                <a16:creationId xmlns:a16="http://schemas.microsoft.com/office/drawing/2014/main" id="{4429742D-26A4-76DD-B19F-B8290EB7736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CA9C0C7B-8EFC-CC12-5218-C67AA68230C1}"/>
              </a:ext>
            </a:extLst>
          </p:cNvPr>
          <p:cNvSpPr>
            <a:spLocks noGrp="1" noChangeArrowheads="1"/>
          </p:cNvSpPr>
          <p:nvPr>
            <p:ph type="body" idx="1"/>
          </p:nvPr>
        </p:nvSpPr>
        <p:spPr/>
        <p:txBody>
          <a:bodyPr/>
          <a:lstStyle/>
          <a:p>
            <a:pPr marL="190884" indent="-190884"/>
            <a:endParaRPr lang="en-US" altLang="en-US" dirty="0"/>
          </a:p>
        </p:txBody>
      </p:sp>
    </p:spTree>
    <p:extLst>
      <p:ext uri="{BB962C8B-B14F-4D97-AF65-F5344CB8AC3E}">
        <p14:creationId xmlns:p14="http://schemas.microsoft.com/office/powerpoint/2010/main" val="223674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D041-2E20-76F8-E90C-0C2D4DACABA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8D7D575-5020-AE23-CBEA-B3455198A0B5}"/>
              </a:ext>
            </a:extLst>
          </p:cNvPr>
          <p:cNvSpPr>
            <a:spLocks noGrp="1" noChangeArrowheads="1"/>
          </p:cNvSpPr>
          <p:nvPr>
            <p:ph type="sldNum" sz="quarter" idx="5"/>
          </p:nvPr>
        </p:nvSpPr>
        <p:spPr>
          <a:ln/>
        </p:spPr>
        <p:txBody>
          <a:bodyPr/>
          <a:lstStyle/>
          <a:p>
            <a:fld id="{DA960205-85C1-44DC-8895-B10A4C5A0604}" type="slidenum">
              <a:rPr lang="en-US" altLang="en-US"/>
              <a:pPr/>
              <a:t>8</a:t>
            </a:fld>
            <a:endParaRPr lang="en-US" altLang="en-US"/>
          </a:p>
        </p:txBody>
      </p:sp>
      <p:sp>
        <p:nvSpPr>
          <p:cNvPr id="59394" name="Rectangle 2">
            <a:extLst>
              <a:ext uri="{FF2B5EF4-FFF2-40B4-BE49-F238E27FC236}">
                <a16:creationId xmlns:a16="http://schemas.microsoft.com/office/drawing/2014/main" id="{5911E8B4-2382-615E-9A76-1F84BDBED782}"/>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73B69B4-DD93-2C04-C7DB-02FD461C5034}"/>
              </a:ext>
            </a:extLst>
          </p:cNvPr>
          <p:cNvSpPr>
            <a:spLocks noGrp="1" noChangeArrowheads="1"/>
          </p:cNvSpPr>
          <p:nvPr>
            <p:ph type="body" idx="1"/>
          </p:nvPr>
        </p:nvSpPr>
        <p:spPr/>
        <p:txBody>
          <a:bodyPr/>
          <a:lstStyle/>
          <a:p>
            <a:pPr marL="190884" indent="-190884"/>
            <a:r>
              <a:rPr lang="en-US" altLang="en-US" dirty="0"/>
              <a:t>- Show of hands if you would consider purchasing a home relying on well water in these highlighted areas.  Would you, even at a discount?</a:t>
            </a:r>
          </a:p>
        </p:txBody>
      </p:sp>
    </p:spTree>
    <p:extLst>
      <p:ext uri="{BB962C8B-B14F-4D97-AF65-F5344CB8AC3E}">
        <p14:creationId xmlns:p14="http://schemas.microsoft.com/office/powerpoint/2010/main" val="243661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6C8B-F014-1949-8726-E0D7F32F7F9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E70D4AF-0717-0DA4-AA9E-C20750AA1122}"/>
              </a:ext>
            </a:extLst>
          </p:cNvPr>
          <p:cNvSpPr>
            <a:spLocks noGrp="1" noChangeArrowheads="1"/>
          </p:cNvSpPr>
          <p:nvPr>
            <p:ph type="sldNum" sz="quarter" idx="5"/>
          </p:nvPr>
        </p:nvSpPr>
        <p:spPr>
          <a:ln/>
        </p:spPr>
        <p:txBody>
          <a:bodyPr/>
          <a:lstStyle/>
          <a:p>
            <a:fld id="{DA960205-85C1-44DC-8895-B10A4C5A0604}" type="slidenum">
              <a:rPr lang="en-US" altLang="en-US"/>
              <a:pPr/>
              <a:t>9</a:t>
            </a:fld>
            <a:endParaRPr lang="en-US" altLang="en-US"/>
          </a:p>
        </p:txBody>
      </p:sp>
      <p:sp>
        <p:nvSpPr>
          <p:cNvPr id="59394" name="Rectangle 2">
            <a:extLst>
              <a:ext uri="{FF2B5EF4-FFF2-40B4-BE49-F238E27FC236}">
                <a16:creationId xmlns:a16="http://schemas.microsoft.com/office/drawing/2014/main" id="{049D66C5-591F-37EF-0274-38836D30BFA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71CEB5E-5E9F-A745-82D8-70366BD6046E}"/>
              </a:ext>
            </a:extLst>
          </p:cNvPr>
          <p:cNvSpPr>
            <a:spLocks noGrp="1" noChangeArrowheads="1"/>
          </p:cNvSpPr>
          <p:nvPr>
            <p:ph type="body" idx="1"/>
          </p:nvPr>
        </p:nvSpPr>
        <p:spPr/>
        <p:txBody>
          <a:bodyPr/>
          <a:lstStyle/>
          <a:p>
            <a:pPr marL="190884" marR="0" lvl="0" indent="-190884" algn="l" defTabSz="914400" rtl="0" eaLnBrk="1" fontAlgn="auto" latinLnBrk="0" hangingPunct="1">
              <a:lnSpc>
                <a:spcPct val="100000"/>
              </a:lnSpc>
              <a:spcBef>
                <a:spcPts val="0"/>
              </a:spcBef>
              <a:spcAft>
                <a:spcPts val="0"/>
              </a:spcAft>
              <a:buClrTx/>
              <a:buSzTx/>
              <a:buFontTx/>
              <a:buNone/>
              <a:tabLst/>
              <a:defRPr/>
            </a:pPr>
            <a:r>
              <a:rPr lang="en-US" altLang="en-US" dirty="0"/>
              <a:t>- After seeing this, show of hands if you would consider purchasing a home relying on well water in these highlighted areas.  Would you, even at a discount?</a:t>
            </a:r>
          </a:p>
          <a:p>
            <a:pPr marL="190884" indent="-190884"/>
            <a:endParaRPr lang="en-US" altLang="en-US" dirty="0"/>
          </a:p>
        </p:txBody>
      </p:sp>
    </p:spTree>
    <p:extLst>
      <p:ext uri="{BB962C8B-B14F-4D97-AF65-F5344CB8AC3E}">
        <p14:creationId xmlns:p14="http://schemas.microsoft.com/office/powerpoint/2010/main" val="340426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A243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Footer Placeholder 4"/>
          <p:cNvSpPr>
            <a:spLocks noGrp="1"/>
          </p:cNvSpPr>
          <p:nvPr>
            <p:ph type="ftr" sz="quarter" idx="11"/>
          </p:nvPr>
        </p:nvSpPr>
        <p:spPr/>
        <p:txBody>
          <a:bodyPr/>
          <a:lstStyle>
            <a:lvl1pPr>
              <a:defRPr b="1">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12"/>
          </p:nvPr>
        </p:nvSpPr>
        <p:spPr>
          <a:xfrm>
            <a:off x="6400800" y="6356350"/>
            <a:ext cx="2438400" cy="365125"/>
          </a:xfrm>
        </p:spPr>
        <p:txBody>
          <a:bodyPr/>
          <a:lstStyle>
            <a:lvl1pPr>
              <a:defRPr b="1">
                <a:latin typeface="Arial" pitchFamily="34" charset="0"/>
                <a:cs typeface="Arial" pitchFamily="34" charset="0"/>
              </a:defRPr>
            </a:lvl1pPr>
          </a:lstStyle>
          <a:p>
            <a:fld id="{18085CC6-8B56-4569-8616-58B3F85500FE}" type="slidenum">
              <a:rPr lang="en-CA" smtClean="0"/>
              <a:pPr/>
              <a:t>‹#›</a:t>
            </a:fld>
            <a:endParaRPr lang="en-CA"/>
          </a:p>
        </p:txBody>
      </p:sp>
      <p:sp>
        <p:nvSpPr>
          <p:cNvPr id="7" name="Slide Number Placeholder 3"/>
          <p:cNvSpPr txBox="1">
            <a:spLocks/>
          </p:cNvSpPr>
          <p:nvPr/>
        </p:nvSpPr>
        <p:spPr>
          <a:xfrm>
            <a:off x="3657600"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a:solidFill>
            <a:schemeClr val="bg1">
              <a:lumMod val="85000"/>
            </a:schemeClr>
          </a:solidFill>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7" name="Slide Number Placeholder 5"/>
          <p:cNvSpPr txBox="1">
            <a:spLocks/>
          </p:cNvSpPr>
          <p:nvPr/>
        </p:nvSpPr>
        <p:spPr>
          <a:xfrm>
            <a:off x="6400800" y="6356350"/>
            <a:ext cx="2438400" cy="365125"/>
          </a:xfrm>
          <a:prstGeom prst="rect">
            <a:avLst/>
          </a:prstGeom>
        </p:spPr>
        <p:txBody>
          <a:bodyPr vert="horz" lIns="91440" tIns="45720" rIns="91440" bIns="45720" rtlCol="0" anchor="ctr"/>
          <a:lstStyle>
            <a:lvl1pPr>
              <a:defRPr b="1">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rPr>
              <a:t>Good People. Great Lawyers.</a:t>
            </a:r>
          </a:p>
        </p:txBody>
      </p:sp>
      <p:sp>
        <p:nvSpPr>
          <p:cNvPr id="8" name="Slide Number Placeholder 3"/>
          <p:cNvSpPr txBox="1">
            <a:spLocks/>
          </p:cNvSpPr>
          <p:nvPr/>
        </p:nvSpPr>
        <p:spPr>
          <a:xfrm>
            <a:off x="3657600" y="640080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9D14506-5FCE-4355-A409-A5E0797222B4}" type="slidenum">
              <a:rPr kumimoji="0" lang="en-CA" sz="1200" b="1" i="0" u="none" strike="noStrike" kern="1200" cap="none" spc="0" normalizeH="0" baseline="0" noProof="0" smtClean="0">
                <a:ln>
                  <a:noFill/>
                </a:ln>
                <a:solidFill>
                  <a:srgbClr val="8A2432"/>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endParaRPr>
          </a:p>
        </p:txBody>
      </p:sp>
      <p:sp>
        <p:nvSpPr>
          <p:cNvPr id="9" name="Date Placeholder 3"/>
          <p:cNvSpPr txBox="1">
            <a:spLocks/>
          </p:cNvSpPr>
          <p:nvPr userDrawn="1"/>
        </p:nvSpPr>
        <p:spPr>
          <a:xfrm>
            <a:off x="457200" y="640080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rPr>
              <a:t>www.mannlawyers.com</a:t>
            </a:r>
            <a:endParaRPr kumimoji="0" lang="en-CA"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6400800" y="6356350"/>
            <a:ext cx="2438400" cy="365125"/>
          </a:xfrm>
        </p:spPr>
        <p:txBody>
          <a:bodyPr/>
          <a:lstStyle>
            <a:lvl1pPr>
              <a:defRPr b="1">
                <a:latin typeface="Arial" pitchFamily="34" charset="0"/>
                <a:cs typeface="Arial" pitchFamily="34" charset="0"/>
              </a:defRPr>
            </a:lvl1pPr>
          </a:lstStyle>
          <a:p>
            <a:fld id="{18085CC6-8B56-4569-8616-58B3F85500FE}" type="slidenum">
              <a:rPr lang="en-CA" smtClean="0"/>
              <a:pPr/>
              <a:t>‹#›</a:t>
            </a:fld>
            <a:endParaRPr lang="en-CA"/>
          </a:p>
        </p:txBody>
      </p:sp>
      <p:sp>
        <p:nvSpPr>
          <p:cNvPr id="9" name="Slide Number Placeholder 3"/>
          <p:cNvSpPr txBox="1">
            <a:spLocks/>
          </p:cNvSpPr>
          <p:nvPr/>
        </p:nvSpPr>
        <p:spPr>
          <a:xfrm>
            <a:off x="3657600" y="640080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9D14506-5FCE-4355-A409-A5E0797222B4}" type="slidenum">
              <a:rPr kumimoji="0" lang="en-CA" sz="1200" b="1" i="0" u="none" strike="noStrike" kern="1200" cap="none" spc="0" normalizeH="0" baseline="0" noProof="0" smtClean="0">
                <a:ln>
                  <a:noFill/>
                </a:ln>
                <a:solidFill>
                  <a:srgbClr val="8A2432"/>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endParaRPr>
          </a:p>
        </p:txBody>
      </p:sp>
      <p:sp>
        <p:nvSpPr>
          <p:cNvPr id="8" name="Date Placeholder 3"/>
          <p:cNvSpPr txBox="1">
            <a:spLocks/>
          </p:cNvSpPr>
          <p:nvPr userDrawn="1"/>
        </p:nvSpPr>
        <p:spPr>
          <a:xfrm>
            <a:off x="457200" y="640080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rPr>
              <a:t>www.mannlawyers.com</a:t>
            </a:r>
            <a:endParaRPr kumimoji="0" lang="en-CA" sz="1200" b="1" i="0" u="none" strike="noStrike" kern="1200" cap="none" spc="0" normalizeH="0" baseline="0" noProof="0" dirty="0">
              <a:ln>
                <a:noFill/>
              </a:ln>
              <a:solidFill>
                <a:srgbClr val="8A2432"/>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dirty="0"/>
          </a:p>
        </p:txBody>
      </p:sp>
      <p:sp>
        <p:nvSpPr>
          <p:cNvPr id="3" name="Picture Placeholder 2"/>
          <p:cNvSpPr>
            <a:spLocks noGrp="1"/>
          </p:cNvSpPr>
          <p:nvPr>
            <p:ph type="pic" idx="1"/>
          </p:nvPr>
        </p:nvSpPr>
        <p:spPr>
          <a:xfrm>
            <a:off x="1752600" y="1600199"/>
            <a:ext cx="5526088"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08CE8-58C3-456D-8620-BE1676E394AE}" type="datetimeFigureOut">
              <a:rPr lang="en-CA" smtClean="0"/>
              <a:pPr/>
              <a:t>2026-03-31</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6400800" y="6356350"/>
            <a:ext cx="2438400" cy="365125"/>
          </a:xfrm>
        </p:spPr>
        <p:txBody>
          <a:bodyPr/>
          <a:lstStyle>
            <a:lvl1pPr>
              <a:defRPr b="1">
                <a:latin typeface="Arial" pitchFamily="34" charset="0"/>
                <a:cs typeface="Arial" pitchFamily="34" charset="0"/>
              </a:defRPr>
            </a:lvl1pPr>
          </a:lstStyle>
          <a:p>
            <a:fld id="{18085CC6-8B56-4569-8616-58B3F85500F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600200"/>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533400" y="2895600"/>
            <a:ext cx="82296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lang="en-CA" sz="1200" b="1" kern="1200" baseline="0" smtClean="0">
                <a:solidFill>
                  <a:srgbClr val="8A2432"/>
                </a:solidFill>
                <a:latin typeface="Arial" pitchFamily="34" charset="0"/>
                <a:ea typeface="+mn-ea"/>
                <a:cs typeface="Arial" pitchFamily="34" charset="0"/>
              </a:defRPr>
            </a:lvl1pPr>
          </a:lstStyle>
          <a:p>
            <a:fld id="{1EE08CE8-58C3-456D-8620-BE1676E394AE}" type="datetimeFigureOut">
              <a:rPr lang="en-CA" smtClean="0"/>
              <a:pPr/>
              <a:t>2026-03-31</a:t>
            </a:fld>
            <a:endParaRPr lang="en-CA"/>
          </a:p>
        </p:txBody>
      </p:sp>
      <p:sp>
        <p:nvSpPr>
          <p:cNvPr id="5" name="Footer Placeholder 4"/>
          <p:cNvSpPr>
            <a:spLocks noGrp="1"/>
          </p:cNvSpPr>
          <p:nvPr>
            <p:ph type="ftr" sz="quarter" idx="3"/>
          </p:nvPr>
        </p:nvSpPr>
        <p:spPr>
          <a:xfrm>
            <a:off x="2819400" y="6400800"/>
            <a:ext cx="3505200" cy="320675"/>
          </a:xfrm>
          <a:prstGeom prst="rect">
            <a:avLst/>
          </a:prstGeom>
        </p:spPr>
        <p:txBody>
          <a:bodyPr vert="horz" lIns="91440" tIns="45720" rIns="91440" bIns="45720" rtlCol="0" anchor="ctr"/>
          <a:lstStyle>
            <a:lvl1pPr algn="ctr">
              <a:defRPr sz="1200" baseline="0">
                <a:solidFill>
                  <a:srgbClr val="8A2432"/>
                </a:solidFill>
              </a:defRPr>
            </a:lvl1pPr>
          </a:lstStyle>
          <a:p>
            <a:endParaRPr lang="en-CA"/>
          </a:p>
        </p:txBody>
      </p:sp>
      <p:sp>
        <p:nvSpPr>
          <p:cNvPr id="6"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lang="en-CA" sz="1200" b="1" kern="1200" baseline="0" smtClean="0">
                <a:solidFill>
                  <a:srgbClr val="8A2432"/>
                </a:solidFill>
                <a:latin typeface="Arial" pitchFamily="34" charset="0"/>
                <a:ea typeface="+mn-ea"/>
                <a:cs typeface="Arial" pitchFamily="34" charset="0"/>
              </a:defRPr>
            </a:lvl1pPr>
          </a:lstStyle>
          <a:p>
            <a:fld id="{18085CC6-8B56-4569-8616-58B3F85500FE}" type="slidenum">
              <a:rPr lang="en-CA" smtClean="0"/>
              <a:pPr/>
              <a:t>‹#›</a:t>
            </a:fld>
            <a:endParaRPr lang="en-CA"/>
          </a:p>
        </p:txBody>
      </p:sp>
      <p:pic>
        <p:nvPicPr>
          <p:cNvPr id="8" name="Picture 7" descr="MannLawyers_Logo_Colour_150.jpg"/>
          <p:cNvPicPr>
            <a:picLocks noChangeAspect="1"/>
          </p:cNvPicPr>
          <p:nvPr userDrawn="1"/>
        </p:nvPicPr>
        <p:blipFill>
          <a:blip r:embed="rId6" cstate="print"/>
          <a:stretch>
            <a:fillRect/>
          </a:stretch>
        </p:blipFill>
        <p:spPr>
          <a:xfrm>
            <a:off x="3200400" y="228600"/>
            <a:ext cx="2667000" cy="121575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9" r:id="rId4"/>
  </p:sldLayoutIdLst>
  <p:txStyles>
    <p:titleStyle>
      <a:lvl1pPr algn="ctr" defTabSz="914400" rtl="0" eaLnBrk="1" latinLnBrk="0" hangingPunct="1">
        <a:spcBef>
          <a:spcPct val="0"/>
        </a:spcBef>
        <a:buNone/>
        <a:defRPr sz="4400" kern="1200" baseline="0">
          <a:solidFill>
            <a:srgbClr val="8A243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8A243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rgbClr val="8A243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baseline="0">
          <a:solidFill>
            <a:srgbClr val="8A243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baseline="0">
          <a:solidFill>
            <a:srgbClr val="8A243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rgbClr val="8A243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nlii.org/en/on/onsc/doc/2026/2026onsc1429/2026onsc1429.html?resultId=949026b4709b4ad588f8bec50a7f41a3&amp;searchId=2026-03-23T13:43:09:193/9719dca7ebbf4c58b83f38ee62bb35d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ichael.hebert@manlawyer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nathan.adams@mannlawye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0" y="4599424"/>
            <a:ext cx="9144000" cy="1200706"/>
          </a:xfrm>
        </p:spPr>
        <p:txBody>
          <a:bodyPr>
            <a:normAutofit/>
          </a:bodyPr>
          <a:lstStyle/>
          <a:p>
            <a:r>
              <a:rPr lang="en-US" altLang="en-US" sz="1800" b="1" dirty="0"/>
              <a:t>Presentation by: </a:t>
            </a:r>
          </a:p>
          <a:p>
            <a:r>
              <a:rPr lang="en-US" altLang="en-US" sz="1800" b="1" dirty="0">
                <a:solidFill>
                  <a:srgbClr val="5F5F5F"/>
                </a:solidFill>
                <a:latin typeface="Arial" pitchFamily="34" charset="0"/>
                <a:cs typeface="Arial" pitchFamily="34" charset="0"/>
              </a:rPr>
              <a:t>Michael S. Hebert</a:t>
            </a:r>
          </a:p>
          <a:p>
            <a:r>
              <a:rPr lang="en-US" altLang="en-US" sz="1800" b="1" dirty="0">
                <a:solidFill>
                  <a:srgbClr val="5F5F5F"/>
                </a:solidFill>
                <a:latin typeface="Arial" pitchFamily="34" charset="0"/>
                <a:cs typeface="Arial" pitchFamily="34" charset="0"/>
              </a:rPr>
              <a:t>Nathan Adams</a:t>
            </a:r>
          </a:p>
          <a:p>
            <a:endParaRPr lang="en-US" altLang="en-US" sz="1800" b="1" dirty="0">
              <a:solidFill>
                <a:srgbClr val="5F5F5F"/>
              </a:solidFill>
            </a:endParaRPr>
          </a:p>
          <a:p>
            <a:endParaRPr lang="en-US" altLang="en-US" sz="1800" dirty="0">
              <a:solidFill>
                <a:srgbClr val="5F5F5F"/>
              </a:solidFill>
              <a:latin typeface="Arial" pitchFamily="34" charset="0"/>
              <a:cs typeface="Arial" pitchFamily="34" charset="0"/>
            </a:endParaRPr>
          </a:p>
        </p:txBody>
      </p:sp>
      <p:sp>
        <p:nvSpPr>
          <p:cNvPr id="51219" name="Rectangle 19"/>
          <p:cNvSpPr>
            <a:spLocks noChangeArrowheads="1"/>
          </p:cNvSpPr>
          <p:nvPr/>
        </p:nvSpPr>
        <p:spPr bwMode="auto">
          <a:xfrm>
            <a:off x="0" y="3124200"/>
            <a:ext cx="9220200" cy="968515"/>
          </a:xfrm>
          <a:prstGeom prst="rect">
            <a:avLst/>
          </a:prstGeom>
          <a:solidFill>
            <a:schemeClr val="bg1">
              <a:lumMod val="85000"/>
            </a:schemeClr>
          </a:solidFill>
          <a:ln w="9525">
            <a:noFill/>
            <a:miter lim="800000"/>
            <a:headEnd/>
            <a:tailEnd/>
          </a:ln>
          <a:effectLst/>
        </p:spPr>
        <p:txBody>
          <a:bodyPr/>
          <a:lstStyle/>
          <a:p>
            <a:pPr algn="ctr" eaLnBrk="0" hangingPunct="0"/>
            <a:r>
              <a:rPr lang="en-US" sz="2800" b="1" dirty="0">
                <a:solidFill>
                  <a:schemeClr val="accent2">
                    <a:lumMod val="75000"/>
                  </a:schemeClr>
                </a:solidFill>
                <a:ea typeface="Calibri" panose="020F0502020204030204" pitchFamily="34" charset="0"/>
                <a:cs typeface="Arial" panose="020B0604020202020204" pitchFamily="34" charset="0"/>
              </a:rPr>
              <a:t>The Rise of PFAS Drinking Water Class Actions in Canada: Insights for Environmental Professionals</a:t>
            </a:r>
            <a:endParaRPr lang="en-US" altLang="en-US" sz="2800" dirty="0">
              <a:solidFill>
                <a:srgbClr val="8A2432"/>
              </a:solidFill>
              <a:latin typeface="Arial" pitchFamily="34" charset="0"/>
              <a:cs typeface="Arial" pitchFamily="34" charset="0"/>
            </a:endParaRPr>
          </a:p>
        </p:txBody>
      </p:sp>
      <p:sp>
        <p:nvSpPr>
          <p:cNvPr id="4" name="TextBox 3"/>
          <p:cNvSpPr txBox="1"/>
          <p:nvPr/>
        </p:nvSpPr>
        <p:spPr>
          <a:xfrm>
            <a:off x="0" y="2057400"/>
            <a:ext cx="9144000" cy="707886"/>
          </a:xfrm>
          <a:prstGeom prst="rect">
            <a:avLst/>
          </a:prstGeom>
          <a:noFill/>
        </p:spPr>
        <p:txBody>
          <a:bodyPr wrap="square" rtlCol="0">
            <a:spAutoFit/>
          </a:bodyPr>
          <a:lstStyle/>
          <a:p>
            <a:pPr algn="ctr"/>
            <a:r>
              <a:rPr lang="en-US" altLang="en-US" sz="4000" b="1" dirty="0">
                <a:solidFill>
                  <a:srgbClr val="5F5F5F"/>
                </a:solidFill>
                <a:latin typeface="Arial" pitchFamily="34" charset="0"/>
                <a:cs typeface="Arial" pitchFamily="34" charset="0"/>
              </a:rPr>
              <a:t>Welcome</a:t>
            </a:r>
          </a:p>
        </p:txBody>
      </p:sp>
      <p:sp>
        <p:nvSpPr>
          <p:cNvPr id="2" name="TextBox 1">
            <a:extLst>
              <a:ext uri="{FF2B5EF4-FFF2-40B4-BE49-F238E27FC236}">
                <a16:creationId xmlns:a16="http://schemas.microsoft.com/office/drawing/2014/main" id="{3379EE55-BF82-0348-84A9-78C29ADEADDE}"/>
              </a:ext>
            </a:extLst>
          </p:cNvPr>
          <p:cNvSpPr txBox="1"/>
          <p:nvPr/>
        </p:nvSpPr>
        <p:spPr>
          <a:xfrm>
            <a:off x="0" y="5926853"/>
            <a:ext cx="9144000" cy="923330"/>
          </a:xfrm>
          <a:prstGeom prst="rect">
            <a:avLst/>
          </a:prstGeom>
          <a:noFill/>
        </p:spPr>
        <p:txBody>
          <a:bodyPr wrap="square" rtlCol="0">
            <a:spAutoFit/>
          </a:bodyPr>
          <a:lstStyle/>
          <a:p>
            <a:pPr marL="0" indent="0" algn="ctr">
              <a:buNone/>
            </a:pPr>
            <a:r>
              <a:rPr lang="en-US" sz="1800" b="1" dirty="0" err="1">
                <a:solidFill>
                  <a:srgbClr val="5F5F5F"/>
                </a:solidFill>
                <a:latin typeface="Arial" panose="020B0604020202020204" pitchFamily="34" charset="0"/>
                <a:cs typeface="Arial" panose="020B0604020202020204" pitchFamily="34" charset="0"/>
              </a:rPr>
              <a:t>RemTech</a:t>
            </a:r>
            <a:r>
              <a:rPr lang="en-US" sz="1800" b="1" dirty="0">
                <a:solidFill>
                  <a:srgbClr val="5F5F5F"/>
                </a:solidFill>
                <a:latin typeface="Arial" panose="020B0604020202020204" pitchFamily="34" charset="0"/>
                <a:cs typeface="Arial" panose="020B0604020202020204" pitchFamily="34" charset="0"/>
              </a:rPr>
              <a:t> East Conference</a:t>
            </a:r>
          </a:p>
          <a:p>
            <a:pPr marL="0" indent="0" algn="ctr">
              <a:buNone/>
            </a:pPr>
            <a:r>
              <a:rPr lang="en-US" sz="1800" b="1" dirty="0">
                <a:solidFill>
                  <a:srgbClr val="5F5F5F"/>
                </a:solidFill>
                <a:latin typeface="Arial" panose="020B0604020202020204" pitchFamily="34" charset="0"/>
                <a:cs typeface="Arial" panose="020B0604020202020204" pitchFamily="34" charset="0"/>
              </a:rPr>
              <a:t>April 9, 2026</a:t>
            </a:r>
          </a:p>
          <a:p>
            <a:endParaRPr lang="en-US"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61FD7-C90D-3B62-8187-0FBAA03A744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4CF9E50-C504-AA2A-3122-31B718FB96E9}"/>
              </a:ext>
            </a:extLst>
          </p:cNvPr>
          <p:cNvSpPr>
            <a:spLocks noGrp="1"/>
          </p:cNvSpPr>
          <p:nvPr>
            <p:ph type="title"/>
          </p:nvPr>
        </p:nvSpPr>
        <p:spPr>
          <a:xfrm>
            <a:off x="0" y="2743200"/>
            <a:ext cx="9144000" cy="1143000"/>
          </a:xfrm>
        </p:spPr>
        <p:txBody>
          <a:bodyPr anchor="ctr">
            <a:normAutofit/>
          </a:bodyPr>
          <a:lstStyle/>
          <a:p>
            <a:pPr marL="0" indent="0">
              <a:lnSpc>
                <a:spcPct val="90000"/>
              </a:lnSpc>
              <a:spcBef>
                <a:spcPts val="0"/>
              </a:spcBef>
              <a:buNone/>
            </a:pPr>
            <a:r>
              <a:rPr lang="en-US" sz="3700" b="1"/>
              <a:t>Emerging PFAS Class Action Litigation in Canada</a:t>
            </a:r>
          </a:p>
        </p:txBody>
      </p:sp>
      <p:graphicFrame>
        <p:nvGraphicFramePr>
          <p:cNvPr id="58381" name="Rectangle 11">
            <a:extLst>
              <a:ext uri="{FF2B5EF4-FFF2-40B4-BE49-F238E27FC236}">
                <a16:creationId xmlns:a16="http://schemas.microsoft.com/office/drawing/2014/main" id="{B4AF93CB-D57E-E14A-76CA-E9C6C73DE868}"/>
              </a:ext>
            </a:extLst>
          </p:cNvPr>
          <p:cNvGraphicFramePr>
            <a:graphicFrameLocks noGrp="1"/>
          </p:cNvGraphicFramePr>
          <p:nvPr>
            <p:ph idx="1"/>
            <p:extLst>
              <p:ext uri="{D42A27DB-BD31-4B8C-83A1-F6EECF244321}">
                <p14:modId xmlns:p14="http://schemas.microsoft.com/office/powerpoint/2010/main" val="1224552617"/>
              </p:ext>
            </p:extLst>
          </p:nvPr>
        </p:nvGraphicFramePr>
        <p:xfrm>
          <a:off x="533400" y="2895600"/>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9935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6A9E-6C51-6133-F6CA-7BCB099715E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CF8AF0-B85E-AB35-6062-4692BB7F8963}"/>
              </a:ext>
            </a:extLst>
          </p:cNvPr>
          <p:cNvSpPr>
            <a:spLocks noGrp="1"/>
          </p:cNvSpPr>
          <p:nvPr>
            <p:ph type="title"/>
          </p:nvPr>
        </p:nvSpPr>
        <p:spPr>
          <a:xfrm>
            <a:off x="0" y="1600200"/>
            <a:ext cx="9144000" cy="1143000"/>
          </a:xfrm>
        </p:spPr>
        <p:txBody>
          <a:bodyPr anchor="ctr">
            <a:normAutofit/>
          </a:bodyPr>
          <a:lstStyle/>
          <a:p>
            <a:pPr>
              <a:lnSpc>
                <a:spcPct val="90000"/>
              </a:lnSpc>
            </a:pPr>
            <a:r>
              <a:rPr lang="en-US" sz="2400" b="1"/>
              <a:t>Stigma Case Law Review                                                        </a:t>
            </a:r>
            <a:r>
              <a:rPr lang="en-US" sz="2400" b="1" i="1" err="1"/>
              <a:t>Tridan</a:t>
            </a:r>
            <a:r>
              <a:rPr lang="en-US" sz="2400" b="1" i="1"/>
              <a:t> Developments Ltd. v. </a:t>
            </a:r>
            <a:br>
              <a:rPr lang="en-US" sz="2400" b="1" i="1"/>
            </a:br>
            <a:r>
              <a:rPr lang="en-US" sz="2400" b="1" i="1"/>
              <a:t>Shell Canada Products Ltd.</a:t>
            </a:r>
            <a:r>
              <a:rPr lang="en-US" sz="2400" b="1"/>
              <a:t>, 2002</a:t>
            </a:r>
            <a:endParaRPr lang="en-CA" sz="2400"/>
          </a:p>
        </p:txBody>
      </p:sp>
      <p:graphicFrame>
        <p:nvGraphicFramePr>
          <p:cNvPr id="58381" name="Rectangle 11">
            <a:extLst>
              <a:ext uri="{FF2B5EF4-FFF2-40B4-BE49-F238E27FC236}">
                <a16:creationId xmlns:a16="http://schemas.microsoft.com/office/drawing/2014/main" id="{048B84A0-F0EA-6887-4544-5290B47E3B97}"/>
              </a:ext>
            </a:extLst>
          </p:cNvPr>
          <p:cNvGraphicFramePr>
            <a:graphicFrameLocks noGrp="1"/>
          </p:cNvGraphicFramePr>
          <p:nvPr>
            <p:ph idx="1"/>
          </p:nvPr>
        </p:nvGraphicFramePr>
        <p:xfrm>
          <a:off x="533400" y="2895600"/>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3376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121E8-10DF-A77C-935D-229B8AADCEE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7DD5B90-30CF-0A39-A953-31C70B5E724B}"/>
              </a:ext>
            </a:extLst>
          </p:cNvPr>
          <p:cNvSpPr>
            <a:spLocks noGrp="1"/>
          </p:cNvSpPr>
          <p:nvPr>
            <p:ph type="title"/>
          </p:nvPr>
        </p:nvSpPr>
        <p:spPr>
          <a:xfrm>
            <a:off x="0" y="1600200"/>
            <a:ext cx="9144000" cy="685800"/>
          </a:xfrm>
        </p:spPr>
        <p:txBody>
          <a:bodyPr>
            <a:noAutofit/>
          </a:bodyPr>
          <a:lstStyle/>
          <a:p>
            <a:pPr marL="0" indent="0" algn="ctr">
              <a:lnSpc>
                <a:spcPct val="150000"/>
              </a:lnSpc>
              <a:spcBef>
                <a:spcPts val="0"/>
              </a:spcBef>
              <a:buNone/>
            </a:pPr>
            <a:r>
              <a:rPr lang="en-US" sz="3000" b="1" dirty="0"/>
              <a:t>PFAS Contamination Stigma Class Actions 2025</a:t>
            </a:r>
          </a:p>
        </p:txBody>
      </p:sp>
      <p:pic>
        <p:nvPicPr>
          <p:cNvPr id="6" name="Content Placeholder 5">
            <a:extLst>
              <a:ext uri="{FF2B5EF4-FFF2-40B4-BE49-F238E27FC236}">
                <a16:creationId xmlns:a16="http://schemas.microsoft.com/office/drawing/2014/main" id="{EBC843F4-8142-581B-067F-4581780EE98F}"/>
              </a:ext>
            </a:extLst>
          </p:cNvPr>
          <p:cNvPicPr>
            <a:picLocks noGrp="1" noChangeAspect="1"/>
          </p:cNvPicPr>
          <p:nvPr>
            <p:ph idx="1"/>
          </p:nvPr>
        </p:nvPicPr>
        <p:blipFill>
          <a:blip r:embed="rId3"/>
          <a:stretch>
            <a:fillRect/>
          </a:stretch>
        </p:blipFill>
        <p:spPr>
          <a:xfrm>
            <a:off x="1981200" y="2362200"/>
            <a:ext cx="4876800" cy="4107433"/>
          </a:xfrm>
          <a:prstGeom prst="rect">
            <a:avLst/>
          </a:prstGeom>
        </p:spPr>
      </p:pic>
      <p:sp>
        <p:nvSpPr>
          <p:cNvPr id="7" name="Oval 6">
            <a:extLst>
              <a:ext uri="{FF2B5EF4-FFF2-40B4-BE49-F238E27FC236}">
                <a16:creationId xmlns:a16="http://schemas.microsoft.com/office/drawing/2014/main" id="{44CB1423-1712-28C6-BEA2-EC57691101D0}"/>
              </a:ext>
            </a:extLst>
          </p:cNvPr>
          <p:cNvSpPr/>
          <p:nvPr/>
        </p:nvSpPr>
        <p:spPr>
          <a:xfrm>
            <a:off x="4267200" y="5105400"/>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30AD811C-31D3-F8F3-BA9D-48C3FABD5593}"/>
              </a:ext>
            </a:extLst>
          </p:cNvPr>
          <p:cNvSpPr/>
          <p:nvPr/>
        </p:nvSpPr>
        <p:spPr>
          <a:xfrm>
            <a:off x="6324600" y="3581400"/>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6" name="Straight Arrow Connector 15">
            <a:extLst>
              <a:ext uri="{FF2B5EF4-FFF2-40B4-BE49-F238E27FC236}">
                <a16:creationId xmlns:a16="http://schemas.microsoft.com/office/drawing/2014/main" id="{24FF0EBB-B673-5AC3-0F0D-B06E7AC45DDD}"/>
              </a:ext>
            </a:extLst>
          </p:cNvPr>
          <p:cNvCxnSpPr>
            <a:cxnSpLocks/>
            <a:stCxn id="7" idx="6"/>
          </p:cNvCxnSpPr>
          <p:nvPr/>
        </p:nvCxnSpPr>
        <p:spPr>
          <a:xfrm>
            <a:off x="4460081" y="5181600"/>
            <a:ext cx="2931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1713AC-A206-04C2-9F44-AE3702624B3F}"/>
              </a:ext>
            </a:extLst>
          </p:cNvPr>
          <p:cNvCxnSpPr>
            <a:cxnSpLocks/>
            <a:stCxn id="11" idx="6"/>
          </p:cNvCxnSpPr>
          <p:nvPr/>
        </p:nvCxnSpPr>
        <p:spPr>
          <a:xfrm>
            <a:off x="6517481" y="3657600"/>
            <a:ext cx="873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AA40E53-E930-D39D-657A-68853410AB98}"/>
              </a:ext>
            </a:extLst>
          </p:cNvPr>
          <p:cNvSpPr txBox="1"/>
          <p:nvPr/>
        </p:nvSpPr>
        <p:spPr>
          <a:xfrm>
            <a:off x="7393781" y="3507975"/>
            <a:ext cx="1752600" cy="2185214"/>
          </a:xfrm>
          <a:prstGeom prst="rect">
            <a:avLst/>
          </a:prstGeom>
          <a:noFill/>
        </p:spPr>
        <p:txBody>
          <a:bodyPr wrap="square" rtlCol="0">
            <a:spAutoFit/>
          </a:bodyPr>
          <a:lstStyle/>
          <a:p>
            <a:r>
              <a:rPr lang="en-CA" sz="800" dirty="0"/>
              <a:t>Filed 2024; Remains </a:t>
            </a:r>
            <a:r>
              <a:rPr lang="en-CA" sz="800" b="1" dirty="0"/>
              <a:t>Uncertified</a:t>
            </a:r>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r>
              <a:rPr lang="en-CA" sz="800" dirty="0"/>
              <a:t>Filed 2016; </a:t>
            </a:r>
            <a:r>
              <a:rPr lang="en-CA" sz="800" b="1" dirty="0">
                <a:solidFill>
                  <a:srgbClr val="00B050"/>
                </a:solidFill>
              </a:rPr>
              <a:t>Certified</a:t>
            </a:r>
          </a:p>
          <a:p>
            <a:endParaRPr lang="en-CA" sz="800" b="1" dirty="0">
              <a:solidFill>
                <a:srgbClr val="00B050"/>
              </a:solidFill>
            </a:endParaRPr>
          </a:p>
          <a:p>
            <a:endParaRPr lang="en-CA" sz="800" b="1" dirty="0">
              <a:solidFill>
                <a:srgbClr val="00B050"/>
              </a:solidFill>
            </a:endParaRPr>
          </a:p>
          <a:p>
            <a:endParaRPr lang="en-CA" sz="800" b="1" dirty="0"/>
          </a:p>
        </p:txBody>
      </p:sp>
    </p:spTree>
    <p:extLst>
      <p:ext uri="{BB962C8B-B14F-4D97-AF65-F5344CB8AC3E}">
        <p14:creationId xmlns:p14="http://schemas.microsoft.com/office/powerpoint/2010/main" val="1063988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500" fill="hold"/>
                                        <p:tgtEl>
                                          <p:spTgt spid="20"/>
                                        </p:tgtEl>
                                        <p:attrNameLst>
                                          <p:attrName>ppt_x</p:attrName>
                                        </p:attrNameLst>
                                      </p:cBhvr>
                                      <p:tavLst>
                                        <p:tav tm="0">
                                          <p:val>
                                            <p:strVal val="0-#ppt_w/2"/>
                                          </p:val>
                                        </p:tav>
                                        <p:tav tm="100000">
                                          <p:val>
                                            <p:strVal val="#ppt_x"/>
                                          </p:val>
                                        </p:tav>
                                      </p:tavLst>
                                    </p:anim>
                                    <p:anim calcmode="lin" valueType="num">
                                      <p:cBhvr additive="base">
                                        <p:cTn id="18" dur="150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500" fill="hold"/>
                                        <p:tgtEl>
                                          <p:spTgt spid="16"/>
                                        </p:tgtEl>
                                        <p:attrNameLst>
                                          <p:attrName>ppt_x</p:attrName>
                                        </p:attrNameLst>
                                      </p:cBhvr>
                                      <p:tavLst>
                                        <p:tav tm="0">
                                          <p:val>
                                            <p:strVal val="0-#ppt_w/2"/>
                                          </p:val>
                                        </p:tav>
                                        <p:tav tm="100000">
                                          <p:val>
                                            <p:strVal val="#ppt_x"/>
                                          </p:val>
                                        </p:tav>
                                      </p:tavLst>
                                    </p:anim>
                                    <p:anim calcmode="lin" valueType="num">
                                      <p:cBhvr additive="base">
                                        <p:cTn id="22" dur="1500" fill="hold"/>
                                        <p:tgtEl>
                                          <p:spTgt spid="16"/>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500" fill="hold"/>
                                        <p:tgtEl>
                                          <p:spTgt spid="22"/>
                                        </p:tgtEl>
                                        <p:attrNameLst>
                                          <p:attrName>ppt_x</p:attrName>
                                        </p:attrNameLst>
                                      </p:cBhvr>
                                      <p:tavLst>
                                        <p:tav tm="0">
                                          <p:val>
                                            <p:strVal val="0-#ppt_w/2"/>
                                          </p:val>
                                        </p:tav>
                                        <p:tav tm="100000">
                                          <p:val>
                                            <p:strVal val="#ppt_x"/>
                                          </p:val>
                                        </p:tav>
                                      </p:tavLst>
                                    </p:anim>
                                    <p:anim calcmode="lin" valueType="num">
                                      <p:cBhvr additive="base">
                                        <p:cTn id="26" dur="1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A67B1-EBFE-9A59-7D09-2350014CF21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88D3783-D63E-C05B-FCB4-B1B3B7496D41}"/>
              </a:ext>
            </a:extLst>
          </p:cNvPr>
          <p:cNvSpPr>
            <a:spLocks noGrp="1"/>
          </p:cNvSpPr>
          <p:nvPr>
            <p:ph type="title"/>
          </p:nvPr>
        </p:nvSpPr>
        <p:spPr>
          <a:xfrm>
            <a:off x="0" y="1600200"/>
            <a:ext cx="9144000" cy="685800"/>
          </a:xfrm>
        </p:spPr>
        <p:txBody>
          <a:bodyPr>
            <a:noAutofit/>
          </a:bodyPr>
          <a:lstStyle/>
          <a:p>
            <a:pPr marL="0" indent="0" algn="ctr">
              <a:lnSpc>
                <a:spcPct val="150000"/>
              </a:lnSpc>
              <a:spcBef>
                <a:spcPts val="0"/>
              </a:spcBef>
              <a:buNone/>
            </a:pPr>
            <a:r>
              <a:rPr lang="en-US" sz="3000" b="1" dirty="0"/>
              <a:t>PFAS Contamination Stigma Class Actions 2026</a:t>
            </a:r>
          </a:p>
        </p:txBody>
      </p:sp>
      <p:pic>
        <p:nvPicPr>
          <p:cNvPr id="6" name="Content Placeholder 5">
            <a:extLst>
              <a:ext uri="{FF2B5EF4-FFF2-40B4-BE49-F238E27FC236}">
                <a16:creationId xmlns:a16="http://schemas.microsoft.com/office/drawing/2014/main" id="{27379202-2CAD-4248-2EF7-C958B2A83CFF}"/>
              </a:ext>
            </a:extLst>
          </p:cNvPr>
          <p:cNvPicPr>
            <a:picLocks noGrp="1" noChangeAspect="1"/>
          </p:cNvPicPr>
          <p:nvPr>
            <p:ph idx="1"/>
          </p:nvPr>
        </p:nvPicPr>
        <p:blipFill>
          <a:blip r:embed="rId3"/>
          <a:stretch>
            <a:fillRect/>
          </a:stretch>
        </p:blipFill>
        <p:spPr>
          <a:xfrm>
            <a:off x="1981200" y="2362200"/>
            <a:ext cx="4876800" cy="4107433"/>
          </a:xfrm>
          <a:prstGeom prst="rect">
            <a:avLst/>
          </a:prstGeom>
        </p:spPr>
      </p:pic>
      <p:sp>
        <p:nvSpPr>
          <p:cNvPr id="7" name="Oval 6">
            <a:extLst>
              <a:ext uri="{FF2B5EF4-FFF2-40B4-BE49-F238E27FC236}">
                <a16:creationId xmlns:a16="http://schemas.microsoft.com/office/drawing/2014/main" id="{46817CF7-138B-EAF2-F5B6-49EB3FBFABCD}"/>
              </a:ext>
            </a:extLst>
          </p:cNvPr>
          <p:cNvSpPr/>
          <p:nvPr/>
        </p:nvSpPr>
        <p:spPr>
          <a:xfrm>
            <a:off x="4267200" y="5105400"/>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67744553-8FED-7F66-EE42-B184AAFFF792}"/>
              </a:ext>
            </a:extLst>
          </p:cNvPr>
          <p:cNvSpPr/>
          <p:nvPr/>
        </p:nvSpPr>
        <p:spPr>
          <a:xfrm>
            <a:off x="6324600" y="3581400"/>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F2E67B02-3C3C-ECA4-A499-F1743253F440}"/>
              </a:ext>
            </a:extLst>
          </p:cNvPr>
          <p:cNvSpPr/>
          <p:nvPr/>
        </p:nvSpPr>
        <p:spPr>
          <a:xfrm>
            <a:off x="5486400" y="4876800"/>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6" name="Straight Arrow Connector 15">
            <a:extLst>
              <a:ext uri="{FF2B5EF4-FFF2-40B4-BE49-F238E27FC236}">
                <a16:creationId xmlns:a16="http://schemas.microsoft.com/office/drawing/2014/main" id="{AB98F2EA-A3A7-5C6F-DD5D-9689F9811532}"/>
              </a:ext>
            </a:extLst>
          </p:cNvPr>
          <p:cNvCxnSpPr>
            <a:stCxn id="7" idx="6"/>
          </p:cNvCxnSpPr>
          <p:nvPr/>
        </p:nvCxnSpPr>
        <p:spPr>
          <a:xfrm>
            <a:off x="4460081" y="5181600"/>
            <a:ext cx="2931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258F3ED-98D5-4761-FFB9-01186B9C9B8F}"/>
              </a:ext>
            </a:extLst>
          </p:cNvPr>
          <p:cNvCxnSpPr>
            <a:stCxn id="12" idx="6"/>
          </p:cNvCxnSpPr>
          <p:nvPr/>
        </p:nvCxnSpPr>
        <p:spPr>
          <a:xfrm>
            <a:off x="5679281" y="4953000"/>
            <a:ext cx="1712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9A2493-8E17-3522-E68C-6F8888FCFD0D}"/>
              </a:ext>
            </a:extLst>
          </p:cNvPr>
          <p:cNvCxnSpPr>
            <a:cxnSpLocks/>
            <a:stCxn id="11" idx="6"/>
          </p:cNvCxnSpPr>
          <p:nvPr/>
        </p:nvCxnSpPr>
        <p:spPr>
          <a:xfrm>
            <a:off x="6517481" y="3657600"/>
            <a:ext cx="873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B293CF1-D074-AC29-29CC-86CF1C5385AF}"/>
              </a:ext>
            </a:extLst>
          </p:cNvPr>
          <p:cNvSpPr txBox="1"/>
          <p:nvPr/>
        </p:nvSpPr>
        <p:spPr>
          <a:xfrm>
            <a:off x="7393781" y="3507975"/>
            <a:ext cx="1752600" cy="2308324"/>
          </a:xfrm>
          <a:prstGeom prst="rect">
            <a:avLst/>
          </a:prstGeom>
          <a:noFill/>
        </p:spPr>
        <p:txBody>
          <a:bodyPr wrap="square" rtlCol="0">
            <a:spAutoFit/>
          </a:bodyPr>
          <a:lstStyle/>
          <a:p>
            <a:r>
              <a:rPr lang="en-CA" sz="800" dirty="0"/>
              <a:t>Filed 2024; Remains </a:t>
            </a:r>
            <a:r>
              <a:rPr lang="en-CA" sz="800" b="1" dirty="0"/>
              <a:t>Uncertified</a:t>
            </a:r>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endParaRPr lang="en-CA" sz="800" dirty="0"/>
          </a:p>
          <a:p>
            <a:r>
              <a:rPr lang="en-CA" sz="800" dirty="0"/>
              <a:t>Filed 2025; </a:t>
            </a:r>
            <a:r>
              <a:rPr lang="en-CA" sz="800" b="1" dirty="0"/>
              <a:t>Uncertified</a:t>
            </a:r>
          </a:p>
          <a:p>
            <a:endParaRPr lang="en-CA" sz="800" dirty="0"/>
          </a:p>
          <a:p>
            <a:r>
              <a:rPr lang="en-CA" sz="800" dirty="0"/>
              <a:t>Filed 2016; </a:t>
            </a:r>
            <a:r>
              <a:rPr lang="en-CA" sz="800" b="1" dirty="0">
                <a:solidFill>
                  <a:srgbClr val="00B050"/>
                </a:solidFill>
              </a:rPr>
              <a:t>Certified</a:t>
            </a:r>
          </a:p>
          <a:p>
            <a:endParaRPr lang="en-CA" sz="800" b="1" dirty="0">
              <a:solidFill>
                <a:srgbClr val="00B050"/>
              </a:solidFill>
            </a:endParaRPr>
          </a:p>
          <a:p>
            <a:endParaRPr lang="en-CA" sz="800" b="1" dirty="0">
              <a:solidFill>
                <a:srgbClr val="00B050"/>
              </a:solidFill>
            </a:endParaRPr>
          </a:p>
          <a:p>
            <a:endParaRPr lang="en-CA" sz="800" b="1" dirty="0"/>
          </a:p>
          <a:p>
            <a:r>
              <a:rPr lang="en-CA" sz="800" b="1" dirty="0"/>
              <a:t>Filed 2025; Uncertified</a:t>
            </a:r>
          </a:p>
        </p:txBody>
      </p:sp>
      <p:sp>
        <p:nvSpPr>
          <p:cNvPr id="2" name="Oval 1">
            <a:extLst>
              <a:ext uri="{FF2B5EF4-FFF2-40B4-BE49-F238E27FC236}">
                <a16:creationId xmlns:a16="http://schemas.microsoft.com/office/drawing/2014/main" id="{585B3480-039B-16A2-D867-32E5A9BAEC2A}"/>
              </a:ext>
            </a:extLst>
          </p:cNvPr>
          <p:cNvSpPr/>
          <p:nvPr/>
        </p:nvSpPr>
        <p:spPr>
          <a:xfrm>
            <a:off x="3902869" y="5014912"/>
            <a:ext cx="192881" cy="152400"/>
          </a:xfrm>
          <a:prstGeom prst="ellipse">
            <a:avLst/>
          </a:prstGeom>
          <a:noFill/>
          <a:ln w="28575" cap="flat" cmpd="sng">
            <a:solidFill>
              <a:schemeClr val="tx1"/>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Connector: Elbow 7">
            <a:extLst>
              <a:ext uri="{FF2B5EF4-FFF2-40B4-BE49-F238E27FC236}">
                <a16:creationId xmlns:a16="http://schemas.microsoft.com/office/drawing/2014/main" id="{86BA280B-126D-CA6C-5A6E-6CA4B34ED244}"/>
              </a:ext>
            </a:extLst>
          </p:cNvPr>
          <p:cNvCxnSpPr>
            <a:cxnSpLocks/>
            <a:stCxn id="2" idx="4"/>
          </p:cNvCxnSpPr>
          <p:nvPr/>
        </p:nvCxnSpPr>
        <p:spPr>
          <a:xfrm rot="16200000" flipH="1">
            <a:off x="5465025" y="3701597"/>
            <a:ext cx="460660" cy="33920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63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0-#ppt_w/2"/>
                                          </p:val>
                                        </p:tav>
                                        <p:tav tm="100000">
                                          <p:val>
                                            <p:strVal val="#ppt_x"/>
                                          </p:val>
                                        </p:tav>
                                      </p:tavLst>
                                    </p:anim>
                                    <p:anim calcmode="lin" valueType="num">
                                      <p:cBhvr additive="base">
                                        <p:cTn id="16" dur="2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0-#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2000" fill="hold"/>
                                        <p:tgtEl>
                                          <p:spTgt spid="18"/>
                                        </p:tgtEl>
                                        <p:attrNameLst>
                                          <p:attrName>ppt_x</p:attrName>
                                        </p:attrNameLst>
                                      </p:cBhvr>
                                      <p:tavLst>
                                        <p:tav tm="0">
                                          <p:val>
                                            <p:strVal val="0-#ppt_w/2"/>
                                          </p:val>
                                        </p:tav>
                                        <p:tav tm="100000">
                                          <p:val>
                                            <p:strVal val="#ppt_x"/>
                                          </p:val>
                                        </p:tav>
                                      </p:tavLst>
                                    </p:anim>
                                    <p:anim calcmode="lin" valueType="num">
                                      <p:cBhvr additive="base">
                                        <p:cTn id="30" dur="2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9"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2000" fill="hold"/>
                                        <p:tgtEl>
                                          <p:spTgt spid="16"/>
                                        </p:tgtEl>
                                        <p:attrNameLst>
                                          <p:attrName>ppt_x</p:attrName>
                                        </p:attrNameLst>
                                      </p:cBhvr>
                                      <p:tavLst>
                                        <p:tav tm="0">
                                          <p:val>
                                            <p:strVal val="0-#ppt_w/2"/>
                                          </p:val>
                                        </p:tav>
                                        <p:tav tm="100000">
                                          <p:val>
                                            <p:strVal val="#ppt_x"/>
                                          </p:val>
                                        </p:tav>
                                      </p:tavLst>
                                    </p:anim>
                                    <p:anim calcmode="lin" valueType="num">
                                      <p:cBhvr additive="base">
                                        <p:cTn id="34" dur="200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2000" fill="hold"/>
                                        <p:tgtEl>
                                          <p:spTgt spid="22"/>
                                        </p:tgtEl>
                                        <p:attrNameLst>
                                          <p:attrName>ppt_x</p:attrName>
                                        </p:attrNameLst>
                                      </p:cBhvr>
                                      <p:tavLst>
                                        <p:tav tm="0">
                                          <p:val>
                                            <p:strVal val="0-#ppt_w/2"/>
                                          </p:val>
                                        </p:tav>
                                        <p:tav tm="100000">
                                          <p:val>
                                            <p:strVal val="#ppt_x"/>
                                          </p:val>
                                        </p:tav>
                                      </p:tavLst>
                                    </p:anim>
                                    <p:anim calcmode="lin" valueType="num">
                                      <p:cBhvr additive="base">
                                        <p:cTn id="42"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22"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31F06-AB73-EA18-B56E-CE770ABD23E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55429DD-FFFD-8816-90BA-878A82D66F99}"/>
              </a:ext>
            </a:extLst>
          </p:cNvPr>
          <p:cNvSpPr>
            <a:spLocks noGrp="1"/>
          </p:cNvSpPr>
          <p:nvPr>
            <p:ph type="title"/>
          </p:nvPr>
        </p:nvSpPr>
        <p:spPr/>
        <p:txBody>
          <a:bodyPr>
            <a:noAutofit/>
          </a:bodyPr>
          <a:lstStyle/>
          <a:p>
            <a:r>
              <a:rPr lang="en-US" sz="2800" b="1" dirty="0">
                <a:solidFill>
                  <a:schemeClr val="accent2">
                    <a:lumMod val="75000"/>
                  </a:schemeClr>
                </a:solidFill>
              </a:rPr>
              <a:t>PFAS Class Action Lawsuit                                            </a:t>
            </a:r>
            <a:r>
              <a:rPr lang="en-US" sz="2800" b="1" i="1" dirty="0">
                <a:solidFill>
                  <a:schemeClr val="accent2">
                    <a:lumMod val="75000"/>
                  </a:schemeClr>
                </a:solidFill>
              </a:rPr>
              <a:t>Egan et al. v. National Research Council of Canada</a:t>
            </a:r>
            <a:endParaRPr lang="en-CA" sz="2800" i="1" dirty="0"/>
          </a:p>
        </p:txBody>
      </p:sp>
      <p:pic>
        <p:nvPicPr>
          <p:cNvPr id="3" name="Picture 2">
            <a:extLst>
              <a:ext uri="{FF2B5EF4-FFF2-40B4-BE49-F238E27FC236}">
                <a16:creationId xmlns:a16="http://schemas.microsoft.com/office/drawing/2014/main" id="{90DEFABD-52DB-9976-2E00-5A2406C2013C}"/>
              </a:ext>
            </a:extLst>
          </p:cNvPr>
          <p:cNvPicPr>
            <a:picLocks noChangeAspect="1"/>
          </p:cNvPicPr>
          <p:nvPr/>
        </p:nvPicPr>
        <p:blipFill>
          <a:blip r:embed="rId3"/>
          <a:stretch>
            <a:fillRect/>
          </a:stretch>
        </p:blipFill>
        <p:spPr>
          <a:xfrm>
            <a:off x="9525" y="2726823"/>
            <a:ext cx="3895752" cy="3124614"/>
          </a:xfrm>
          <a:prstGeom prst="rect">
            <a:avLst/>
          </a:prstGeom>
        </p:spPr>
      </p:pic>
      <p:pic>
        <p:nvPicPr>
          <p:cNvPr id="10" name="Picture 9">
            <a:extLst>
              <a:ext uri="{FF2B5EF4-FFF2-40B4-BE49-F238E27FC236}">
                <a16:creationId xmlns:a16="http://schemas.microsoft.com/office/drawing/2014/main" id="{9E039C02-B766-4246-AD2A-69A9D2C6C422}"/>
              </a:ext>
            </a:extLst>
          </p:cNvPr>
          <p:cNvPicPr>
            <a:picLocks noChangeAspect="1"/>
          </p:cNvPicPr>
          <p:nvPr/>
        </p:nvPicPr>
        <p:blipFill>
          <a:blip r:embed="rId4"/>
          <a:stretch>
            <a:fillRect/>
          </a:stretch>
        </p:blipFill>
        <p:spPr>
          <a:xfrm>
            <a:off x="152400" y="3707214"/>
            <a:ext cx="4530453" cy="3101172"/>
          </a:xfrm>
          <a:prstGeom prst="rect">
            <a:avLst/>
          </a:prstGeom>
        </p:spPr>
      </p:pic>
      <p:pic>
        <p:nvPicPr>
          <p:cNvPr id="12" name="Picture 11">
            <a:extLst>
              <a:ext uri="{FF2B5EF4-FFF2-40B4-BE49-F238E27FC236}">
                <a16:creationId xmlns:a16="http://schemas.microsoft.com/office/drawing/2014/main" id="{E6344326-43E3-5208-611D-6F6954C66450}"/>
              </a:ext>
            </a:extLst>
          </p:cNvPr>
          <p:cNvPicPr>
            <a:picLocks noChangeAspect="1"/>
          </p:cNvPicPr>
          <p:nvPr/>
        </p:nvPicPr>
        <p:blipFill>
          <a:blip r:embed="rId5"/>
          <a:stretch>
            <a:fillRect/>
          </a:stretch>
        </p:blipFill>
        <p:spPr>
          <a:xfrm>
            <a:off x="4540070" y="2837445"/>
            <a:ext cx="3594356" cy="2975277"/>
          </a:xfrm>
          <a:prstGeom prst="rect">
            <a:avLst/>
          </a:prstGeom>
        </p:spPr>
      </p:pic>
      <p:pic>
        <p:nvPicPr>
          <p:cNvPr id="14" name="Picture 13">
            <a:extLst>
              <a:ext uri="{FF2B5EF4-FFF2-40B4-BE49-F238E27FC236}">
                <a16:creationId xmlns:a16="http://schemas.microsoft.com/office/drawing/2014/main" id="{62961A1D-7A58-8F65-653F-2923121FE0F7}"/>
              </a:ext>
            </a:extLst>
          </p:cNvPr>
          <p:cNvPicPr>
            <a:picLocks noChangeAspect="1"/>
          </p:cNvPicPr>
          <p:nvPr/>
        </p:nvPicPr>
        <p:blipFill>
          <a:blip r:embed="rId6"/>
          <a:stretch>
            <a:fillRect/>
          </a:stretch>
        </p:blipFill>
        <p:spPr>
          <a:xfrm>
            <a:off x="3345064" y="4419600"/>
            <a:ext cx="4572000" cy="2023286"/>
          </a:xfrm>
          <a:prstGeom prst="rect">
            <a:avLst/>
          </a:prstGeom>
        </p:spPr>
      </p:pic>
    </p:spTree>
    <p:extLst>
      <p:ext uri="{BB962C8B-B14F-4D97-AF65-F5344CB8AC3E}">
        <p14:creationId xmlns:p14="http://schemas.microsoft.com/office/powerpoint/2010/main" val="3361564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9"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0" fill="hold"/>
                                        <p:tgtEl>
                                          <p:spTgt spid="10"/>
                                        </p:tgtEl>
                                        <p:attrNameLst>
                                          <p:attrName>ppt_x</p:attrName>
                                        </p:attrNameLst>
                                      </p:cBhvr>
                                      <p:tavLst>
                                        <p:tav tm="0">
                                          <p:val>
                                            <p:strVal val="0-#ppt_w/2"/>
                                          </p:val>
                                        </p:tav>
                                        <p:tav tm="100000">
                                          <p:val>
                                            <p:strVal val="#ppt_x"/>
                                          </p:val>
                                        </p:tav>
                                      </p:tavLst>
                                    </p:anim>
                                    <p:anim calcmode="lin" valueType="num">
                                      <p:cBhvr additive="base">
                                        <p:cTn id="13" dur="30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2" presetClass="entr" presetSubtype="9"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0" fill="hold"/>
                                        <p:tgtEl>
                                          <p:spTgt spid="12"/>
                                        </p:tgtEl>
                                        <p:attrNameLst>
                                          <p:attrName>ppt_x</p:attrName>
                                        </p:attrNameLst>
                                      </p:cBhvr>
                                      <p:tavLst>
                                        <p:tav tm="0">
                                          <p:val>
                                            <p:strVal val="0-#ppt_w/2"/>
                                          </p:val>
                                        </p:tav>
                                        <p:tav tm="100000">
                                          <p:val>
                                            <p:strVal val="#ppt_x"/>
                                          </p:val>
                                        </p:tav>
                                      </p:tavLst>
                                    </p:anim>
                                    <p:anim calcmode="lin" valueType="num">
                                      <p:cBhvr additive="base">
                                        <p:cTn id="18" dur="30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9000"/>
                            </p:stCondLst>
                            <p:childTnLst>
                              <p:par>
                                <p:cTn id="20" presetID="2" presetClass="entr" presetSubtype="9"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0" fill="hold"/>
                                        <p:tgtEl>
                                          <p:spTgt spid="14"/>
                                        </p:tgtEl>
                                        <p:attrNameLst>
                                          <p:attrName>ppt_x</p:attrName>
                                        </p:attrNameLst>
                                      </p:cBhvr>
                                      <p:tavLst>
                                        <p:tav tm="0">
                                          <p:val>
                                            <p:strVal val="0-#ppt_w/2"/>
                                          </p:val>
                                        </p:tav>
                                        <p:tav tm="100000">
                                          <p:val>
                                            <p:strVal val="#ppt_x"/>
                                          </p:val>
                                        </p:tav>
                                      </p:tavLst>
                                    </p:anim>
                                    <p:anim calcmode="lin" valueType="num">
                                      <p:cBhvr additive="base">
                                        <p:cTn id="23" dur="3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2F45B-03DD-8259-47A5-5277118D55A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3C3E961-C4EE-BC58-5464-8001FA551C92}"/>
              </a:ext>
            </a:extLst>
          </p:cNvPr>
          <p:cNvSpPr>
            <a:spLocks noGrp="1"/>
          </p:cNvSpPr>
          <p:nvPr>
            <p:ph type="title"/>
          </p:nvPr>
        </p:nvSpPr>
        <p:spPr>
          <a:xfrm>
            <a:off x="0" y="1600200"/>
            <a:ext cx="9144000" cy="857105"/>
          </a:xfrm>
        </p:spPr>
        <p:txBody>
          <a:bodyPr>
            <a:noAutofit/>
          </a:bodyPr>
          <a:lstStyle/>
          <a:p>
            <a:r>
              <a:rPr lang="en-US" sz="2800" b="1" dirty="0">
                <a:solidFill>
                  <a:schemeClr val="accent2">
                    <a:lumMod val="75000"/>
                  </a:schemeClr>
                </a:solidFill>
              </a:rPr>
              <a:t>PFAS Class Action Area: 69 Properties                                            </a:t>
            </a:r>
            <a:r>
              <a:rPr lang="en-US" sz="2800" b="1" i="1" dirty="0">
                <a:solidFill>
                  <a:schemeClr val="accent2">
                    <a:lumMod val="75000"/>
                  </a:schemeClr>
                </a:solidFill>
              </a:rPr>
              <a:t>Egan et al. v. National Research Council of Canada</a:t>
            </a:r>
            <a:endParaRPr lang="en-CA" sz="2800" i="1" dirty="0"/>
          </a:p>
        </p:txBody>
      </p:sp>
      <p:sp>
        <p:nvSpPr>
          <p:cNvPr id="58379" name="Rectangle 11">
            <a:extLst>
              <a:ext uri="{FF2B5EF4-FFF2-40B4-BE49-F238E27FC236}">
                <a16:creationId xmlns:a16="http://schemas.microsoft.com/office/drawing/2014/main" id="{3F3D4142-312E-E704-65D1-50A8EBB6555F}"/>
              </a:ext>
            </a:extLst>
          </p:cNvPr>
          <p:cNvSpPr>
            <a:spLocks noGrp="1" noChangeArrowheads="1"/>
          </p:cNvSpPr>
          <p:nvPr>
            <p:ph idx="1"/>
          </p:nvPr>
        </p:nvSpPr>
        <p:spPr/>
        <p:txBody>
          <a:bodyPr>
            <a:normAutofit/>
          </a:bodyPr>
          <a:lstStyle/>
          <a:p>
            <a:pPr marL="0" indent="0">
              <a:buNone/>
            </a:pPr>
            <a:endParaRPr lang="en-US" dirty="0">
              <a:solidFill>
                <a:schemeClr val="bg1"/>
              </a:solidFill>
            </a:endParaRPr>
          </a:p>
        </p:txBody>
      </p:sp>
      <p:pic>
        <p:nvPicPr>
          <p:cNvPr id="2" name="Picture 1">
            <a:extLst>
              <a:ext uri="{FF2B5EF4-FFF2-40B4-BE49-F238E27FC236}">
                <a16:creationId xmlns:a16="http://schemas.microsoft.com/office/drawing/2014/main" id="{62A679D3-7CAF-3862-F035-8187A93824F8}"/>
              </a:ext>
            </a:extLst>
          </p:cNvPr>
          <p:cNvPicPr>
            <a:picLocks noChangeAspect="1"/>
          </p:cNvPicPr>
          <p:nvPr/>
        </p:nvPicPr>
        <p:blipFill>
          <a:blip r:embed="rId3"/>
          <a:srcRect l="945" r="926"/>
          <a:stretch/>
        </p:blipFill>
        <p:spPr>
          <a:xfrm>
            <a:off x="990600" y="2457305"/>
            <a:ext cx="7315200" cy="4366434"/>
          </a:xfrm>
          <a:prstGeom prst="rect">
            <a:avLst/>
          </a:prstGeom>
        </p:spPr>
      </p:pic>
    </p:spTree>
    <p:extLst>
      <p:ext uri="{BB962C8B-B14F-4D97-AF65-F5344CB8AC3E}">
        <p14:creationId xmlns:p14="http://schemas.microsoft.com/office/powerpoint/2010/main" val="42628432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3FAA-2D9E-F868-D7A8-D256C605AAB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0810C4D-C9A9-680A-28F9-A61D958030BD}"/>
              </a:ext>
            </a:extLst>
          </p:cNvPr>
          <p:cNvSpPr>
            <a:spLocks noGrp="1"/>
          </p:cNvSpPr>
          <p:nvPr>
            <p:ph type="title"/>
          </p:nvPr>
        </p:nvSpPr>
        <p:spPr>
          <a:xfrm>
            <a:off x="0" y="1600200"/>
            <a:ext cx="9144000" cy="914400"/>
          </a:xfrm>
        </p:spPr>
        <p:txBody>
          <a:bodyPr anchor="ctr">
            <a:normAutofit/>
          </a:bodyPr>
          <a:lstStyle/>
          <a:p>
            <a:pPr>
              <a:lnSpc>
                <a:spcPct val="90000"/>
              </a:lnSpc>
            </a:pPr>
            <a:r>
              <a:rPr lang="en-US" sz="2800" b="1"/>
              <a:t>PFAS Class Action Lawsuit                                            </a:t>
            </a:r>
            <a:r>
              <a:rPr lang="en-US" sz="2800" b="1" i="1"/>
              <a:t>Egan et al. v. National Research Council of Canada</a:t>
            </a:r>
            <a:endParaRPr lang="en-CA" sz="2800" i="1"/>
          </a:p>
        </p:txBody>
      </p:sp>
      <p:graphicFrame>
        <p:nvGraphicFramePr>
          <p:cNvPr id="58383" name="Rectangle 11">
            <a:extLst>
              <a:ext uri="{FF2B5EF4-FFF2-40B4-BE49-F238E27FC236}">
                <a16:creationId xmlns:a16="http://schemas.microsoft.com/office/drawing/2014/main" id="{310A208D-9E9F-3A75-428F-EE3942489A43}"/>
              </a:ext>
            </a:extLst>
          </p:cNvPr>
          <p:cNvGraphicFramePr>
            <a:graphicFrameLocks noGrp="1"/>
          </p:cNvGraphicFramePr>
          <p:nvPr>
            <p:ph idx="1"/>
            <p:extLst>
              <p:ext uri="{D42A27DB-BD31-4B8C-83A1-F6EECF244321}">
                <p14:modId xmlns:p14="http://schemas.microsoft.com/office/powerpoint/2010/main" val="2855363676"/>
              </p:ext>
            </p:extLst>
          </p:nvPr>
        </p:nvGraphicFramePr>
        <p:xfrm>
          <a:off x="533400" y="2895600"/>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5336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B7A6-EC2C-B097-CF64-E2ED341FEF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43B30-FE3F-5341-271E-80F5F0BE19EA}"/>
              </a:ext>
            </a:extLst>
          </p:cNvPr>
          <p:cNvSpPr>
            <a:spLocks noGrp="1"/>
          </p:cNvSpPr>
          <p:nvPr>
            <p:ph idx="1"/>
          </p:nvPr>
        </p:nvSpPr>
        <p:spPr/>
        <p:txBody>
          <a:bodyPr/>
          <a:lstStyle/>
          <a:p>
            <a:endParaRPr lang="en-CA" dirty="0"/>
          </a:p>
        </p:txBody>
      </p:sp>
      <p:pic>
        <p:nvPicPr>
          <p:cNvPr id="5" name="Picture 4">
            <a:extLst>
              <a:ext uri="{FF2B5EF4-FFF2-40B4-BE49-F238E27FC236}">
                <a16:creationId xmlns:a16="http://schemas.microsoft.com/office/drawing/2014/main" id="{440EA5D8-3712-F5D3-8738-EB485479B85C}"/>
              </a:ext>
            </a:extLst>
          </p:cNvPr>
          <p:cNvPicPr>
            <a:picLocks noChangeAspect="1"/>
          </p:cNvPicPr>
          <p:nvPr/>
        </p:nvPicPr>
        <p:blipFill>
          <a:blip r:embed="rId3"/>
          <a:stretch>
            <a:fillRect/>
          </a:stretch>
        </p:blipFill>
        <p:spPr>
          <a:xfrm>
            <a:off x="2209800" y="1716617"/>
            <a:ext cx="5001004" cy="5141383"/>
          </a:xfrm>
          <a:prstGeom prst="rect">
            <a:avLst/>
          </a:prstGeom>
        </p:spPr>
      </p:pic>
    </p:spTree>
    <p:extLst>
      <p:ext uri="{BB962C8B-B14F-4D97-AF65-F5344CB8AC3E}">
        <p14:creationId xmlns:p14="http://schemas.microsoft.com/office/powerpoint/2010/main" val="18836413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640E4-A9CB-222C-ADB6-780C0DD0776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6FAFB73-069B-CBD2-7DFC-9193041800F7}"/>
              </a:ext>
            </a:extLst>
          </p:cNvPr>
          <p:cNvSpPr>
            <a:spLocks noGrp="1"/>
          </p:cNvSpPr>
          <p:nvPr>
            <p:ph type="title"/>
          </p:nvPr>
        </p:nvSpPr>
        <p:spPr>
          <a:xfrm>
            <a:off x="0" y="1600200"/>
            <a:ext cx="9144000" cy="914400"/>
          </a:xfrm>
        </p:spPr>
        <p:txBody>
          <a:bodyPr anchor="ctr">
            <a:normAutofit/>
          </a:bodyPr>
          <a:lstStyle/>
          <a:p>
            <a:pPr>
              <a:lnSpc>
                <a:spcPct val="90000"/>
              </a:lnSpc>
            </a:pPr>
            <a:r>
              <a:rPr lang="en-US" sz="2800" b="1" dirty="0"/>
              <a:t>PFAS Class Action Lawsuit                                            </a:t>
            </a:r>
            <a:r>
              <a:rPr lang="en-US" sz="2800" b="1" i="1" dirty="0"/>
              <a:t>Egan et al. v. National Research Council of Canada</a:t>
            </a:r>
            <a:endParaRPr lang="en-CA" sz="2800" i="1" dirty="0"/>
          </a:p>
        </p:txBody>
      </p:sp>
      <p:sp>
        <p:nvSpPr>
          <p:cNvPr id="3" name="Content Placeholder 2">
            <a:extLst>
              <a:ext uri="{FF2B5EF4-FFF2-40B4-BE49-F238E27FC236}">
                <a16:creationId xmlns:a16="http://schemas.microsoft.com/office/drawing/2014/main" id="{B248101B-515D-D032-1F8E-B0E9A74FA273}"/>
              </a:ext>
            </a:extLst>
          </p:cNvPr>
          <p:cNvSpPr>
            <a:spLocks noGrp="1"/>
          </p:cNvSpPr>
          <p:nvPr>
            <p:ph idx="1"/>
          </p:nvPr>
        </p:nvSpPr>
        <p:spPr>
          <a:xfrm>
            <a:off x="533400" y="2895600"/>
            <a:ext cx="8229600" cy="3505200"/>
          </a:xfrm>
        </p:spPr>
        <p:txBody>
          <a:bodyPr>
            <a:normAutofit fontScale="70000" lnSpcReduction="20000"/>
          </a:bodyPr>
          <a:lstStyle/>
          <a:p>
            <a:r>
              <a:rPr lang="en-CA" dirty="0"/>
              <a:t>$2 million Additional Punitive Damages Claim Certified (March, 2026)</a:t>
            </a:r>
          </a:p>
          <a:p>
            <a:pPr lvl="1"/>
            <a:r>
              <a:rPr lang="en-CA" dirty="0"/>
              <a:t>ON Superior Court of Justice Decision: </a:t>
            </a:r>
            <a:r>
              <a:rPr lang="en-CA" dirty="0">
                <a:hlinkClick r:id="rId3"/>
              </a:rPr>
              <a:t>2026 ONSC 1429</a:t>
            </a:r>
            <a:endParaRPr lang="en-CA" dirty="0"/>
          </a:p>
          <a:p>
            <a:pPr lvl="1"/>
            <a:r>
              <a:rPr lang="en-CA" dirty="0"/>
              <a:t>PFAS Class Action Legal First in Canada</a:t>
            </a:r>
          </a:p>
          <a:p>
            <a:pPr lvl="1"/>
            <a:r>
              <a:rPr lang="en-CA" dirty="0"/>
              <a:t>Certified due to evidence of 2 to 3-year delay in NRC’s informing the community of potential PFAS contamination in their drinking water</a:t>
            </a:r>
          </a:p>
          <a:p>
            <a:pPr lvl="1"/>
            <a:r>
              <a:rPr lang="en-US" dirty="0"/>
              <a:t>Signals increasing scrutiny of public bodies that fail to act promptly when drinking water PFAS contamination ought to be known — setting a precedent for other environmental class actions, including potential additional punitive damages available as remedy for affected communities.</a:t>
            </a:r>
            <a:endParaRPr lang="en-CA" dirty="0"/>
          </a:p>
          <a:p>
            <a:pPr lvl="1"/>
            <a:endParaRPr lang="en-CA" dirty="0"/>
          </a:p>
        </p:txBody>
      </p:sp>
    </p:spTree>
    <p:extLst>
      <p:ext uri="{BB962C8B-B14F-4D97-AF65-F5344CB8AC3E}">
        <p14:creationId xmlns:p14="http://schemas.microsoft.com/office/powerpoint/2010/main" val="30139651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A9C39-1F92-B6F4-0591-0C57F89B976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3B43927-7049-0AC8-5ECB-1534AEA0A892}"/>
              </a:ext>
            </a:extLst>
          </p:cNvPr>
          <p:cNvSpPr>
            <a:spLocks noGrp="1"/>
          </p:cNvSpPr>
          <p:nvPr>
            <p:ph type="title"/>
          </p:nvPr>
        </p:nvSpPr>
        <p:spPr>
          <a:xfrm>
            <a:off x="0" y="1600200"/>
            <a:ext cx="9144000" cy="914400"/>
          </a:xfrm>
        </p:spPr>
        <p:txBody>
          <a:bodyPr anchor="ctr">
            <a:normAutofit/>
          </a:bodyPr>
          <a:lstStyle/>
          <a:p>
            <a:pPr>
              <a:lnSpc>
                <a:spcPct val="90000"/>
              </a:lnSpc>
            </a:pPr>
            <a:r>
              <a:rPr lang="en-US" sz="2800" b="1" dirty="0"/>
              <a:t>PFAS Class Action Lawsuit                                            </a:t>
            </a:r>
            <a:r>
              <a:rPr lang="en-US" sz="2800" b="1" i="1" dirty="0"/>
              <a:t>Egan et al. v. National Research Council of Canada</a:t>
            </a:r>
            <a:endParaRPr lang="en-CA" sz="2800" i="1" dirty="0"/>
          </a:p>
        </p:txBody>
      </p:sp>
      <p:sp>
        <p:nvSpPr>
          <p:cNvPr id="3" name="Content Placeholder 2">
            <a:extLst>
              <a:ext uri="{FF2B5EF4-FFF2-40B4-BE49-F238E27FC236}">
                <a16:creationId xmlns:a16="http://schemas.microsoft.com/office/drawing/2014/main" id="{C2D79B4F-50F4-11CB-7838-940F0FC9CBDD}"/>
              </a:ext>
            </a:extLst>
          </p:cNvPr>
          <p:cNvSpPr>
            <a:spLocks noGrp="1"/>
          </p:cNvSpPr>
          <p:nvPr>
            <p:ph idx="1"/>
          </p:nvPr>
        </p:nvSpPr>
        <p:spPr>
          <a:xfrm>
            <a:off x="533400" y="2590800"/>
            <a:ext cx="8229600" cy="3886200"/>
          </a:xfrm>
        </p:spPr>
        <p:txBody>
          <a:bodyPr>
            <a:normAutofit fontScale="62500" lnSpcReduction="20000"/>
          </a:bodyPr>
          <a:lstStyle/>
          <a:p>
            <a:pPr marL="0" indent="0">
              <a:buNone/>
            </a:pPr>
            <a:r>
              <a:rPr lang="en-CA" dirty="0"/>
              <a:t>Decision of Justice R. Smith in 2026 ONSC 1429</a:t>
            </a:r>
          </a:p>
          <a:p>
            <a:pPr marL="0" indent="0">
              <a:buNone/>
            </a:pPr>
            <a:endParaRPr lang="en-CA" dirty="0"/>
          </a:p>
          <a:p>
            <a:pPr lvl="1"/>
            <a:r>
              <a:rPr lang="en-CA" dirty="0"/>
              <a:t>Para 20: “</a:t>
            </a:r>
            <a:r>
              <a:rPr lang="en-US" i="1" dirty="0"/>
              <a:t>NRC submits that a claim for punitive damages has no reasonable prospect of success even if the evidence shows that NRC ought to have known that the Class Members drinking water was contaminated by PFAS chemicals and failed to advise the Class Members of possible contamination of their drinking water or to test for contamination to ensure that the drinking water was not dangerous to drink</a:t>
            </a:r>
            <a:r>
              <a:rPr lang="en-US" dirty="0"/>
              <a:t>”</a:t>
            </a:r>
          </a:p>
          <a:p>
            <a:pPr marL="457200" lvl="1" indent="0">
              <a:buNone/>
            </a:pPr>
            <a:endParaRPr lang="en-CA" dirty="0"/>
          </a:p>
          <a:p>
            <a:pPr lvl="1"/>
            <a:r>
              <a:rPr lang="en-CA" dirty="0"/>
              <a:t>Para 21: “</a:t>
            </a:r>
            <a:r>
              <a:rPr lang="en-US" i="1" u="sng" dirty="0"/>
              <a:t>The failure to warn the </a:t>
            </a:r>
            <a:r>
              <a:rPr lang="en-US" i="1" u="sng" dirty="0" err="1"/>
              <a:t>neighbouring</a:t>
            </a:r>
            <a:r>
              <a:rPr lang="en-US" i="1" u="sng" dirty="0"/>
              <a:t> residents that their drinking water was or may be contaminated by PFAS chemicals may be found to “offend the court’s sense of decency</a:t>
            </a:r>
            <a:r>
              <a:rPr lang="en-US" i="1" dirty="0"/>
              <a:t>”. For this reason, the amendment to the pleadings regarding punitive damages is granted</a:t>
            </a:r>
            <a:r>
              <a:rPr lang="en-US" dirty="0"/>
              <a:t>”</a:t>
            </a:r>
            <a:endParaRPr lang="en-CA" dirty="0"/>
          </a:p>
        </p:txBody>
      </p:sp>
    </p:spTree>
    <p:extLst>
      <p:ext uri="{BB962C8B-B14F-4D97-AF65-F5344CB8AC3E}">
        <p14:creationId xmlns:p14="http://schemas.microsoft.com/office/powerpoint/2010/main" val="22824267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685800"/>
          </a:xfrm>
        </p:spPr>
        <p:txBody>
          <a:bodyPr anchor="ctr">
            <a:normAutofit fontScale="90000"/>
          </a:bodyPr>
          <a:lstStyle/>
          <a:p>
            <a:r>
              <a:rPr lang="en-US" b="1" dirty="0"/>
              <a:t>OVERVIEW</a:t>
            </a:r>
            <a:endParaRPr lang="en-CA" b="1" dirty="0"/>
          </a:p>
        </p:txBody>
      </p:sp>
      <p:graphicFrame>
        <p:nvGraphicFramePr>
          <p:cNvPr id="7" name="Content Placeholder 4">
            <a:extLst>
              <a:ext uri="{FF2B5EF4-FFF2-40B4-BE49-F238E27FC236}">
                <a16:creationId xmlns:a16="http://schemas.microsoft.com/office/drawing/2014/main" id="{470AE551-625A-59B9-61D5-A8F03127C6D1}"/>
              </a:ext>
            </a:extLst>
          </p:cNvPr>
          <p:cNvGraphicFramePr>
            <a:graphicFrameLocks noGrp="1"/>
          </p:cNvGraphicFramePr>
          <p:nvPr>
            <p:ph idx="1"/>
            <p:extLst>
              <p:ext uri="{D42A27DB-BD31-4B8C-83A1-F6EECF244321}">
                <p14:modId xmlns:p14="http://schemas.microsoft.com/office/powerpoint/2010/main" val="2184662010"/>
              </p:ext>
            </p:extLst>
          </p:nvPr>
        </p:nvGraphicFramePr>
        <p:xfrm>
          <a:off x="152400" y="2287674"/>
          <a:ext cx="8839200" cy="411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49CA-2612-C0FB-D99A-0153B241983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F1FE73E-5FA5-F272-E6F0-4B50AF38B591}"/>
              </a:ext>
            </a:extLst>
          </p:cNvPr>
          <p:cNvPicPr>
            <a:picLocks noChangeAspect="1"/>
          </p:cNvPicPr>
          <p:nvPr/>
        </p:nvPicPr>
        <p:blipFill>
          <a:blip r:embed="rId3"/>
          <a:stretch>
            <a:fillRect/>
          </a:stretch>
        </p:blipFill>
        <p:spPr>
          <a:xfrm>
            <a:off x="3581400" y="2386094"/>
            <a:ext cx="3366893" cy="3770322"/>
          </a:xfrm>
          <a:prstGeom prst="rect">
            <a:avLst/>
          </a:prstGeom>
        </p:spPr>
      </p:pic>
      <p:sp>
        <p:nvSpPr>
          <p:cNvPr id="9" name="Title 8">
            <a:extLst>
              <a:ext uri="{FF2B5EF4-FFF2-40B4-BE49-F238E27FC236}">
                <a16:creationId xmlns:a16="http://schemas.microsoft.com/office/drawing/2014/main" id="{A155CE14-C70D-5300-2DB3-13ECBFE392C3}"/>
              </a:ext>
            </a:extLst>
          </p:cNvPr>
          <p:cNvSpPr>
            <a:spLocks noGrp="1"/>
          </p:cNvSpPr>
          <p:nvPr>
            <p:ph type="title"/>
          </p:nvPr>
        </p:nvSpPr>
        <p:spPr>
          <a:xfrm>
            <a:off x="0" y="1593477"/>
            <a:ext cx="9144000" cy="803503"/>
          </a:xfrm>
        </p:spPr>
        <p:txBody>
          <a:bodyPr>
            <a:noAutofit/>
          </a:bodyPr>
          <a:lstStyle/>
          <a:p>
            <a:r>
              <a:rPr lang="en-US" sz="2800" b="1" dirty="0">
                <a:solidFill>
                  <a:schemeClr val="accent2">
                    <a:lumMod val="75000"/>
                  </a:schemeClr>
                </a:solidFill>
              </a:rPr>
              <a:t>North Bay Proposed PFAS Class Action Lawsuit                                            </a:t>
            </a:r>
            <a:endParaRPr lang="en-CA" sz="2800" i="1" dirty="0"/>
          </a:p>
        </p:txBody>
      </p:sp>
      <p:pic>
        <p:nvPicPr>
          <p:cNvPr id="8" name="Picture 7">
            <a:extLst>
              <a:ext uri="{FF2B5EF4-FFF2-40B4-BE49-F238E27FC236}">
                <a16:creationId xmlns:a16="http://schemas.microsoft.com/office/drawing/2014/main" id="{B889A475-55BB-246D-9A05-C83E98637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1" y="2396980"/>
            <a:ext cx="3681663" cy="3886200"/>
          </a:xfrm>
          <a:prstGeom prst="rect">
            <a:avLst/>
          </a:prstGeom>
        </p:spPr>
      </p:pic>
      <p:pic>
        <p:nvPicPr>
          <p:cNvPr id="13" name="Picture 12">
            <a:extLst>
              <a:ext uri="{FF2B5EF4-FFF2-40B4-BE49-F238E27FC236}">
                <a16:creationId xmlns:a16="http://schemas.microsoft.com/office/drawing/2014/main" id="{2B5518F6-A69F-E1F7-6444-7611384C0430}"/>
              </a:ext>
            </a:extLst>
          </p:cNvPr>
          <p:cNvPicPr>
            <a:picLocks noChangeAspect="1"/>
          </p:cNvPicPr>
          <p:nvPr/>
        </p:nvPicPr>
        <p:blipFill>
          <a:blip r:embed="rId5"/>
          <a:stretch>
            <a:fillRect/>
          </a:stretch>
        </p:blipFill>
        <p:spPr>
          <a:xfrm>
            <a:off x="6453263" y="2848965"/>
            <a:ext cx="2723394" cy="3975791"/>
          </a:xfrm>
          <a:prstGeom prst="rect">
            <a:avLst/>
          </a:prstGeom>
        </p:spPr>
      </p:pic>
      <p:pic>
        <p:nvPicPr>
          <p:cNvPr id="16" name="Picture 15">
            <a:extLst>
              <a:ext uri="{FF2B5EF4-FFF2-40B4-BE49-F238E27FC236}">
                <a16:creationId xmlns:a16="http://schemas.microsoft.com/office/drawing/2014/main" id="{553E3924-7136-B7F9-F4E5-7572A29E5ACB}"/>
              </a:ext>
            </a:extLst>
          </p:cNvPr>
          <p:cNvPicPr>
            <a:picLocks noChangeAspect="1"/>
          </p:cNvPicPr>
          <p:nvPr/>
        </p:nvPicPr>
        <p:blipFill>
          <a:blip r:embed="rId6"/>
          <a:stretch>
            <a:fillRect/>
          </a:stretch>
        </p:blipFill>
        <p:spPr>
          <a:xfrm>
            <a:off x="1934849" y="3818562"/>
            <a:ext cx="2908307" cy="3039438"/>
          </a:xfrm>
          <a:prstGeom prst="rect">
            <a:avLst/>
          </a:prstGeom>
        </p:spPr>
      </p:pic>
    </p:spTree>
    <p:extLst>
      <p:ext uri="{BB962C8B-B14F-4D97-AF65-F5344CB8AC3E}">
        <p14:creationId xmlns:p14="http://schemas.microsoft.com/office/powerpoint/2010/main" val="3783656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ppt_x"/>
                                          </p:val>
                                        </p:tav>
                                        <p:tav tm="100000">
                                          <p:val>
                                            <p:strVal val="#ppt_x"/>
                                          </p:val>
                                        </p:tav>
                                      </p:tavLst>
                                    </p:anim>
                                    <p:anim calcmode="lin" valueType="num">
                                      <p:cBhvr additive="base">
                                        <p:cTn id="13" dur="3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0" fill="hold"/>
                                        <p:tgtEl>
                                          <p:spTgt spid="13"/>
                                        </p:tgtEl>
                                        <p:attrNameLst>
                                          <p:attrName>ppt_x</p:attrName>
                                        </p:attrNameLst>
                                      </p:cBhvr>
                                      <p:tavLst>
                                        <p:tav tm="0">
                                          <p:val>
                                            <p:strVal val="#ppt_x"/>
                                          </p:val>
                                        </p:tav>
                                        <p:tav tm="100000">
                                          <p:val>
                                            <p:strVal val="#ppt_x"/>
                                          </p:val>
                                        </p:tav>
                                      </p:tavLst>
                                    </p:anim>
                                    <p:anim calcmode="lin" valueType="num">
                                      <p:cBhvr additive="base">
                                        <p:cTn id="23"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3CAB-3730-F25F-7285-7C8C52557CCF}"/>
            </a:ext>
          </a:extLst>
        </p:cNvPr>
        <p:cNvGrpSpPr/>
        <p:nvPr/>
      </p:nvGrpSpPr>
      <p:grpSpPr>
        <a:xfrm>
          <a:off x="0" y="0"/>
          <a:ext cx="0" cy="0"/>
          <a:chOff x="0" y="0"/>
          <a:chExt cx="0" cy="0"/>
        </a:xfrm>
      </p:grpSpPr>
      <p:sp>
        <p:nvSpPr>
          <p:cNvPr id="11" name="Title 8">
            <a:extLst>
              <a:ext uri="{FF2B5EF4-FFF2-40B4-BE49-F238E27FC236}">
                <a16:creationId xmlns:a16="http://schemas.microsoft.com/office/drawing/2014/main" id="{BB1070F7-E674-1750-7933-DCA9B6DD93BD}"/>
              </a:ext>
            </a:extLst>
          </p:cNvPr>
          <p:cNvSpPr>
            <a:spLocks noGrp="1"/>
          </p:cNvSpPr>
          <p:nvPr>
            <p:ph type="title"/>
          </p:nvPr>
        </p:nvSpPr>
        <p:spPr>
          <a:xfrm>
            <a:off x="0" y="1593477"/>
            <a:ext cx="9144000" cy="803503"/>
          </a:xfrm>
        </p:spPr>
        <p:txBody>
          <a:bodyPr>
            <a:noAutofit/>
          </a:bodyPr>
          <a:lstStyle/>
          <a:p>
            <a:r>
              <a:rPr lang="en-US" sz="2800" b="1" dirty="0">
                <a:solidFill>
                  <a:schemeClr val="accent2">
                    <a:lumMod val="75000"/>
                  </a:schemeClr>
                </a:solidFill>
              </a:rPr>
              <a:t>North Bay Proposed PFAS Class Action Lawsuit –   at least 160 Residential Properties                  </a:t>
            </a:r>
            <a:endParaRPr lang="en-CA" sz="2800" i="1" dirty="0"/>
          </a:p>
        </p:txBody>
      </p:sp>
      <p:pic>
        <p:nvPicPr>
          <p:cNvPr id="1026" name="Picture 2">
            <a:extLst>
              <a:ext uri="{FF2B5EF4-FFF2-40B4-BE49-F238E27FC236}">
                <a16:creationId xmlns:a16="http://schemas.microsoft.com/office/drawing/2014/main" id="{594D9F88-FC32-FD64-A363-63687C51D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96980"/>
            <a:ext cx="5329238" cy="449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8600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E9D2-3F54-14BF-752B-3126BE860EC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C602F0B-203A-14E6-A5AB-A8AA5E44D8F9}"/>
              </a:ext>
            </a:extLst>
          </p:cNvPr>
          <p:cNvSpPr>
            <a:spLocks noGrp="1"/>
          </p:cNvSpPr>
          <p:nvPr>
            <p:ph type="title"/>
          </p:nvPr>
        </p:nvSpPr>
        <p:spPr>
          <a:xfrm>
            <a:off x="0" y="1600200"/>
            <a:ext cx="9144000" cy="762000"/>
          </a:xfrm>
        </p:spPr>
        <p:txBody>
          <a:bodyPr anchor="ctr">
            <a:normAutofit fontScale="90000"/>
          </a:bodyPr>
          <a:lstStyle/>
          <a:p>
            <a:pPr>
              <a:lnSpc>
                <a:spcPct val="90000"/>
              </a:lnSpc>
            </a:pPr>
            <a:r>
              <a:rPr lang="en-US" sz="2800" b="1" i="1" dirty="0"/>
              <a:t>Sway and Currie v. The Attorney General of Canada and Corporation of the City of North Bay</a:t>
            </a:r>
            <a:endParaRPr lang="en-CA" sz="2800" i="1" dirty="0"/>
          </a:p>
        </p:txBody>
      </p:sp>
      <p:graphicFrame>
        <p:nvGraphicFramePr>
          <p:cNvPr id="58383" name="Rectangle 11">
            <a:extLst>
              <a:ext uri="{FF2B5EF4-FFF2-40B4-BE49-F238E27FC236}">
                <a16:creationId xmlns:a16="http://schemas.microsoft.com/office/drawing/2014/main" id="{A4B78FA8-7FC6-09CD-296A-5CF8C6712DB4}"/>
              </a:ext>
            </a:extLst>
          </p:cNvPr>
          <p:cNvGraphicFramePr>
            <a:graphicFrameLocks noGrp="1"/>
          </p:cNvGraphicFramePr>
          <p:nvPr>
            <p:ph idx="1"/>
            <p:extLst>
              <p:ext uri="{D42A27DB-BD31-4B8C-83A1-F6EECF244321}">
                <p14:modId xmlns:p14="http://schemas.microsoft.com/office/powerpoint/2010/main" val="3388916175"/>
              </p:ext>
            </p:extLst>
          </p:nvPr>
        </p:nvGraphicFramePr>
        <p:xfrm>
          <a:off x="304800" y="2514600"/>
          <a:ext cx="8534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4634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A07B1-1CD0-1223-65F9-324E89C0DF3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09415D6-F301-395E-9924-4D707E106373}"/>
              </a:ext>
            </a:extLst>
          </p:cNvPr>
          <p:cNvSpPr>
            <a:spLocks noGrp="1"/>
          </p:cNvSpPr>
          <p:nvPr>
            <p:ph type="title"/>
          </p:nvPr>
        </p:nvSpPr>
        <p:spPr>
          <a:xfrm>
            <a:off x="0" y="1600200"/>
            <a:ext cx="9144000" cy="1143000"/>
          </a:xfrm>
        </p:spPr>
        <p:txBody>
          <a:bodyPr anchor="ctr">
            <a:normAutofit/>
          </a:bodyPr>
          <a:lstStyle/>
          <a:p>
            <a:r>
              <a:rPr lang="en-US" altLang="en-US" b="1" dirty="0"/>
              <a:t>Final thoughts</a:t>
            </a:r>
            <a:endParaRPr lang="en-CA" b="1" dirty="0"/>
          </a:p>
        </p:txBody>
      </p:sp>
      <p:graphicFrame>
        <p:nvGraphicFramePr>
          <p:cNvPr id="58381" name="Rectangle 11">
            <a:extLst>
              <a:ext uri="{FF2B5EF4-FFF2-40B4-BE49-F238E27FC236}">
                <a16:creationId xmlns:a16="http://schemas.microsoft.com/office/drawing/2014/main" id="{8370A889-C4F3-CC01-3D66-6F27C6594BF0}"/>
              </a:ext>
            </a:extLst>
          </p:cNvPr>
          <p:cNvGraphicFramePr>
            <a:graphicFrameLocks noGrp="1"/>
          </p:cNvGraphicFramePr>
          <p:nvPr>
            <p:ph idx="1"/>
            <p:extLst>
              <p:ext uri="{D42A27DB-BD31-4B8C-83A1-F6EECF244321}">
                <p14:modId xmlns:p14="http://schemas.microsoft.com/office/powerpoint/2010/main" val="3113446506"/>
              </p:ext>
            </p:extLst>
          </p:nvPr>
        </p:nvGraphicFramePr>
        <p:xfrm>
          <a:off x="533400" y="2895600"/>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4353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b="1" dirty="0"/>
              <a:t>Disclaimer</a:t>
            </a:r>
            <a:endParaRPr lang="en-CA" b="1" dirty="0"/>
          </a:p>
        </p:txBody>
      </p:sp>
      <p:sp>
        <p:nvSpPr>
          <p:cNvPr id="134146" name="Rectangle 2"/>
          <p:cNvSpPr>
            <a:spLocks noGrp="1" noChangeArrowheads="1"/>
          </p:cNvSpPr>
          <p:nvPr>
            <p:ph idx="1"/>
          </p:nvPr>
        </p:nvSpPr>
        <p:spPr/>
        <p:txBody>
          <a:bodyPr/>
          <a:lstStyle/>
          <a:p>
            <a:pPr algn="l">
              <a:buNone/>
              <a:tabLst>
                <a:tab pos="266700" algn="l"/>
                <a:tab pos="361950" algn="l"/>
              </a:tabLst>
            </a:pPr>
            <a:r>
              <a:rPr lang="en-US" altLang="en-US" sz="1800" b="1" dirty="0">
                <a:solidFill>
                  <a:srgbClr val="5F5F5F"/>
                </a:solidFill>
              </a:rPr>
              <a:t>		</a:t>
            </a:r>
            <a:endParaRPr lang="en-US" altLang="en-US" sz="1800" dirty="0">
              <a:solidFill>
                <a:srgbClr val="5F5F5F"/>
              </a:solidFill>
              <a:latin typeface="Arial" pitchFamily="34" charset="0"/>
              <a:cs typeface="Arial" pitchFamily="34" charset="0"/>
            </a:endParaRPr>
          </a:p>
        </p:txBody>
      </p:sp>
      <p:sp>
        <p:nvSpPr>
          <p:cNvPr id="3" name="TextBox 2">
            <a:extLst>
              <a:ext uri="{FF2B5EF4-FFF2-40B4-BE49-F238E27FC236}">
                <a16:creationId xmlns:a16="http://schemas.microsoft.com/office/drawing/2014/main" id="{165C3C17-79FE-0C50-8533-4580E07E9FA9}"/>
              </a:ext>
            </a:extLst>
          </p:cNvPr>
          <p:cNvSpPr txBox="1"/>
          <p:nvPr/>
        </p:nvSpPr>
        <p:spPr>
          <a:xfrm>
            <a:off x="533400" y="3810000"/>
            <a:ext cx="8077200" cy="1200329"/>
          </a:xfrm>
          <a:prstGeom prst="rect">
            <a:avLst/>
          </a:prstGeom>
          <a:noFill/>
        </p:spPr>
        <p:txBody>
          <a:bodyPr wrap="square">
            <a:spAutoFit/>
          </a:bodyPr>
          <a:lstStyle/>
          <a:p>
            <a:pPr marL="0" indent="0" algn="ctr">
              <a:buNone/>
            </a:pPr>
            <a:r>
              <a:rPr lang="en-US" sz="2400" dirty="0"/>
              <a:t>This presentation provides general information and is not legal advice.  Attendees should consult a legal professional for guidance on specific situations.</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Thank you!</a:t>
            </a:r>
            <a:endParaRPr lang="en-CA" b="1" dirty="0"/>
          </a:p>
        </p:txBody>
      </p:sp>
      <p:sp>
        <p:nvSpPr>
          <p:cNvPr id="3" name="Content Placeholder 2"/>
          <p:cNvSpPr>
            <a:spLocks noGrp="1"/>
          </p:cNvSpPr>
          <p:nvPr>
            <p:ph idx="1"/>
          </p:nvPr>
        </p:nvSpPr>
        <p:spPr/>
        <p:txBody>
          <a:bodyPr>
            <a:normAutofit fontScale="62500" lnSpcReduction="20000"/>
          </a:bodyPr>
          <a:lstStyle/>
          <a:p>
            <a:pPr marL="0" indent="0" algn="ctr">
              <a:lnSpc>
                <a:spcPct val="110000"/>
              </a:lnSpc>
              <a:spcBef>
                <a:spcPts val="0"/>
              </a:spcBef>
              <a:buNone/>
            </a:pPr>
            <a:r>
              <a:rPr lang="en-US" dirty="0"/>
              <a:t>Michael S. Hebert</a:t>
            </a:r>
          </a:p>
          <a:p>
            <a:pPr marL="0" indent="0" algn="ctr">
              <a:lnSpc>
                <a:spcPct val="110000"/>
              </a:lnSpc>
              <a:spcBef>
                <a:spcPts val="0"/>
              </a:spcBef>
              <a:buNone/>
            </a:pPr>
            <a:r>
              <a:rPr lang="en-US" dirty="0"/>
              <a:t>Nathan Adams</a:t>
            </a:r>
          </a:p>
          <a:p>
            <a:pPr marL="0" indent="0" algn="ctr">
              <a:lnSpc>
                <a:spcPct val="110000"/>
              </a:lnSpc>
              <a:spcBef>
                <a:spcPts val="0"/>
              </a:spcBef>
              <a:buNone/>
            </a:pPr>
            <a:endParaRPr lang="en-US" dirty="0"/>
          </a:p>
          <a:p>
            <a:pPr marL="0" indent="0" algn="ctr">
              <a:lnSpc>
                <a:spcPct val="110000"/>
              </a:lnSpc>
              <a:spcBef>
                <a:spcPts val="0"/>
              </a:spcBef>
              <a:buNone/>
            </a:pPr>
            <a:r>
              <a:rPr lang="en-US" dirty="0"/>
              <a:t>Mann Lawyers</a:t>
            </a:r>
          </a:p>
          <a:p>
            <a:pPr marL="0" indent="0" algn="ctr">
              <a:lnSpc>
                <a:spcPct val="110000"/>
              </a:lnSpc>
              <a:spcBef>
                <a:spcPts val="0"/>
              </a:spcBef>
              <a:buNone/>
            </a:pPr>
            <a:r>
              <a:rPr lang="en-US" dirty="0"/>
              <a:t>11 Holland Avenue, Suite 300</a:t>
            </a:r>
            <a:br>
              <a:rPr lang="en-US" dirty="0"/>
            </a:br>
            <a:r>
              <a:rPr lang="en-US" dirty="0"/>
              <a:t>Ottawa, ON  K1Y 4S1</a:t>
            </a:r>
            <a:br>
              <a:rPr lang="en-US" dirty="0"/>
            </a:br>
            <a:r>
              <a:rPr lang="en-US" dirty="0"/>
              <a:t>T: 613.369.1500</a:t>
            </a:r>
            <a:br>
              <a:rPr lang="en-US" dirty="0"/>
            </a:br>
            <a:r>
              <a:rPr lang="en-US" dirty="0"/>
              <a:t>F: 613.722.7677</a:t>
            </a:r>
          </a:p>
          <a:p>
            <a:pPr marL="0" indent="0" algn="ctr">
              <a:lnSpc>
                <a:spcPct val="110000"/>
              </a:lnSpc>
              <a:spcBef>
                <a:spcPts val="0"/>
              </a:spcBef>
              <a:buNone/>
            </a:pPr>
            <a:endParaRPr lang="en-US" dirty="0"/>
          </a:p>
          <a:p>
            <a:pPr marL="0" indent="0" algn="ctr">
              <a:lnSpc>
                <a:spcPct val="110000"/>
              </a:lnSpc>
              <a:spcBef>
                <a:spcPts val="0"/>
              </a:spcBef>
              <a:buNone/>
            </a:pPr>
            <a:r>
              <a:rPr lang="en-US" dirty="0">
                <a:hlinkClick r:id="rId3"/>
              </a:rPr>
              <a:t>michael.hebert@manlawyers.com</a:t>
            </a:r>
            <a:r>
              <a:rPr lang="en-US" dirty="0"/>
              <a:t> </a:t>
            </a:r>
          </a:p>
          <a:p>
            <a:pPr marL="0" indent="0" algn="ctr">
              <a:lnSpc>
                <a:spcPct val="110000"/>
              </a:lnSpc>
              <a:spcBef>
                <a:spcPts val="0"/>
              </a:spcBef>
              <a:buNone/>
            </a:pPr>
            <a:r>
              <a:rPr lang="en-US" dirty="0">
                <a:hlinkClick r:id="rId4"/>
              </a:rPr>
              <a:t>nathan.adams@mannlawyers.com</a:t>
            </a:r>
            <a:r>
              <a:rPr lang="en-US" dirty="0"/>
              <a:t> </a:t>
            </a:r>
            <a:endParaRPr lang="en-CA"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51394-DC52-4D0C-739C-510456F34AB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9EEF43A-DF45-D457-B60D-A0BB301A6562}"/>
              </a:ext>
            </a:extLst>
          </p:cNvPr>
          <p:cNvSpPr>
            <a:spLocks noGrp="1"/>
          </p:cNvSpPr>
          <p:nvPr>
            <p:ph type="title"/>
          </p:nvPr>
        </p:nvSpPr>
        <p:spPr>
          <a:xfrm>
            <a:off x="0" y="1600200"/>
            <a:ext cx="9144000" cy="609600"/>
          </a:xfrm>
        </p:spPr>
        <p:txBody>
          <a:bodyPr anchor="ctr">
            <a:normAutofit fontScale="90000"/>
          </a:bodyPr>
          <a:lstStyle/>
          <a:p>
            <a:pPr marL="0" indent="0">
              <a:spcBef>
                <a:spcPts val="0"/>
              </a:spcBef>
              <a:buNone/>
            </a:pPr>
            <a:r>
              <a:rPr lang="en-US" b="1" dirty="0"/>
              <a:t>CBC PFAS Hotspots Map</a:t>
            </a:r>
          </a:p>
        </p:txBody>
      </p:sp>
      <p:pic>
        <p:nvPicPr>
          <p:cNvPr id="1026" name="Picture 2" descr="Mapping Canada's PFAS hotspots | CBC News">
            <a:extLst>
              <a:ext uri="{FF2B5EF4-FFF2-40B4-BE49-F238E27FC236}">
                <a16:creationId xmlns:a16="http://schemas.microsoft.com/office/drawing/2014/main" id="{24F97D3F-0C5D-3776-2BAF-EC8609D3706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25572"/>
          <a:stretch>
            <a:fillRect/>
          </a:stretch>
        </p:blipFill>
        <p:spPr bwMode="auto">
          <a:xfrm>
            <a:off x="65314" y="2362200"/>
            <a:ext cx="9013371" cy="4038601"/>
          </a:xfrm>
          <a:prstGeom prst="rect">
            <a:avLst/>
          </a:prstGeom>
          <a:solidFill>
            <a:srgbClr val="FFFFFF"/>
          </a:solidFill>
        </p:spPr>
      </p:pic>
    </p:spTree>
    <p:extLst>
      <p:ext uri="{BB962C8B-B14F-4D97-AF65-F5344CB8AC3E}">
        <p14:creationId xmlns:p14="http://schemas.microsoft.com/office/powerpoint/2010/main" val="20093714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42B9-3C71-0368-50ED-2484BB0CC21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53CA63C-958C-4A64-86E3-A05A9B233592}"/>
              </a:ext>
            </a:extLst>
          </p:cNvPr>
          <p:cNvSpPr>
            <a:spLocks noGrp="1"/>
          </p:cNvSpPr>
          <p:nvPr>
            <p:ph type="title"/>
          </p:nvPr>
        </p:nvSpPr>
        <p:spPr>
          <a:xfrm>
            <a:off x="0" y="1600200"/>
            <a:ext cx="9144000" cy="685800"/>
          </a:xfrm>
        </p:spPr>
        <p:txBody>
          <a:bodyPr anchor="ctr">
            <a:normAutofit fontScale="90000"/>
          </a:bodyPr>
          <a:lstStyle/>
          <a:p>
            <a:pPr marL="0" indent="0">
              <a:spcBef>
                <a:spcPts val="0"/>
              </a:spcBef>
              <a:buNone/>
            </a:pPr>
            <a:r>
              <a:rPr lang="en-US" sz="4100" b="1" dirty="0">
                <a:effectLst/>
              </a:rPr>
              <a:t>The Globe and Mail PFAS Hotspots Map</a:t>
            </a:r>
            <a:endParaRPr lang="en-US" sz="4100" b="1" dirty="0"/>
          </a:p>
        </p:txBody>
      </p:sp>
      <p:pic>
        <p:nvPicPr>
          <p:cNvPr id="11" name="Content Placeholder 10">
            <a:extLst>
              <a:ext uri="{FF2B5EF4-FFF2-40B4-BE49-F238E27FC236}">
                <a16:creationId xmlns:a16="http://schemas.microsoft.com/office/drawing/2014/main" id="{369ADF9A-66C7-3370-7148-76624932E3BC}"/>
              </a:ext>
            </a:extLst>
          </p:cNvPr>
          <p:cNvPicPr>
            <a:picLocks noGrp="1" noChangeAspect="1"/>
          </p:cNvPicPr>
          <p:nvPr>
            <p:ph idx="1"/>
          </p:nvPr>
        </p:nvPicPr>
        <p:blipFill>
          <a:blip r:embed="rId3"/>
          <a:stretch>
            <a:fillRect/>
          </a:stretch>
        </p:blipFill>
        <p:spPr>
          <a:xfrm>
            <a:off x="2133600" y="2333244"/>
            <a:ext cx="5084134" cy="4372356"/>
          </a:xfrm>
          <a:prstGeom prst="rect">
            <a:avLst/>
          </a:prstGeom>
          <a:noFill/>
        </p:spPr>
      </p:pic>
    </p:spTree>
    <p:extLst>
      <p:ext uri="{BB962C8B-B14F-4D97-AF65-F5344CB8AC3E}">
        <p14:creationId xmlns:p14="http://schemas.microsoft.com/office/powerpoint/2010/main" val="32090724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8EAA-18A8-FA9C-47EB-8736163C8E0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A2B3634-A26D-3620-A246-92144176318F}"/>
              </a:ext>
            </a:extLst>
          </p:cNvPr>
          <p:cNvSpPr>
            <a:spLocks noGrp="1"/>
          </p:cNvSpPr>
          <p:nvPr>
            <p:ph type="title"/>
          </p:nvPr>
        </p:nvSpPr>
        <p:spPr>
          <a:xfrm>
            <a:off x="0" y="2705100"/>
            <a:ext cx="9144000" cy="1143000"/>
          </a:xfrm>
        </p:spPr>
        <p:txBody>
          <a:bodyPr>
            <a:noAutofit/>
          </a:bodyPr>
          <a:lstStyle/>
          <a:p>
            <a:pPr marL="0" indent="0" algn="ctr">
              <a:spcBef>
                <a:spcPts val="0"/>
              </a:spcBef>
              <a:buNone/>
            </a:pPr>
            <a:r>
              <a:rPr lang="en-US" sz="3150" b="1" dirty="0">
                <a:solidFill>
                  <a:schemeClr val="accent2">
                    <a:lumMod val="75000"/>
                  </a:schemeClr>
                </a:solidFill>
              </a:rPr>
              <a:t>Government Action on PFAS in Canada is Accelerating</a:t>
            </a:r>
          </a:p>
        </p:txBody>
      </p:sp>
      <p:sp>
        <p:nvSpPr>
          <p:cNvPr id="58379" name="Rectangle 11">
            <a:extLst>
              <a:ext uri="{FF2B5EF4-FFF2-40B4-BE49-F238E27FC236}">
                <a16:creationId xmlns:a16="http://schemas.microsoft.com/office/drawing/2014/main" id="{8183F06A-4648-245C-9008-E127F3B002B3}"/>
              </a:ext>
            </a:extLst>
          </p:cNvPr>
          <p:cNvSpPr>
            <a:spLocks noGrp="1" noChangeArrowheads="1"/>
          </p:cNvSpPr>
          <p:nvPr>
            <p:ph idx="1"/>
          </p:nvPr>
        </p:nvSpPr>
        <p:spPr>
          <a:xfrm>
            <a:off x="457200" y="3276600"/>
            <a:ext cx="8229600" cy="3200400"/>
          </a:xfrm>
        </p:spPr>
        <p:txBody>
          <a:bodyPr>
            <a:normAutofit/>
          </a:bodyPr>
          <a:lstStyle/>
          <a:p>
            <a:pPr>
              <a:buFont typeface="Wingdings" pitchFamily="2" charset="2"/>
              <a:buChar char="Ø"/>
            </a:pPr>
            <a:endParaRPr lang="en-US" dirty="0">
              <a:solidFill>
                <a:schemeClr val="bg1"/>
              </a:solidFill>
            </a:endParaRPr>
          </a:p>
        </p:txBody>
      </p:sp>
    </p:spTree>
    <p:extLst>
      <p:ext uri="{BB962C8B-B14F-4D97-AF65-F5344CB8AC3E}">
        <p14:creationId xmlns:p14="http://schemas.microsoft.com/office/powerpoint/2010/main" val="6022227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1B320-C2D7-FC65-8728-032A8801FB5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ECB300D-185F-D968-7CB6-9B1FDA0D8D35}"/>
              </a:ext>
            </a:extLst>
          </p:cNvPr>
          <p:cNvSpPr>
            <a:spLocks noGrp="1"/>
          </p:cNvSpPr>
          <p:nvPr>
            <p:ph type="title"/>
          </p:nvPr>
        </p:nvSpPr>
        <p:spPr>
          <a:xfrm>
            <a:off x="533400" y="1600200"/>
            <a:ext cx="8229600" cy="1066800"/>
          </a:xfrm>
        </p:spPr>
        <p:txBody>
          <a:bodyPr anchor="ctr">
            <a:normAutofit fontScale="90000"/>
          </a:bodyPr>
          <a:lstStyle/>
          <a:p>
            <a:pPr>
              <a:lnSpc>
                <a:spcPct val="90000"/>
              </a:lnSpc>
            </a:pPr>
            <a:r>
              <a:rPr lang="en-US" sz="3700" b="1" dirty="0"/>
              <a:t>Revised Health Canada PFAS </a:t>
            </a:r>
            <a:br>
              <a:rPr lang="en-US" sz="3700" b="1" dirty="0"/>
            </a:br>
            <a:r>
              <a:rPr lang="en-US" sz="3700" b="1" dirty="0"/>
              <a:t>Drinking Water Objective</a:t>
            </a:r>
            <a:endParaRPr lang="en-CA" sz="3700" dirty="0"/>
          </a:p>
        </p:txBody>
      </p:sp>
      <p:sp>
        <p:nvSpPr>
          <p:cNvPr id="58379" name="Rectangle 11">
            <a:extLst>
              <a:ext uri="{FF2B5EF4-FFF2-40B4-BE49-F238E27FC236}">
                <a16:creationId xmlns:a16="http://schemas.microsoft.com/office/drawing/2014/main" id="{B16B3861-E03E-7F4B-683B-39425BF01443}"/>
              </a:ext>
            </a:extLst>
          </p:cNvPr>
          <p:cNvSpPr>
            <a:spLocks noGrp="1" noChangeArrowheads="1"/>
          </p:cNvSpPr>
          <p:nvPr>
            <p:ph idx="1"/>
          </p:nvPr>
        </p:nvSpPr>
        <p:spPr>
          <a:xfrm>
            <a:off x="47953" y="2835166"/>
            <a:ext cx="4724400" cy="3924300"/>
          </a:xfrm>
        </p:spPr>
        <p:txBody>
          <a:bodyPr>
            <a:normAutofit/>
          </a:bodyPr>
          <a:lstStyle/>
          <a:p>
            <a:pPr marL="0" indent="0">
              <a:lnSpc>
                <a:spcPct val="90000"/>
              </a:lnSpc>
              <a:spcBef>
                <a:spcPts val="0"/>
              </a:spcBef>
              <a:buNone/>
            </a:pPr>
            <a:r>
              <a:rPr lang="en-US" sz="1000" b="1" dirty="0"/>
              <a:t>August 9, 2024: Health Canada Updated Drinking Water Quality Objective for PFAS</a:t>
            </a:r>
          </a:p>
          <a:p>
            <a:pPr marL="0" indent="0">
              <a:lnSpc>
                <a:spcPct val="90000"/>
              </a:lnSpc>
              <a:spcBef>
                <a:spcPts val="0"/>
              </a:spcBef>
              <a:buNone/>
            </a:pPr>
            <a:endParaRPr lang="en-US" sz="1000" dirty="0"/>
          </a:p>
          <a:p>
            <a:pPr>
              <a:lnSpc>
                <a:spcPct val="90000"/>
              </a:lnSpc>
              <a:spcBef>
                <a:spcPts val="0"/>
              </a:spcBef>
              <a:buFont typeface="Symbol" panose="05050102010706020507" pitchFamily="18" charset="2"/>
              <a:buChar char=""/>
            </a:pPr>
            <a:r>
              <a:rPr lang="en-US" sz="1000" b="1" dirty="0"/>
              <a:t>Accelerated Release</a:t>
            </a:r>
          </a:p>
          <a:p>
            <a:pPr lvl="1">
              <a:lnSpc>
                <a:spcPct val="90000"/>
              </a:lnSpc>
              <a:spcBef>
                <a:spcPts val="0"/>
              </a:spcBef>
              <a:buFont typeface="Wingdings" panose="05000000000000000000" pitchFamily="2" charset="2"/>
              <a:buChar char="Ø"/>
            </a:pPr>
            <a:r>
              <a:rPr lang="en-US" sz="1000" dirty="0"/>
              <a:t>Driven by growing concerns and new health data on PFAS risks</a:t>
            </a:r>
          </a:p>
          <a:p>
            <a:pPr lvl="1">
              <a:lnSpc>
                <a:spcPct val="90000"/>
              </a:lnSpc>
              <a:spcBef>
                <a:spcPts val="0"/>
              </a:spcBef>
              <a:buFont typeface="Wingdings" panose="05000000000000000000" pitchFamily="2" charset="2"/>
              <a:buChar char="Ø"/>
            </a:pPr>
            <a:r>
              <a:rPr lang="en-US" sz="1000" dirty="0"/>
              <a:t>Traditional health-based approach was not adopted due to rapidly evolving science</a:t>
            </a:r>
          </a:p>
          <a:p>
            <a:pPr lvl="1">
              <a:lnSpc>
                <a:spcPct val="90000"/>
              </a:lnSpc>
              <a:spcBef>
                <a:spcPts val="0"/>
              </a:spcBef>
              <a:buFont typeface="Wingdings" panose="05000000000000000000" pitchFamily="2" charset="2"/>
              <a:buChar char="Ø"/>
            </a:pPr>
            <a:r>
              <a:rPr lang="en-US" sz="1000" dirty="0"/>
              <a:t>Based on performance of treatment technologies, not health-based criteria</a:t>
            </a:r>
          </a:p>
          <a:p>
            <a:pPr marL="457200" lvl="1" indent="0">
              <a:lnSpc>
                <a:spcPct val="90000"/>
              </a:lnSpc>
              <a:spcBef>
                <a:spcPts val="0"/>
              </a:spcBef>
              <a:buNone/>
            </a:pPr>
            <a:endParaRPr lang="en-US" sz="1000" dirty="0"/>
          </a:p>
          <a:p>
            <a:pPr>
              <a:lnSpc>
                <a:spcPct val="90000"/>
              </a:lnSpc>
              <a:spcBef>
                <a:spcPts val="0"/>
              </a:spcBef>
              <a:buFont typeface="Symbol" panose="05050102010706020507" pitchFamily="18" charset="2"/>
              <a:buChar char=""/>
            </a:pPr>
            <a:r>
              <a:rPr lang="en-US" sz="1000" b="1" dirty="0"/>
              <a:t>New Interim Objective</a:t>
            </a:r>
            <a:r>
              <a:rPr lang="en-US" sz="1000" dirty="0"/>
              <a:t> </a:t>
            </a:r>
          </a:p>
          <a:p>
            <a:pPr lvl="1">
              <a:lnSpc>
                <a:spcPct val="90000"/>
              </a:lnSpc>
              <a:spcBef>
                <a:spcPts val="0"/>
              </a:spcBef>
              <a:buFont typeface="Wingdings" panose="05000000000000000000" pitchFamily="2" charset="2"/>
              <a:buChar char="Ø"/>
            </a:pPr>
            <a:r>
              <a:rPr lang="en-US" sz="1000" dirty="0"/>
              <a:t>Sets a 30 ng/L threshold for the sum of 25 PFAS, replacing previous guidelines for 9 individual PFAS</a:t>
            </a:r>
          </a:p>
          <a:p>
            <a:pPr marL="457200" lvl="1" indent="0">
              <a:lnSpc>
                <a:spcPct val="90000"/>
              </a:lnSpc>
              <a:spcBef>
                <a:spcPts val="0"/>
              </a:spcBef>
              <a:buNone/>
            </a:pPr>
            <a:endParaRPr lang="en-US" sz="1000" dirty="0"/>
          </a:p>
          <a:p>
            <a:pPr>
              <a:lnSpc>
                <a:spcPct val="90000"/>
              </a:lnSpc>
              <a:spcBef>
                <a:spcPts val="0"/>
              </a:spcBef>
              <a:buFont typeface="Symbol" panose="05050102010706020507" pitchFamily="18" charset="2"/>
              <a:buChar char=""/>
            </a:pPr>
            <a:r>
              <a:rPr lang="en-US" sz="1000" b="1" dirty="0"/>
              <a:t>Precautionary Approach</a:t>
            </a:r>
            <a:endParaRPr lang="en-US" sz="1000" dirty="0"/>
          </a:p>
          <a:p>
            <a:pPr lvl="1">
              <a:lnSpc>
                <a:spcPct val="90000"/>
              </a:lnSpc>
              <a:spcBef>
                <a:spcPts val="0"/>
              </a:spcBef>
              <a:buFont typeface="Wingdings" panose="05000000000000000000" pitchFamily="2" charset="2"/>
              <a:buChar char="Ø"/>
            </a:pPr>
            <a:r>
              <a:rPr lang="en-US" sz="1000" dirty="0"/>
              <a:t>Aims to reduce PFAS exposure</a:t>
            </a:r>
          </a:p>
          <a:p>
            <a:pPr lvl="1">
              <a:lnSpc>
                <a:spcPct val="90000"/>
              </a:lnSpc>
              <a:spcBef>
                <a:spcPts val="0"/>
              </a:spcBef>
              <a:buFont typeface="Wingdings" panose="05000000000000000000" pitchFamily="2" charset="2"/>
              <a:buChar char="Ø"/>
            </a:pPr>
            <a:r>
              <a:rPr lang="en-US" sz="1000" dirty="0"/>
              <a:t>No scientific consensus regarding the most sensitive health effects</a:t>
            </a:r>
          </a:p>
          <a:p>
            <a:pPr marL="457200" lvl="1" indent="0">
              <a:lnSpc>
                <a:spcPct val="90000"/>
              </a:lnSpc>
              <a:spcBef>
                <a:spcPts val="0"/>
              </a:spcBef>
              <a:buNone/>
            </a:pPr>
            <a:endParaRPr lang="en-US" sz="1000" dirty="0"/>
          </a:p>
          <a:p>
            <a:pPr>
              <a:lnSpc>
                <a:spcPct val="90000"/>
              </a:lnSpc>
              <a:spcBef>
                <a:spcPts val="0"/>
              </a:spcBef>
              <a:buFont typeface="Symbol" panose="05050102010706020507" pitchFamily="18" charset="2"/>
              <a:buChar char=""/>
            </a:pPr>
            <a:r>
              <a:rPr lang="en-US" sz="1000" b="1" dirty="0"/>
              <a:t>Guidance</a:t>
            </a:r>
          </a:p>
          <a:p>
            <a:pPr lvl="1">
              <a:lnSpc>
                <a:spcPct val="90000"/>
              </a:lnSpc>
              <a:spcBef>
                <a:spcPts val="0"/>
              </a:spcBef>
              <a:buFont typeface="Wingdings" panose="05000000000000000000" pitchFamily="2" charset="2"/>
              <a:buChar char="Ø"/>
            </a:pPr>
            <a:r>
              <a:rPr lang="en-US" sz="1000" dirty="0"/>
              <a:t>Encourages jurisdictions to maintain PFAS levels “as low as reasonably achievable”</a:t>
            </a:r>
          </a:p>
          <a:p>
            <a:pPr marL="457200" lvl="1" indent="0">
              <a:lnSpc>
                <a:spcPct val="90000"/>
              </a:lnSpc>
              <a:spcBef>
                <a:spcPts val="0"/>
              </a:spcBef>
              <a:buNone/>
            </a:pPr>
            <a:endParaRPr lang="en-US" sz="1000" dirty="0"/>
          </a:p>
          <a:p>
            <a:pPr>
              <a:lnSpc>
                <a:spcPct val="90000"/>
              </a:lnSpc>
              <a:spcBef>
                <a:spcPts val="0"/>
              </a:spcBef>
              <a:buFont typeface="Symbol" panose="05050102010706020507" pitchFamily="18" charset="2"/>
              <a:buChar char=""/>
            </a:pPr>
            <a:r>
              <a:rPr lang="en-US" sz="1000" b="1" dirty="0"/>
              <a:t>Unenforceable Benchmark</a:t>
            </a:r>
          </a:p>
          <a:p>
            <a:pPr lvl="1">
              <a:lnSpc>
                <a:spcPct val="90000"/>
              </a:lnSpc>
              <a:spcBef>
                <a:spcPts val="0"/>
              </a:spcBef>
              <a:buFont typeface="Wingdings" panose="05000000000000000000" pitchFamily="2" charset="2"/>
              <a:buChar char="Ø"/>
            </a:pPr>
            <a:r>
              <a:rPr lang="en-US" sz="1000" dirty="0"/>
              <a:t>Non-mandatory but strongly recommended for all jurisdictions</a:t>
            </a:r>
          </a:p>
          <a:p>
            <a:pPr>
              <a:lnSpc>
                <a:spcPct val="90000"/>
              </a:lnSpc>
              <a:buFont typeface="Wingdings" pitchFamily="2" charset="2"/>
              <a:buChar char="Ø"/>
            </a:pPr>
            <a:endParaRPr lang="en-US" sz="1000" dirty="0"/>
          </a:p>
        </p:txBody>
      </p:sp>
      <p:pic>
        <p:nvPicPr>
          <p:cNvPr id="3" name="Picture 2">
            <a:extLst>
              <a:ext uri="{FF2B5EF4-FFF2-40B4-BE49-F238E27FC236}">
                <a16:creationId xmlns:a16="http://schemas.microsoft.com/office/drawing/2014/main" id="{88A84D59-A017-743A-BC0F-8528229C5D99}"/>
              </a:ext>
            </a:extLst>
          </p:cNvPr>
          <p:cNvPicPr>
            <a:picLocks noChangeAspect="1"/>
          </p:cNvPicPr>
          <p:nvPr/>
        </p:nvPicPr>
        <p:blipFill>
          <a:blip r:embed="rId3"/>
          <a:srcRect t="25241" r="-2" b="13250"/>
          <a:stretch>
            <a:fillRect/>
          </a:stretch>
        </p:blipFill>
        <p:spPr>
          <a:xfrm>
            <a:off x="4743450" y="2895600"/>
            <a:ext cx="4019550" cy="3505200"/>
          </a:xfrm>
          <a:prstGeom prst="rect">
            <a:avLst/>
          </a:prstGeom>
          <a:noFill/>
        </p:spPr>
      </p:pic>
    </p:spTree>
    <p:extLst>
      <p:ext uri="{BB962C8B-B14F-4D97-AF65-F5344CB8AC3E}">
        <p14:creationId xmlns:p14="http://schemas.microsoft.com/office/powerpoint/2010/main" val="21518506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F0DE-0D92-C786-EC28-D4BA7C7DC35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2C3D9CA-4B0E-83ED-FB56-7371CF5FC7EA}"/>
              </a:ext>
            </a:extLst>
          </p:cNvPr>
          <p:cNvSpPr>
            <a:spLocks noGrp="1"/>
          </p:cNvSpPr>
          <p:nvPr>
            <p:ph type="title"/>
          </p:nvPr>
        </p:nvSpPr>
        <p:spPr>
          <a:xfrm>
            <a:off x="533400" y="1600200"/>
            <a:ext cx="8229600" cy="914400"/>
          </a:xfrm>
        </p:spPr>
        <p:txBody>
          <a:bodyPr anchor="ctr">
            <a:normAutofit fontScale="90000"/>
          </a:bodyPr>
          <a:lstStyle/>
          <a:p>
            <a:pPr>
              <a:lnSpc>
                <a:spcPct val="90000"/>
              </a:lnSpc>
            </a:pPr>
            <a:r>
              <a:rPr lang="en-US" sz="3700" b="1" dirty="0"/>
              <a:t>Canada’s Final State of PFAS Report:</a:t>
            </a:r>
            <a:br>
              <a:rPr lang="en-US" sz="3700" b="1" dirty="0"/>
            </a:br>
            <a:r>
              <a:rPr lang="en-US" sz="3700" b="1" dirty="0"/>
              <a:t>Recommendation</a:t>
            </a:r>
            <a:endParaRPr lang="en-CA" sz="3700" dirty="0"/>
          </a:p>
        </p:txBody>
      </p:sp>
      <p:sp>
        <p:nvSpPr>
          <p:cNvPr id="58379" name="Rectangle 11">
            <a:extLst>
              <a:ext uri="{FF2B5EF4-FFF2-40B4-BE49-F238E27FC236}">
                <a16:creationId xmlns:a16="http://schemas.microsoft.com/office/drawing/2014/main" id="{06872A9E-DD43-A3F8-A536-1416ADFFF62F}"/>
              </a:ext>
            </a:extLst>
          </p:cNvPr>
          <p:cNvSpPr>
            <a:spLocks noGrp="1" noChangeArrowheads="1"/>
          </p:cNvSpPr>
          <p:nvPr>
            <p:ph idx="1"/>
          </p:nvPr>
        </p:nvSpPr>
        <p:spPr>
          <a:xfrm>
            <a:off x="564931" y="2705100"/>
            <a:ext cx="5786339" cy="3581400"/>
          </a:xfrm>
        </p:spPr>
        <p:txBody>
          <a:bodyPr>
            <a:noAutofit/>
          </a:bodyPr>
          <a:lstStyle/>
          <a:p>
            <a:pPr marL="0" indent="0">
              <a:lnSpc>
                <a:spcPct val="90000"/>
              </a:lnSpc>
              <a:spcBef>
                <a:spcPts val="0"/>
              </a:spcBef>
              <a:spcAft>
                <a:spcPts val="600"/>
              </a:spcAft>
              <a:buNone/>
            </a:pPr>
            <a:r>
              <a:rPr lang="en-US" sz="1300" b="1" dirty="0"/>
              <a:t>Released: March 5, 2025</a:t>
            </a:r>
          </a:p>
          <a:p>
            <a:pPr marL="0" indent="0">
              <a:lnSpc>
                <a:spcPct val="90000"/>
              </a:lnSpc>
              <a:spcBef>
                <a:spcPts val="0"/>
              </a:spcBef>
              <a:spcAft>
                <a:spcPts val="600"/>
              </a:spcAft>
              <a:buNone/>
            </a:pPr>
            <a:endParaRPr lang="en-US" sz="1300" dirty="0"/>
          </a:p>
          <a:p>
            <a:pPr>
              <a:lnSpc>
                <a:spcPct val="90000"/>
              </a:lnSpc>
              <a:spcBef>
                <a:spcPts val="0"/>
              </a:spcBef>
              <a:spcAft>
                <a:spcPts val="600"/>
              </a:spcAft>
              <a:buFont typeface="Symbol" panose="05050102010706020507" pitchFamily="18" charset="2"/>
              <a:buChar char=""/>
            </a:pPr>
            <a:r>
              <a:rPr lang="en-US" sz="1300" b="1" dirty="0"/>
              <a:t>Key Recommendation:</a:t>
            </a:r>
          </a:p>
          <a:p>
            <a:pPr lvl="1">
              <a:lnSpc>
                <a:spcPct val="90000"/>
              </a:lnSpc>
              <a:spcBef>
                <a:spcPts val="0"/>
              </a:spcBef>
              <a:spcAft>
                <a:spcPts val="600"/>
              </a:spcAft>
              <a:buFont typeface="Wingdings" panose="05000000000000000000" pitchFamily="2" charset="2"/>
              <a:buChar char="Ø"/>
            </a:pPr>
            <a:r>
              <a:rPr lang="en-US" sz="1300" dirty="0"/>
              <a:t>Designate </a:t>
            </a:r>
            <a:r>
              <a:rPr lang="en-US" sz="1300" b="1" dirty="0"/>
              <a:t>PFAS (excluding fluoropolymers)</a:t>
            </a:r>
            <a:r>
              <a:rPr lang="en-US" sz="1300" dirty="0"/>
              <a:t> as “toxic” under </a:t>
            </a:r>
            <a:r>
              <a:rPr lang="en-US" sz="1300" b="1" dirty="0"/>
              <a:t>CEPA Part 2, Schedule 1</a:t>
            </a:r>
          </a:p>
          <a:p>
            <a:pPr lvl="1">
              <a:lnSpc>
                <a:spcPct val="90000"/>
              </a:lnSpc>
              <a:spcBef>
                <a:spcPts val="0"/>
              </a:spcBef>
              <a:spcAft>
                <a:spcPts val="600"/>
              </a:spcAft>
              <a:buFont typeface="Wingdings" panose="05000000000000000000" pitchFamily="2" charset="2"/>
              <a:buChar char="Ø"/>
            </a:pPr>
            <a:r>
              <a:rPr lang="en-US" sz="1300" dirty="0"/>
              <a:t>Not an outright ban, but enables federal implementation of risk management measures</a:t>
            </a:r>
          </a:p>
          <a:p>
            <a:pPr marL="457200" lvl="1" indent="0">
              <a:lnSpc>
                <a:spcPct val="90000"/>
              </a:lnSpc>
              <a:spcBef>
                <a:spcPts val="0"/>
              </a:spcBef>
              <a:spcAft>
                <a:spcPts val="600"/>
              </a:spcAft>
              <a:buNone/>
            </a:pPr>
            <a:endParaRPr lang="en-US" sz="1300" dirty="0"/>
          </a:p>
          <a:p>
            <a:pPr>
              <a:lnSpc>
                <a:spcPct val="90000"/>
              </a:lnSpc>
              <a:spcBef>
                <a:spcPts val="0"/>
              </a:spcBef>
              <a:spcAft>
                <a:spcPts val="600"/>
              </a:spcAft>
              <a:buFont typeface="Symbol" panose="05050102010706020507" pitchFamily="18" charset="2"/>
              <a:buChar char=""/>
            </a:pPr>
            <a:r>
              <a:rPr lang="en-US" sz="1300" b="1" dirty="0"/>
              <a:t>PFAS Risk Management Approach – Phased Strategy:</a:t>
            </a:r>
          </a:p>
          <a:p>
            <a:pPr lvl="1">
              <a:lnSpc>
                <a:spcPct val="90000"/>
              </a:lnSpc>
              <a:spcBef>
                <a:spcPts val="0"/>
              </a:spcBef>
              <a:spcAft>
                <a:spcPts val="600"/>
              </a:spcAft>
              <a:buFont typeface="Wingdings" panose="05000000000000000000" pitchFamily="2" charset="2"/>
              <a:buChar char="Ø"/>
            </a:pPr>
            <a:r>
              <a:rPr lang="en-US" sz="1300" dirty="0"/>
              <a:t>Phase 1: Ban PFAS not currently regulated in firefighting foams (high exposure risk)</a:t>
            </a:r>
          </a:p>
          <a:p>
            <a:pPr lvl="1">
              <a:lnSpc>
                <a:spcPct val="90000"/>
              </a:lnSpc>
              <a:spcBef>
                <a:spcPts val="0"/>
              </a:spcBef>
              <a:spcAft>
                <a:spcPts val="600"/>
              </a:spcAft>
              <a:buFont typeface="Wingdings" panose="05000000000000000000" pitchFamily="2" charset="2"/>
              <a:buChar char="Ø"/>
            </a:pPr>
            <a:r>
              <a:rPr lang="en-US" sz="1300" dirty="0"/>
              <a:t>Phase 2: Ban PFAS uses unnecessary for health, safety, or environment, including consumer products (cosmetics, food packaging)</a:t>
            </a:r>
          </a:p>
          <a:p>
            <a:pPr lvl="1">
              <a:lnSpc>
                <a:spcPct val="90000"/>
              </a:lnSpc>
              <a:spcBef>
                <a:spcPts val="0"/>
              </a:spcBef>
              <a:spcAft>
                <a:spcPts val="600"/>
              </a:spcAft>
              <a:buFont typeface="Wingdings" panose="05000000000000000000" pitchFamily="2" charset="2"/>
              <a:buChar char="Ø"/>
            </a:pPr>
            <a:r>
              <a:rPr lang="en-US" sz="1300" dirty="0"/>
              <a:t>Phase 3: Potential ban on PFAS without feasible alternatives (prescription drugs, medical devices)</a:t>
            </a:r>
          </a:p>
        </p:txBody>
      </p:sp>
      <p:pic>
        <p:nvPicPr>
          <p:cNvPr id="3" name="Picture 2" descr="A white cover page of a report&#10;&#10;AI-generated content may be incorrect.">
            <a:extLst>
              <a:ext uri="{FF2B5EF4-FFF2-40B4-BE49-F238E27FC236}">
                <a16:creationId xmlns:a16="http://schemas.microsoft.com/office/drawing/2014/main" id="{13C4D6AA-620C-66E6-1EA0-2E63B9AF9110}"/>
              </a:ext>
            </a:extLst>
          </p:cNvPr>
          <p:cNvPicPr>
            <a:picLocks noChangeAspect="1"/>
          </p:cNvPicPr>
          <p:nvPr/>
        </p:nvPicPr>
        <p:blipFill>
          <a:blip r:embed="rId3"/>
          <a:srcRect r="-2" b="5448"/>
          <a:stretch>
            <a:fillRect/>
          </a:stretch>
        </p:blipFill>
        <p:spPr>
          <a:xfrm>
            <a:off x="6351270" y="2895600"/>
            <a:ext cx="2411729" cy="3200400"/>
          </a:xfrm>
          <a:prstGeom prst="rect">
            <a:avLst/>
          </a:prstGeom>
          <a:noFill/>
        </p:spPr>
      </p:pic>
    </p:spTree>
    <p:extLst>
      <p:ext uri="{BB962C8B-B14F-4D97-AF65-F5344CB8AC3E}">
        <p14:creationId xmlns:p14="http://schemas.microsoft.com/office/powerpoint/2010/main" val="23650391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1A4A-3B89-9325-31C0-D0216EE182F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9354D7F-BD00-0377-755C-09AD2CF0AB5D}"/>
              </a:ext>
            </a:extLst>
          </p:cNvPr>
          <p:cNvSpPr>
            <a:spLocks noGrp="1"/>
          </p:cNvSpPr>
          <p:nvPr>
            <p:ph type="title"/>
          </p:nvPr>
        </p:nvSpPr>
        <p:spPr>
          <a:xfrm>
            <a:off x="533400" y="1600200"/>
            <a:ext cx="8229600" cy="914400"/>
          </a:xfrm>
        </p:spPr>
        <p:txBody>
          <a:bodyPr anchor="ctr">
            <a:normAutofit fontScale="90000"/>
          </a:bodyPr>
          <a:lstStyle/>
          <a:p>
            <a:pPr>
              <a:lnSpc>
                <a:spcPct val="90000"/>
              </a:lnSpc>
            </a:pPr>
            <a:r>
              <a:rPr lang="en-US" sz="3700" b="1" dirty="0"/>
              <a:t>Canda’s Final State of PFAS Report:</a:t>
            </a:r>
            <a:br>
              <a:rPr lang="en-US" sz="3700" b="1" dirty="0"/>
            </a:br>
            <a:r>
              <a:rPr lang="en-US" sz="3700" b="1" dirty="0"/>
              <a:t>PFAS “Hot Spots”</a:t>
            </a:r>
            <a:endParaRPr lang="en-CA" sz="3700" dirty="0"/>
          </a:p>
        </p:txBody>
      </p:sp>
      <p:sp>
        <p:nvSpPr>
          <p:cNvPr id="58379" name="Rectangle 11">
            <a:extLst>
              <a:ext uri="{FF2B5EF4-FFF2-40B4-BE49-F238E27FC236}">
                <a16:creationId xmlns:a16="http://schemas.microsoft.com/office/drawing/2014/main" id="{6A301FE6-6A0D-1058-6D25-E4F475481078}"/>
              </a:ext>
            </a:extLst>
          </p:cNvPr>
          <p:cNvSpPr>
            <a:spLocks noGrp="1" noChangeArrowheads="1"/>
          </p:cNvSpPr>
          <p:nvPr>
            <p:ph idx="1"/>
          </p:nvPr>
        </p:nvSpPr>
        <p:spPr>
          <a:xfrm>
            <a:off x="346841" y="2743200"/>
            <a:ext cx="4362450" cy="3810000"/>
          </a:xfrm>
        </p:spPr>
        <p:txBody>
          <a:bodyPr>
            <a:noAutofit/>
          </a:bodyPr>
          <a:lstStyle/>
          <a:p>
            <a:pPr marL="0" indent="0">
              <a:lnSpc>
                <a:spcPct val="90000"/>
              </a:lnSpc>
              <a:spcBef>
                <a:spcPts val="0"/>
              </a:spcBef>
              <a:spcAft>
                <a:spcPts val="600"/>
              </a:spcAft>
              <a:buNone/>
            </a:pPr>
            <a:r>
              <a:rPr lang="en-US" sz="1200" b="1" dirty="0"/>
              <a:t>Released: March 5, 2025</a:t>
            </a:r>
          </a:p>
          <a:p>
            <a:pPr marL="0" indent="0">
              <a:lnSpc>
                <a:spcPct val="90000"/>
              </a:lnSpc>
              <a:spcBef>
                <a:spcPts val="0"/>
              </a:spcBef>
              <a:spcAft>
                <a:spcPts val="600"/>
              </a:spcAft>
              <a:buNone/>
            </a:pPr>
            <a:endParaRPr lang="en-US" sz="1200" dirty="0"/>
          </a:p>
          <a:p>
            <a:pPr>
              <a:lnSpc>
                <a:spcPct val="90000"/>
              </a:lnSpc>
              <a:spcBef>
                <a:spcPts val="0"/>
              </a:spcBef>
              <a:spcAft>
                <a:spcPts val="600"/>
              </a:spcAft>
              <a:buFont typeface="Symbol" panose="05050102010706020507" pitchFamily="18" charset="2"/>
              <a:buChar char=""/>
            </a:pPr>
            <a:r>
              <a:rPr lang="en-US" sz="1200" b="1" dirty="0"/>
              <a:t>PFAS “Hot Spots”</a:t>
            </a:r>
          </a:p>
          <a:p>
            <a:pPr lvl="1">
              <a:lnSpc>
                <a:spcPct val="90000"/>
              </a:lnSpc>
              <a:spcBef>
                <a:spcPts val="0"/>
              </a:spcBef>
              <a:spcAft>
                <a:spcPts val="600"/>
              </a:spcAft>
              <a:buFont typeface="Wingdings" panose="05000000000000000000" pitchFamily="2" charset="2"/>
              <a:buChar char="Ø"/>
            </a:pPr>
            <a:r>
              <a:rPr lang="en-US" sz="1200" dirty="0"/>
              <a:t>Elevated PFAS levels at sites with historical AFFF use (firefighting training areas, equipment maintenance)</a:t>
            </a:r>
          </a:p>
          <a:p>
            <a:pPr lvl="1">
              <a:lnSpc>
                <a:spcPct val="90000"/>
              </a:lnSpc>
              <a:spcBef>
                <a:spcPts val="0"/>
              </a:spcBef>
              <a:spcAft>
                <a:spcPts val="600"/>
              </a:spcAft>
              <a:buFont typeface="Wingdings" panose="05000000000000000000" pitchFamily="2" charset="2"/>
              <a:buChar char="Ø"/>
            </a:pPr>
            <a:r>
              <a:rPr lang="en-US" sz="1200" dirty="0"/>
              <a:t>PFAS contamination can migrate offsite via groundwater and surface water – several kilometers possible</a:t>
            </a:r>
          </a:p>
          <a:p>
            <a:pPr lvl="1">
              <a:lnSpc>
                <a:spcPct val="90000"/>
              </a:lnSpc>
              <a:spcBef>
                <a:spcPts val="0"/>
              </a:spcBef>
              <a:spcAft>
                <a:spcPts val="600"/>
              </a:spcAft>
              <a:buFont typeface="Wingdings" panose="05000000000000000000" pitchFamily="2" charset="2"/>
              <a:buChar char="Ø"/>
            </a:pPr>
            <a:r>
              <a:rPr lang="en-US" sz="1200" dirty="0"/>
              <a:t>100+ federal sites across all provinces &amp; territories with confirmed/suspected PFAS contamination</a:t>
            </a:r>
          </a:p>
          <a:p>
            <a:pPr lvl="1">
              <a:lnSpc>
                <a:spcPct val="90000"/>
              </a:lnSpc>
              <a:spcBef>
                <a:spcPts val="0"/>
              </a:spcBef>
              <a:spcAft>
                <a:spcPts val="600"/>
              </a:spcAft>
              <a:buFont typeface="Wingdings" panose="05000000000000000000" pitchFamily="2" charset="2"/>
              <a:buChar char="Ø"/>
            </a:pPr>
            <a:r>
              <a:rPr lang="en-US" sz="1200" b="1" dirty="0"/>
              <a:t>Many sites near communities relying on private groundwater wells</a:t>
            </a:r>
          </a:p>
          <a:p>
            <a:pPr lvl="1">
              <a:lnSpc>
                <a:spcPct val="90000"/>
              </a:lnSpc>
              <a:spcBef>
                <a:spcPts val="0"/>
              </a:spcBef>
              <a:spcAft>
                <a:spcPts val="600"/>
              </a:spcAft>
              <a:buFont typeface="Wingdings" panose="05000000000000000000" pitchFamily="2" charset="2"/>
              <a:buChar char="Ø"/>
            </a:pPr>
            <a:r>
              <a:rPr lang="en-US" sz="1200" dirty="0"/>
              <a:t>Highest concentrations typically near original release points</a:t>
            </a:r>
          </a:p>
          <a:p>
            <a:pPr lvl="1">
              <a:lnSpc>
                <a:spcPct val="90000"/>
              </a:lnSpc>
              <a:spcBef>
                <a:spcPts val="0"/>
              </a:spcBef>
              <a:spcAft>
                <a:spcPts val="600"/>
              </a:spcAft>
              <a:buFont typeface="Wingdings" panose="05000000000000000000" pitchFamily="2" charset="2"/>
              <a:buChar char="Ø"/>
            </a:pPr>
            <a:r>
              <a:rPr lang="en-US" sz="1200" dirty="0"/>
              <a:t>PFAS are persistent in the environment; difficult to remediate completely</a:t>
            </a:r>
          </a:p>
        </p:txBody>
      </p:sp>
      <p:pic>
        <p:nvPicPr>
          <p:cNvPr id="7" name="Picture 6">
            <a:extLst>
              <a:ext uri="{FF2B5EF4-FFF2-40B4-BE49-F238E27FC236}">
                <a16:creationId xmlns:a16="http://schemas.microsoft.com/office/drawing/2014/main" id="{8467B2D2-6A3F-177D-FA98-C339C3B4AE2D}"/>
              </a:ext>
            </a:extLst>
          </p:cNvPr>
          <p:cNvPicPr>
            <a:picLocks noChangeAspect="1"/>
          </p:cNvPicPr>
          <p:nvPr/>
        </p:nvPicPr>
        <p:blipFill>
          <a:blip r:embed="rId3"/>
          <a:srcRect l="2664" r="1" b="1"/>
          <a:stretch>
            <a:fillRect/>
          </a:stretch>
        </p:blipFill>
        <p:spPr>
          <a:xfrm>
            <a:off x="4743450" y="2895600"/>
            <a:ext cx="4019550" cy="3200400"/>
          </a:xfrm>
          <a:prstGeom prst="rect">
            <a:avLst/>
          </a:prstGeom>
          <a:noFill/>
        </p:spPr>
      </p:pic>
    </p:spTree>
    <p:extLst>
      <p:ext uri="{BB962C8B-B14F-4D97-AF65-F5344CB8AC3E}">
        <p14:creationId xmlns:p14="http://schemas.microsoft.com/office/powerpoint/2010/main" val="38910704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DFAAE-FF9B-F479-E5FC-903F5DD20F0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0E9DA0F-1306-CFDE-DBFF-31443A73E691}"/>
              </a:ext>
            </a:extLst>
          </p:cNvPr>
          <p:cNvSpPr>
            <a:spLocks noGrp="1"/>
          </p:cNvSpPr>
          <p:nvPr>
            <p:ph type="title"/>
          </p:nvPr>
        </p:nvSpPr>
        <p:spPr>
          <a:xfrm>
            <a:off x="533400" y="1600200"/>
            <a:ext cx="8229600" cy="914400"/>
          </a:xfrm>
        </p:spPr>
        <p:txBody>
          <a:bodyPr anchor="ctr">
            <a:normAutofit fontScale="90000"/>
          </a:bodyPr>
          <a:lstStyle/>
          <a:p>
            <a:pPr>
              <a:lnSpc>
                <a:spcPct val="90000"/>
              </a:lnSpc>
            </a:pPr>
            <a:r>
              <a:rPr lang="en-US" sz="3400" b="1" dirty="0"/>
              <a:t>Canada’s Final State of PFAS Report:</a:t>
            </a:r>
            <a:br>
              <a:rPr lang="en-US" sz="3400" b="1" dirty="0"/>
            </a:br>
            <a:r>
              <a:rPr lang="en-US" sz="3400" b="1" dirty="0"/>
              <a:t>PFAS Exposure &amp; Health Concerns</a:t>
            </a:r>
            <a:endParaRPr lang="en-CA" sz="3400" dirty="0"/>
          </a:p>
        </p:txBody>
      </p:sp>
      <p:sp>
        <p:nvSpPr>
          <p:cNvPr id="58379" name="Rectangle 11">
            <a:extLst>
              <a:ext uri="{FF2B5EF4-FFF2-40B4-BE49-F238E27FC236}">
                <a16:creationId xmlns:a16="http://schemas.microsoft.com/office/drawing/2014/main" id="{B298AC3F-EA38-2422-A9EB-D830B720B9FA}"/>
              </a:ext>
            </a:extLst>
          </p:cNvPr>
          <p:cNvSpPr>
            <a:spLocks noGrp="1" noChangeArrowheads="1"/>
          </p:cNvSpPr>
          <p:nvPr>
            <p:ph idx="1"/>
          </p:nvPr>
        </p:nvSpPr>
        <p:spPr>
          <a:xfrm>
            <a:off x="381001" y="2548759"/>
            <a:ext cx="5975524" cy="4038600"/>
          </a:xfrm>
        </p:spPr>
        <p:txBody>
          <a:bodyPr>
            <a:normAutofit lnSpcReduction="10000"/>
          </a:bodyPr>
          <a:lstStyle/>
          <a:p>
            <a:pPr marL="0" indent="0">
              <a:lnSpc>
                <a:spcPct val="90000"/>
              </a:lnSpc>
              <a:spcBef>
                <a:spcPts val="0"/>
              </a:spcBef>
              <a:spcAft>
                <a:spcPts val="600"/>
              </a:spcAft>
              <a:buNone/>
            </a:pPr>
            <a:r>
              <a:rPr lang="en-US" sz="1400" b="1" dirty="0"/>
              <a:t>Released: March 5, 2025</a:t>
            </a:r>
          </a:p>
          <a:p>
            <a:pPr marL="0" indent="0">
              <a:lnSpc>
                <a:spcPct val="90000"/>
              </a:lnSpc>
              <a:spcBef>
                <a:spcPts val="0"/>
              </a:spcBef>
              <a:spcAft>
                <a:spcPts val="600"/>
              </a:spcAft>
              <a:buNone/>
            </a:pPr>
            <a:endParaRPr lang="en-US" sz="1400" dirty="0"/>
          </a:p>
          <a:p>
            <a:pPr>
              <a:lnSpc>
                <a:spcPct val="90000"/>
              </a:lnSpc>
              <a:spcBef>
                <a:spcPts val="0"/>
              </a:spcBef>
              <a:spcAft>
                <a:spcPts val="600"/>
              </a:spcAft>
              <a:buFont typeface="Symbol" panose="05050102010706020507" pitchFamily="18" charset="2"/>
              <a:buChar char=""/>
            </a:pPr>
            <a:r>
              <a:rPr lang="en-US" sz="1400" b="1" dirty="0"/>
              <a:t>PFAS Exposure Risks:</a:t>
            </a:r>
          </a:p>
          <a:p>
            <a:pPr lvl="1">
              <a:lnSpc>
                <a:spcPct val="90000"/>
              </a:lnSpc>
              <a:spcBef>
                <a:spcPts val="0"/>
              </a:spcBef>
              <a:spcAft>
                <a:spcPts val="600"/>
              </a:spcAft>
              <a:buFont typeface="Wingdings" panose="05000000000000000000" pitchFamily="2" charset="2"/>
              <a:buChar char="Ø"/>
            </a:pPr>
            <a:r>
              <a:rPr lang="en-US" sz="1400" dirty="0"/>
              <a:t>People living near PFAS-contaminated sites (e.g., AFFF use areas) may experience higher exposure levels</a:t>
            </a:r>
          </a:p>
          <a:p>
            <a:pPr lvl="1">
              <a:lnSpc>
                <a:spcPct val="90000"/>
              </a:lnSpc>
              <a:spcBef>
                <a:spcPts val="0"/>
              </a:spcBef>
              <a:spcAft>
                <a:spcPts val="600"/>
              </a:spcAft>
              <a:buFont typeface="Wingdings" panose="05000000000000000000" pitchFamily="2" charset="2"/>
              <a:buChar char="Ø"/>
            </a:pPr>
            <a:r>
              <a:rPr lang="en-US" sz="1400" dirty="0"/>
              <a:t>Highest concentrations typically near known contamination sources</a:t>
            </a:r>
          </a:p>
          <a:p>
            <a:pPr marL="457200" lvl="1" indent="0">
              <a:lnSpc>
                <a:spcPct val="90000"/>
              </a:lnSpc>
              <a:spcBef>
                <a:spcPts val="0"/>
              </a:spcBef>
              <a:spcAft>
                <a:spcPts val="600"/>
              </a:spcAft>
              <a:buNone/>
            </a:pPr>
            <a:endParaRPr lang="en-US" sz="1400" dirty="0"/>
          </a:p>
          <a:p>
            <a:pPr>
              <a:lnSpc>
                <a:spcPct val="90000"/>
              </a:lnSpc>
              <a:spcBef>
                <a:spcPts val="0"/>
              </a:spcBef>
              <a:spcAft>
                <a:spcPts val="600"/>
              </a:spcAft>
              <a:buFont typeface="Symbol" panose="05050102010706020507" pitchFamily="18" charset="2"/>
              <a:buChar char=""/>
            </a:pPr>
            <a:r>
              <a:rPr lang="en-US" sz="1400" b="1" dirty="0"/>
              <a:t>Key Health Concerns:</a:t>
            </a:r>
          </a:p>
          <a:p>
            <a:pPr lvl="1">
              <a:lnSpc>
                <a:spcPct val="90000"/>
              </a:lnSpc>
              <a:spcBef>
                <a:spcPts val="0"/>
              </a:spcBef>
              <a:spcAft>
                <a:spcPts val="600"/>
              </a:spcAft>
              <a:buFont typeface="Wingdings" panose="05000000000000000000" pitchFamily="2" charset="2"/>
              <a:buChar char="Ø"/>
            </a:pPr>
            <a:r>
              <a:rPr lang="en-US" sz="1400" dirty="0"/>
              <a:t>Widespread Health Impacts: affects liver, kidneys, immune system, reproductive health, thyroid, nervous system, and metabolism</a:t>
            </a:r>
          </a:p>
          <a:p>
            <a:pPr lvl="1">
              <a:lnSpc>
                <a:spcPct val="90000"/>
              </a:lnSpc>
              <a:spcBef>
                <a:spcPts val="0"/>
              </a:spcBef>
              <a:spcAft>
                <a:spcPts val="600"/>
              </a:spcAft>
              <a:buFont typeface="Wingdings" panose="05000000000000000000" pitchFamily="2" charset="2"/>
              <a:buChar char="Ø"/>
            </a:pPr>
            <a:r>
              <a:rPr lang="en-US" sz="1400" dirty="0"/>
              <a:t>Health Effects at Lower Levels: PFAS (e.g., PFOA, PFOS) can cause harm even at lower concentrations than previously recognized</a:t>
            </a:r>
          </a:p>
          <a:p>
            <a:pPr lvl="1">
              <a:lnSpc>
                <a:spcPct val="90000"/>
              </a:lnSpc>
              <a:spcBef>
                <a:spcPts val="0"/>
              </a:spcBef>
              <a:spcAft>
                <a:spcPts val="600"/>
              </a:spcAft>
              <a:buFont typeface="Wingdings" panose="05000000000000000000" pitchFamily="2" charset="2"/>
              <a:buChar char="Ø"/>
            </a:pPr>
            <a:r>
              <a:rPr lang="en-US" sz="1400" dirty="0"/>
              <a:t>Bioaccumulation PFAS persist in the body for years, accumulating over time and associated with long-term negative health effects</a:t>
            </a:r>
          </a:p>
          <a:p>
            <a:pPr marL="457200" lvl="1" indent="0">
              <a:lnSpc>
                <a:spcPct val="90000"/>
              </a:lnSpc>
              <a:spcBef>
                <a:spcPts val="0"/>
              </a:spcBef>
              <a:spcAft>
                <a:spcPts val="600"/>
              </a:spcAft>
              <a:buNone/>
            </a:pPr>
            <a:endParaRPr lang="en-US" sz="1400" dirty="0"/>
          </a:p>
        </p:txBody>
      </p:sp>
      <p:pic>
        <p:nvPicPr>
          <p:cNvPr id="3" name="Picture 2" descr="A white cover page of a report&#10;&#10;AI-generated content may be incorrect.">
            <a:extLst>
              <a:ext uri="{FF2B5EF4-FFF2-40B4-BE49-F238E27FC236}">
                <a16:creationId xmlns:a16="http://schemas.microsoft.com/office/drawing/2014/main" id="{D8761A0E-59C6-E93D-DA4C-C9980FA154B6}"/>
              </a:ext>
            </a:extLst>
          </p:cNvPr>
          <p:cNvPicPr>
            <a:picLocks noChangeAspect="1"/>
          </p:cNvPicPr>
          <p:nvPr/>
        </p:nvPicPr>
        <p:blipFill>
          <a:blip r:embed="rId3"/>
          <a:srcRect r="-2" b="5448"/>
          <a:stretch>
            <a:fillRect/>
          </a:stretch>
        </p:blipFill>
        <p:spPr>
          <a:xfrm>
            <a:off x="6351270" y="2895600"/>
            <a:ext cx="2411729" cy="3200400"/>
          </a:xfrm>
          <a:prstGeom prst="rect">
            <a:avLst/>
          </a:prstGeom>
          <a:noFill/>
        </p:spPr>
      </p:pic>
    </p:spTree>
    <p:extLst>
      <p:ext uri="{BB962C8B-B14F-4D97-AF65-F5344CB8AC3E}">
        <p14:creationId xmlns:p14="http://schemas.microsoft.com/office/powerpoint/2010/main" val="465601635"/>
      </p:ext>
    </p:extLst>
  </p:cSld>
  <p:clrMapOvr>
    <a:masterClrMapping/>
  </p:clrMapOvr>
  <p:transition spd="slow">
    <p:push dir="u"/>
  </p:transition>
</p:sld>
</file>

<file path=ppt/theme/theme1.xml><?xml version="1.0" encoding="utf-8"?>
<a:theme xmlns:a="http://schemas.openxmlformats.org/drawingml/2006/main" name="1_MannLaw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MannLawyers</Template>
  <TotalTime>3978</TotalTime>
  <Words>2384</Words>
  <Application>Microsoft Office PowerPoint</Application>
  <PresentationFormat>On-screen Show (4:3)</PresentationFormat>
  <Paragraphs>255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Wingdings</vt:lpstr>
      <vt:lpstr>1_MannLawyers</vt:lpstr>
      <vt:lpstr>PowerPoint Presentation</vt:lpstr>
      <vt:lpstr>OVERVIEW</vt:lpstr>
      <vt:lpstr>CBC PFAS Hotspots Map</vt:lpstr>
      <vt:lpstr>The Globe and Mail PFAS Hotspots Map</vt:lpstr>
      <vt:lpstr>Government Action on PFAS in Canada is Accelerating</vt:lpstr>
      <vt:lpstr>Revised Health Canada PFAS  Drinking Water Objective</vt:lpstr>
      <vt:lpstr>Canada’s Final State of PFAS Report: Recommendation</vt:lpstr>
      <vt:lpstr>Canda’s Final State of PFAS Report: PFAS “Hot Spots”</vt:lpstr>
      <vt:lpstr>Canada’s Final State of PFAS Report: PFAS Exposure &amp; Health Concerns</vt:lpstr>
      <vt:lpstr>Emerging PFAS Class Action Litigation in Canada</vt:lpstr>
      <vt:lpstr>Stigma Case Law Review                                                        Tridan Developments Ltd. v.  Shell Canada Products Ltd., 2002</vt:lpstr>
      <vt:lpstr>PFAS Contamination Stigma Class Actions 2025</vt:lpstr>
      <vt:lpstr>PFAS Contamination Stigma Class Actions 2026</vt:lpstr>
      <vt:lpstr>PFAS Class Action Lawsuit                                            Egan et al. v. National Research Council of Canada</vt:lpstr>
      <vt:lpstr>PFAS Class Action Area: 69 Properties                                            Egan et al. v. National Research Council of Canada</vt:lpstr>
      <vt:lpstr>PFAS Class Action Lawsuit                                            Egan et al. v. National Research Council of Canada</vt:lpstr>
      <vt:lpstr>PowerPoint Presentation</vt:lpstr>
      <vt:lpstr>PFAS Class Action Lawsuit                                            Egan et al. v. National Research Council of Canada</vt:lpstr>
      <vt:lpstr>PFAS Class Action Lawsuit                                            Egan et al. v. National Research Council of Canada</vt:lpstr>
      <vt:lpstr>North Bay Proposed PFAS Class Action Lawsuit                                            </vt:lpstr>
      <vt:lpstr>North Bay Proposed PFAS Class Action Lawsuit –   at least 160 Residential Properties                  </vt:lpstr>
      <vt:lpstr>Sway and Currie v. The Attorney General of Canada and Corporation of the City of North Bay</vt:lpstr>
      <vt:lpstr>Final thoughts</vt:lpstr>
      <vt:lpstr>Disclaimer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smacleod</dc:creator>
  <cp:lastModifiedBy>Nathan Adams</cp:lastModifiedBy>
  <cp:revision>177</cp:revision>
  <cp:lastPrinted>2026-03-31T16:07:24Z</cp:lastPrinted>
  <dcterms:created xsi:type="dcterms:W3CDTF">2015-03-03T17:19:23Z</dcterms:created>
  <dcterms:modified xsi:type="dcterms:W3CDTF">2026-04-01T15:12:16Z</dcterms:modified>
</cp:coreProperties>
</file>