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8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9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0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1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12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comments/modernComment_1AD_1D97996.xml" ContentType="application/vnd.ms-powerpoint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modernComment_29D_90009A8.xml" ContentType="application/vnd.ms-powerpoint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omments/modernComment_2AC_6357E543.xml" ContentType="application/vnd.ms-powerpoint.comments+xml"/>
  <Override PartName="/ppt/notesSlides/notesSlide24.xml" ContentType="application/vnd.openxmlformats-officedocument.presentationml.notesSlide+xml"/>
  <Override PartName="/ppt/comments/modernComment_2AE_E2B5F867.xml" ContentType="application/vnd.ms-powerpoint.comments+xml"/>
  <Override PartName="/ppt/notesSlides/notesSlide25.xml" ContentType="application/vnd.openxmlformats-officedocument.presentationml.notesSlide+xml"/>
  <Override PartName="/ppt/comments/modernComment_2B2_E7840174.xml" ContentType="application/vnd.ms-powerpoint.comment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omments/modernComment_2B6_BBD530AE.xml" ContentType="application/vnd.ms-powerpoint.comment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omments/modernComment_2BA_8494ABC6.xml" ContentType="application/vnd.ms-powerpoint.comments+xml"/>
  <Override PartName="/ppt/notesSlides/notesSlide33.xml" ContentType="application/vnd.openxmlformats-officedocument.presentationml.notesSlide+xml"/>
  <Override PartName="/ppt/comments/modernComment_29B_5A3B53CF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  <p:sldMasterId id="2147483793" r:id="rId5"/>
    <p:sldMasterId id="2147483807" r:id="rId6"/>
    <p:sldMasterId id="2147483816" r:id="rId7"/>
    <p:sldMasterId id="2147483823" r:id="rId8"/>
    <p:sldMasterId id="2147483830" r:id="rId9"/>
    <p:sldMasterId id="2147483839" r:id="rId10"/>
    <p:sldMasterId id="2147483848" r:id="rId11"/>
    <p:sldMasterId id="2147483855" r:id="rId12"/>
    <p:sldMasterId id="2147483862" r:id="rId13"/>
    <p:sldMasterId id="2147483870" r:id="rId14"/>
    <p:sldMasterId id="2147483878" r:id="rId15"/>
    <p:sldMasterId id="2147483885" r:id="rId16"/>
  </p:sldMasterIdLst>
  <p:notesMasterIdLst>
    <p:notesMasterId r:id="rId54"/>
  </p:notesMasterIdLst>
  <p:sldIdLst>
    <p:sldId id="429" r:id="rId17"/>
    <p:sldId id="342" r:id="rId18"/>
    <p:sldId id="449" r:id="rId19"/>
    <p:sldId id="627" r:id="rId20"/>
    <p:sldId id="668" r:id="rId21"/>
    <p:sldId id="669" r:id="rId22"/>
    <p:sldId id="670" r:id="rId23"/>
    <p:sldId id="676" r:id="rId24"/>
    <p:sldId id="677" r:id="rId25"/>
    <p:sldId id="630" r:id="rId26"/>
    <p:sldId id="671" r:id="rId27"/>
    <p:sldId id="672" r:id="rId28"/>
    <p:sldId id="673" r:id="rId29"/>
    <p:sldId id="674" r:id="rId30"/>
    <p:sldId id="678" r:id="rId31"/>
    <p:sldId id="679" r:id="rId32"/>
    <p:sldId id="682" r:id="rId33"/>
    <p:sldId id="680" r:id="rId34"/>
    <p:sldId id="681" r:id="rId35"/>
    <p:sldId id="683" r:id="rId36"/>
    <p:sldId id="688" r:id="rId37"/>
    <p:sldId id="689" r:id="rId38"/>
    <p:sldId id="687" r:id="rId39"/>
    <p:sldId id="684" r:id="rId40"/>
    <p:sldId id="686" r:id="rId41"/>
    <p:sldId id="690" r:id="rId42"/>
    <p:sldId id="691" r:id="rId43"/>
    <p:sldId id="692" r:id="rId44"/>
    <p:sldId id="694" r:id="rId45"/>
    <p:sldId id="693" r:id="rId46"/>
    <p:sldId id="697" r:id="rId47"/>
    <p:sldId id="696" r:id="rId48"/>
    <p:sldId id="695" r:id="rId49"/>
    <p:sldId id="666" r:id="rId50"/>
    <p:sldId id="698" r:id="rId51"/>
    <p:sldId id="667" r:id="rId52"/>
    <p:sldId id="294" r:id="rId53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A69862B-97C7-38D4-CD4F-4026C8993DC2}" name="Katy Mackay" initials="KM" userId="S::kmackay@traceassociates.ca::aeb1e52d-4a05-4011-9cdf-3c3055c88ede" providerId="AD"/>
  <p188:author id="{2F95AD2D-372A-9039-598E-847687E3BA1F}" name="Eric Van Gaalen" initials="EV" userId="S::evangaalen@traceassociates.ca::34ad1b0f-7e1c-492a-bf9c-604ad7ab4e3d" providerId="AD"/>
  <p188:author id="{450AC734-5236-EDC4-8CD2-7E57BA38C18C}" name="Curtis Forsyth" initials="CF" userId="S::cforsyth@traceassociates.ca::77439dd0-2980-49f9-aa7b-f1e35a816c86" providerId="AD"/>
  <p188:author id="{DE28BB44-74B0-AF37-E9ED-D6DF1E8BC160}" name="Shelley Ostapchuk" initials="SO" userId="S::sostapchuk@traceassociates.ca::d6550e15-d6df-4efd-bbaa-5eff494a726b" providerId="AD"/>
  <p188:author id="{05BEAD96-73C3-F5AE-BA18-0F06410BA084}" name="John Forbes" initials="JF" userId="S::jforbes@traceassociates.ca::de87009a-49b4-4670-8411-c0ec04954659" providerId="AD"/>
  <p188:author id="{42D416A7-4A0D-7689-B869-2865413F72FC}" name="Anela Baig" initials="AB" userId="S::abaig@traceassociates.ca::cd969970-9aeb-48b8-823c-311cca67b22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rrell Haight" initials="DH" lastIdx="36" clrIdx="0">
    <p:extLst>
      <p:ext uri="{19B8F6BF-5375-455C-9EA6-DF929625EA0E}">
        <p15:presenceInfo xmlns:p15="http://schemas.microsoft.com/office/powerpoint/2012/main" userId="S::dhaight@traceassociates.ca::5b109b89-70db-407a-8cca-3bccf83fcc47" providerId="AD"/>
      </p:ext>
    </p:extLst>
  </p:cmAuthor>
  <p:cmAuthor id="2" name="Kit Fraser" initials="KF" lastIdx="16" clrIdx="1">
    <p:extLst>
      <p:ext uri="{19B8F6BF-5375-455C-9EA6-DF929625EA0E}">
        <p15:presenceInfo xmlns:p15="http://schemas.microsoft.com/office/powerpoint/2012/main" userId="S::kfraser@traceassociates.ca::5d479086-2235-41cc-9796-84c7bca488f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CEEF"/>
    <a:srgbClr val="001A72"/>
    <a:srgbClr val="C1DCEE"/>
    <a:srgbClr val="F3C300"/>
    <a:srgbClr val="69B3E7"/>
    <a:srgbClr val="63666A"/>
    <a:srgbClr val="B04A5A"/>
    <a:srgbClr val="FFFFFF"/>
    <a:srgbClr val="C8C9C7"/>
    <a:srgbClr val="8E90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30"/>
    <p:restoredTop sz="86438" autoAdjust="0"/>
  </p:normalViewPr>
  <p:slideViewPr>
    <p:cSldViewPr snapToGrid="0">
      <p:cViewPr>
        <p:scale>
          <a:sx n="85" d="100"/>
          <a:sy n="85" d="100"/>
        </p:scale>
        <p:origin x="1088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slide" Target="slides/slide34.xml"/><Relationship Id="rId55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3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tableStyles" Target="tableStyles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microsoft.com/office/2018/10/relationships/authors" Target="authors.xml"/></Relationships>
</file>

<file path=ppt/comments/modernComment_1AD_1D9799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8F43AC1-1E12-43E6-A8C1-42C436543C48}" authorId="{05BEAD96-73C3-F5AE-BA18-0F06410BA084}" status="resolved" created="2026-03-23T21:35:31.595" complete="100000">
    <pc:sldMkLst xmlns:pc="http://schemas.microsoft.com/office/powerpoint/2013/main/command">
      <pc:docMk/>
      <pc:sldMk cId="31029654" sldId="429"/>
    </pc:sldMkLst>
    <p188:txBody>
      <a:bodyPr/>
      <a:lstStyle/>
      <a:p>
        <a:r>
          <a:rPr lang="en-CA"/>
          <a:t>See if Jeff can put a better background photo. Maybe one with a picture of kayakers on a lake?</a:t>
        </a:r>
      </a:p>
    </p188:txBody>
  </p188:cm>
</p188:cmLst>
</file>

<file path=ppt/comments/modernComment_29B_5A3B53C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60E502B-C84D-4D06-BCDB-8C1C27D6C3D0}" authorId="{05BEAD96-73C3-F5AE-BA18-0F06410BA084}" status="resolved" created="2026-03-25T17:40:09.329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513837519" sldId="667"/>
      <ac:picMk id="3" creationId="{977F9759-74B9-C58C-F863-F3B8AB3205F4}"/>
    </ac:deMkLst>
    <p188:txBody>
      <a:bodyPr/>
      <a:lstStyle/>
      <a:p>
        <a:r>
          <a:rPr lang="en-CA"/>
          <a:t>Remove Eric’s picture</a:t>
        </a:r>
      </a:p>
    </p188:txBody>
  </p188:cm>
</p188:cmLst>
</file>

<file path=ppt/comments/modernComment_29D_90009A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3274B21-0EEE-413D-AF45-D44E36B39ACA}" authorId="{42D416A7-4A0D-7689-B869-2865413F72FC}" status="resolved" created="2026-03-27T16:37:42.270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50997416" sldId="669"/>
      <ac:spMk id="3" creationId="{60B7FC8E-7E1E-ECB1-9C21-BD3E95A5BB9A}"/>
      <ac:txMk cp="86" len="34">
        <ac:context len="234" hash="2754759399"/>
      </ac:txMk>
    </ac:txMkLst>
    <p188:pos x="4019549" y="874283"/>
    <p188:txBody>
      <a:bodyPr/>
      <a:lstStyle/>
      <a:p>
        <a:r>
          <a:rPr lang="en-CA"/>
          <a:t>I would say something like in the flow direction of the lake.  Flowed towards to lake makes it sound like it was getting in the lake</a:t>
        </a:r>
      </a:p>
    </p188:txBody>
  </p188:cm>
</p188:cmLst>
</file>

<file path=ppt/comments/modernComment_2AC_6357E54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711E16A-06A6-4EAD-957F-90F81B176EE1}" authorId="{05BEAD96-73C3-F5AE-BA18-0F06410BA084}" status="resolved" created="2026-03-27T22:25:01.173" complete="100000">
    <pc:sldMkLst xmlns:pc="http://schemas.microsoft.com/office/powerpoint/2013/main/command">
      <pc:docMk/>
      <pc:sldMk cId="1666704707" sldId="684"/>
    </pc:sldMkLst>
    <p188:txBody>
      <a:bodyPr/>
      <a:lstStyle/>
      <a:p>
        <a:r>
          <a:rPr lang="en-CA"/>
          <a:t>The wrong picture is the big one. The cross section should be the big one and the cross section line should be the inset.</a:t>
        </a:r>
      </a:p>
    </p188:txBody>
  </p188:cm>
</p188:cmLst>
</file>

<file path=ppt/comments/modernComment_2AE_E2B5F86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FC782F5-2BFB-4679-BCF2-629DE4BABEAE}" authorId="{05BEAD96-73C3-F5AE-BA18-0F06410BA084}" status="resolved" created="2026-03-27T22:25:14.372" complete="100000">
    <pc:sldMkLst xmlns:pc="http://schemas.microsoft.com/office/powerpoint/2013/main/command">
      <pc:docMk/>
      <pc:sldMk cId="3803576423" sldId="686"/>
    </pc:sldMkLst>
    <p188:txBody>
      <a:bodyPr/>
      <a:lstStyle/>
      <a:p>
        <a:r>
          <a:rPr lang="en-CA"/>
          <a:t>The wrong picture is the big one. The cross section should be the big one and the legend should be the inset.</a:t>
        </a:r>
      </a:p>
    </p188:txBody>
  </p188:cm>
</p188:cmLst>
</file>

<file path=ppt/comments/modernComment_2B2_E784017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9A84F5F-2C29-4B2A-88EF-ACA1BCA39F20}" authorId="{05BEAD96-73C3-F5AE-BA18-0F06410BA084}" status="resolved" created="2026-03-27T22:25:27.330" complete="100000">
    <pc:sldMkLst xmlns:pc="http://schemas.microsoft.com/office/powerpoint/2013/main/command">
      <pc:docMk/>
      <pc:sldMk cId="3884188020" sldId="690"/>
    </pc:sldMkLst>
    <p188:txBody>
      <a:bodyPr/>
      <a:lstStyle/>
      <a:p>
        <a:r>
          <a:rPr lang="en-CA"/>
          <a:t>The wrong picture is the big one. The cross section should be the big one and the legend should be the inset.</a:t>
        </a:r>
      </a:p>
    </p188:txBody>
  </p188:cm>
</p188:cmLst>
</file>

<file path=ppt/comments/modernComment_2B6_BBD530A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8BA82DE-0D07-4BB6-AA3F-7A07099B5BAE}" authorId="{05BEAD96-73C3-F5AE-BA18-0F06410BA084}" status="resolved" created="2026-03-27T22:26:25.239" complete="100000">
    <pc:sldMkLst xmlns:pc="http://schemas.microsoft.com/office/powerpoint/2013/main/command">
      <pc:docMk/>
      <pc:sldMk cId="3151311022" sldId="694"/>
    </pc:sldMkLst>
    <p188:txBody>
      <a:bodyPr/>
      <a:lstStyle/>
      <a:p>
        <a:r>
          <a:rPr lang="en-CA"/>
          <a:t>Can we make the sizing the same as the previous slide?</a:t>
        </a:r>
      </a:p>
    </p188:txBody>
  </p188:cm>
</p188:cmLst>
</file>

<file path=ppt/comments/modernComment_2BA_8494ABC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8E8FD12-C558-4BD8-AB87-682181BF026E}" authorId="{42D416A7-4A0D-7689-B869-2865413F72FC}" status="resolved" created="2026-03-27T16:42:36.672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224335814" sldId="698"/>
      <ac:spMk id="3" creationId="{2C0919FC-077D-E271-0EEC-5197EC616BB8}"/>
      <ac:txMk cp="13" len="7">
        <ac:context len="203" hash="2299087072"/>
      </ac:txMk>
    </ac:txMkLst>
    <p188:pos x="8039100" y="265532"/>
    <p188:txBody>
      <a:bodyPr/>
      <a:lstStyle/>
      <a:p>
        <a:r>
          <a:rPr lang="en-CA"/>
          <a:t>I don’t think you should have it written out that they were using tax dollars - you could just say a municipality and then you can verbally mention the tax dollar thing if you feel it is appropriate with the audience  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DB7CBAE4-B840-49D0-B551-C9CC671B5527}" type="datetimeFigureOut">
              <a:rPr lang="en-CA" smtClean="0"/>
              <a:t>2026-03-30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CC69406F-2160-4CF9-B779-864352CE123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5393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406F-2160-4CF9-B779-864352CE123A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606554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A05AFB-D4A2-63C0-BDEB-9496B695F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1CAFB6-4211-2BC7-E91F-5E96035FD6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2177EA-61E3-AB8A-6BA5-C692A19049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166511-785E-5432-8DA9-3393CC161F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406F-2160-4CF9-B779-864352CE123A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7366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944F3A-42E5-7E41-F745-EEE8B22B5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09F09B-472C-DDBC-D399-AD83F1CE36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951B60-F215-D3DB-6A4E-2884068DA9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5C3C52-BD45-4B69-FE42-885074FBE6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406F-2160-4CF9-B779-864352CE123A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190499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57232-DF2E-1F7F-723F-A4721E0E9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D943D5-B48C-6D20-A139-1F9F0FB92E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46E90B-515C-28CF-15E0-2B84A69451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84C8A3-BB7F-DC6B-8117-20DF7276AE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406F-2160-4CF9-B779-864352CE123A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66058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08938-FEFF-06E2-8518-89631B89D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0CA84D-9112-8C2E-DC1F-B665458D2E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2BC3BB-71BB-1BA0-F190-33438A73D7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1FE66B-11AB-95BF-8A2D-0EE5D08E6D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406F-2160-4CF9-B779-864352CE123A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796743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76B5F-4A74-38AE-AA64-92260372C4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B821DB-346E-DFE5-3ACA-340D032BC2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E3BC62-1B18-5FA7-13EA-68440D98F3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BC80B4-92FA-97C9-4BC1-3DF5E0A215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406F-2160-4CF9-B779-864352CE123A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43445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2F0C06-7BCC-7C2E-963F-5F2D72503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8BCE5B-1857-9156-7C9A-D4E5564189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160F41-EB90-F6D2-47F8-D138B11807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96B79F-5643-E24A-C2BE-0E8E5E4F53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406F-2160-4CF9-B779-864352CE123A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72498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4F100-703D-5764-52A8-9666D427E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0C64D4-D8B1-D9D9-CA1C-41259C5294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D7B403-44C7-BF31-9F41-B78E936113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Right is south, left is north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6D38BC-1962-B0D1-B4D6-DFB5A31EF0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406F-2160-4CF9-B779-864352CE123A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18151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A43EC1-4168-0150-E9C3-F8230EC85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2C3F4C-3E81-CDAC-65E5-6D5F583F5F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E0E843-E4AC-9346-6259-15DBDD64CC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646665-922C-8646-58BD-EEAE24C12E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406F-2160-4CF9-B779-864352CE123A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6785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C8DA2-A234-9D4E-4B5F-33EAD40C3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77C929-C6FA-05F1-D07E-A04239D2A5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F3FF8E-4867-70D5-900E-BDAC706409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8D4C4-853A-B419-6349-884B607A55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406F-2160-4CF9-B779-864352CE123A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62210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9157F-95CA-1DCC-A227-A46726BAE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9B80A9-DBB6-B6F6-3CB8-155B6ED4C5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E27665-96C5-E9CE-9EBD-0FE3EC8120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E2F562-1F32-CB2A-7CBB-B47AEE56E4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406F-2160-4CF9-B779-864352CE123A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7075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406F-2160-4CF9-B779-864352CE123A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51842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64BCB5-94CC-AB64-5FD3-E34A7F3FC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8A6991-3A9D-5180-0D73-5A688BD6D4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5BABA2-354F-F2AF-C5AF-CB15A93FE9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BB7A93-CBE1-ABB2-3C58-23923D0D2C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406F-2160-4CF9-B779-864352CE123A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98803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BCE3E-74EF-A554-4C18-BA00F41B0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62DF32-E68E-DB02-D67A-ABADC5EA72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A2D546-B032-7BE7-E86F-052DC86C76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0669B3-1676-7566-D3E5-9AB4E05865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406F-2160-4CF9-B779-864352CE123A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69318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CC112-18F1-06F7-0BA2-B3B1BEF38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CB4A04-5D88-AC96-B520-F775B54C3E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B6DD38-05A7-6BB2-4D9E-30ECFBFFBA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2AF24F-87BE-34C6-4A6D-A768A27CE6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406F-2160-4CF9-B779-864352CE123A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937902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A32840-83F5-8B1F-8DD6-8AA187F7F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9A563A-D7C0-7AD7-4B4E-D8577E159A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1C288B-3C42-B78C-402C-C7CB23646D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A036C9-F5B9-31ED-FD97-66613C60A6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406F-2160-4CF9-B779-864352CE123A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470164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3B6AAD-182C-846A-038B-F01610873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3ABAB6-C797-2CE2-AFBB-16B622B16C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E12E70-3F0F-7679-D6B2-EEF0A3D58C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7CB1D0-4944-F7F6-61E8-2FA26C8BAE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406F-2160-4CF9-B779-864352CE123A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888285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75726-782F-D1D2-47BC-A9E6975E3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B4CE59-B5C2-C566-B55E-6D1A0329BF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B6DC4E-E360-0577-3FC7-C8819C6E51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C80667-EEC2-26B1-77B9-2737E823CD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406F-2160-4CF9-B779-864352CE123A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3314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28A02-8EDC-FBD4-4E26-4983DD1E8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4B5860-90F2-CA9A-C438-8963872AD8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719E49-850C-8C6C-9178-5917C457B5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682340-1EF4-AC69-0580-C9B07C5D11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406F-2160-4CF9-B779-864352CE123A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39490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E521A-566D-1E55-DE00-98ACE6A7AF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863FCA-B7F9-61AA-F008-0D0095B120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A7FB32-2268-5300-F47A-6DE5BB4F20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4CEB04-6579-B854-5033-CCAA056E53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406F-2160-4CF9-B779-864352CE123A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77322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377DF3-548F-B5DC-11B4-BB4342848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13EFA5-8516-5DE5-4EEB-48F62D5678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9558FC-CF47-1B7B-7DD3-06EED79888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92B970-726B-8573-487E-F4A8A1BC2E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406F-2160-4CF9-B779-864352CE123A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860436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6C192-7B7D-57DA-F0FB-956364DDF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3A97F4-68B3-FBCE-C012-93FCC4C62B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3E8CDD-6DB4-42DC-3DCC-448B0959E6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ADED95-F8B9-6035-3F10-878DCA53AB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406F-2160-4CF9-B779-864352CE123A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25891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406F-2160-4CF9-B779-864352CE123A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805487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07F25-34A9-FECC-70BF-E311E8EAB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22243A-94D0-D6EB-162F-DC40682C57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54112D-84F4-5267-218E-5AD3E94B79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FD8FD4-EF79-9B0D-7C03-59BB7FF18C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406F-2160-4CF9-B779-864352CE123A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5045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5485E-E1DD-9F65-A276-71ED8F06B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D92DB0-0B1C-6250-437C-02B54E28C6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8D27A4-A87C-FE5F-EA6D-55A7CE5954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87EB6-E8E1-8DBC-05E6-BBCD0CC3B0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406F-2160-4CF9-B779-864352CE123A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50394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B6BFA-90DD-4903-B87F-6E172B523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B8B019-94A8-ABA0-473D-DF8A088349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6B8139-9594-DACC-993C-9758DF55AE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1FA97F-C274-9018-214A-87C3391716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406F-2160-4CF9-B779-864352CE123A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035446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406F-2160-4CF9-B779-864352CE123A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9320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9478B-649A-68A4-E7C5-2B98B5C9E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9EA608-D143-B95B-F221-B8A607B1CE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D2A791-706E-79BB-3885-5B5723D8C6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6A95E0-4982-6CFF-A5A1-F135CB218A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406F-2160-4CF9-B779-864352CE123A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23811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371607-E4CD-A1C5-5540-CDD255924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AAFFD3-5878-47EA-7C2B-F72B3A0FB4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3BB2C5-01D5-A054-EE6B-A9F9F645DB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Mention Nitrate parameters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ED3718-4C58-8320-4DE3-8CFBDD64B3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406F-2160-4CF9-B779-864352CE123A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3323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A83D8-9B34-5D72-0F63-E3EE8F4DE7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AE7020-76FF-C783-48EE-EF3E2752CB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2C8E83-7294-71D7-F8E1-329AA74927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D1B404-74FF-131E-5BE9-018E136248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406F-2160-4CF9-B779-864352CE123A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9996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2877E-94F4-6C0F-A735-BF0F87136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E999A3-B64B-1384-D3B6-70ED31F92E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E39ECB-1378-0277-B9B1-B7903C0A1F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1040C3-1243-C97C-AC7E-4BCC47918B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406F-2160-4CF9-B779-864352CE123A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886742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DA314-FDA5-2C30-BADB-0A9DCFAA6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939657-79AE-7CC2-117C-54131ED427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350918-8927-9D79-104E-04B74147D4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87F22B-979D-CE04-3314-AEFF4AFF82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406F-2160-4CF9-B779-864352CE123A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7040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406F-2160-4CF9-B779-864352CE123A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4135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traceassociatesinc.sharepoint.com/:f:/s/Marketing/Eo6ztCl-3uZHiDzppsim104BvfrXhh0LxeHiMyyc40Kbww?e=AY3dii" TargetMode="External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1_Cover Slide_Double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rectangular object with a white logo&#10;&#10;Description automatically generated">
            <a:extLst>
              <a:ext uri="{FF2B5EF4-FFF2-40B4-BE49-F238E27FC236}">
                <a16:creationId xmlns:a16="http://schemas.microsoft.com/office/drawing/2014/main" id="{E87D66ED-3A4B-A300-2634-0742F6EEB3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06FC9B-AF7F-2841-AC41-7867E7F650D2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1054761" y="3395103"/>
            <a:ext cx="8539832" cy="902575"/>
          </a:xfrm>
        </p:spPr>
        <p:txBody>
          <a:bodyPr anchor="t">
            <a:noAutofit/>
          </a:bodyPr>
          <a:lstStyle>
            <a:lvl1pPr algn="l"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Cover Title</a:t>
            </a:r>
            <a:br>
              <a:rPr lang="en-US" dirty="0"/>
            </a:br>
            <a:r>
              <a:rPr lang="en-US" dirty="0"/>
              <a:t>Double Line (font 29pt)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3D2065-38B4-5749-BACA-5D4498C93BD6}"/>
              </a:ext>
            </a:extLst>
          </p:cNvPr>
          <p:cNvSpPr>
            <a:spLocks noGrp="1" noChangeAspect="1"/>
          </p:cNvSpPr>
          <p:nvPr>
            <p:ph type="subTitle" idx="1" hasCustomPrompt="1"/>
          </p:nvPr>
        </p:nvSpPr>
        <p:spPr>
          <a:xfrm>
            <a:off x="1054761" y="4384547"/>
            <a:ext cx="5503677" cy="78830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CA" sz="1600" b="0" i="0" smtClean="0">
                <a:solidFill>
                  <a:srgbClr val="69B3E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by: (font 16pt)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4B76CD1-34D0-4819-B5B1-8A46CB549247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033741" y="5618457"/>
            <a:ext cx="1431435" cy="2011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CA" sz="1400" b="0" i="0" kern="120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100" baseline="0" dirty="0">
                <a:solidFill>
                  <a:srgbClr val="69B3E7"/>
                </a:solidFill>
              </a:rPr>
              <a:t>Date: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0E4641CF-60BF-4314-84DC-E5CB3A31C203}"/>
              </a:ext>
            </a:extLst>
          </p:cNvPr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1477244" y="5859541"/>
            <a:ext cx="6111128" cy="201168"/>
          </a:xfrm>
        </p:spPr>
        <p:txBody>
          <a:bodyPr wrap="none">
            <a:noAutofit/>
          </a:bodyPr>
          <a:lstStyle>
            <a:lvl1pPr marL="0" indent="0">
              <a:buNone/>
              <a:defRPr sz="11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0300-011 Title of Document (font 11)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CD98189D-0D34-46B9-AE0F-1B78280A37CF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034334" y="5831888"/>
            <a:ext cx="1431435" cy="2011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CA" sz="1400" b="0" i="0" kern="120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100" baseline="0" dirty="0">
                <a:solidFill>
                  <a:srgbClr val="69B3E7"/>
                </a:solidFill>
              </a:rPr>
              <a:t>File: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9ED11F6-7977-4EB2-A214-91585FF08B72}"/>
              </a:ext>
            </a:extLst>
          </p:cNvPr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1479516" y="5633212"/>
            <a:ext cx="4279392" cy="201168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Month  dd, year (font 11)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3691468-85FA-D252-C0CD-1AAE1BC07F79}"/>
              </a:ext>
            </a:extLst>
          </p:cNvPr>
          <p:cNvCxnSpPr>
            <a:cxnSpLocks/>
          </p:cNvCxnSpPr>
          <p:nvPr userDrawn="1"/>
        </p:nvCxnSpPr>
        <p:spPr>
          <a:xfrm>
            <a:off x="803564" y="3153072"/>
            <a:ext cx="10418618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7191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3_Section Divider_Double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rectangle with a white and blue background&#10;&#10;AI-generated content may be incorrect.">
            <a:extLst>
              <a:ext uri="{FF2B5EF4-FFF2-40B4-BE49-F238E27FC236}">
                <a16:creationId xmlns:a16="http://schemas.microsoft.com/office/drawing/2014/main" id="{471FA3AC-3952-BDF8-4811-D8358D3D98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06FC9B-AF7F-2841-AC41-7867E7F650D2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1054761" y="3860616"/>
            <a:ext cx="8539832" cy="902575"/>
          </a:xfrm>
        </p:spPr>
        <p:txBody>
          <a:bodyPr anchor="t">
            <a:noAutofit/>
          </a:bodyPr>
          <a:lstStyle>
            <a:lvl1pPr algn="l"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Divider</a:t>
            </a:r>
            <a:br>
              <a:rPr lang="en-US" dirty="0"/>
            </a:br>
            <a:r>
              <a:rPr lang="en-US" dirty="0"/>
              <a:t>Double Line (font 29pt)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3D2065-38B4-5749-BACA-5D4498C93BD6}"/>
              </a:ext>
            </a:extLst>
          </p:cNvPr>
          <p:cNvSpPr>
            <a:spLocks noGrp="1" noChangeAspect="1"/>
          </p:cNvSpPr>
          <p:nvPr>
            <p:ph type="subTitle" idx="1" hasCustomPrompt="1"/>
          </p:nvPr>
        </p:nvSpPr>
        <p:spPr>
          <a:xfrm>
            <a:off x="1054761" y="4850060"/>
            <a:ext cx="5503677" cy="78830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CA" sz="1600" b="0" i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by: (font 16pt)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3691468-85FA-D252-C0CD-1AAE1BC07F79}"/>
              </a:ext>
            </a:extLst>
          </p:cNvPr>
          <p:cNvCxnSpPr>
            <a:cxnSpLocks/>
          </p:cNvCxnSpPr>
          <p:nvPr userDrawn="1"/>
        </p:nvCxnSpPr>
        <p:spPr>
          <a:xfrm>
            <a:off x="803564" y="3618585"/>
            <a:ext cx="1041861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2462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1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rectangular object with white text&#10;&#10;AI-generated content may be incorrect.">
            <a:extLst>
              <a:ext uri="{FF2B5EF4-FFF2-40B4-BE49-F238E27FC236}">
                <a16:creationId xmlns:a16="http://schemas.microsoft.com/office/drawing/2014/main" id="{3AE3FDEE-3135-C241-6C30-826D31E1C3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063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lide_Edit in Master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lue and white triangle&#10;&#10;AI-generated content may be incorrect.">
            <a:extLst>
              <a:ext uri="{FF2B5EF4-FFF2-40B4-BE49-F238E27FC236}">
                <a16:creationId xmlns:a16="http://schemas.microsoft.com/office/drawing/2014/main" id="{7EE2F6C5-B65C-FADD-2B73-129954A5E3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3200" cy="68586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AE44E1-B50F-15B9-383A-88A14B6A2D8F}"/>
              </a:ext>
            </a:extLst>
          </p:cNvPr>
          <p:cNvSpPr txBox="1"/>
          <p:nvPr userDrawn="1"/>
        </p:nvSpPr>
        <p:spPr>
          <a:xfrm>
            <a:off x="7255565" y="6222602"/>
            <a:ext cx="41114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kern="0" spc="0" baseline="0" dirty="0">
                <a:solidFill>
                  <a:srgbClr val="63666A"/>
                </a:solidFill>
                <a:latin typeface="+mj-lt"/>
                <a:cs typeface="Arial" panose="020B0604020202020204" pitchFamily="34" charset="0"/>
              </a:rPr>
              <a:t>Environmental Science, Engineering, and Management Consulting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73DE2AA-77D3-D1AB-7CBC-4AF726B3B663}"/>
              </a:ext>
            </a:extLst>
          </p:cNvPr>
          <p:cNvSpPr txBox="1">
            <a:spLocks/>
          </p:cNvSpPr>
          <p:nvPr userDrawn="1"/>
        </p:nvSpPr>
        <p:spPr>
          <a:xfrm>
            <a:off x="5324640" y="3488634"/>
            <a:ext cx="5895638" cy="12401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lang="en-US" sz="28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50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lang="en-US" sz="24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CA" sz="1800" b="1" cap="all" dirty="0">
                <a:solidFill>
                  <a:srgbClr val="69B3E7"/>
                </a:solidFill>
              </a:rPr>
              <a:t>First Last</a:t>
            </a:r>
            <a:r>
              <a:rPr lang="en-CA" sz="1800" dirty="0">
                <a:solidFill>
                  <a:schemeClr val="bg1"/>
                </a:solidFill>
              </a:rPr>
              <a:t>, </a:t>
            </a:r>
            <a:r>
              <a:rPr lang="en-CA" sz="1600" dirty="0" err="1">
                <a:solidFill>
                  <a:schemeClr val="bg1"/>
                </a:solidFill>
              </a:rPr>
              <a:t>X.Xx</a:t>
            </a:r>
            <a:r>
              <a:rPr lang="en-CA" sz="1600" dirty="0">
                <a:solidFill>
                  <a:schemeClr val="bg1"/>
                </a:solidFill>
              </a:rPr>
              <a:t>., </a:t>
            </a:r>
            <a:r>
              <a:rPr lang="en-CA" sz="1600" dirty="0" err="1">
                <a:solidFill>
                  <a:schemeClr val="bg1"/>
                </a:solidFill>
              </a:rPr>
              <a:t>X.Xx</a:t>
            </a:r>
            <a:r>
              <a:rPr lang="en-CA" sz="1600" dirty="0">
                <a:solidFill>
                  <a:schemeClr val="bg1"/>
                </a:solidFill>
              </a:rPr>
              <a:t>.</a:t>
            </a:r>
            <a:br>
              <a:rPr lang="en-CA" sz="1600" dirty="0">
                <a:solidFill>
                  <a:schemeClr val="bg1"/>
                </a:solidFill>
              </a:rPr>
            </a:br>
            <a:r>
              <a:rPr lang="en-CA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Title Goes Here, Title Goes Here</a:t>
            </a:r>
            <a:br>
              <a:rPr lang="en-CA" sz="1600" dirty="0">
                <a:solidFill>
                  <a:schemeClr val="bg1"/>
                </a:solidFill>
              </a:rPr>
            </a:br>
            <a:r>
              <a:rPr lang="en-CA" sz="1600" dirty="0" err="1">
                <a:solidFill>
                  <a:schemeClr val="bg1"/>
                </a:solidFill>
              </a:rPr>
              <a:t>flast@traceassociates.ca</a:t>
            </a:r>
            <a:br>
              <a:rPr lang="en-CA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XXX.XXX.XXX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9E65760-F8B0-7E0D-4BFC-B9459DD9944B}"/>
              </a:ext>
            </a:extLst>
          </p:cNvPr>
          <p:cNvSpPr txBox="1">
            <a:spLocks/>
          </p:cNvSpPr>
          <p:nvPr userDrawn="1"/>
        </p:nvSpPr>
        <p:spPr>
          <a:xfrm>
            <a:off x="5887934" y="1736221"/>
            <a:ext cx="4769051" cy="485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lang="en-US" sz="32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lang="en-US" sz="28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20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20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3600" b="1" cap="all" dirty="0">
                <a:solidFill>
                  <a:srgbClr val="69B3E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Questions?</a:t>
            </a:r>
            <a:endParaRPr lang="en-CA" sz="36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F70F7A0-094B-0ED4-9332-D1222D60FF29}"/>
              </a:ext>
            </a:extLst>
          </p:cNvPr>
          <p:cNvCxnSpPr>
            <a:cxnSpLocks/>
          </p:cNvCxnSpPr>
          <p:nvPr userDrawn="1"/>
        </p:nvCxnSpPr>
        <p:spPr>
          <a:xfrm>
            <a:off x="5823364" y="2423677"/>
            <a:ext cx="4899600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C6E0302-FF03-7008-2661-B49435787235}"/>
              </a:ext>
            </a:extLst>
          </p:cNvPr>
          <p:cNvSpPr txBox="1">
            <a:spLocks/>
          </p:cNvSpPr>
          <p:nvPr userDrawn="1"/>
        </p:nvSpPr>
        <p:spPr>
          <a:xfrm>
            <a:off x="5887934" y="2564902"/>
            <a:ext cx="4769051" cy="6555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lang="en-US" sz="32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lang="en-US" sz="28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20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20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dirty="0"/>
              <a:t>We’re Here to Help.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F091B8A-25DE-EB66-8759-F6F17E891ECD}"/>
              </a:ext>
            </a:extLst>
          </p:cNvPr>
          <p:cNvSpPr txBox="1">
            <a:spLocks/>
          </p:cNvSpPr>
          <p:nvPr userDrawn="1"/>
        </p:nvSpPr>
        <p:spPr>
          <a:xfrm>
            <a:off x="1198852" y="950316"/>
            <a:ext cx="3678767" cy="24786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lang="en-US" sz="32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lang="en-US" sz="28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20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20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300"/>
              </a:spcBef>
              <a:spcAft>
                <a:spcPts val="1200"/>
              </a:spcAft>
            </a:pPr>
            <a:r>
              <a:rPr lang="en-CA" sz="900" b="1" dirty="0">
                <a:solidFill>
                  <a:srgbClr val="F3C300"/>
                </a:solidFill>
              </a:rPr>
              <a:t>To update your personal slide, use the following instructions. When complete, your page should look like the example below:</a:t>
            </a:r>
          </a:p>
          <a:p>
            <a:pPr algn="ctr">
              <a:spcBef>
                <a:spcPts val="300"/>
              </a:spcBef>
            </a:pPr>
            <a:r>
              <a:rPr lang="en-CA" sz="900" dirty="0">
                <a:solidFill>
                  <a:srgbClr val="F3C300"/>
                </a:solidFill>
              </a:rPr>
              <a:t>View &gt; Master &gt; Slide Master &gt;</a:t>
            </a:r>
            <a:br>
              <a:rPr lang="en-CA" sz="900" dirty="0">
                <a:solidFill>
                  <a:srgbClr val="F3C300"/>
                </a:solidFill>
              </a:rPr>
            </a:br>
            <a:r>
              <a:rPr lang="en-CA" sz="900" dirty="0">
                <a:solidFill>
                  <a:srgbClr val="F3C300"/>
                </a:solidFill>
              </a:rPr>
              <a:t>Scroll down to Contact </a:t>
            </a:r>
            <a:r>
              <a:rPr lang="en-CA" sz="900" dirty="0" err="1">
                <a:solidFill>
                  <a:srgbClr val="F3C300"/>
                </a:solidFill>
              </a:rPr>
              <a:t>Slide_Edit</a:t>
            </a:r>
            <a:r>
              <a:rPr lang="en-CA" sz="900" dirty="0">
                <a:solidFill>
                  <a:srgbClr val="F3C300"/>
                </a:solidFill>
              </a:rPr>
              <a:t> in Master Slides</a:t>
            </a:r>
          </a:p>
          <a:p>
            <a:pPr algn="ctr">
              <a:spcBef>
                <a:spcPts val="300"/>
              </a:spcBef>
            </a:pPr>
            <a:r>
              <a:rPr lang="en-CA" sz="900" dirty="0">
                <a:solidFill>
                  <a:srgbClr val="F3C300"/>
                </a:solidFill>
              </a:rPr>
              <a:t>—</a:t>
            </a:r>
          </a:p>
          <a:p>
            <a:pPr algn="ctr">
              <a:spcBef>
                <a:spcPts val="300"/>
              </a:spcBef>
            </a:pPr>
            <a:r>
              <a:rPr lang="en-CA" sz="900" dirty="0">
                <a:solidFill>
                  <a:srgbClr val="F3C300"/>
                </a:solidFill>
              </a:rPr>
              <a:t>Right click and cut blank background, </a:t>
            </a:r>
            <a:r>
              <a:rPr lang="en-CA" sz="900" b="1" dirty="0">
                <a:solidFill>
                  <a:srgbClr val="F3C3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insert your personal</a:t>
            </a:r>
            <a:br>
              <a:rPr lang="en-CA" sz="900" b="1" dirty="0">
                <a:solidFill>
                  <a:srgbClr val="F3C3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CA" sz="900" b="1" dirty="0">
                <a:solidFill>
                  <a:srgbClr val="F3C3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 to Help background image</a:t>
            </a:r>
            <a:r>
              <a:rPr lang="en-CA" sz="900" dirty="0">
                <a:solidFill>
                  <a:srgbClr val="F3C300"/>
                </a:solidFill>
              </a:rPr>
              <a:t>, size Height to 19.05 cm,</a:t>
            </a:r>
            <a:br>
              <a:rPr lang="en-CA" sz="900" dirty="0">
                <a:solidFill>
                  <a:srgbClr val="F3C300"/>
                </a:solidFill>
              </a:rPr>
            </a:br>
            <a:r>
              <a:rPr lang="en-CA" sz="900" dirty="0">
                <a:solidFill>
                  <a:srgbClr val="F3C300"/>
                </a:solidFill>
              </a:rPr>
              <a:t>right click your image, and Send to Back of content</a:t>
            </a:r>
          </a:p>
          <a:p>
            <a:pPr algn="ctr">
              <a:spcBef>
                <a:spcPts val="300"/>
              </a:spcBef>
            </a:pPr>
            <a:r>
              <a:rPr lang="en-CA" sz="900" dirty="0">
                <a:solidFill>
                  <a:srgbClr val="F3C300"/>
                </a:solidFill>
              </a:rPr>
              <a:t>—</a:t>
            </a:r>
          </a:p>
          <a:p>
            <a:pPr algn="ctr">
              <a:spcBef>
                <a:spcPts val="300"/>
              </a:spcBef>
            </a:pPr>
            <a:r>
              <a:rPr lang="en-CA" sz="900" dirty="0">
                <a:solidFill>
                  <a:srgbClr val="F3C300"/>
                </a:solidFill>
              </a:rPr>
              <a:t>Update content to the right to your personal information</a:t>
            </a:r>
          </a:p>
          <a:p>
            <a:pPr algn="ctr">
              <a:spcBef>
                <a:spcPts val="300"/>
              </a:spcBef>
            </a:pPr>
            <a:r>
              <a:rPr lang="en-CA" sz="900" dirty="0">
                <a:solidFill>
                  <a:srgbClr val="F3C300"/>
                </a:solidFill>
              </a:rPr>
              <a:t>— </a:t>
            </a:r>
          </a:p>
          <a:p>
            <a:pPr algn="ctr">
              <a:spcBef>
                <a:spcPts val="300"/>
              </a:spcBef>
            </a:pPr>
            <a:r>
              <a:rPr lang="en-CA" sz="900" dirty="0">
                <a:solidFill>
                  <a:srgbClr val="F3C300"/>
                </a:solidFill>
              </a:rPr>
              <a:t>Delete this text box</a:t>
            </a:r>
          </a:p>
          <a:p>
            <a:pPr algn="ctr">
              <a:spcBef>
                <a:spcPts val="300"/>
              </a:spcBef>
            </a:pPr>
            <a:r>
              <a:rPr lang="en-CA" sz="900" dirty="0">
                <a:solidFill>
                  <a:srgbClr val="F3C300"/>
                </a:solidFill>
              </a:rPr>
              <a:t>— </a:t>
            </a:r>
          </a:p>
          <a:p>
            <a:pPr algn="ctr">
              <a:spcBef>
                <a:spcPts val="300"/>
              </a:spcBef>
            </a:pPr>
            <a:r>
              <a:rPr lang="en-CA" sz="900" dirty="0">
                <a:solidFill>
                  <a:srgbClr val="F3C300"/>
                </a:solidFill>
              </a:rPr>
              <a:t>Delete the example below</a:t>
            </a:r>
          </a:p>
        </p:txBody>
      </p:sp>
      <p:pic>
        <p:nvPicPr>
          <p:cNvPr id="22" name="Picture 21" descr="A person in a suit smiling&#10;&#10;AI-generated content may be incorrect.">
            <a:extLst>
              <a:ext uri="{FF2B5EF4-FFF2-40B4-BE49-F238E27FC236}">
                <a16:creationId xmlns:a16="http://schemas.microsoft.com/office/drawing/2014/main" id="{E61A9AF0-D750-C213-B633-5356D223673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2300" y="3488634"/>
            <a:ext cx="3167407" cy="178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90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1_Full Colour Texture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11939-3F90-8B4E-B714-A16CADF4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4160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83D57-85CD-DA4C-AF2E-7116AB91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0767"/>
            <a:ext cx="10425056" cy="4044875"/>
          </a:xfrm>
        </p:spPr>
        <p:txBody>
          <a:bodyPr/>
          <a:lstStyle>
            <a:lvl1pPr marL="457200" indent="-457200">
              <a:defRPr sz="2400">
                <a:solidFill>
                  <a:schemeClr val="bg1"/>
                </a:solidFill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>
              <a:buNone/>
              <a:defRPr lang="en-US" sz="20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898349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1_Full Colour Texture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04433-AC22-B140-98D9-4D68307CA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0914"/>
            <a:ext cx="10515600" cy="516367"/>
          </a:xfrm>
        </p:spPr>
        <p:txBody>
          <a:bodyPr>
            <a:noAutofit/>
          </a:bodyPr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F2514-B931-8B40-A857-72C156FD57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30767"/>
            <a:ext cx="5181600" cy="4152452"/>
          </a:xfrm>
        </p:spPr>
        <p:txBody>
          <a:bodyPr/>
          <a:lstStyle>
            <a:lvl1pPr marL="457200" indent="-457200">
              <a:defRPr sz="2400">
                <a:solidFill>
                  <a:schemeClr val="bg1"/>
                </a:solidFill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68375" indent="-396875">
              <a:buNone/>
              <a:defRPr lang="en-US" sz="20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dirty="0"/>
              <a:t>Third level</a:t>
            </a:r>
          </a:p>
          <a:p>
            <a:pPr lvl="2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487A7-917C-8945-8C75-73FD98F86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30767"/>
            <a:ext cx="5181600" cy="4152452"/>
          </a:xfrm>
        </p:spPr>
        <p:txBody>
          <a:bodyPr/>
          <a:lstStyle>
            <a:lvl1pPr marL="457200" indent="-457200">
              <a:defRPr sz="2400">
                <a:solidFill>
                  <a:schemeClr val="bg1"/>
                </a:solidFill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342900">
              <a:defRPr lang="en-US" sz="20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408300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1_Full Colour Texture_Picture with 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521208"/>
          </a:xfrm>
        </p:spPr>
        <p:txBody>
          <a:bodyPr anchor="b"/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1430767"/>
            <a:ext cx="6172200" cy="406639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30769"/>
            <a:ext cx="3932237" cy="4066390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165100">
              <a:buNone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29863202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1_Full Colour Texture_Picture with Larger 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521208"/>
          </a:xfrm>
        </p:spPr>
        <p:txBody>
          <a:bodyPr anchor="b"/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315200" y="1430767"/>
            <a:ext cx="4037012" cy="406639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30769"/>
            <a:ext cx="6080354" cy="4066390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165100">
              <a:buNone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3118604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1_Full Colour Texture_Picture with Cap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521208"/>
          </a:xfrm>
        </p:spPr>
        <p:txBody>
          <a:bodyPr anchor="b"/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5756" y="1430767"/>
            <a:ext cx="6172200" cy="406639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32612" y="1430769"/>
            <a:ext cx="3932237" cy="4066390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165100">
              <a:buNone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18302067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1_Full Colour Texture_Picture Full Slid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2104" y="585217"/>
            <a:ext cx="10520108" cy="4911942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2601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B1_Full Colour Texture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53D3F-C8E6-5141-A1C9-6687A48EA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521208"/>
          </a:xfrm>
        </p:spPr>
        <p:txBody>
          <a:bodyPr>
            <a:normAutofit/>
          </a:bodyPr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9950B-30F7-4B4C-8B87-FD5A2A0BE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33739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6561BB-0C00-3A4F-8D4E-01330FE1E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77440"/>
            <a:ext cx="5157787" cy="2743200"/>
          </a:xfrm>
        </p:spPr>
        <p:txBody>
          <a:bodyPr/>
          <a:lstStyle>
            <a:lvl1pPr marL="457200" indent="-457200"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53A101-E2BD-7A46-817C-66F2A075BD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33739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66149F-9FDF-E047-9319-5CDB650D6F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77440"/>
            <a:ext cx="5183188" cy="2743200"/>
          </a:xfrm>
        </p:spPr>
        <p:txBody>
          <a:bodyPr/>
          <a:lstStyle>
            <a:lvl1pPr marL="457200" indent="-457200"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96758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1_Cover Slide_Double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C0C46C-3128-C121-1A76-DE37DD5602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06FC9B-AF7F-2841-AC41-7867E7F650D2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1054761" y="3395103"/>
            <a:ext cx="8539832" cy="902575"/>
          </a:xfrm>
        </p:spPr>
        <p:txBody>
          <a:bodyPr anchor="t">
            <a:noAutofit/>
          </a:bodyPr>
          <a:lstStyle>
            <a:lvl1pPr algn="l"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Cover Title</a:t>
            </a:r>
            <a:br>
              <a:rPr lang="en-US" dirty="0"/>
            </a:br>
            <a:r>
              <a:rPr lang="en-US" dirty="0"/>
              <a:t>Double Line (font 29pt)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3D2065-38B4-5749-BACA-5D4498C93BD6}"/>
              </a:ext>
            </a:extLst>
          </p:cNvPr>
          <p:cNvSpPr>
            <a:spLocks noGrp="1" noChangeAspect="1"/>
          </p:cNvSpPr>
          <p:nvPr>
            <p:ph type="subTitle" idx="1" hasCustomPrompt="1"/>
          </p:nvPr>
        </p:nvSpPr>
        <p:spPr>
          <a:xfrm>
            <a:off x="1054761" y="4384547"/>
            <a:ext cx="5503677" cy="78830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CA" sz="1600" b="0" i="0" smtClean="0">
                <a:solidFill>
                  <a:srgbClr val="C1DCE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by: (font 16pt)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4B76CD1-34D0-4819-B5B1-8A46CB549247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033741" y="5618457"/>
            <a:ext cx="1431435" cy="2011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CA" sz="1400" b="0" i="0" kern="120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100" baseline="0" dirty="0">
                <a:solidFill>
                  <a:srgbClr val="C1DCEE"/>
                </a:solidFill>
              </a:rPr>
              <a:t>Date: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0E4641CF-60BF-4314-84DC-E5CB3A31C203}"/>
              </a:ext>
            </a:extLst>
          </p:cNvPr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1477244" y="5859541"/>
            <a:ext cx="6111128" cy="201168"/>
          </a:xfrm>
        </p:spPr>
        <p:txBody>
          <a:bodyPr wrap="none">
            <a:noAutofit/>
          </a:bodyPr>
          <a:lstStyle>
            <a:lvl1pPr marL="0" indent="0">
              <a:buNone/>
              <a:defRPr sz="11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0300-011 Title of Document (font 11)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CD98189D-0D34-46B9-AE0F-1B78280A37CF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034334" y="5831888"/>
            <a:ext cx="1431435" cy="2011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CA" sz="1400" b="0" i="0" kern="120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100" baseline="0" dirty="0">
                <a:solidFill>
                  <a:srgbClr val="C1DCEE"/>
                </a:solidFill>
              </a:rPr>
              <a:t>File: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9ED11F6-7977-4EB2-A214-91585FF08B72}"/>
              </a:ext>
            </a:extLst>
          </p:cNvPr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1479516" y="5633212"/>
            <a:ext cx="4279392" cy="201168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Month  dd, year (font 11)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3691468-85FA-D252-C0CD-1AAE1BC07F79}"/>
              </a:ext>
            </a:extLst>
          </p:cNvPr>
          <p:cNvCxnSpPr>
            <a:cxnSpLocks/>
          </p:cNvCxnSpPr>
          <p:nvPr userDrawn="1"/>
        </p:nvCxnSpPr>
        <p:spPr>
          <a:xfrm>
            <a:off x="803564" y="3153072"/>
            <a:ext cx="10418618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30623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act Slide_Edit in Master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04066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1_Full Colour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11939-3F90-8B4E-B714-A16CADF4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4160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83D57-85CD-DA4C-AF2E-7116AB91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0767"/>
            <a:ext cx="10425056" cy="4044875"/>
          </a:xfrm>
        </p:spPr>
        <p:txBody>
          <a:bodyPr/>
          <a:lstStyle>
            <a:lvl1pPr marL="457200" indent="-457200">
              <a:defRPr sz="2400">
                <a:solidFill>
                  <a:schemeClr val="bg1"/>
                </a:solidFill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>
              <a:buNone/>
              <a:defRPr lang="en-US" sz="20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173068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1_Full Colour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04433-AC22-B140-98D9-4D68307CA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0914"/>
            <a:ext cx="10515600" cy="516367"/>
          </a:xfrm>
        </p:spPr>
        <p:txBody>
          <a:bodyPr>
            <a:noAutofit/>
          </a:bodyPr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F2514-B931-8B40-A857-72C156FD57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30767"/>
            <a:ext cx="5181600" cy="4152452"/>
          </a:xfrm>
        </p:spPr>
        <p:txBody>
          <a:bodyPr/>
          <a:lstStyle>
            <a:lvl1pPr marL="457200" indent="-457200">
              <a:defRPr sz="2400">
                <a:solidFill>
                  <a:schemeClr val="bg1"/>
                </a:solidFill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68375" indent="-396875">
              <a:buNone/>
              <a:defRPr lang="en-US" sz="20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dirty="0"/>
              <a:t>Third level</a:t>
            </a:r>
          </a:p>
          <a:p>
            <a:pPr lvl="2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487A7-917C-8945-8C75-73FD98F86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30767"/>
            <a:ext cx="5181600" cy="4152452"/>
          </a:xfrm>
        </p:spPr>
        <p:txBody>
          <a:bodyPr/>
          <a:lstStyle>
            <a:lvl1pPr marL="457200" indent="-457200">
              <a:defRPr sz="2400">
                <a:solidFill>
                  <a:schemeClr val="bg1"/>
                </a:solidFill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342900">
              <a:defRPr lang="en-US" sz="20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884790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1_Full Colour_Picture with 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521208"/>
          </a:xfrm>
        </p:spPr>
        <p:txBody>
          <a:bodyPr anchor="b"/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1430767"/>
            <a:ext cx="6172200" cy="406639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30769"/>
            <a:ext cx="3932237" cy="4066390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165100">
              <a:buNone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13713656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1_Full Colour_Picture with Larger 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521208"/>
          </a:xfrm>
        </p:spPr>
        <p:txBody>
          <a:bodyPr anchor="b"/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315200" y="1430767"/>
            <a:ext cx="4037012" cy="406639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30769"/>
            <a:ext cx="6080354" cy="4066390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165100">
              <a:buNone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25953529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1_Full Colour_Picture with Cap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521208"/>
          </a:xfrm>
        </p:spPr>
        <p:txBody>
          <a:bodyPr anchor="b"/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5756" y="1430767"/>
            <a:ext cx="6172200" cy="406639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32612" y="1430769"/>
            <a:ext cx="3932237" cy="4066390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165100">
              <a:buNone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12280973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1_Full Colour_Picture Full Slid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2104" y="585217"/>
            <a:ext cx="10520108" cy="4911942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9159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B1_Full Colour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53D3F-C8E6-5141-A1C9-6687A48EA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521208"/>
          </a:xfrm>
        </p:spPr>
        <p:txBody>
          <a:bodyPr>
            <a:normAutofit/>
          </a:bodyPr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9950B-30F7-4B4C-8B87-FD5A2A0BE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33739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6561BB-0C00-3A4F-8D4E-01330FE1E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77440"/>
            <a:ext cx="5157787" cy="2743200"/>
          </a:xfrm>
        </p:spPr>
        <p:txBody>
          <a:bodyPr/>
          <a:lstStyle>
            <a:lvl1pPr marL="457200" indent="-457200"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53A101-E2BD-7A46-817C-66F2A075BD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33739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66149F-9FDF-E047-9319-5CDB650D6F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77440"/>
            <a:ext cx="5183188" cy="2743200"/>
          </a:xfrm>
        </p:spPr>
        <p:txBody>
          <a:bodyPr/>
          <a:lstStyle>
            <a:lvl1pPr marL="457200" indent="-457200"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947890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1_White Texture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11939-3F90-8B4E-B714-A16CADF4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5056" cy="539496"/>
          </a:xfrm>
        </p:spPr>
        <p:txBody>
          <a:bodyPr/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83D57-85CD-DA4C-AF2E-7116AB91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5608"/>
            <a:ext cx="10425056" cy="4044880"/>
          </a:xfrm>
        </p:spPr>
        <p:txBody>
          <a:bodyPr/>
          <a:lstStyle>
            <a:lvl1pPr marL="457200" indent="-457200">
              <a:defRPr lang="en-US" sz="24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5000" indent="-342900">
              <a:defRPr lang="en-US" sz="2200" b="0" i="0" kern="1200" dirty="0" smtClean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>
              <a:defRPr lang="en-US" sz="20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rgbClr val="63666A"/>
                </a:solidFill>
              </a:defRPr>
            </a:lvl4pPr>
            <a:lvl5pPr>
              <a:defRPr>
                <a:solidFill>
                  <a:srgbClr val="63666A"/>
                </a:solidFill>
              </a:defRPr>
            </a:lvl5pPr>
          </a:lstStyle>
          <a:p>
            <a:pPr marL="457200" lvl="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074504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1_White Texture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11939-3F90-8B4E-B714-A16CADF4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5056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A3BAAE59-32F0-4095-9D16-F8BE4A74C42C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838143" y="1435607"/>
            <a:ext cx="10424160" cy="4044880"/>
          </a:xfrm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7982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1_Section Divider_Double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rectangular object with a white logo&#10;&#10;Description automatically generated">
            <a:extLst>
              <a:ext uri="{FF2B5EF4-FFF2-40B4-BE49-F238E27FC236}">
                <a16:creationId xmlns:a16="http://schemas.microsoft.com/office/drawing/2014/main" id="{E87D66ED-3A4B-A300-2634-0742F6EEB3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06FC9B-AF7F-2841-AC41-7867E7F650D2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1054761" y="3860616"/>
            <a:ext cx="8539832" cy="902575"/>
          </a:xfrm>
        </p:spPr>
        <p:txBody>
          <a:bodyPr anchor="t">
            <a:noAutofit/>
          </a:bodyPr>
          <a:lstStyle>
            <a:lvl1pPr algn="l"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Divider</a:t>
            </a:r>
            <a:br>
              <a:rPr lang="en-US" dirty="0"/>
            </a:br>
            <a:r>
              <a:rPr lang="en-US" dirty="0"/>
              <a:t>Double Line (font 29pt)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3D2065-38B4-5749-BACA-5D4498C93BD6}"/>
              </a:ext>
            </a:extLst>
          </p:cNvPr>
          <p:cNvSpPr>
            <a:spLocks noGrp="1" noChangeAspect="1"/>
          </p:cNvSpPr>
          <p:nvPr>
            <p:ph type="subTitle" idx="1" hasCustomPrompt="1"/>
          </p:nvPr>
        </p:nvSpPr>
        <p:spPr>
          <a:xfrm>
            <a:off x="1054761" y="4850060"/>
            <a:ext cx="5503677" cy="78830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CA" sz="1600" b="0" i="0" smtClean="0">
                <a:solidFill>
                  <a:srgbClr val="69B3E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by: (font 16pt)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3691468-85FA-D252-C0CD-1AAE1BC07F79}"/>
              </a:ext>
            </a:extLst>
          </p:cNvPr>
          <p:cNvCxnSpPr>
            <a:cxnSpLocks/>
          </p:cNvCxnSpPr>
          <p:nvPr userDrawn="1"/>
        </p:nvCxnSpPr>
        <p:spPr>
          <a:xfrm>
            <a:off x="803564" y="3618585"/>
            <a:ext cx="10418618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96839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1_White Texture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04433-AC22-B140-98D9-4D68307CA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4160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F2514-B931-8B40-A857-72C156FD57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35608"/>
            <a:ext cx="5181600" cy="4151376"/>
          </a:xfrm>
        </p:spPr>
        <p:txBody>
          <a:bodyPr/>
          <a:lstStyle>
            <a:lvl1pPr>
              <a:defRPr sz="2400">
                <a:solidFill>
                  <a:srgbClr val="63666A"/>
                </a:solidFill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>
                <a:solidFill>
                  <a:srgbClr val="63666A"/>
                </a:solidFill>
              </a:defRPr>
            </a:lvl3pPr>
            <a:lvl4pPr>
              <a:defRPr>
                <a:solidFill>
                  <a:srgbClr val="63666A"/>
                </a:solidFill>
              </a:defRPr>
            </a:lvl4pPr>
            <a:lvl5pPr>
              <a:defRPr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487A7-917C-8945-8C75-73FD98F86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35608"/>
            <a:ext cx="5181600" cy="4151376"/>
          </a:xfrm>
        </p:spPr>
        <p:txBody>
          <a:bodyPr/>
          <a:lstStyle>
            <a:lvl1pPr>
              <a:defRPr sz="2400">
                <a:solidFill>
                  <a:srgbClr val="63666A"/>
                </a:solidFill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>
                <a:solidFill>
                  <a:srgbClr val="63666A"/>
                </a:solidFill>
              </a:defRPr>
            </a:lvl3pPr>
            <a:lvl4pPr>
              <a:defRPr>
                <a:solidFill>
                  <a:srgbClr val="63666A"/>
                </a:solidFill>
              </a:defRPr>
            </a:lvl4pPr>
            <a:lvl5pPr>
              <a:defRPr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721627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1_White Texture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839788" y="457200"/>
            <a:ext cx="3932237" cy="1005840"/>
          </a:xfrm>
        </p:spPr>
        <p:txBody>
          <a:bodyPr anchor="b">
            <a:no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457200"/>
            <a:ext cx="6172200" cy="5039958"/>
          </a:xfr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 noChangeAspect="1"/>
          </p:cNvSpPr>
          <p:nvPr>
            <p:ph type="body" sz="half" idx="2"/>
          </p:nvPr>
        </p:nvSpPr>
        <p:spPr>
          <a:xfrm>
            <a:off x="839788" y="1742739"/>
            <a:ext cx="3932237" cy="3754420"/>
          </a:xfrm>
        </p:spPr>
        <p:txBody>
          <a:bodyPr>
            <a:noAutofit/>
          </a:bodyPr>
          <a:lstStyle>
            <a:lvl1pPr marL="457200" indent="-457200">
              <a:buFont typeface="Wingdings" panose="05000000000000000000" pitchFamily="2" charset="2"/>
              <a:buChar char="§"/>
              <a:defRPr lang="en-US" sz="24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85750">
              <a:buNone/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457200" lvl="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24102553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1_White Texture_Pictur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1248" y="566928"/>
            <a:ext cx="10510964" cy="4930230"/>
          </a:xfr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346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B1_White Texture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53D3F-C8E6-5141-A1C9-6687A48EA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66928"/>
            <a:ext cx="10424160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9950B-30F7-4B4C-8B87-FD5A2A0BE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35608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6561BB-0C00-3A4F-8D4E-01330FE1E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77440"/>
            <a:ext cx="5157787" cy="2743200"/>
          </a:xfrm>
        </p:spPr>
        <p:txBody>
          <a:bodyPr/>
          <a:lstStyle>
            <a:lvl1pPr>
              <a:defRPr sz="2400"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53A101-E2BD-7A46-817C-66F2A075BD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35608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66149F-9FDF-E047-9319-5CDB650D6F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77440"/>
            <a:ext cx="5183188" cy="2743200"/>
          </a:xfrm>
        </p:spPr>
        <p:txBody>
          <a:bodyPr/>
          <a:lstStyle>
            <a:lvl1pPr>
              <a:defRPr sz="2400"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584805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1_White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11939-3F90-8B4E-B714-A16CADF4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5056" cy="539496"/>
          </a:xfrm>
        </p:spPr>
        <p:txBody>
          <a:bodyPr/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83D57-85CD-DA4C-AF2E-7116AB91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5608"/>
            <a:ext cx="10425056" cy="4044880"/>
          </a:xfrm>
        </p:spPr>
        <p:txBody>
          <a:bodyPr/>
          <a:lstStyle>
            <a:lvl1pPr marL="457200" indent="-457200">
              <a:defRPr lang="en-US" sz="24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5000" indent="-342900">
              <a:defRPr lang="en-US" sz="2200" b="0" i="0" kern="1200" dirty="0" smtClean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>
              <a:defRPr lang="en-US" sz="20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rgbClr val="63666A"/>
                </a:solidFill>
              </a:defRPr>
            </a:lvl4pPr>
            <a:lvl5pPr>
              <a:defRPr>
                <a:solidFill>
                  <a:srgbClr val="63666A"/>
                </a:solidFill>
              </a:defRPr>
            </a:lvl5pPr>
          </a:lstStyle>
          <a:p>
            <a:pPr marL="457200" lvl="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134575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1_White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11939-3F90-8B4E-B714-A16CADF4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5056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A3BAAE59-32F0-4095-9D16-F8BE4A74C42C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838143" y="1435607"/>
            <a:ext cx="10424160" cy="4044880"/>
          </a:xfrm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196998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1_White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04433-AC22-B140-98D9-4D68307CA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4160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F2514-B931-8B40-A857-72C156FD57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35608"/>
            <a:ext cx="5181600" cy="4151376"/>
          </a:xfrm>
        </p:spPr>
        <p:txBody>
          <a:bodyPr/>
          <a:lstStyle>
            <a:lvl1pPr>
              <a:defRPr sz="2400">
                <a:solidFill>
                  <a:srgbClr val="63666A"/>
                </a:solidFill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>
                <a:solidFill>
                  <a:srgbClr val="63666A"/>
                </a:solidFill>
              </a:defRPr>
            </a:lvl3pPr>
            <a:lvl4pPr>
              <a:defRPr>
                <a:solidFill>
                  <a:srgbClr val="63666A"/>
                </a:solidFill>
              </a:defRPr>
            </a:lvl4pPr>
            <a:lvl5pPr>
              <a:defRPr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487A7-917C-8945-8C75-73FD98F86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35608"/>
            <a:ext cx="5181600" cy="4151376"/>
          </a:xfrm>
        </p:spPr>
        <p:txBody>
          <a:bodyPr/>
          <a:lstStyle>
            <a:lvl1pPr>
              <a:defRPr sz="2400">
                <a:solidFill>
                  <a:srgbClr val="63666A"/>
                </a:solidFill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>
                <a:solidFill>
                  <a:srgbClr val="63666A"/>
                </a:solidFill>
              </a:defRPr>
            </a:lvl3pPr>
            <a:lvl4pPr>
              <a:defRPr>
                <a:solidFill>
                  <a:srgbClr val="63666A"/>
                </a:solidFill>
              </a:defRPr>
            </a:lvl4pPr>
            <a:lvl5pPr>
              <a:defRPr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117941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1_White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839788" y="457200"/>
            <a:ext cx="3932237" cy="1005840"/>
          </a:xfrm>
        </p:spPr>
        <p:txBody>
          <a:bodyPr anchor="b">
            <a:no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457200"/>
            <a:ext cx="6172200" cy="5039958"/>
          </a:xfr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 noChangeAspect="1"/>
          </p:cNvSpPr>
          <p:nvPr>
            <p:ph type="body" sz="half" idx="2"/>
          </p:nvPr>
        </p:nvSpPr>
        <p:spPr>
          <a:xfrm>
            <a:off x="839788" y="1742739"/>
            <a:ext cx="3932237" cy="3754420"/>
          </a:xfrm>
        </p:spPr>
        <p:txBody>
          <a:bodyPr>
            <a:noAutofit/>
          </a:bodyPr>
          <a:lstStyle>
            <a:lvl1pPr marL="457200" indent="-457200">
              <a:buFont typeface="Wingdings" panose="05000000000000000000" pitchFamily="2" charset="2"/>
              <a:buChar char="§"/>
              <a:defRPr lang="en-US" sz="24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85750">
              <a:buNone/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457200" lvl="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38785381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1_White_Pictur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1248" y="566928"/>
            <a:ext cx="10510964" cy="4930230"/>
          </a:xfr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9092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B1_White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53D3F-C8E6-5141-A1C9-6687A48EA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66928"/>
            <a:ext cx="10424160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9950B-30F7-4B4C-8B87-FD5A2A0BE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35608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6561BB-0C00-3A4F-8D4E-01330FE1E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77440"/>
            <a:ext cx="5157787" cy="2743200"/>
          </a:xfrm>
        </p:spPr>
        <p:txBody>
          <a:bodyPr/>
          <a:lstStyle>
            <a:lvl1pPr>
              <a:defRPr sz="2400"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53A101-E2BD-7A46-817C-66F2A075BD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35608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66149F-9FDF-E047-9319-5CDB650D6F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77440"/>
            <a:ext cx="5183188" cy="2743200"/>
          </a:xfrm>
        </p:spPr>
        <p:txBody>
          <a:bodyPr/>
          <a:lstStyle>
            <a:lvl1pPr>
              <a:defRPr sz="2400"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24279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1_Section Divider_Double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rectangular object with a white logo&#10;&#10;Description automatically generated">
            <a:extLst>
              <a:ext uri="{FF2B5EF4-FFF2-40B4-BE49-F238E27FC236}">
                <a16:creationId xmlns:a16="http://schemas.microsoft.com/office/drawing/2014/main" id="{AD408ED6-5C84-1EE5-5E04-B4538BA91F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06FC9B-AF7F-2841-AC41-7867E7F650D2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1054761" y="3860616"/>
            <a:ext cx="8539832" cy="902575"/>
          </a:xfrm>
        </p:spPr>
        <p:txBody>
          <a:bodyPr anchor="t">
            <a:noAutofit/>
          </a:bodyPr>
          <a:lstStyle>
            <a:lvl1pPr algn="l"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Divider</a:t>
            </a:r>
            <a:br>
              <a:rPr lang="en-US" dirty="0"/>
            </a:br>
            <a:r>
              <a:rPr lang="en-US" dirty="0"/>
              <a:t>Double Line (font 29pt)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3D2065-38B4-5749-BACA-5D4498C93BD6}"/>
              </a:ext>
            </a:extLst>
          </p:cNvPr>
          <p:cNvSpPr>
            <a:spLocks noGrp="1" noChangeAspect="1"/>
          </p:cNvSpPr>
          <p:nvPr>
            <p:ph type="subTitle" idx="1" hasCustomPrompt="1"/>
          </p:nvPr>
        </p:nvSpPr>
        <p:spPr>
          <a:xfrm>
            <a:off x="1054761" y="4850060"/>
            <a:ext cx="5503677" cy="78830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CA" sz="1600" b="0" i="0" smtClean="0">
                <a:solidFill>
                  <a:srgbClr val="69B3E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by: (font 16pt)</a:t>
            </a:r>
          </a:p>
        </p:txBody>
      </p:sp>
    </p:spTree>
    <p:extLst>
      <p:ext uri="{BB962C8B-B14F-4D97-AF65-F5344CB8AC3E}">
        <p14:creationId xmlns:p14="http://schemas.microsoft.com/office/powerpoint/2010/main" val="4080501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2_Full Colour Texture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11939-3F90-8B4E-B714-A16CADF4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4160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83D57-85CD-DA4C-AF2E-7116AB91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0767"/>
            <a:ext cx="10425056" cy="4044875"/>
          </a:xfrm>
        </p:spPr>
        <p:txBody>
          <a:bodyPr/>
          <a:lstStyle>
            <a:lvl1pPr marL="457200" indent="-457200">
              <a:defRPr sz="2400">
                <a:solidFill>
                  <a:schemeClr val="bg1"/>
                </a:solidFill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>
              <a:buNone/>
              <a:defRPr lang="en-US" sz="20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670511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2_Full Colour Texture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04433-AC22-B140-98D9-4D68307CA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0914"/>
            <a:ext cx="10515600" cy="516367"/>
          </a:xfrm>
        </p:spPr>
        <p:txBody>
          <a:bodyPr>
            <a:noAutofit/>
          </a:bodyPr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F2514-B931-8B40-A857-72C156FD57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30767"/>
            <a:ext cx="5181600" cy="4152452"/>
          </a:xfrm>
        </p:spPr>
        <p:txBody>
          <a:bodyPr/>
          <a:lstStyle>
            <a:lvl1pPr marL="457200" indent="-457200">
              <a:defRPr sz="2400">
                <a:solidFill>
                  <a:schemeClr val="bg1"/>
                </a:solidFill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68375" indent="-396875">
              <a:buNone/>
              <a:defRPr lang="en-US" sz="20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dirty="0"/>
              <a:t>Third level</a:t>
            </a:r>
          </a:p>
          <a:p>
            <a:pPr lvl="2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487A7-917C-8945-8C75-73FD98F86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30767"/>
            <a:ext cx="5181600" cy="4152452"/>
          </a:xfrm>
        </p:spPr>
        <p:txBody>
          <a:bodyPr/>
          <a:lstStyle>
            <a:lvl1pPr marL="457200" indent="-457200">
              <a:defRPr sz="2400">
                <a:solidFill>
                  <a:schemeClr val="bg1"/>
                </a:solidFill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342900">
              <a:defRPr lang="en-US" sz="20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735387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2_Full Colour Texture_Picture with 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521208"/>
          </a:xfrm>
        </p:spPr>
        <p:txBody>
          <a:bodyPr anchor="b"/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1430767"/>
            <a:ext cx="6172200" cy="406639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30769"/>
            <a:ext cx="3932237" cy="4066390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165100">
              <a:buNone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14306439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2_Full Colour Texture_Picture with Larger 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521208"/>
          </a:xfrm>
        </p:spPr>
        <p:txBody>
          <a:bodyPr anchor="b"/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315200" y="1430767"/>
            <a:ext cx="4037012" cy="406639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30769"/>
            <a:ext cx="6080354" cy="4066390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165100">
              <a:buNone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39124873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2_Full Colour Texture_Picture with Cap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521208"/>
          </a:xfrm>
        </p:spPr>
        <p:txBody>
          <a:bodyPr anchor="b"/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5756" y="1430767"/>
            <a:ext cx="6172200" cy="406639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32612" y="1430769"/>
            <a:ext cx="3932237" cy="4066390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165100">
              <a:buNone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5213053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2_Full Colour Texture_Picture Full Slid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2104" y="585217"/>
            <a:ext cx="10520108" cy="4911942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7590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B2_Full Colour Texture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53D3F-C8E6-5141-A1C9-6687A48EA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521208"/>
          </a:xfrm>
        </p:spPr>
        <p:txBody>
          <a:bodyPr>
            <a:normAutofit/>
          </a:bodyPr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9950B-30F7-4B4C-8B87-FD5A2A0BE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33739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6561BB-0C00-3A4F-8D4E-01330FE1E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77440"/>
            <a:ext cx="5157787" cy="2743200"/>
          </a:xfrm>
        </p:spPr>
        <p:txBody>
          <a:bodyPr/>
          <a:lstStyle>
            <a:lvl1pPr marL="457200" indent="-457200"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53A101-E2BD-7A46-817C-66F2A075BD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33739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66149F-9FDF-E047-9319-5CDB650D6F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77440"/>
            <a:ext cx="5183188" cy="2743200"/>
          </a:xfrm>
        </p:spPr>
        <p:txBody>
          <a:bodyPr/>
          <a:lstStyle>
            <a:lvl1pPr marL="457200" indent="-457200"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081313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2_Full Colour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11939-3F90-8B4E-B714-A16CADF4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4160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83D57-85CD-DA4C-AF2E-7116AB91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0767"/>
            <a:ext cx="10425056" cy="4044875"/>
          </a:xfrm>
        </p:spPr>
        <p:txBody>
          <a:bodyPr/>
          <a:lstStyle>
            <a:lvl1pPr marL="457200" indent="-457200">
              <a:defRPr sz="2400">
                <a:solidFill>
                  <a:schemeClr val="bg1"/>
                </a:solidFill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>
              <a:buNone/>
              <a:defRPr lang="en-US" sz="20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786781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2_Full Colour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04433-AC22-B140-98D9-4D68307CA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0914"/>
            <a:ext cx="10515600" cy="516367"/>
          </a:xfrm>
        </p:spPr>
        <p:txBody>
          <a:bodyPr>
            <a:noAutofit/>
          </a:bodyPr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F2514-B931-8B40-A857-72C156FD57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30767"/>
            <a:ext cx="5181600" cy="4152452"/>
          </a:xfrm>
        </p:spPr>
        <p:txBody>
          <a:bodyPr/>
          <a:lstStyle>
            <a:lvl1pPr marL="457200" indent="-457200">
              <a:defRPr>
                <a:solidFill>
                  <a:schemeClr val="bg1"/>
                </a:solidFill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4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68375" indent="-396875">
              <a:buNone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dirty="0"/>
              <a:t>Third level</a:t>
            </a:r>
          </a:p>
          <a:p>
            <a:pPr lvl="2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487A7-917C-8945-8C75-73FD98F86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30767"/>
            <a:ext cx="5181600" cy="4152452"/>
          </a:xfrm>
        </p:spPr>
        <p:txBody>
          <a:bodyPr/>
          <a:lstStyle>
            <a:lvl1pPr marL="457200" indent="-457200">
              <a:defRPr>
                <a:solidFill>
                  <a:schemeClr val="bg1"/>
                </a:solidFill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4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342900"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050247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2_Full Colour_Picture with 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521208"/>
          </a:xfrm>
        </p:spPr>
        <p:txBody>
          <a:bodyPr anchor="b"/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1430767"/>
            <a:ext cx="6172200" cy="406639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30769"/>
            <a:ext cx="3932237" cy="4066390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165100">
              <a:buNone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2574928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1_Cover Slide_Single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rectangular object with a white logo&#10;&#10;Description automatically generated">
            <a:extLst>
              <a:ext uri="{FF2B5EF4-FFF2-40B4-BE49-F238E27FC236}">
                <a16:creationId xmlns:a16="http://schemas.microsoft.com/office/drawing/2014/main" id="{E87D66ED-3A4B-A300-2634-0742F6EEB3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06FC9B-AF7F-2841-AC41-7867E7F650D2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1054761" y="3709767"/>
            <a:ext cx="8539832" cy="500756"/>
          </a:xfrm>
        </p:spPr>
        <p:txBody>
          <a:bodyPr anchor="b">
            <a:noAutofit/>
          </a:bodyPr>
          <a:lstStyle>
            <a:lvl1pPr algn="l"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Cover Title Single Line (font 29pt)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3D2065-38B4-5749-BACA-5D4498C93BD6}"/>
              </a:ext>
            </a:extLst>
          </p:cNvPr>
          <p:cNvSpPr>
            <a:spLocks noGrp="1" noChangeAspect="1"/>
          </p:cNvSpPr>
          <p:nvPr>
            <p:ph type="subTitle" idx="1" hasCustomPrompt="1"/>
          </p:nvPr>
        </p:nvSpPr>
        <p:spPr>
          <a:xfrm>
            <a:off x="1054761" y="4319875"/>
            <a:ext cx="5503677" cy="78830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CA" sz="1600" b="0" i="0" smtClean="0">
                <a:solidFill>
                  <a:srgbClr val="69B3E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by: (font 16pt)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4B76CD1-34D0-4819-B5B1-8A46CB549247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033741" y="5618457"/>
            <a:ext cx="1431435" cy="2011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CA" sz="1400" b="0" i="0" kern="120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100" baseline="0" dirty="0">
                <a:solidFill>
                  <a:srgbClr val="69B3E7"/>
                </a:solidFill>
              </a:rPr>
              <a:t>Date: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0E4641CF-60BF-4314-84DC-E5CB3A31C203}"/>
              </a:ext>
            </a:extLst>
          </p:cNvPr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1477244" y="5859541"/>
            <a:ext cx="6111128" cy="201168"/>
          </a:xfrm>
        </p:spPr>
        <p:txBody>
          <a:bodyPr wrap="none">
            <a:noAutofit/>
          </a:bodyPr>
          <a:lstStyle>
            <a:lvl1pPr marL="0" indent="0">
              <a:buNone/>
              <a:defRPr sz="11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0300-011 Title of Document (font 11)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CD98189D-0D34-46B9-AE0F-1B78280A37CF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034334" y="5831888"/>
            <a:ext cx="1431435" cy="2011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CA" sz="1400" b="0" i="0" kern="120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100" baseline="0" dirty="0">
                <a:solidFill>
                  <a:srgbClr val="69B3E7"/>
                </a:solidFill>
              </a:rPr>
              <a:t>File: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9ED11F6-7977-4EB2-A214-91585FF08B72}"/>
              </a:ext>
            </a:extLst>
          </p:cNvPr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1479516" y="5633212"/>
            <a:ext cx="4279392" cy="201168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Month  dd, year (font 11)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E0B8E01-A5E5-E44D-55B7-614CDA0F0362}"/>
              </a:ext>
            </a:extLst>
          </p:cNvPr>
          <p:cNvCxnSpPr>
            <a:cxnSpLocks/>
          </p:cNvCxnSpPr>
          <p:nvPr userDrawn="1"/>
        </p:nvCxnSpPr>
        <p:spPr>
          <a:xfrm>
            <a:off x="803564" y="3470565"/>
            <a:ext cx="10418618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82649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2_Full Colour_Picture with Larger 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521208"/>
          </a:xfrm>
        </p:spPr>
        <p:txBody>
          <a:bodyPr anchor="b"/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315200" y="1430767"/>
            <a:ext cx="4037012" cy="406639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30769"/>
            <a:ext cx="6080354" cy="4066390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165100">
              <a:buNone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22592573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2_Full Colour_Picture with Cap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521208"/>
          </a:xfrm>
        </p:spPr>
        <p:txBody>
          <a:bodyPr anchor="b"/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5756" y="1430767"/>
            <a:ext cx="6172200" cy="406639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32612" y="1430769"/>
            <a:ext cx="3932237" cy="4066390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165100">
              <a:buNone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31306743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2_Full Colour_Picture Full Slid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2104" y="585217"/>
            <a:ext cx="10520108" cy="4911942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715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B2_Full Colour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53D3F-C8E6-5141-A1C9-6687A48EA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521208"/>
          </a:xfrm>
        </p:spPr>
        <p:txBody>
          <a:bodyPr>
            <a:normAutofit/>
          </a:bodyPr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9950B-30F7-4B4C-8B87-FD5A2A0BE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33739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6561BB-0C00-3A4F-8D4E-01330FE1E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77440"/>
            <a:ext cx="5157787" cy="2743200"/>
          </a:xfrm>
        </p:spPr>
        <p:txBody>
          <a:bodyPr/>
          <a:lstStyle>
            <a:lvl1pPr marL="457200" indent="-457200"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53A101-E2BD-7A46-817C-66F2A075BD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33739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66149F-9FDF-E047-9319-5CDB650D6F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77440"/>
            <a:ext cx="5183188" cy="2743200"/>
          </a:xfrm>
        </p:spPr>
        <p:txBody>
          <a:bodyPr/>
          <a:lstStyle>
            <a:lvl1pPr marL="457200" indent="-457200"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862384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2_White Texture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11939-3F90-8B4E-B714-A16CADF4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5056" cy="539496"/>
          </a:xfrm>
        </p:spPr>
        <p:txBody>
          <a:bodyPr/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83D57-85CD-DA4C-AF2E-7116AB91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5608"/>
            <a:ext cx="10425056" cy="4044880"/>
          </a:xfrm>
        </p:spPr>
        <p:txBody>
          <a:bodyPr/>
          <a:lstStyle>
            <a:lvl1pPr marL="457200" indent="-457200">
              <a:defRPr lang="en-US" sz="24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5000" indent="-342900">
              <a:defRPr lang="en-US" sz="2200" b="0" i="0" kern="1200" dirty="0" smtClean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>
              <a:defRPr lang="en-US" sz="20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rgbClr val="63666A"/>
                </a:solidFill>
              </a:defRPr>
            </a:lvl4pPr>
            <a:lvl5pPr>
              <a:defRPr>
                <a:solidFill>
                  <a:srgbClr val="63666A"/>
                </a:solidFill>
              </a:defRPr>
            </a:lvl5pPr>
          </a:lstStyle>
          <a:p>
            <a:pPr marL="457200" lvl="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676597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2_White Texture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11939-3F90-8B4E-B714-A16CADF4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5056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A3BAAE59-32F0-4095-9D16-F8BE4A74C42C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838143" y="1435607"/>
            <a:ext cx="10424160" cy="4044880"/>
          </a:xfrm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51256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2_White Texture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04433-AC22-B140-98D9-4D68307CA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4160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F2514-B931-8B40-A857-72C156FD57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35608"/>
            <a:ext cx="5181600" cy="4151376"/>
          </a:xfrm>
        </p:spPr>
        <p:txBody>
          <a:bodyPr/>
          <a:lstStyle>
            <a:lvl1pPr>
              <a:defRPr sz="2400">
                <a:solidFill>
                  <a:srgbClr val="63666A"/>
                </a:solidFill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>
                <a:solidFill>
                  <a:srgbClr val="63666A"/>
                </a:solidFill>
              </a:defRPr>
            </a:lvl3pPr>
            <a:lvl4pPr>
              <a:defRPr>
                <a:solidFill>
                  <a:srgbClr val="63666A"/>
                </a:solidFill>
              </a:defRPr>
            </a:lvl4pPr>
            <a:lvl5pPr>
              <a:defRPr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487A7-917C-8945-8C75-73FD98F86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35608"/>
            <a:ext cx="5181600" cy="4151376"/>
          </a:xfrm>
        </p:spPr>
        <p:txBody>
          <a:bodyPr/>
          <a:lstStyle>
            <a:lvl1pPr>
              <a:defRPr sz="2400">
                <a:solidFill>
                  <a:srgbClr val="63666A"/>
                </a:solidFill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>
                <a:solidFill>
                  <a:srgbClr val="63666A"/>
                </a:solidFill>
              </a:defRPr>
            </a:lvl3pPr>
            <a:lvl4pPr>
              <a:defRPr>
                <a:solidFill>
                  <a:srgbClr val="63666A"/>
                </a:solidFill>
              </a:defRPr>
            </a:lvl4pPr>
            <a:lvl5pPr>
              <a:defRPr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132519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2_White Texture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839788" y="457200"/>
            <a:ext cx="3932237" cy="1005840"/>
          </a:xfrm>
        </p:spPr>
        <p:txBody>
          <a:bodyPr anchor="b">
            <a:no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457200"/>
            <a:ext cx="6172200" cy="5039958"/>
          </a:xfr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 noChangeAspect="1"/>
          </p:cNvSpPr>
          <p:nvPr>
            <p:ph type="body" sz="half" idx="2"/>
          </p:nvPr>
        </p:nvSpPr>
        <p:spPr>
          <a:xfrm>
            <a:off x="839788" y="1742739"/>
            <a:ext cx="3932237" cy="3754420"/>
          </a:xfrm>
        </p:spPr>
        <p:txBody>
          <a:bodyPr>
            <a:noAutofit/>
          </a:bodyPr>
          <a:lstStyle>
            <a:lvl1pPr marL="457200" indent="-457200">
              <a:buFont typeface="Wingdings" panose="05000000000000000000" pitchFamily="2" charset="2"/>
              <a:buChar char="§"/>
              <a:defRPr lang="en-US" sz="24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85750">
              <a:buNone/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457200" lvl="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20396535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2_White Texture_Pictur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1248" y="566928"/>
            <a:ext cx="10510964" cy="4930230"/>
          </a:xfr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135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B2_White Texture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53D3F-C8E6-5141-A1C9-6687A48EA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66928"/>
            <a:ext cx="10424160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9950B-30F7-4B4C-8B87-FD5A2A0BE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35608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6561BB-0C00-3A4F-8D4E-01330FE1E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77440"/>
            <a:ext cx="5157787" cy="2743200"/>
          </a:xfrm>
        </p:spPr>
        <p:txBody>
          <a:bodyPr/>
          <a:lstStyle>
            <a:lvl1pPr>
              <a:defRPr sz="2400"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53A101-E2BD-7A46-817C-66F2A075BD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35608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66149F-9FDF-E047-9319-5CDB650D6F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77440"/>
            <a:ext cx="5183188" cy="2743200"/>
          </a:xfrm>
        </p:spPr>
        <p:txBody>
          <a:bodyPr/>
          <a:lstStyle>
            <a:lvl1pPr>
              <a:defRPr sz="2400"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59786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1_Section Divider_Single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rectangular object with a white logo&#10;&#10;Description automatically generated">
            <a:extLst>
              <a:ext uri="{FF2B5EF4-FFF2-40B4-BE49-F238E27FC236}">
                <a16:creationId xmlns:a16="http://schemas.microsoft.com/office/drawing/2014/main" id="{E87D66ED-3A4B-A300-2634-0742F6EEB3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06FC9B-AF7F-2841-AC41-7867E7F650D2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1054761" y="4225156"/>
            <a:ext cx="8539832" cy="500756"/>
          </a:xfrm>
        </p:spPr>
        <p:txBody>
          <a:bodyPr anchor="b">
            <a:noAutofit/>
          </a:bodyPr>
          <a:lstStyle>
            <a:lvl1pPr algn="l"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Cover Title Single Line (font 29pt)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3D2065-38B4-5749-BACA-5D4498C93BD6}"/>
              </a:ext>
            </a:extLst>
          </p:cNvPr>
          <p:cNvSpPr>
            <a:spLocks noGrp="1" noChangeAspect="1"/>
          </p:cNvSpPr>
          <p:nvPr>
            <p:ph type="subTitle" idx="1" hasCustomPrompt="1"/>
          </p:nvPr>
        </p:nvSpPr>
        <p:spPr>
          <a:xfrm>
            <a:off x="1054761" y="4835264"/>
            <a:ext cx="5503677" cy="78830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CA" sz="1600" b="0" i="0" smtClean="0">
                <a:solidFill>
                  <a:srgbClr val="69B3E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by: (font 16pt)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E0B8E01-A5E5-E44D-55B7-614CDA0F0362}"/>
              </a:ext>
            </a:extLst>
          </p:cNvPr>
          <p:cNvCxnSpPr>
            <a:cxnSpLocks/>
          </p:cNvCxnSpPr>
          <p:nvPr userDrawn="1"/>
        </p:nvCxnSpPr>
        <p:spPr>
          <a:xfrm>
            <a:off x="803564" y="3985954"/>
            <a:ext cx="10418618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64136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2_White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11939-3F90-8B4E-B714-A16CADF4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5056" cy="539496"/>
          </a:xfrm>
        </p:spPr>
        <p:txBody>
          <a:bodyPr/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83D57-85CD-DA4C-AF2E-7116AB91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5608"/>
            <a:ext cx="10425056" cy="4044880"/>
          </a:xfrm>
        </p:spPr>
        <p:txBody>
          <a:bodyPr/>
          <a:lstStyle>
            <a:lvl1pPr marL="457200" indent="-457200">
              <a:defRPr lang="en-US" sz="24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5000" indent="-342900">
              <a:defRPr lang="en-US" sz="2200" b="0" i="0" kern="1200" dirty="0" smtClean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>
              <a:defRPr lang="en-US" sz="20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rgbClr val="63666A"/>
                </a:solidFill>
              </a:defRPr>
            </a:lvl4pPr>
            <a:lvl5pPr>
              <a:defRPr>
                <a:solidFill>
                  <a:srgbClr val="63666A"/>
                </a:solidFill>
              </a:defRPr>
            </a:lvl5pPr>
          </a:lstStyle>
          <a:p>
            <a:pPr marL="457200" lvl="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424611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2_White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11939-3F90-8B4E-B714-A16CADF4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5056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A3BAAE59-32F0-4095-9D16-F8BE4A74C42C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838143" y="1435607"/>
            <a:ext cx="10424160" cy="4044880"/>
          </a:xfrm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18397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2_White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04433-AC22-B140-98D9-4D68307CA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4160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F2514-B931-8B40-A857-72C156FD57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35608"/>
            <a:ext cx="5181600" cy="4151376"/>
          </a:xfrm>
        </p:spPr>
        <p:txBody>
          <a:bodyPr/>
          <a:lstStyle>
            <a:lvl1pPr>
              <a:defRPr sz="2400">
                <a:solidFill>
                  <a:srgbClr val="63666A"/>
                </a:solidFill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>
                <a:solidFill>
                  <a:srgbClr val="63666A"/>
                </a:solidFill>
              </a:defRPr>
            </a:lvl3pPr>
            <a:lvl4pPr>
              <a:defRPr>
                <a:solidFill>
                  <a:srgbClr val="63666A"/>
                </a:solidFill>
              </a:defRPr>
            </a:lvl4pPr>
            <a:lvl5pPr>
              <a:defRPr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487A7-917C-8945-8C75-73FD98F86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35608"/>
            <a:ext cx="5181600" cy="4151376"/>
          </a:xfrm>
        </p:spPr>
        <p:txBody>
          <a:bodyPr/>
          <a:lstStyle>
            <a:lvl1pPr>
              <a:defRPr sz="2400">
                <a:solidFill>
                  <a:srgbClr val="63666A"/>
                </a:solidFill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>
                <a:solidFill>
                  <a:srgbClr val="63666A"/>
                </a:solidFill>
              </a:defRPr>
            </a:lvl3pPr>
            <a:lvl4pPr>
              <a:defRPr>
                <a:solidFill>
                  <a:srgbClr val="63666A"/>
                </a:solidFill>
              </a:defRPr>
            </a:lvl4pPr>
            <a:lvl5pPr>
              <a:defRPr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087022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2_White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839788" y="457200"/>
            <a:ext cx="3932237" cy="1005840"/>
          </a:xfrm>
        </p:spPr>
        <p:txBody>
          <a:bodyPr anchor="b">
            <a:no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457200"/>
            <a:ext cx="6172200" cy="5039958"/>
          </a:xfr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 noChangeAspect="1"/>
          </p:cNvSpPr>
          <p:nvPr>
            <p:ph type="body" sz="half" idx="2"/>
          </p:nvPr>
        </p:nvSpPr>
        <p:spPr>
          <a:xfrm>
            <a:off x="839788" y="1742739"/>
            <a:ext cx="3932237" cy="3754420"/>
          </a:xfrm>
        </p:spPr>
        <p:txBody>
          <a:bodyPr>
            <a:noAutofit/>
          </a:bodyPr>
          <a:lstStyle>
            <a:lvl1pPr marL="457200" indent="-457200">
              <a:buFont typeface="Wingdings" panose="05000000000000000000" pitchFamily="2" charset="2"/>
              <a:buChar char="§"/>
              <a:defRPr lang="en-US" sz="24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85750">
              <a:buNone/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457200" lvl="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16348524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2_White_Pictur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1248" y="566928"/>
            <a:ext cx="10510964" cy="4930230"/>
          </a:xfr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0604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B2_White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53D3F-C8E6-5141-A1C9-6687A48EA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66928"/>
            <a:ext cx="10424160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9950B-30F7-4B4C-8B87-FD5A2A0BE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35608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6561BB-0C00-3A4F-8D4E-01330FE1E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77440"/>
            <a:ext cx="5157787" cy="2743200"/>
          </a:xfrm>
        </p:spPr>
        <p:txBody>
          <a:bodyPr/>
          <a:lstStyle>
            <a:lvl1pPr>
              <a:defRPr sz="2400"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53A101-E2BD-7A46-817C-66F2A075BD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35608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66149F-9FDF-E047-9319-5CDB650D6F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77440"/>
            <a:ext cx="5183188" cy="2743200"/>
          </a:xfrm>
        </p:spPr>
        <p:txBody>
          <a:bodyPr/>
          <a:lstStyle>
            <a:lvl1pPr>
              <a:defRPr sz="2400"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451032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3_Full Colour Texture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11939-3F90-8B4E-B714-A16CADF4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4160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83D57-85CD-DA4C-AF2E-7116AB91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0767"/>
            <a:ext cx="10425056" cy="4044875"/>
          </a:xfrm>
        </p:spPr>
        <p:txBody>
          <a:bodyPr/>
          <a:lstStyle>
            <a:lvl1pPr marL="457200" indent="-457200">
              <a:defRPr sz="2400">
                <a:solidFill>
                  <a:schemeClr val="bg1"/>
                </a:solidFill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>
              <a:buNone/>
              <a:defRPr lang="en-US" sz="20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423057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3_Full Colour Texture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04433-AC22-B140-98D9-4D68307CA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0914"/>
            <a:ext cx="10515600" cy="516367"/>
          </a:xfrm>
        </p:spPr>
        <p:txBody>
          <a:bodyPr>
            <a:noAutofit/>
          </a:bodyPr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F2514-B931-8B40-A857-72C156FD57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30767"/>
            <a:ext cx="5181600" cy="4152452"/>
          </a:xfrm>
        </p:spPr>
        <p:txBody>
          <a:bodyPr/>
          <a:lstStyle>
            <a:lvl1pPr marL="457200" indent="-457200">
              <a:defRPr sz="2400">
                <a:solidFill>
                  <a:schemeClr val="bg1"/>
                </a:solidFill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68375" indent="-396875">
              <a:buNone/>
              <a:defRPr lang="en-US" sz="20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dirty="0"/>
              <a:t>Third level</a:t>
            </a:r>
          </a:p>
          <a:p>
            <a:pPr lvl="2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487A7-917C-8945-8C75-73FD98F86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30767"/>
            <a:ext cx="5181600" cy="4152452"/>
          </a:xfrm>
        </p:spPr>
        <p:txBody>
          <a:bodyPr/>
          <a:lstStyle>
            <a:lvl1pPr marL="457200" indent="-457200">
              <a:defRPr sz="2400">
                <a:solidFill>
                  <a:schemeClr val="bg1"/>
                </a:solidFill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342900">
              <a:defRPr lang="en-US" sz="20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825245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3_Full Colour Texture_Picture with 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521208"/>
          </a:xfrm>
        </p:spPr>
        <p:txBody>
          <a:bodyPr anchor="b"/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1430767"/>
            <a:ext cx="6172200" cy="406639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30769"/>
            <a:ext cx="3932237" cy="4066390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165100">
              <a:buNone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8504951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3_Full Colour Texture_Picture with Larger 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521208"/>
          </a:xfrm>
        </p:spPr>
        <p:txBody>
          <a:bodyPr anchor="b"/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315200" y="1430767"/>
            <a:ext cx="4037012" cy="406639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30769"/>
            <a:ext cx="6080354" cy="4066390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165100">
              <a:buNone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1151879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2_Section Divider_Single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rectangular object with a white object in the middle&#10;&#10;AI-generated content may be incorrect.">
            <a:extLst>
              <a:ext uri="{FF2B5EF4-FFF2-40B4-BE49-F238E27FC236}">
                <a16:creationId xmlns:a16="http://schemas.microsoft.com/office/drawing/2014/main" id="{62A0095B-2866-3506-23F5-124071A98B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06FC9B-AF7F-2841-AC41-7867E7F650D2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1054761" y="4225156"/>
            <a:ext cx="8539832" cy="500756"/>
          </a:xfrm>
        </p:spPr>
        <p:txBody>
          <a:bodyPr anchor="b">
            <a:noAutofit/>
          </a:bodyPr>
          <a:lstStyle>
            <a:lvl1pPr algn="l"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Cover Title Single Line (font 29pt)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3D2065-38B4-5749-BACA-5D4498C93BD6}"/>
              </a:ext>
            </a:extLst>
          </p:cNvPr>
          <p:cNvSpPr>
            <a:spLocks noGrp="1" noChangeAspect="1"/>
          </p:cNvSpPr>
          <p:nvPr>
            <p:ph type="subTitle" idx="1" hasCustomPrompt="1"/>
          </p:nvPr>
        </p:nvSpPr>
        <p:spPr>
          <a:xfrm>
            <a:off x="1054761" y="4835264"/>
            <a:ext cx="5503677" cy="78830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CA" sz="1600" b="0" i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by: (font 16pt)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E0B8E01-A5E5-E44D-55B7-614CDA0F0362}"/>
              </a:ext>
            </a:extLst>
          </p:cNvPr>
          <p:cNvCxnSpPr>
            <a:cxnSpLocks/>
          </p:cNvCxnSpPr>
          <p:nvPr userDrawn="1"/>
        </p:nvCxnSpPr>
        <p:spPr>
          <a:xfrm>
            <a:off x="803564" y="3985954"/>
            <a:ext cx="1041861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69510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3_Full Colour Texture_Picture with Cap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521208"/>
          </a:xfrm>
        </p:spPr>
        <p:txBody>
          <a:bodyPr anchor="b"/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5756" y="1430767"/>
            <a:ext cx="6172200" cy="406639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32612" y="1430769"/>
            <a:ext cx="3932237" cy="4066390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165100">
              <a:buNone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30937207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3_Full Colour Texture_Picture Full Slid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2104" y="585217"/>
            <a:ext cx="10520108" cy="4911942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9832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B3_Full Colour Texture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53D3F-C8E6-5141-A1C9-6687A48EA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521208"/>
          </a:xfrm>
        </p:spPr>
        <p:txBody>
          <a:bodyPr>
            <a:normAutofit/>
          </a:bodyPr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9950B-30F7-4B4C-8B87-FD5A2A0BE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33739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6561BB-0C00-3A4F-8D4E-01330FE1E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77440"/>
            <a:ext cx="5157787" cy="2743200"/>
          </a:xfrm>
        </p:spPr>
        <p:txBody>
          <a:bodyPr/>
          <a:lstStyle>
            <a:lvl1pPr marL="457200" indent="-457200"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53A101-E2BD-7A46-817C-66F2A075BD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33739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66149F-9FDF-E047-9319-5CDB650D6F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77440"/>
            <a:ext cx="5183188" cy="2743200"/>
          </a:xfrm>
        </p:spPr>
        <p:txBody>
          <a:bodyPr/>
          <a:lstStyle>
            <a:lvl1pPr marL="457200" indent="-457200"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7610287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3_Full Colour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11939-3F90-8B4E-B714-A16CADF4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4160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83D57-85CD-DA4C-AF2E-7116AB91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0767"/>
            <a:ext cx="10425056" cy="4044875"/>
          </a:xfrm>
        </p:spPr>
        <p:txBody>
          <a:bodyPr/>
          <a:lstStyle>
            <a:lvl1pPr marL="457200" indent="-457200">
              <a:defRPr sz="2400">
                <a:solidFill>
                  <a:schemeClr val="bg1"/>
                </a:solidFill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>
              <a:buNone/>
              <a:defRPr lang="en-US" sz="20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138065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3_Full Colour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04433-AC22-B140-98D9-4D68307CA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0914"/>
            <a:ext cx="10515600" cy="516367"/>
          </a:xfrm>
        </p:spPr>
        <p:txBody>
          <a:bodyPr>
            <a:noAutofit/>
          </a:bodyPr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F2514-B931-8B40-A857-72C156FD57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30767"/>
            <a:ext cx="5181600" cy="4152452"/>
          </a:xfrm>
        </p:spPr>
        <p:txBody>
          <a:bodyPr/>
          <a:lstStyle>
            <a:lvl1pPr marL="457200" indent="-457200">
              <a:defRPr sz="2400">
                <a:solidFill>
                  <a:schemeClr val="bg1"/>
                </a:solidFill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68375" indent="-396875">
              <a:buNone/>
              <a:defRPr lang="en-US" sz="20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dirty="0"/>
              <a:t>Third level</a:t>
            </a:r>
          </a:p>
          <a:p>
            <a:pPr lvl="2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487A7-917C-8945-8C75-73FD98F86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30767"/>
            <a:ext cx="5181600" cy="4152452"/>
          </a:xfrm>
        </p:spPr>
        <p:txBody>
          <a:bodyPr/>
          <a:lstStyle>
            <a:lvl1pPr marL="457200" indent="-457200">
              <a:defRPr sz="2400">
                <a:solidFill>
                  <a:schemeClr val="bg1"/>
                </a:solidFill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342900">
              <a:defRPr lang="en-US" sz="20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287598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3_Full Colour_Picture with 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521208"/>
          </a:xfrm>
        </p:spPr>
        <p:txBody>
          <a:bodyPr anchor="b"/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1430767"/>
            <a:ext cx="6172200" cy="406639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30769"/>
            <a:ext cx="3932237" cy="4066390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165100">
              <a:buNone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30425738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3_Full Colour_Picture with Larger 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521208"/>
          </a:xfrm>
        </p:spPr>
        <p:txBody>
          <a:bodyPr anchor="b"/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315200" y="1430767"/>
            <a:ext cx="4037012" cy="406639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30769"/>
            <a:ext cx="6080354" cy="4066390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165100">
              <a:buNone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34937823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3_Full Colour_Picture with Cap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521208"/>
          </a:xfrm>
        </p:spPr>
        <p:txBody>
          <a:bodyPr anchor="b"/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5756" y="1430767"/>
            <a:ext cx="6172200" cy="406639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32612" y="1430769"/>
            <a:ext cx="3932237" cy="4066390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165100">
              <a:buNone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24676979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3_Full Colour_Picture Full Slid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2104" y="585217"/>
            <a:ext cx="10520108" cy="4911942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27090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B3_Full Colour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53D3F-C8E6-5141-A1C9-6687A48EA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521208"/>
          </a:xfrm>
        </p:spPr>
        <p:txBody>
          <a:bodyPr>
            <a:normAutofit/>
          </a:bodyPr>
          <a:lstStyle>
            <a:lvl1pPr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9950B-30F7-4B4C-8B87-FD5A2A0BE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33739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6561BB-0C00-3A4F-8D4E-01330FE1E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77440"/>
            <a:ext cx="5157787" cy="2743200"/>
          </a:xfrm>
        </p:spPr>
        <p:txBody>
          <a:bodyPr/>
          <a:lstStyle>
            <a:lvl1pPr marL="457200" indent="-457200"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53A101-E2BD-7A46-817C-66F2A075BD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33739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66149F-9FDF-E047-9319-5CDB650D6F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77440"/>
            <a:ext cx="5183188" cy="2743200"/>
          </a:xfrm>
        </p:spPr>
        <p:txBody>
          <a:bodyPr/>
          <a:lstStyle>
            <a:lvl1pPr marL="457200" indent="-457200"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20700" indent="-228600">
              <a:buFont typeface="Arial" panose="020B0604020202020204" pitchFamily="34" charset="0"/>
              <a:buChar char="▫"/>
              <a:defRPr lang="en-US" sz="22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25872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2_Section Divider_Double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rectangular object with a white object in the middle&#10;&#10;AI-generated content may be incorrect.">
            <a:extLst>
              <a:ext uri="{FF2B5EF4-FFF2-40B4-BE49-F238E27FC236}">
                <a16:creationId xmlns:a16="http://schemas.microsoft.com/office/drawing/2014/main" id="{6F875221-6439-5603-5CAF-97F7FC208F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06FC9B-AF7F-2841-AC41-7867E7F650D2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1054761" y="3860616"/>
            <a:ext cx="8539832" cy="902575"/>
          </a:xfrm>
        </p:spPr>
        <p:txBody>
          <a:bodyPr anchor="t">
            <a:noAutofit/>
          </a:bodyPr>
          <a:lstStyle>
            <a:lvl1pPr algn="l"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Divider</a:t>
            </a:r>
            <a:br>
              <a:rPr lang="en-US" dirty="0"/>
            </a:br>
            <a:r>
              <a:rPr lang="en-US" dirty="0"/>
              <a:t>Double Line (font 29pt)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3D2065-38B4-5749-BACA-5D4498C93BD6}"/>
              </a:ext>
            </a:extLst>
          </p:cNvPr>
          <p:cNvSpPr>
            <a:spLocks noGrp="1" noChangeAspect="1"/>
          </p:cNvSpPr>
          <p:nvPr>
            <p:ph type="subTitle" idx="1" hasCustomPrompt="1"/>
          </p:nvPr>
        </p:nvSpPr>
        <p:spPr>
          <a:xfrm>
            <a:off x="1054761" y="4850060"/>
            <a:ext cx="5503677" cy="78830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CA" sz="1600" b="0" i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by: (font 16pt)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3691468-85FA-D252-C0CD-1AAE1BC07F79}"/>
              </a:ext>
            </a:extLst>
          </p:cNvPr>
          <p:cNvCxnSpPr>
            <a:cxnSpLocks/>
          </p:cNvCxnSpPr>
          <p:nvPr userDrawn="1"/>
        </p:nvCxnSpPr>
        <p:spPr>
          <a:xfrm>
            <a:off x="803564" y="3618585"/>
            <a:ext cx="1041861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76194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3_White Texture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11939-3F90-8B4E-B714-A16CADF4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5056" cy="539496"/>
          </a:xfrm>
        </p:spPr>
        <p:txBody>
          <a:bodyPr/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83D57-85CD-DA4C-AF2E-7116AB91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5608"/>
            <a:ext cx="10425056" cy="4044880"/>
          </a:xfrm>
        </p:spPr>
        <p:txBody>
          <a:bodyPr/>
          <a:lstStyle>
            <a:lvl1pPr marL="457200" indent="-457200">
              <a:defRPr lang="en-US" sz="24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5000" indent="-342900">
              <a:defRPr lang="en-US" sz="2200" b="0" i="0" kern="1200" dirty="0" smtClean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>
              <a:defRPr lang="en-US" sz="20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rgbClr val="63666A"/>
                </a:solidFill>
              </a:defRPr>
            </a:lvl4pPr>
            <a:lvl5pPr>
              <a:defRPr>
                <a:solidFill>
                  <a:srgbClr val="63666A"/>
                </a:solidFill>
              </a:defRPr>
            </a:lvl5pPr>
          </a:lstStyle>
          <a:p>
            <a:pPr marL="457200" lvl="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692160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3_White Texture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11939-3F90-8B4E-B714-A16CADF4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5056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A3BAAE59-32F0-4095-9D16-F8BE4A74C42C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838143" y="1435607"/>
            <a:ext cx="10424160" cy="4044880"/>
          </a:xfrm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201963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3_White Texture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04433-AC22-B140-98D9-4D68307CA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4160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F2514-B931-8B40-A857-72C156FD57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35608"/>
            <a:ext cx="5181600" cy="4151376"/>
          </a:xfrm>
        </p:spPr>
        <p:txBody>
          <a:bodyPr/>
          <a:lstStyle>
            <a:lvl1pPr>
              <a:defRPr sz="2400">
                <a:solidFill>
                  <a:srgbClr val="63666A"/>
                </a:solidFill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>
                <a:solidFill>
                  <a:srgbClr val="63666A"/>
                </a:solidFill>
              </a:defRPr>
            </a:lvl3pPr>
            <a:lvl4pPr>
              <a:defRPr>
                <a:solidFill>
                  <a:srgbClr val="63666A"/>
                </a:solidFill>
              </a:defRPr>
            </a:lvl4pPr>
            <a:lvl5pPr>
              <a:defRPr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487A7-917C-8945-8C75-73FD98F86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35608"/>
            <a:ext cx="5181600" cy="4151376"/>
          </a:xfrm>
        </p:spPr>
        <p:txBody>
          <a:bodyPr/>
          <a:lstStyle>
            <a:lvl1pPr>
              <a:defRPr sz="2400">
                <a:solidFill>
                  <a:srgbClr val="63666A"/>
                </a:solidFill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>
                <a:solidFill>
                  <a:srgbClr val="63666A"/>
                </a:solidFill>
              </a:defRPr>
            </a:lvl3pPr>
            <a:lvl4pPr>
              <a:defRPr>
                <a:solidFill>
                  <a:srgbClr val="63666A"/>
                </a:solidFill>
              </a:defRPr>
            </a:lvl4pPr>
            <a:lvl5pPr>
              <a:defRPr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0396268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3_White Texture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839788" y="457200"/>
            <a:ext cx="3932237" cy="1005840"/>
          </a:xfrm>
        </p:spPr>
        <p:txBody>
          <a:bodyPr anchor="b">
            <a:no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457200"/>
            <a:ext cx="6172200" cy="5039958"/>
          </a:xfr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 noChangeAspect="1"/>
          </p:cNvSpPr>
          <p:nvPr>
            <p:ph type="body" sz="half" idx="2"/>
          </p:nvPr>
        </p:nvSpPr>
        <p:spPr>
          <a:xfrm>
            <a:off x="839788" y="1742739"/>
            <a:ext cx="3932237" cy="3754420"/>
          </a:xfrm>
        </p:spPr>
        <p:txBody>
          <a:bodyPr>
            <a:noAutofit/>
          </a:bodyPr>
          <a:lstStyle>
            <a:lvl1pPr marL="457200" indent="-457200">
              <a:buFont typeface="Wingdings" panose="05000000000000000000" pitchFamily="2" charset="2"/>
              <a:buChar char="§"/>
              <a:defRPr lang="en-US" sz="24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85750">
              <a:buNone/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457200" lvl="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258863873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3_White Texture_Pictur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1248" y="566928"/>
            <a:ext cx="10510964" cy="4930230"/>
          </a:xfr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81663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B3_White Texture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53D3F-C8E6-5141-A1C9-6687A48EA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66928"/>
            <a:ext cx="10424160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9950B-30F7-4B4C-8B87-FD5A2A0BE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35608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6561BB-0C00-3A4F-8D4E-01330FE1E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77440"/>
            <a:ext cx="5157787" cy="2743200"/>
          </a:xfrm>
        </p:spPr>
        <p:txBody>
          <a:bodyPr/>
          <a:lstStyle>
            <a:lvl1pPr>
              <a:defRPr sz="2400"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53A101-E2BD-7A46-817C-66F2A075BD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35608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66149F-9FDF-E047-9319-5CDB650D6F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77440"/>
            <a:ext cx="5183188" cy="2743200"/>
          </a:xfrm>
        </p:spPr>
        <p:txBody>
          <a:bodyPr/>
          <a:lstStyle>
            <a:lvl1pPr>
              <a:defRPr sz="2400"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8982659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3_White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11939-3F90-8B4E-B714-A16CADF4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5056" cy="539496"/>
          </a:xfrm>
        </p:spPr>
        <p:txBody>
          <a:bodyPr/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83D57-85CD-DA4C-AF2E-7116AB91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5608"/>
            <a:ext cx="10425056" cy="4044880"/>
          </a:xfrm>
        </p:spPr>
        <p:txBody>
          <a:bodyPr/>
          <a:lstStyle>
            <a:lvl1pPr marL="457200" indent="-457200">
              <a:defRPr lang="en-US" sz="24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5000" indent="-342900">
              <a:defRPr lang="en-US" sz="2200" b="0" i="0" kern="1200" dirty="0" smtClean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>
              <a:defRPr lang="en-US" sz="20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solidFill>
                  <a:srgbClr val="63666A"/>
                </a:solidFill>
              </a:defRPr>
            </a:lvl4pPr>
            <a:lvl5pPr>
              <a:defRPr>
                <a:solidFill>
                  <a:srgbClr val="63666A"/>
                </a:solidFill>
              </a:defRPr>
            </a:lvl5pPr>
          </a:lstStyle>
          <a:p>
            <a:pPr marL="457200" lvl="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0151797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3_White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11939-3F90-8B4E-B714-A16CADF4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5056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A3BAAE59-32F0-4095-9D16-F8BE4A74C42C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838143" y="1435607"/>
            <a:ext cx="10424160" cy="4044880"/>
          </a:xfrm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9553837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3_White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04433-AC22-B140-98D9-4D68307CA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10424160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F2514-B931-8B40-A857-72C156FD57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35608"/>
            <a:ext cx="5181600" cy="4151376"/>
          </a:xfrm>
        </p:spPr>
        <p:txBody>
          <a:bodyPr/>
          <a:lstStyle>
            <a:lvl1pPr>
              <a:defRPr sz="2400">
                <a:solidFill>
                  <a:srgbClr val="63666A"/>
                </a:solidFill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>
                <a:solidFill>
                  <a:srgbClr val="63666A"/>
                </a:solidFill>
              </a:defRPr>
            </a:lvl3pPr>
            <a:lvl4pPr>
              <a:defRPr>
                <a:solidFill>
                  <a:srgbClr val="63666A"/>
                </a:solidFill>
              </a:defRPr>
            </a:lvl4pPr>
            <a:lvl5pPr>
              <a:defRPr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487A7-917C-8945-8C75-73FD98F86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35608"/>
            <a:ext cx="5181600" cy="4151376"/>
          </a:xfrm>
        </p:spPr>
        <p:txBody>
          <a:bodyPr/>
          <a:lstStyle>
            <a:lvl1pPr>
              <a:defRPr sz="2400">
                <a:solidFill>
                  <a:srgbClr val="63666A"/>
                </a:solidFill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>
                <a:solidFill>
                  <a:srgbClr val="63666A"/>
                </a:solidFill>
              </a:defRPr>
            </a:lvl3pPr>
            <a:lvl4pPr>
              <a:defRPr>
                <a:solidFill>
                  <a:srgbClr val="63666A"/>
                </a:solidFill>
              </a:defRPr>
            </a:lvl4pPr>
            <a:lvl5pPr>
              <a:defRPr>
                <a:solidFill>
                  <a:srgbClr val="63666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0613792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3_White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73A9-04A1-6140-97AA-E965D4C7C3D2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839788" y="457200"/>
            <a:ext cx="3932237" cy="1005840"/>
          </a:xfrm>
        </p:spPr>
        <p:txBody>
          <a:bodyPr anchor="b">
            <a:no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457200"/>
            <a:ext cx="6172200" cy="5039958"/>
          </a:xfr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8DC87-986A-1346-8E5E-943C811FF8BB}"/>
              </a:ext>
            </a:extLst>
          </p:cNvPr>
          <p:cNvSpPr>
            <a:spLocks noGrp="1" noChangeAspect="1"/>
          </p:cNvSpPr>
          <p:nvPr>
            <p:ph type="body" sz="half" idx="2"/>
          </p:nvPr>
        </p:nvSpPr>
        <p:spPr>
          <a:xfrm>
            <a:off x="839788" y="1742739"/>
            <a:ext cx="3932237" cy="3754420"/>
          </a:xfrm>
        </p:spPr>
        <p:txBody>
          <a:bodyPr>
            <a:noAutofit/>
          </a:bodyPr>
          <a:lstStyle>
            <a:lvl1pPr marL="457200" indent="-457200">
              <a:buFont typeface="Wingdings" panose="05000000000000000000" pitchFamily="2" charset="2"/>
              <a:buChar char="§"/>
              <a:defRPr lang="en-US" sz="24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285750">
              <a:buNone/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457200" lvl="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2622902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3_Section Divider_Single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rectangle with a white and blue background&#10;&#10;AI-generated content may be incorrect.">
            <a:extLst>
              <a:ext uri="{FF2B5EF4-FFF2-40B4-BE49-F238E27FC236}">
                <a16:creationId xmlns:a16="http://schemas.microsoft.com/office/drawing/2014/main" id="{A12BFE37-74F6-82B3-B6C6-542E5D3168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06FC9B-AF7F-2841-AC41-7867E7F650D2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1054761" y="4225156"/>
            <a:ext cx="8539832" cy="500756"/>
          </a:xfrm>
        </p:spPr>
        <p:txBody>
          <a:bodyPr anchor="b">
            <a:noAutofit/>
          </a:bodyPr>
          <a:lstStyle>
            <a:lvl1pPr algn="l">
              <a:defRPr sz="2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Cover Title Single Line (font 29pt)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3D2065-38B4-5749-BACA-5D4498C93BD6}"/>
              </a:ext>
            </a:extLst>
          </p:cNvPr>
          <p:cNvSpPr>
            <a:spLocks noGrp="1" noChangeAspect="1"/>
          </p:cNvSpPr>
          <p:nvPr>
            <p:ph type="subTitle" idx="1" hasCustomPrompt="1"/>
          </p:nvPr>
        </p:nvSpPr>
        <p:spPr>
          <a:xfrm>
            <a:off x="1054761" y="4835264"/>
            <a:ext cx="5503677" cy="78830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CA" sz="1600" b="0" i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by: (font 16pt)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E0B8E01-A5E5-E44D-55B7-614CDA0F0362}"/>
              </a:ext>
            </a:extLst>
          </p:cNvPr>
          <p:cNvCxnSpPr>
            <a:cxnSpLocks/>
          </p:cNvCxnSpPr>
          <p:nvPr userDrawn="1"/>
        </p:nvCxnSpPr>
        <p:spPr>
          <a:xfrm>
            <a:off x="803564" y="3985954"/>
            <a:ext cx="1041861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63453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3_White_Pictur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87573-8E24-AD4E-9AC8-EF50CBDA3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1248" y="566928"/>
            <a:ext cx="10510964" cy="4930230"/>
          </a:xfr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94835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B3_White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53D3F-C8E6-5141-A1C9-6687A48EA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66928"/>
            <a:ext cx="10424160" cy="539496"/>
          </a:xfrm>
        </p:spPr>
        <p:txBody>
          <a:bodyPr>
            <a:normAutofit/>
          </a:bodyPr>
          <a:lstStyle>
            <a:lvl1pPr>
              <a:defRPr sz="29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9950B-30F7-4B4C-8B87-FD5A2A0BE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35608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6561BB-0C00-3A4F-8D4E-01330FE1E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77440"/>
            <a:ext cx="5157787" cy="2743200"/>
          </a:xfrm>
        </p:spPr>
        <p:txBody>
          <a:bodyPr/>
          <a:lstStyle>
            <a:lvl1pPr>
              <a:defRPr sz="2400"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53A101-E2BD-7A46-817C-66F2A075BD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35608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66149F-9FDF-E047-9319-5CDB650D6F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77440"/>
            <a:ext cx="5183188" cy="2743200"/>
          </a:xfrm>
        </p:spPr>
        <p:txBody>
          <a:bodyPr/>
          <a:lstStyle>
            <a:lvl1pPr>
              <a:defRPr sz="2400"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00" indent="-342900"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86023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9.xml"/><Relationship Id="rId9" Type="http://schemas.openxmlformats.org/officeDocument/2006/relationships/image" Target="../media/image16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6.xml"/><Relationship Id="rId9" Type="http://schemas.openxmlformats.org/officeDocument/2006/relationships/image" Target="../media/image17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82.xml"/><Relationship Id="rId7" Type="http://schemas.openxmlformats.org/officeDocument/2006/relationships/theme" Target="../theme/theme12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88.xml"/><Relationship Id="rId7" Type="http://schemas.openxmlformats.org/officeDocument/2006/relationships/theme" Target="../theme/theme13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5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8.jpg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9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slideLayout" Target="../slideLayouts/slideLayout30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36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Relationship Id="rId9" Type="http://schemas.openxmlformats.org/officeDocument/2006/relationships/image" Target="../media/image12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9" Type="http://schemas.openxmlformats.org/officeDocument/2006/relationships/image" Target="../media/image13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56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62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64889E-12D6-DE44-888B-2144C2417F73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842F7D-707B-D343-9B08-C6FD45C54A52}"/>
              </a:ext>
            </a:extLst>
          </p:cNvPr>
          <p:cNvSpPr>
            <a:spLocks noGrp="1" noChangeAspect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lvl="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 sz="24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 sz="24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84520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896" r:id="rId2"/>
    <p:sldLayoutId id="2147483804" r:id="rId3"/>
    <p:sldLayoutId id="2147483895" r:id="rId4"/>
    <p:sldLayoutId id="2147483787" r:id="rId5"/>
    <p:sldLayoutId id="2147483803" r:id="rId6"/>
    <p:sldLayoutId id="2147483805" r:id="rId7"/>
    <p:sldLayoutId id="2147483892" r:id="rId8"/>
    <p:sldLayoutId id="2147483806" r:id="rId9"/>
    <p:sldLayoutId id="2147483893" r:id="rId10"/>
    <p:sldLayoutId id="2147483791" r:id="rId11"/>
    <p:sldLayoutId id="2147483792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1A7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lang="en-US" sz="28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35000" indent="-342900" algn="l" defTabSz="914400" rtl="0" eaLnBrk="1" latinLnBrk="0" hangingPunct="1">
        <a:lnSpc>
          <a:spcPct val="90000"/>
        </a:lnSpc>
        <a:spcBef>
          <a:spcPts val="500"/>
        </a:spcBef>
        <a:buSzPct val="100000"/>
        <a:buFont typeface="Arial" panose="020B0604020202020204" pitchFamily="34" charset="0"/>
        <a:buChar char="−"/>
        <a:defRPr lang="en-US" sz="24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651000" indent="-736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−"/>
        <a:defRPr lang="en-US" sz="2200" b="0" i="0" kern="1200" dirty="0" smtClean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rectangle with a white border&#10;&#10;Description automatically generated">
            <a:extLst>
              <a:ext uri="{FF2B5EF4-FFF2-40B4-BE49-F238E27FC236}">
                <a16:creationId xmlns:a16="http://schemas.microsoft.com/office/drawing/2014/main" id="{C046AAF8-6544-C4D0-49F4-B59E8409119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1B74E-0096-3045-B995-9B80F08633E5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4C470-333E-DE4F-9DE0-DFA893F48BEB}"/>
              </a:ext>
            </a:extLst>
          </p:cNvPr>
          <p:cNvSpPr>
            <a:spLocks noGrp="1" noChangeAspect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lvl="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B62F2-B985-5840-81EA-BEA15ECB68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9E1D8-132E-6B49-869E-837659AA46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Date: Month dd, year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08E2D-F859-EB4A-9630-815484263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B63C2-24D5-654B-BF9B-26E3B164E6D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77C50B-F341-5263-6A28-21DB0DEE955D}"/>
              </a:ext>
            </a:extLst>
          </p:cNvPr>
          <p:cNvSpPr txBox="1"/>
          <p:nvPr userDrawn="1"/>
        </p:nvSpPr>
        <p:spPr>
          <a:xfrm>
            <a:off x="7255565" y="6222602"/>
            <a:ext cx="41114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kern="0" spc="0" baseline="0" dirty="0">
                <a:solidFill>
                  <a:srgbClr val="63666A"/>
                </a:solidFill>
                <a:latin typeface="+mj-lt"/>
                <a:cs typeface="Arial" panose="020B0604020202020204" pitchFamily="34" charset="0"/>
              </a:rPr>
              <a:t>Environmental Science, Engineering, and Management Consulting</a:t>
            </a:r>
          </a:p>
        </p:txBody>
      </p:sp>
    </p:spTree>
    <p:extLst>
      <p:ext uri="{BB962C8B-B14F-4D97-AF65-F5344CB8AC3E}">
        <p14:creationId xmlns:p14="http://schemas.microsoft.com/office/powerpoint/2010/main" val="3518468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1A7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lang="en-US" sz="28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35000" indent="-3429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lang="en-US" sz="24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2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rectangle with white border&#10;&#10;Description automatically generated">
            <a:extLst>
              <a:ext uri="{FF2B5EF4-FFF2-40B4-BE49-F238E27FC236}">
                <a16:creationId xmlns:a16="http://schemas.microsoft.com/office/drawing/2014/main" id="{B4C7F1BF-558E-B9BD-9902-2B6483CBBD7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1B74E-0096-3045-B995-9B80F08633E5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4C470-333E-DE4F-9DE0-DFA893F48BEB}"/>
              </a:ext>
            </a:extLst>
          </p:cNvPr>
          <p:cNvSpPr>
            <a:spLocks noGrp="1" noChangeAspect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lvl="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B62F2-B985-5840-81EA-BEA15ECB68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9E1D8-132E-6B49-869E-837659AA46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Date: Month dd, year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08E2D-F859-EB4A-9630-815484263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B63C2-24D5-654B-BF9B-26E3B164E6D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77C50B-F341-5263-6A28-21DB0DEE955D}"/>
              </a:ext>
            </a:extLst>
          </p:cNvPr>
          <p:cNvSpPr txBox="1"/>
          <p:nvPr userDrawn="1"/>
        </p:nvSpPr>
        <p:spPr>
          <a:xfrm>
            <a:off x="7255565" y="6222602"/>
            <a:ext cx="41114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kern="0" spc="0" baseline="0" dirty="0">
                <a:solidFill>
                  <a:srgbClr val="63666A"/>
                </a:solidFill>
                <a:latin typeface="+mj-lt"/>
                <a:cs typeface="Arial" panose="020B0604020202020204" pitchFamily="34" charset="0"/>
              </a:rPr>
              <a:t>Environmental Science, Engineering, and Management Consulting</a:t>
            </a:r>
          </a:p>
        </p:txBody>
      </p:sp>
    </p:spTree>
    <p:extLst>
      <p:ext uri="{BB962C8B-B14F-4D97-AF65-F5344CB8AC3E}">
        <p14:creationId xmlns:p14="http://schemas.microsoft.com/office/powerpoint/2010/main" val="2573101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1A7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lang="en-US" sz="28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35000" indent="-3429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lang="en-US" sz="24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2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background&#10;&#10;Description automatically generated">
            <a:extLst>
              <a:ext uri="{FF2B5EF4-FFF2-40B4-BE49-F238E27FC236}">
                <a16:creationId xmlns:a16="http://schemas.microsoft.com/office/drawing/2014/main" id="{AF301229-FD45-D780-1469-089BA94872B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1B74E-0096-3045-B995-9B80F08633E5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4C470-333E-DE4F-9DE0-DFA893F48BEB}"/>
              </a:ext>
            </a:extLst>
          </p:cNvPr>
          <p:cNvSpPr>
            <a:spLocks noGrp="1" noChangeAspect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B62F2-B985-5840-81EA-BEA15ECB68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9E1D8-132E-6B49-869E-837659AA46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Date: Month dd, year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08E2D-F859-EB4A-9630-815484263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B63C2-24D5-654B-BF9B-26E3B164E6D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149B47-D208-0F80-7FFD-D0FDCDAE52CA}"/>
              </a:ext>
            </a:extLst>
          </p:cNvPr>
          <p:cNvSpPr txBox="1"/>
          <p:nvPr userDrawn="1"/>
        </p:nvSpPr>
        <p:spPr>
          <a:xfrm>
            <a:off x="7255565" y="6222602"/>
            <a:ext cx="41114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kern="0" spc="0" baseline="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Environmental Science, Engineering, and Management Consulting</a:t>
            </a:r>
          </a:p>
        </p:txBody>
      </p:sp>
    </p:spTree>
    <p:extLst>
      <p:ext uri="{BB962C8B-B14F-4D97-AF65-F5344CB8AC3E}">
        <p14:creationId xmlns:p14="http://schemas.microsoft.com/office/powerpoint/2010/main" val="1559821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1A7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2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4400" indent="-457200" algn="l" defTabSz="914400" rtl="0" eaLnBrk="1" latinLnBrk="0" hangingPunct="1">
        <a:lnSpc>
          <a:spcPct val="90000"/>
        </a:lnSpc>
        <a:spcBef>
          <a:spcPts val="500"/>
        </a:spcBef>
        <a:buSzPct val="47000"/>
        <a:buFont typeface="Wingdings" panose="05000000000000000000" pitchFamily="2" charset="2"/>
        <a:buChar char="q"/>
        <a:defRPr lang="en-US" sz="24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71600" indent="-457200" algn="l" defTabSz="914400" rtl="0" eaLnBrk="1" latinLnBrk="0" hangingPunct="1">
        <a:lnSpc>
          <a:spcPct val="90000"/>
        </a:lnSpc>
        <a:spcBef>
          <a:spcPts val="500"/>
        </a:spcBef>
        <a:buSzPct val="60000"/>
        <a:buFont typeface="Arial" panose="020B0604020202020204" pitchFamily="34" charset="0"/>
        <a:buChar char="−"/>
        <a:defRPr lang="en-US" sz="22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white flag&#10;&#10;Description automatically generated">
            <a:extLst>
              <a:ext uri="{FF2B5EF4-FFF2-40B4-BE49-F238E27FC236}">
                <a16:creationId xmlns:a16="http://schemas.microsoft.com/office/drawing/2014/main" id="{2E02E889-346E-7345-C979-CC499F8D231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1B74E-0096-3045-B995-9B80F08633E5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4C470-333E-DE4F-9DE0-DFA893F48BEB}"/>
              </a:ext>
            </a:extLst>
          </p:cNvPr>
          <p:cNvSpPr>
            <a:spLocks noGrp="1" noChangeAspect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B62F2-B985-5840-81EA-BEA15ECB68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9E1D8-132E-6B49-869E-837659AA46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Date: Month dd, year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08E2D-F859-EB4A-9630-815484263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B63C2-24D5-654B-BF9B-26E3B164E6D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149B47-D208-0F80-7FFD-D0FDCDAE52CA}"/>
              </a:ext>
            </a:extLst>
          </p:cNvPr>
          <p:cNvSpPr txBox="1"/>
          <p:nvPr userDrawn="1"/>
        </p:nvSpPr>
        <p:spPr>
          <a:xfrm>
            <a:off x="7255565" y="6222602"/>
            <a:ext cx="41114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kern="0" spc="0" baseline="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Environmental Science, Engineering, and Management Consulting</a:t>
            </a:r>
          </a:p>
        </p:txBody>
      </p:sp>
    </p:spTree>
    <p:extLst>
      <p:ext uri="{BB962C8B-B14F-4D97-AF65-F5344CB8AC3E}">
        <p14:creationId xmlns:p14="http://schemas.microsoft.com/office/powerpoint/2010/main" val="2059507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1A7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2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4400" indent="-457200" algn="l" defTabSz="914400" rtl="0" eaLnBrk="1" latinLnBrk="0" hangingPunct="1">
        <a:lnSpc>
          <a:spcPct val="90000"/>
        </a:lnSpc>
        <a:spcBef>
          <a:spcPts val="500"/>
        </a:spcBef>
        <a:buSzPct val="47000"/>
        <a:buFont typeface="Wingdings" panose="05000000000000000000" pitchFamily="2" charset="2"/>
        <a:buChar char="q"/>
        <a:defRPr lang="en-US" sz="24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71600" indent="-457200" algn="l" defTabSz="914400" rtl="0" eaLnBrk="1" latinLnBrk="0" hangingPunct="1">
        <a:lnSpc>
          <a:spcPct val="90000"/>
        </a:lnSpc>
        <a:spcBef>
          <a:spcPts val="500"/>
        </a:spcBef>
        <a:buSzPct val="60000"/>
        <a:buFont typeface="Arial" panose="020B0604020202020204" pitchFamily="34" charset="0"/>
        <a:buChar char="−"/>
        <a:defRPr lang="en-US" sz="22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rectangle with a white border&#10;&#10;Description automatically generated">
            <a:extLst>
              <a:ext uri="{FF2B5EF4-FFF2-40B4-BE49-F238E27FC236}">
                <a16:creationId xmlns:a16="http://schemas.microsoft.com/office/drawing/2014/main" id="{E53EAA88-EF0D-1ECF-7E60-5E2F3962B61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1B74E-0096-3045-B995-9B80F08633E5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4C470-333E-DE4F-9DE0-DFA893F48BEB}"/>
              </a:ext>
            </a:extLst>
          </p:cNvPr>
          <p:cNvSpPr>
            <a:spLocks noGrp="1" noChangeAspect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lvl="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B62F2-B985-5840-81EA-BEA15ECB68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9E1D8-132E-6B49-869E-837659AA46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Date: Month dd, year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08E2D-F859-EB4A-9630-815484263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B63C2-24D5-654B-BF9B-26E3B164E6D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77C50B-F341-5263-6A28-21DB0DEE955D}"/>
              </a:ext>
            </a:extLst>
          </p:cNvPr>
          <p:cNvSpPr txBox="1"/>
          <p:nvPr userDrawn="1"/>
        </p:nvSpPr>
        <p:spPr>
          <a:xfrm>
            <a:off x="7255565" y="6222602"/>
            <a:ext cx="41114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kern="0" spc="0" baseline="0" dirty="0">
                <a:solidFill>
                  <a:srgbClr val="63666A"/>
                </a:solidFill>
                <a:latin typeface="+mj-lt"/>
                <a:cs typeface="Arial" panose="020B0604020202020204" pitchFamily="34" charset="0"/>
              </a:rPr>
              <a:t>Environmental Science, Engineering, and Management Consulting</a:t>
            </a:r>
          </a:p>
        </p:txBody>
      </p:sp>
    </p:spTree>
    <p:extLst>
      <p:ext uri="{BB962C8B-B14F-4D97-AF65-F5344CB8AC3E}">
        <p14:creationId xmlns:p14="http://schemas.microsoft.com/office/powerpoint/2010/main" val="1133633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94" r:id="rId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900" b="1" i="0" kern="1200">
          <a:solidFill>
            <a:srgbClr val="001A7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lang="en-US" sz="28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35000" indent="-3429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lang="en-US" sz="24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2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rectangle with white text&#10;&#10;Description automatically generated">
            <a:extLst>
              <a:ext uri="{FF2B5EF4-FFF2-40B4-BE49-F238E27FC236}">
                <a16:creationId xmlns:a16="http://schemas.microsoft.com/office/drawing/2014/main" id="{CF86C3F4-56CC-A337-8391-1AD0C743C82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1B74E-0096-3045-B995-9B80F08633E5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4C470-333E-DE4F-9DE0-DFA893F48BEB}"/>
              </a:ext>
            </a:extLst>
          </p:cNvPr>
          <p:cNvSpPr>
            <a:spLocks noGrp="1" noChangeAspect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lvl="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B62F2-B985-5840-81EA-BEA15ECB68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9E1D8-132E-6B49-869E-837659AA46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Date: Month dd, year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08E2D-F859-EB4A-9630-815484263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B63C2-24D5-654B-BF9B-26E3B164E6D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77C50B-F341-5263-6A28-21DB0DEE955D}"/>
              </a:ext>
            </a:extLst>
          </p:cNvPr>
          <p:cNvSpPr txBox="1"/>
          <p:nvPr userDrawn="1"/>
        </p:nvSpPr>
        <p:spPr>
          <a:xfrm>
            <a:off x="7255565" y="6222602"/>
            <a:ext cx="41114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kern="0" spc="0" baseline="0" dirty="0">
                <a:solidFill>
                  <a:srgbClr val="63666A"/>
                </a:solidFill>
                <a:latin typeface="+mj-lt"/>
                <a:cs typeface="Arial" panose="020B0604020202020204" pitchFamily="34" charset="0"/>
              </a:rPr>
              <a:t>Environmental Science, Engineering, and Management Consulting</a:t>
            </a:r>
          </a:p>
        </p:txBody>
      </p:sp>
    </p:spTree>
    <p:extLst>
      <p:ext uri="{BB962C8B-B14F-4D97-AF65-F5344CB8AC3E}">
        <p14:creationId xmlns:p14="http://schemas.microsoft.com/office/powerpoint/2010/main" val="2536118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1A7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lang="en-US" sz="28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35000" indent="-3429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lang="en-US" sz="24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2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blue and white background&#10;&#10;Description automatically generated">
            <a:extLst>
              <a:ext uri="{FF2B5EF4-FFF2-40B4-BE49-F238E27FC236}">
                <a16:creationId xmlns:a16="http://schemas.microsoft.com/office/drawing/2014/main" id="{906574CC-DF0A-C3D7-C6E2-85B28AF1E4F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1B74E-0096-3045-B995-9B80F08633E5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4C470-333E-DE4F-9DE0-DFA893F48BEB}"/>
              </a:ext>
            </a:extLst>
          </p:cNvPr>
          <p:cNvSpPr>
            <a:spLocks noGrp="1" noChangeAspect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B62F2-B985-5840-81EA-BEA15ECB68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9E1D8-132E-6B49-869E-837659AA46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Date: Month dd, year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08E2D-F859-EB4A-9630-815484263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B63C2-24D5-654B-BF9B-26E3B164E6D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149B47-D208-0F80-7FFD-D0FDCDAE52CA}"/>
              </a:ext>
            </a:extLst>
          </p:cNvPr>
          <p:cNvSpPr txBox="1"/>
          <p:nvPr userDrawn="1"/>
        </p:nvSpPr>
        <p:spPr>
          <a:xfrm>
            <a:off x="7255565" y="6222602"/>
            <a:ext cx="41114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kern="0" spc="0" baseline="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Environmental Science, Engineering, and Management Consulting</a:t>
            </a:r>
          </a:p>
        </p:txBody>
      </p:sp>
    </p:spTree>
    <p:extLst>
      <p:ext uri="{BB962C8B-B14F-4D97-AF65-F5344CB8AC3E}">
        <p14:creationId xmlns:p14="http://schemas.microsoft.com/office/powerpoint/2010/main" val="62634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1A7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2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4400" indent="-457200" algn="l" defTabSz="914400" rtl="0" eaLnBrk="1" latinLnBrk="0" hangingPunct="1">
        <a:lnSpc>
          <a:spcPct val="90000"/>
        </a:lnSpc>
        <a:spcBef>
          <a:spcPts val="500"/>
        </a:spcBef>
        <a:buSzPct val="47000"/>
        <a:buFont typeface="Wingdings" panose="05000000000000000000" pitchFamily="2" charset="2"/>
        <a:buChar char="q"/>
        <a:defRPr lang="en-US" sz="24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71600" indent="-457200" algn="l" defTabSz="914400" rtl="0" eaLnBrk="1" latinLnBrk="0" hangingPunct="1">
        <a:lnSpc>
          <a:spcPct val="90000"/>
        </a:lnSpc>
        <a:spcBef>
          <a:spcPts val="500"/>
        </a:spcBef>
        <a:buSzPct val="60000"/>
        <a:buFont typeface="Arial" panose="020B0604020202020204" pitchFamily="34" charset="0"/>
        <a:buChar char="−"/>
        <a:defRPr lang="en-US" sz="22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white flag&#10;&#10;Description automatically generated">
            <a:extLst>
              <a:ext uri="{FF2B5EF4-FFF2-40B4-BE49-F238E27FC236}">
                <a16:creationId xmlns:a16="http://schemas.microsoft.com/office/drawing/2014/main" id="{3E89A713-185B-095B-72FC-071079F15C5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1B74E-0096-3045-B995-9B80F08633E5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4C470-333E-DE4F-9DE0-DFA893F48BEB}"/>
              </a:ext>
            </a:extLst>
          </p:cNvPr>
          <p:cNvSpPr>
            <a:spLocks noGrp="1" noChangeAspect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B62F2-B985-5840-81EA-BEA15ECB68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9E1D8-132E-6B49-869E-837659AA46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Date: Month dd, year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08E2D-F859-EB4A-9630-815484263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B63C2-24D5-654B-BF9B-26E3B164E6D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149B47-D208-0F80-7FFD-D0FDCDAE52CA}"/>
              </a:ext>
            </a:extLst>
          </p:cNvPr>
          <p:cNvSpPr txBox="1"/>
          <p:nvPr userDrawn="1"/>
        </p:nvSpPr>
        <p:spPr>
          <a:xfrm>
            <a:off x="7255565" y="6222602"/>
            <a:ext cx="41114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kern="0" spc="0" baseline="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Environmental Science, Engineering, and Management Consulting</a:t>
            </a:r>
          </a:p>
        </p:txBody>
      </p:sp>
    </p:spTree>
    <p:extLst>
      <p:ext uri="{BB962C8B-B14F-4D97-AF65-F5344CB8AC3E}">
        <p14:creationId xmlns:p14="http://schemas.microsoft.com/office/powerpoint/2010/main" val="1936336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1A7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2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4400" indent="-457200" algn="l" defTabSz="914400" rtl="0" eaLnBrk="1" latinLnBrk="0" hangingPunct="1">
        <a:lnSpc>
          <a:spcPct val="90000"/>
        </a:lnSpc>
        <a:spcBef>
          <a:spcPts val="500"/>
        </a:spcBef>
        <a:buSzPct val="47000"/>
        <a:buFont typeface="Wingdings" panose="05000000000000000000" pitchFamily="2" charset="2"/>
        <a:buChar char="q"/>
        <a:defRPr lang="en-US" sz="24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71600" indent="-457200" algn="l" defTabSz="914400" rtl="0" eaLnBrk="1" latinLnBrk="0" hangingPunct="1">
        <a:lnSpc>
          <a:spcPct val="90000"/>
        </a:lnSpc>
        <a:spcBef>
          <a:spcPts val="500"/>
        </a:spcBef>
        <a:buSzPct val="60000"/>
        <a:buFont typeface="Arial" panose="020B0604020202020204" pitchFamily="34" charset="0"/>
        <a:buChar char="−"/>
        <a:defRPr lang="en-US" sz="22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rectangle with a white border&#10;&#10;Description automatically generated">
            <a:extLst>
              <a:ext uri="{FF2B5EF4-FFF2-40B4-BE49-F238E27FC236}">
                <a16:creationId xmlns:a16="http://schemas.microsoft.com/office/drawing/2014/main" id="{0EFEBCC2-8F82-604F-8504-E0E17BCCD7C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1B74E-0096-3045-B995-9B80F08633E5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4C470-333E-DE4F-9DE0-DFA893F48BEB}"/>
              </a:ext>
            </a:extLst>
          </p:cNvPr>
          <p:cNvSpPr>
            <a:spLocks noGrp="1" noChangeAspect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lvl="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B62F2-B985-5840-81EA-BEA15ECB68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9E1D8-132E-6B49-869E-837659AA46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Date: Month dd, year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08E2D-F859-EB4A-9630-815484263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B63C2-24D5-654B-BF9B-26E3B164E6D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77C50B-F341-5263-6A28-21DB0DEE955D}"/>
              </a:ext>
            </a:extLst>
          </p:cNvPr>
          <p:cNvSpPr txBox="1"/>
          <p:nvPr userDrawn="1"/>
        </p:nvSpPr>
        <p:spPr>
          <a:xfrm>
            <a:off x="7255565" y="6222602"/>
            <a:ext cx="41114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kern="0" spc="0" baseline="0" dirty="0">
                <a:solidFill>
                  <a:srgbClr val="63666A"/>
                </a:solidFill>
                <a:latin typeface="+mj-lt"/>
                <a:cs typeface="Arial" panose="020B0604020202020204" pitchFamily="34" charset="0"/>
              </a:rPr>
              <a:t>Environmental Science, Engineering, and Management Consulting</a:t>
            </a:r>
          </a:p>
        </p:txBody>
      </p:sp>
    </p:spTree>
    <p:extLst>
      <p:ext uri="{BB962C8B-B14F-4D97-AF65-F5344CB8AC3E}">
        <p14:creationId xmlns:p14="http://schemas.microsoft.com/office/powerpoint/2010/main" val="2792984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1A7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lang="en-US" sz="28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35000" indent="-3429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lang="en-US" sz="24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2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rectangular object with white border&#10;&#10;Description automatically generated">
            <a:extLst>
              <a:ext uri="{FF2B5EF4-FFF2-40B4-BE49-F238E27FC236}">
                <a16:creationId xmlns:a16="http://schemas.microsoft.com/office/drawing/2014/main" id="{9E91E5E9-FF48-50A9-BCEC-E6C00BC5E13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1B74E-0096-3045-B995-9B80F08633E5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4C470-333E-DE4F-9DE0-DFA893F48BEB}"/>
              </a:ext>
            </a:extLst>
          </p:cNvPr>
          <p:cNvSpPr>
            <a:spLocks noGrp="1" noChangeAspect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lvl="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/>
              <a:t>Click to edit Master text styles</a:t>
            </a:r>
          </a:p>
          <a:p>
            <a:pPr marL="914400" lvl="1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7000"/>
              <a:buFont typeface="Wingdings" panose="05000000000000000000" pitchFamily="2" charset="2"/>
              <a:buChar char="q"/>
            </a:pPr>
            <a:r>
              <a:rPr lang="en-US"/>
              <a:t>Second level</a:t>
            </a:r>
          </a:p>
          <a:p>
            <a:pPr marL="13716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Arial" panose="020B0604020202020204" pitchFamily="34" charset="0"/>
              <a:buChar char="−"/>
            </a:pPr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B62F2-B985-5840-81EA-BEA15ECB68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9E1D8-132E-6B49-869E-837659AA46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Date: Month dd, year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08E2D-F859-EB4A-9630-815484263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B63C2-24D5-654B-BF9B-26E3B164E6D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77C50B-F341-5263-6A28-21DB0DEE955D}"/>
              </a:ext>
            </a:extLst>
          </p:cNvPr>
          <p:cNvSpPr txBox="1"/>
          <p:nvPr userDrawn="1"/>
        </p:nvSpPr>
        <p:spPr>
          <a:xfrm>
            <a:off x="7255565" y="6222602"/>
            <a:ext cx="41114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kern="0" spc="0" baseline="0" dirty="0">
                <a:solidFill>
                  <a:srgbClr val="63666A"/>
                </a:solidFill>
                <a:latin typeface="+mj-lt"/>
                <a:cs typeface="Arial" panose="020B0604020202020204" pitchFamily="34" charset="0"/>
              </a:rPr>
              <a:t>Environmental Science, Engineering, and Management Consulting</a:t>
            </a:r>
          </a:p>
        </p:txBody>
      </p:sp>
    </p:spTree>
    <p:extLst>
      <p:ext uri="{BB962C8B-B14F-4D97-AF65-F5344CB8AC3E}">
        <p14:creationId xmlns:p14="http://schemas.microsoft.com/office/powerpoint/2010/main" val="199274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1A7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lang="en-US" sz="28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35000" indent="-3429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lang="en-US" sz="24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2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white background&#10;&#10;Description automatically generated">
            <a:extLst>
              <a:ext uri="{FF2B5EF4-FFF2-40B4-BE49-F238E27FC236}">
                <a16:creationId xmlns:a16="http://schemas.microsoft.com/office/drawing/2014/main" id="{B7B807CE-CB09-3459-7E14-6E7A8CFC505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1B74E-0096-3045-B995-9B80F08633E5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4C470-333E-DE4F-9DE0-DFA893F48BEB}"/>
              </a:ext>
            </a:extLst>
          </p:cNvPr>
          <p:cNvSpPr>
            <a:spLocks noGrp="1" noChangeAspect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B62F2-B985-5840-81EA-BEA15ECB68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9E1D8-132E-6B49-869E-837659AA46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Date: Month dd, year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08E2D-F859-EB4A-9630-815484263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B63C2-24D5-654B-BF9B-26E3B164E6D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149B47-D208-0F80-7FFD-D0FDCDAE52CA}"/>
              </a:ext>
            </a:extLst>
          </p:cNvPr>
          <p:cNvSpPr txBox="1"/>
          <p:nvPr userDrawn="1"/>
        </p:nvSpPr>
        <p:spPr>
          <a:xfrm>
            <a:off x="7255565" y="6222602"/>
            <a:ext cx="41114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kern="0" spc="0" baseline="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Environmental Science, Engineering, and Management Consulting</a:t>
            </a:r>
          </a:p>
        </p:txBody>
      </p:sp>
    </p:spTree>
    <p:extLst>
      <p:ext uri="{BB962C8B-B14F-4D97-AF65-F5344CB8AC3E}">
        <p14:creationId xmlns:p14="http://schemas.microsoft.com/office/powerpoint/2010/main" val="837074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1A7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2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4400" indent="-457200" algn="l" defTabSz="914400" rtl="0" eaLnBrk="1" latinLnBrk="0" hangingPunct="1">
        <a:lnSpc>
          <a:spcPct val="90000"/>
        </a:lnSpc>
        <a:spcBef>
          <a:spcPts val="500"/>
        </a:spcBef>
        <a:buSzPct val="47000"/>
        <a:buFont typeface="Wingdings" panose="05000000000000000000" pitchFamily="2" charset="2"/>
        <a:buChar char="q"/>
        <a:defRPr lang="en-US" sz="24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71600" indent="-457200" algn="l" defTabSz="914400" rtl="0" eaLnBrk="1" latinLnBrk="0" hangingPunct="1">
        <a:lnSpc>
          <a:spcPct val="90000"/>
        </a:lnSpc>
        <a:spcBef>
          <a:spcPts val="500"/>
        </a:spcBef>
        <a:buSzPct val="60000"/>
        <a:buFont typeface="Arial" panose="020B0604020202020204" pitchFamily="34" charset="0"/>
        <a:buChar char="−"/>
        <a:defRPr lang="en-US" sz="22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flag&#10;&#10;Description automatically generated">
            <a:extLst>
              <a:ext uri="{FF2B5EF4-FFF2-40B4-BE49-F238E27FC236}">
                <a16:creationId xmlns:a16="http://schemas.microsoft.com/office/drawing/2014/main" id="{61120A77-2A72-6D20-626C-4356F3FF70A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1B74E-0096-3045-B995-9B80F08633E5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4C470-333E-DE4F-9DE0-DFA893F48BEB}"/>
              </a:ext>
            </a:extLst>
          </p:cNvPr>
          <p:cNvSpPr>
            <a:spLocks noGrp="1" noChangeAspect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B62F2-B985-5840-81EA-BEA15ECB68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9E1D8-132E-6B49-869E-837659AA46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Date: Month dd, year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08E2D-F859-EB4A-9630-815484263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B63C2-24D5-654B-BF9B-26E3B164E6D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149B47-D208-0F80-7FFD-D0FDCDAE52CA}"/>
              </a:ext>
            </a:extLst>
          </p:cNvPr>
          <p:cNvSpPr txBox="1"/>
          <p:nvPr userDrawn="1"/>
        </p:nvSpPr>
        <p:spPr>
          <a:xfrm>
            <a:off x="7255565" y="6222602"/>
            <a:ext cx="41114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kern="0" spc="0" baseline="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Environmental Science, Engineering, and Management Consulting</a:t>
            </a:r>
          </a:p>
        </p:txBody>
      </p:sp>
    </p:spTree>
    <p:extLst>
      <p:ext uri="{BB962C8B-B14F-4D97-AF65-F5344CB8AC3E}">
        <p14:creationId xmlns:p14="http://schemas.microsoft.com/office/powerpoint/2010/main" val="298897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1A7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2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4400" indent="-457200" algn="l" defTabSz="914400" rtl="0" eaLnBrk="1" latinLnBrk="0" hangingPunct="1">
        <a:lnSpc>
          <a:spcPct val="90000"/>
        </a:lnSpc>
        <a:spcBef>
          <a:spcPts val="500"/>
        </a:spcBef>
        <a:buSzPct val="47000"/>
        <a:buFont typeface="Wingdings" panose="05000000000000000000" pitchFamily="2" charset="2"/>
        <a:buChar char="q"/>
        <a:defRPr lang="en-US" sz="24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71600" indent="-457200" algn="l" defTabSz="914400" rtl="0" eaLnBrk="1" latinLnBrk="0" hangingPunct="1">
        <a:lnSpc>
          <a:spcPct val="90000"/>
        </a:lnSpc>
        <a:spcBef>
          <a:spcPts val="500"/>
        </a:spcBef>
        <a:buSzPct val="60000"/>
        <a:buFont typeface="Arial" panose="020B0604020202020204" pitchFamily="34" charset="0"/>
        <a:buChar char="−"/>
        <a:defRPr lang="en-US" sz="2200" b="0" i="0" kern="1200" dirty="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rgbClr val="6366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AD_1D9799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AC_6357E54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AE_E2B5F867.xml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openxmlformats.org/officeDocument/2006/relationships/image" Target="../media/image51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B2_E7840174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B6_BBD530AE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0.png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2BA_8494ABC6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9B_5A3B53CF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5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9D_90009A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F8EFD86-6CD2-D14C-44AE-4823F907EB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4761" y="3395103"/>
            <a:ext cx="10160086" cy="144839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 dirty="0"/>
              <a:t>Intercepting Salinity Impacted Groundwater from a Former Salt Storage Site via Extraction Wells Prior to Reaching a Highly Valued Community Recreational Surface Waterbody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5F9E9D7D-F50C-1902-A710-82E667F05A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4761" y="4945495"/>
            <a:ext cx="8267369" cy="788301"/>
          </a:xfrm>
        </p:spPr>
        <p:txBody>
          <a:bodyPr/>
          <a:lstStyle/>
          <a:p>
            <a:r>
              <a:rPr lang="en-US" b="1" dirty="0">
                <a:solidFill>
                  <a:srgbClr val="9ECEEF"/>
                </a:solidFill>
              </a:rPr>
              <a:t>Presented by: </a:t>
            </a:r>
            <a:r>
              <a:rPr lang="en-US" dirty="0">
                <a:solidFill>
                  <a:srgbClr val="9ECEEF"/>
                </a:solidFill>
              </a:rPr>
              <a:t>John Forbes, B.Sc., </a:t>
            </a:r>
            <a:r>
              <a:rPr lang="en-US" dirty="0" err="1">
                <a:solidFill>
                  <a:srgbClr val="9ECEEF"/>
                </a:solidFill>
              </a:rPr>
              <a:t>P.Biol</a:t>
            </a:r>
            <a:r>
              <a:rPr lang="en-US" dirty="0">
                <a:solidFill>
                  <a:srgbClr val="9ECEEF"/>
                </a:solidFill>
              </a:rPr>
              <a:t>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BB0469-4748-E259-321C-BDDB7BCC44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0300-011 </a:t>
            </a:r>
            <a:r>
              <a:rPr lang="en-US" dirty="0" err="1"/>
              <a:t>RemTech</a:t>
            </a:r>
            <a:r>
              <a:rPr lang="en-US" dirty="0"/>
              <a:t> East 2026 Intercepting Salinity Impacted Groundwater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7DCE24C-1934-9699-F00B-F2EFDCD2AA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April 9, 2026</a:t>
            </a:r>
          </a:p>
        </p:txBody>
      </p:sp>
    </p:spTree>
    <p:extLst>
      <p:ext uri="{BB962C8B-B14F-4D97-AF65-F5344CB8AC3E}">
        <p14:creationId xmlns:p14="http://schemas.microsoft.com/office/powerpoint/2010/main" val="3102965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D480B-9768-5D64-E661-3B5F1B78A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D87FB7-2396-371D-CEC4-607065E3E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430767"/>
            <a:ext cx="4196378" cy="410642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/>
              <a:t>In 2016, a Supplemental</a:t>
            </a:r>
            <a:br>
              <a:rPr lang="en-US" sz="2000" dirty="0"/>
            </a:br>
            <a:r>
              <a:rPr lang="en-US" sz="2000" dirty="0"/>
              <a:t>Phase 2 ESA was conducted</a:t>
            </a:r>
            <a:br>
              <a:rPr lang="en-US" sz="2000" dirty="0"/>
            </a:br>
            <a:r>
              <a:rPr lang="en-US" sz="2000" dirty="0"/>
              <a:t>to fully  delineate the soil and groundwater salinity impacts.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Impacts were identified in soil off-site to the north, and groundwater off-site to the north and northwest.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This figure illustrates the chloride concentrations</a:t>
            </a:r>
            <a:br>
              <a:rPr lang="en-US" sz="2000" dirty="0"/>
            </a:br>
            <a:r>
              <a:rPr lang="en-US" sz="2000" dirty="0"/>
              <a:t>in groundwater.</a:t>
            </a:r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091F3D-0AB2-4049-DBE7-068B6D09E1CD}"/>
              </a:ext>
            </a:extLst>
          </p:cNvPr>
          <p:cNvSpPr txBox="1"/>
          <p:nvPr/>
        </p:nvSpPr>
        <p:spPr>
          <a:xfrm>
            <a:off x="8676949" y="5508319"/>
            <a:ext cx="25854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800" dirty="0">
                <a:solidFill>
                  <a:schemeClr val="bg1"/>
                </a:solidFill>
              </a:rPr>
              <a:t>Image from Trace Phase 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A19C46-2A05-B81F-86B3-E2589FA40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3145" y="1426192"/>
            <a:ext cx="5949215" cy="402342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AAF65A5-10F3-A83C-915E-427E16008932}"/>
              </a:ext>
            </a:extLst>
          </p:cNvPr>
          <p:cNvSpPr txBox="1">
            <a:spLocks/>
          </p:cNvSpPr>
          <p:nvPr/>
        </p:nvSpPr>
        <p:spPr>
          <a:xfrm>
            <a:off x="838200" y="546832"/>
            <a:ext cx="10424160" cy="539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Environmental Site Assessments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E89A8D3-BCF0-149F-0F1B-19117CAD9A93}"/>
              </a:ext>
            </a:extLst>
          </p:cNvPr>
          <p:cNvCxnSpPr>
            <a:cxnSpLocks/>
          </p:cNvCxnSpPr>
          <p:nvPr/>
        </p:nvCxnSpPr>
        <p:spPr>
          <a:xfrm>
            <a:off x="803564" y="1185196"/>
            <a:ext cx="10458796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5483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D7B1D-67A8-B2E3-B66B-55D9106F9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E2F4-F45C-8114-121C-5A86F14AC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430767"/>
            <a:ext cx="3924045" cy="410642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800" dirty="0"/>
              <a:t>A Subsoil Salinity Tool (SST) assessment was conducted to calculate preliminary Tier 2 subsoil and groundwater chloride guidelines and assess risks to applicable pathways.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Soil chloride concentrations above 100 mg/kg extended off-site to the north, east and west.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The highest concentrations were in the southeast and north portions of the site.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1CECF6-0D8E-D470-6FDE-EEC00045E6BD}"/>
              </a:ext>
            </a:extLst>
          </p:cNvPr>
          <p:cNvSpPr txBox="1"/>
          <p:nvPr/>
        </p:nvSpPr>
        <p:spPr>
          <a:xfrm>
            <a:off x="9070781" y="5516957"/>
            <a:ext cx="25854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800" dirty="0">
                <a:solidFill>
                  <a:schemeClr val="bg1"/>
                </a:solidFill>
              </a:rPr>
              <a:t>Image from Trace SST Assessment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0C91E4A-1FB0-C835-0CAE-173568292A4B}"/>
              </a:ext>
            </a:extLst>
          </p:cNvPr>
          <p:cNvSpPr txBox="1">
            <a:spLocks/>
          </p:cNvSpPr>
          <p:nvPr/>
        </p:nvSpPr>
        <p:spPr>
          <a:xfrm>
            <a:off x="838200" y="546832"/>
            <a:ext cx="10424160" cy="539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Risk Assessment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7BDE6F-FF38-6F46-7EC7-BA3C2300F43C}"/>
              </a:ext>
            </a:extLst>
          </p:cNvPr>
          <p:cNvCxnSpPr>
            <a:cxnSpLocks/>
          </p:cNvCxnSpPr>
          <p:nvPr/>
        </p:nvCxnSpPr>
        <p:spPr>
          <a:xfrm>
            <a:off x="803564" y="1185196"/>
            <a:ext cx="10458796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93E8441-795E-C1D4-5697-0718854929A7}"/>
              </a:ext>
            </a:extLst>
          </p:cNvPr>
          <p:cNvGrpSpPr/>
          <p:nvPr/>
        </p:nvGrpSpPr>
        <p:grpSpPr>
          <a:xfrm>
            <a:off x="5220386" y="533472"/>
            <a:ext cx="6426181" cy="4924052"/>
            <a:chOff x="4762246" y="287715"/>
            <a:chExt cx="7137673" cy="546923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154C6F6-45E4-1D8E-961F-BB61A9328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2246" y="287715"/>
              <a:ext cx="7137673" cy="546923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E174588-6BF6-A9A7-8FAD-0D97E8275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75218" y="3603813"/>
              <a:ext cx="2424701" cy="21531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1153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34F2F-E2D7-4A61-07C7-1BBEE6EB6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A7BBD-03A0-8B61-5C20-D59BEA21FA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430767"/>
            <a:ext cx="4417193" cy="410642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/>
              <a:t>Groundwater chloride concentrations above 120 mg/L extended off-site to the north, east and west.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The highest concentrations were just off-site to the north.</a:t>
            </a:r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57A5BA-E0DC-BAD0-1488-D2C12AC5424F}"/>
              </a:ext>
            </a:extLst>
          </p:cNvPr>
          <p:cNvSpPr txBox="1"/>
          <p:nvPr/>
        </p:nvSpPr>
        <p:spPr>
          <a:xfrm>
            <a:off x="9035789" y="5516741"/>
            <a:ext cx="25854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800" dirty="0">
                <a:solidFill>
                  <a:schemeClr val="bg1"/>
                </a:solidFill>
              </a:rPr>
              <a:t>Image from Trace SST Assessment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9159DCB-8986-6249-9E61-7736F64B541A}"/>
              </a:ext>
            </a:extLst>
          </p:cNvPr>
          <p:cNvSpPr txBox="1">
            <a:spLocks/>
          </p:cNvSpPr>
          <p:nvPr/>
        </p:nvSpPr>
        <p:spPr>
          <a:xfrm>
            <a:off x="838200" y="546832"/>
            <a:ext cx="10424160" cy="539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Risk Assessment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FA5AE08-728C-1DEB-EF4E-F185503C02F1}"/>
              </a:ext>
            </a:extLst>
          </p:cNvPr>
          <p:cNvCxnSpPr>
            <a:cxnSpLocks/>
          </p:cNvCxnSpPr>
          <p:nvPr/>
        </p:nvCxnSpPr>
        <p:spPr>
          <a:xfrm>
            <a:off x="803564" y="1185196"/>
            <a:ext cx="10458796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6458CD8-FCAD-B2EB-6FF5-692FDC423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667" y="566929"/>
            <a:ext cx="5917788" cy="489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129898-757E-66E4-E6EF-833863CD93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2804" y="3820438"/>
            <a:ext cx="2028396" cy="164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945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3637AE-BFB9-A6C5-3058-D7B8A5192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90FCC-AC81-36FE-9E77-5E3A036D3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430767"/>
            <a:ext cx="3884406" cy="4106427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dirty="0"/>
              <a:t>Five subareas were selected for the SST assessment: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Subarea 1 = Historical salt storage shed (southeast)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Subarea 2 = Historical salt/sand piles (northeast)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Subareas 3 through 5 = Based on soil chloride concentration isolines</a:t>
            </a:r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14BA7B-854F-CC57-E219-205F4B9B059E}"/>
              </a:ext>
            </a:extLst>
          </p:cNvPr>
          <p:cNvSpPr txBox="1"/>
          <p:nvPr/>
        </p:nvSpPr>
        <p:spPr>
          <a:xfrm>
            <a:off x="9035044" y="5519939"/>
            <a:ext cx="25854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800" dirty="0">
                <a:solidFill>
                  <a:schemeClr val="bg1"/>
                </a:solidFill>
              </a:rPr>
              <a:t>Image from Trace SST Assessment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8739713-3EFF-83C4-3BAD-C3E931F8CA2D}"/>
              </a:ext>
            </a:extLst>
          </p:cNvPr>
          <p:cNvSpPr txBox="1">
            <a:spLocks/>
          </p:cNvSpPr>
          <p:nvPr/>
        </p:nvSpPr>
        <p:spPr>
          <a:xfrm>
            <a:off x="838200" y="546832"/>
            <a:ext cx="10424160" cy="539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Risk Assessment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7B3AE45-94DC-3369-DA17-5139502B88E9}"/>
              </a:ext>
            </a:extLst>
          </p:cNvPr>
          <p:cNvCxnSpPr>
            <a:cxnSpLocks/>
          </p:cNvCxnSpPr>
          <p:nvPr/>
        </p:nvCxnSpPr>
        <p:spPr>
          <a:xfrm>
            <a:off x="803564" y="1185196"/>
            <a:ext cx="10458796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2556A7-179C-CE45-4D73-31E5B3E2F681}"/>
              </a:ext>
            </a:extLst>
          </p:cNvPr>
          <p:cNvGrpSpPr/>
          <p:nvPr/>
        </p:nvGrpSpPr>
        <p:grpSpPr>
          <a:xfrm>
            <a:off x="5098052" y="566929"/>
            <a:ext cx="6522403" cy="4899600"/>
            <a:chOff x="5098052" y="566929"/>
            <a:chExt cx="6522403" cy="48996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FD01D81-0E72-14D9-B38B-BDA091000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88848" y="566929"/>
              <a:ext cx="5731607" cy="48996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193F299-07CF-2766-B563-EDBF70DAC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98052" y="2744830"/>
              <a:ext cx="2263098" cy="2443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8267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23BBC-EC30-FF21-E936-0EB870075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876F5-07B0-5512-F56D-F1C95B5A8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430767"/>
            <a:ext cx="3570170" cy="410642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/>
              <a:t>Results of the SST assessment were not favorable given the close proximity to the lake.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As a result, further assessment and remediation and/or risk management activities were required to protect the affected receptor.</a:t>
            </a:r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B45CAA-9F98-A3C2-CF40-41FBC8CEF37C}"/>
              </a:ext>
            </a:extLst>
          </p:cNvPr>
          <p:cNvSpPr txBox="1"/>
          <p:nvPr/>
        </p:nvSpPr>
        <p:spPr>
          <a:xfrm>
            <a:off x="9033884" y="5517944"/>
            <a:ext cx="25854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800" dirty="0">
                <a:solidFill>
                  <a:schemeClr val="bg1"/>
                </a:solidFill>
              </a:rPr>
              <a:t>Image from Trace SST Assessment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FDC8DF7-3D5D-53EC-91ED-A33758CD52B0}"/>
              </a:ext>
            </a:extLst>
          </p:cNvPr>
          <p:cNvSpPr txBox="1">
            <a:spLocks/>
          </p:cNvSpPr>
          <p:nvPr/>
        </p:nvSpPr>
        <p:spPr>
          <a:xfrm>
            <a:off x="838200" y="546832"/>
            <a:ext cx="10424160" cy="539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Risk Assessment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83943D2-2185-B604-00C1-C0232324E1AB}"/>
              </a:ext>
            </a:extLst>
          </p:cNvPr>
          <p:cNvCxnSpPr>
            <a:cxnSpLocks/>
          </p:cNvCxnSpPr>
          <p:nvPr/>
        </p:nvCxnSpPr>
        <p:spPr>
          <a:xfrm>
            <a:off x="803564" y="1185196"/>
            <a:ext cx="10458796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B78BFEF0-27AD-75FF-6C57-4FB75B84C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8395" y="573612"/>
            <a:ext cx="6420900" cy="488587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4651111-D649-36B7-064C-AF439E059786}"/>
              </a:ext>
            </a:extLst>
          </p:cNvPr>
          <p:cNvSpPr/>
          <p:nvPr/>
        </p:nvSpPr>
        <p:spPr>
          <a:xfrm>
            <a:off x="8777464" y="784645"/>
            <a:ext cx="1040918" cy="38151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6249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ED7D6-0207-CE01-25E4-FE87D0F18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D3985-A70D-0E0D-60E4-3DA64526E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564" y="1363194"/>
            <a:ext cx="3926679" cy="447415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800" dirty="0"/>
              <a:t>In 2018, annual groundwater monitoring results indicated the chloride plume was migrating north closer to the lake. 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Hydraulic conductivity tests were conducted on 6 wells to understand the groundwater gradient at the Site.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The average conductivity was 1.21 x 10</a:t>
            </a:r>
            <a:r>
              <a:rPr lang="en-US" sz="1800" baseline="30000" dirty="0"/>
              <a:t>-6 </a:t>
            </a:r>
            <a:r>
              <a:rPr lang="en-US" sz="1800" dirty="0"/>
              <a:t>m/s, the average hydraulic gradient was 0.019 m/m, and the estimated linear velocity was 15.3 m/year.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3E9FCB-A59A-98A9-BA77-BC759AEDA484}"/>
              </a:ext>
            </a:extLst>
          </p:cNvPr>
          <p:cNvSpPr txBox="1"/>
          <p:nvPr/>
        </p:nvSpPr>
        <p:spPr>
          <a:xfrm>
            <a:off x="8676949" y="5387998"/>
            <a:ext cx="25854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800" dirty="0">
                <a:solidFill>
                  <a:schemeClr val="bg1"/>
                </a:solidFill>
              </a:rPr>
              <a:t>Image from Trace Groundwater Report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CD7E80-5CB0-1D0D-6AA3-4A8E95261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3696" y="1419487"/>
            <a:ext cx="6198664" cy="390932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587DBFA-2070-95D0-DDE5-7A34F2E93A1E}"/>
              </a:ext>
            </a:extLst>
          </p:cNvPr>
          <p:cNvSpPr/>
          <p:nvPr/>
        </p:nvSpPr>
        <p:spPr>
          <a:xfrm>
            <a:off x="7646187" y="2107382"/>
            <a:ext cx="865278" cy="4769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n w="12700">
                <a:solidFill>
                  <a:schemeClr val="tx1"/>
                </a:solidFill>
              </a:ln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63EE106-355C-D1D0-ACF6-0EE1C25C3CED}"/>
              </a:ext>
            </a:extLst>
          </p:cNvPr>
          <p:cNvSpPr txBox="1">
            <a:spLocks/>
          </p:cNvSpPr>
          <p:nvPr/>
        </p:nvSpPr>
        <p:spPr>
          <a:xfrm>
            <a:off x="838200" y="546832"/>
            <a:ext cx="10424160" cy="539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Environmental Site Assessments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CDEC183-AA33-3BF9-9C9E-8A0F7652B2DC}"/>
              </a:ext>
            </a:extLst>
          </p:cNvPr>
          <p:cNvCxnSpPr>
            <a:cxnSpLocks/>
          </p:cNvCxnSpPr>
          <p:nvPr/>
        </p:nvCxnSpPr>
        <p:spPr>
          <a:xfrm>
            <a:off x="803564" y="1185196"/>
            <a:ext cx="10458796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725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9243F1-B8DC-3F61-66A2-B2FF09751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90EA0-82D2-5AA8-9233-4C5A3D199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564" y="1359212"/>
            <a:ext cx="4326701" cy="4474152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1800" dirty="0"/>
              <a:t>Based on the estimated distance of the plume to the lake, and the calculations from 2018 and 2019 gradients, the plume was estimated to reach the lake in ~ 4 to 9 years.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/>
              <a:t>As a result, recommendations were:</a:t>
            </a: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en-US" sz="1800" dirty="0"/>
              <a:t>Install 4 monitoring wells to close gaps to the northeast, northwest and vertical at the northern most impacted well (16MW06).</a:t>
            </a: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en-US" sz="1800" dirty="0"/>
              <a:t>Conduct a feasibility</a:t>
            </a:r>
            <a:br>
              <a:rPr lang="en-US" sz="1800" dirty="0"/>
            </a:br>
            <a:r>
              <a:rPr lang="en-US" sz="1800" dirty="0"/>
              <a:t>analysis of the installation of</a:t>
            </a:r>
            <a:br>
              <a:rPr lang="en-US" sz="1800" dirty="0"/>
            </a:br>
            <a:r>
              <a:rPr lang="en-US" sz="1800" dirty="0"/>
              <a:t>an interceptor system.</a:t>
            </a:r>
          </a:p>
          <a:p>
            <a:pPr>
              <a:lnSpc>
                <a:spcPct val="100000"/>
              </a:lnSpc>
            </a:pPr>
            <a:endParaRPr 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3D817A-7F4A-A537-5F11-76274B1FA13C}"/>
              </a:ext>
            </a:extLst>
          </p:cNvPr>
          <p:cNvSpPr txBox="1"/>
          <p:nvPr/>
        </p:nvSpPr>
        <p:spPr>
          <a:xfrm>
            <a:off x="8383317" y="5307497"/>
            <a:ext cx="28790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800" dirty="0">
                <a:solidFill>
                  <a:schemeClr val="bg1"/>
                </a:solidFill>
              </a:rPr>
              <a:t>Image from Trace Remedial Options Analysis Report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5582FD-567C-4C82-68C5-0E8127D76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1718" y="1442781"/>
            <a:ext cx="5910642" cy="376446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22D60BE-A51F-0C75-A2F2-115871982852}"/>
              </a:ext>
            </a:extLst>
          </p:cNvPr>
          <p:cNvSpPr txBox="1">
            <a:spLocks/>
          </p:cNvSpPr>
          <p:nvPr/>
        </p:nvSpPr>
        <p:spPr>
          <a:xfrm>
            <a:off x="838200" y="546832"/>
            <a:ext cx="10424160" cy="539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Environmental Site Assessments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B335374-6DA3-D067-BCC5-AEDBBD868E37}"/>
              </a:ext>
            </a:extLst>
          </p:cNvPr>
          <p:cNvCxnSpPr>
            <a:cxnSpLocks/>
          </p:cNvCxnSpPr>
          <p:nvPr/>
        </p:nvCxnSpPr>
        <p:spPr>
          <a:xfrm>
            <a:off x="803564" y="1185196"/>
            <a:ext cx="10458796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15657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55001C-11DB-21CD-1E0D-4DDC54C61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8F40A8-3D65-A552-840A-C5FBF1D1C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852" y="1408095"/>
            <a:ext cx="7970507" cy="40418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6FC68D-0722-C41B-ED4E-EA101372BF90}"/>
              </a:ext>
            </a:extLst>
          </p:cNvPr>
          <p:cNvSpPr txBox="1"/>
          <p:nvPr/>
        </p:nvSpPr>
        <p:spPr>
          <a:xfrm>
            <a:off x="8383316" y="5526580"/>
            <a:ext cx="28790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800" dirty="0">
                <a:solidFill>
                  <a:schemeClr val="bg1"/>
                </a:solidFill>
              </a:rPr>
              <a:t>Image from Trace Remedial Options Analysis Report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DD2D1F1-86F7-AE73-2AEC-5A77FE34F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9" y="1408095"/>
            <a:ext cx="2386263" cy="340741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696DEC4-291A-2865-6437-1434940E78C9}"/>
              </a:ext>
            </a:extLst>
          </p:cNvPr>
          <p:cNvSpPr txBox="1">
            <a:spLocks/>
          </p:cNvSpPr>
          <p:nvPr/>
        </p:nvSpPr>
        <p:spPr>
          <a:xfrm>
            <a:off x="838200" y="546832"/>
            <a:ext cx="10424160" cy="539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Environmental Site Assessments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C48DA7E-8643-BBB8-17B6-D629C122DC99}"/>
              </a:ext>
            </a:extLst>
          </p:cNvPr>
          <p:cNvCxnSpPr>
            <a:cxnSpLocks/>
          </p:cNvCxnSpPr>
          <p:nvPr/>
        </p:nvCxnSpPr>
        <p:spPr>
          <a:xfrm>
            <a:off x="803564" y="1185196"/>
            <a:ext cx="10458796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27177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B8A3BC-90A2-FE9A-8453-0756610D0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277D6-7F93-3E72-3FA3-0D902F2EB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564" y="1344998"/>
            <a:ext cx="4528832" cy="371962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/>
              <a:t>In 2019, a remedial options cost analysis was completed. 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The most effective and financially viable options were evaluated.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The two options proposed were: </a:t>
            </a:r>
          </a:p>
          <a:p>
            <a:pPr marL="925200">
              <a:lnSpc>
                <a:spcPct val="10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sz="2000" dirty="0"/>
              <a:t>Interceptor Trench System</a:t>
            </a:r>
          </a:p>
          <a:p>
            <a:pPr marL="925200">
              <a:lnSpc>
                <a:spcPct val="10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sz="2000" dirty="0"/>
              <a:t>Extraction Well System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B3FD1F-E395-DEB5-9981-D496FB55C555}"/>
              </a:ext>
            </a:extLst>
          </p:cNvPr>
          <p:cNvSpPr txBox="1"/>
          <p:nvPr/>
        </p:nvSpPr>
        <p:spPr>
          <a:xfrm>
            <a:off x="8280530" y="5457360"/>
            <a:ext cx="29818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800" dirty="0">
                <a:solidFill>
                  <a:schemeClr val="bg1"/>
                </a:solidFill>
              </a:rPr>
              <a:t>Image from Trace Remedial Options Analysis Report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F61EEC-EFE3-6471-85E4-2BD856CF4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932" y="1427722"/>
            <a:ext cx="4985428" cy="39624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E00AEB-75E0-E41C-3740-F51D31A290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2652" y="3439908"/>
            <a:ext cx="1732547" cy="212517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73405F3-EFC5-641E-9F63-324A67E0A359}"/>
              </a:ext>
            </a:extLst>
          </p:cNvPr>
          <p:cNvSpPr txBox="1">
            <a:spLocks/>
          </p:cNvSpPr>
          <p:nvPr/>
        </p:nvSpPr>
        <p:spPr>
          <a:xfrm>
            <a:off x="838200" y="546832"/>
            <a:ext cx="10424160" cy="539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Remedial Options Analysis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5388174-2EDF-5157-462D-E2719A869E0A}"/>
              </a:ext>
            </a:extLst>
          </p:cNvPr>
          <p:cNvCxnSpPr>
            <a:cxnSpLocks/>
          </p:cNvCxnSpPr>
          <p:nvPr/>
        </p:nvCxnSpPr>
        <p:spPr>
          <a:xfrm>
            <a:off x="803564" y="1185196"/>
            <a:ext cx="10458796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5625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32AFC2-41B8-2074-60FA-9196E1321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E70B8-A845-0063-BD64-06EC373EC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564" y="1352960"/>
            <a:ext cx="3239047" cy="428699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/>
              <a:t>In 2021, 6 monitoring wells were installed along the plume leading edge to better understand the vertical and lateral extents of groundwater impacts. 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Two nested pairs and two shallow wells were installed.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EC18BC-4650-D1EA-2ED1-38A60906F94A}"/>
              </a:ext>
            </a:extLst>
          </p:cNvPr>
          <p:cNvSpPr txBox="1"/>
          <p:nvPr/>
        </p:nvSpPr>
        <p:spPr>
          <a:xfrm>
            <a:off x="8280530" y="5434136"/>
            <a:ext cx="29818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800" dirty="0">
                <a:solidFill>
                  <a:schemeClr val="bg1"/>
                </a:solidFill>
              </a:rPr>
              <a:t>Image from Trace Groundwater Report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7F96F2C-A05A-075A-33E4-A44786F86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314" y="1365314"/>
            <a:ext cx="6985046" cy="3999816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39A8C262-0D41-EB66-C271-AF9F5F5B68EF}"/>
              </a:ext>
            </a:extLst>
          </p:cNvPr>
          <p:cNvSpPr/>
          <p:nvPr/>
        </p:nvSpPr>
        <p:spPr>
          <a:xfrm>
            <a:off x="5411764" y="2987289"/>
            <a:ext cx="1376853" cy="8629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0FA3382-4B01-8EF3-478A-A07FAC832980}"/>
              </a:ext>
            </a:extLst>
          </p:cNvPr>
          <p:cNvSpPr/>
          <p:nvPr/>
        </p:nvSpPr>
        <p:spPr>
          <a:xfrm>
            <a:off x="6371682" y="3588451"/>
            <a:ext cx="1551384" cy="11053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6381443-718D-A9B0-BEB8-D8D1834E35B1}"/>
              </a:ext>
            </a:extLst>
          </p:cNvPr>
          <p:cNvSpPr/>
          <p:nvPr/>
        </p:nvSpPr>
        <p:spPr>
          <a:xfrm>
            <a:off x="7874586" y="3588451"/>
            <a:ext cx="1551384" cy="11053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04C3E65-4FE3-961E-19E7-E5A84CAFBA68}"/>
              </a:ext>
            </a:extLst>
          </p:cNvPr>
          <p:cNvSpPr/>
          <p:nvPr/>
        </p:nvSpPr>
        <p:spPr>
          <a:xfrm>
            <a:off x="8068509" y="3074553"/>
            <a:ext cx="1376853" cy="5123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8F9EA00-EC96-CB21-6612-26D3EA04D167}"/>
              </a:ext>
            </a:extLst>
          </p:cNvPr>
          <p:cNvSpPr txBox="1">
            <a:spLocks/>
          </p:cNvSpPr>
          <p:nvPr/>
        </p:nvSpPr>
        <p:spPr>
          <a:xfrm>
            <a:off x="838200" y="546832"/>
            <a:ext cx="10424160" cy="539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Environmental Site Assessments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A9F82C9-5ED2-8E80-1AF1-28CBE811A21E}"/>
              </a:ext>
            </a:extLst>
          </p:cNvPr>
          <p:cNvCxnSpPr>
            <a:cxnSpLocks/>
          </p:cNvCxnSpPr>
          <p:nvPr/>
        </p:nvCxnSpPr>
        <p:spPr>
          <a:xfrm>
            <a:off x="803564" y="1185196"/>
            <a:ext cx="10458796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6230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4AD78-46F2-4F7F-AD6C-781728DF10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9136" y="2690762"/>
            <a:ext cx="3790371" cy="590379"/>
          </a:xfrm>
        </p:spPr>
        <p:txBody>
          <a:bodyPr>
            <a:normAutofit/>
          </a:bodyPr>
          <a:lstStyle/>
          <a:p>
            <a:r>
              <a:rPr lang="en-CA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F6326C-69E9-4D62-AE38-A0284A11F8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9136" y="3423645"/>
            <a:ext cx="3790371" cy="3033512"/>
          </a:xfrm>
        </p:spPr>
        <p:txBody>
          <a:bodyPr/>
          <a:lstStyle/>
          <a:p>
            <a:pPr marL="270000" indent="-270000">
              <a:spcAft>
                <a:spcPts val="600"/>
              </a:spcAft>
              <a:buClr>
                <a:schemeClr val="bg1"/>
              </a:buClr>
              <a:buAutoNum type="arabicPeriod"/>
            </a:pPr>
            <a:r>
              <a:rPr lang="en-CA" sz="1500" dirty="0">
                <a:solidFill>
                  <a:schemeClr val="bg1"/>
                </a:solidFill>
              </a:rPr>
              <a:t>Site Background</a:t>
            </a:r>
          </a:p>
          <a:p>
            <a:pPr marL="270000" indent="-270000">
              <a:spcAft>
                <a:spcPts val="600"/>
              </a:spcAft>
              <a:buClr>
                <a:schemeClr val="bg1"/>
              </a:buClr>
              <a:buAutoNum type="arabicPeriod"/>
            </a:pPr>
            <a:r>
              <a:rPr lang="en-CA" sz="1500" dirty="0">
                <a:solidFill>
                  <a:schemeClr val="bg1"/>
                </a:solidFill>
              </a:rPr>
              <a:t>Environmental Site Assessments,</a:t>
            </a:r>
            <a:br>
              <a:rPr lang="en-CA" sz="1500" dirty="0">
                <a:solidFill>
                  <a:schemeClr val="bg1"/>
                </a:solidFill>
              </a:rPr>
            </a:br>
            <a:r>
              <a:rPr lang="en-CA" sz="1500" dirty="0">
                <a:solidFill>
                  <a:schemeClr val="bg1"/>
                </a:solidFill>
              </a:rPr>
              <a:t>Risk Assessment,</a:t>
            </a:r>
            <a:br>
              <a:rPr lang="en-CA" sz="1500" dirty="0">
                <a:solidFill>
                  <a:schemeClr val="bg1"/>
                </a:solidFill>
              </a:rPr>
            </a:br>
            <a:r>
              <a:rPr lang="en-CA" sz="1500" dirty="0">
                <a:solidFill>
                  <a:schemeClr val="bg1"/>
                </a:solidFill>
              </a:rPr>
              <a:t>Remedial Options Analysis</a:t>
            </a:r>
          </a:p>
          <a:p>
            <a:pPr marL="270000" indent="-27000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AutoNum type="arabicPeriod"/>
            </a:pPr>
            <a:r>
              <a:rPr lang="en-CA" sz="1500" dirty="0">
                <a:solidFill>
                  <a:schemeClr val="bg1"/>
                </a:solidFill>
              </a:rPr>
              <a:t>Groundwater Modelling,</a:t>
            </a:r>
            <a:br>
              <a:rPr lang="en-CA" sz="1500" dirty="0">
                <a:solidFill>
                  <a:schemeClr val="bg1"/>
                </a:solidFill>
              </a:rPr>
            </a:br>
            <a:r>
              <a:rPr lang="en-CA" sz="1500" dirty="0">
                <a:solidFill>
                  <a:schemeClr val="bg1"/>
                </a:solidFill>
              </a:rPr>
              <a:t>and Extraction Well Installation</a:t>
            </a:r>
          </a:p>
          <a:p>
            <a:pPr marL="270000" indent="-27000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AutoNum type="arabicPeriod"/>
            </a:pPr>
            <a:r>
              <a:rPr lang="en-CA" sz="1500" dirty="0">
                <a:solidFill>
                  <a:schemeClr val="bg1"/>
                </a:solidFill>
              </a:rPr>
              <a:t>On-going Plume Modelling</a:t>
            </a:r>
            <a:br>
              <a:rPr lang="en-CA" sz="1500" dirty="0">
                <a:solidFill>
                  <a:schemeClr val="bg1"/>
                </a:solidFill>
              </a:rPr>
            </a:br>
            <a:r>
              <a:rPr lang="en-CA" sz="1500" dirty="0">
                <a:solidFill>
                  <a:schemeClr val="bg1"/>
                </a:solidFill>
              </a:rPr>
              <a:t>and Monitoring</a:t>
            </a:r>
          </a:p>
          <a:p>
            <a:pPr marL="270000" indent="-270000">
              <a:spcAft>
                <a:spcPts val="600"/>
              </a:spcAft>
              <a:buClr>
                <a:schemeClr val="bg1"/>
              </a:buClr>
              <a:buAutoNum type="arabicPeriod"/>
            </a:pPr>
            <a:r>
              <a:rPr lang="en-CA" sz="1500" dirty="0">
                <a:solidFill>
                  <a:schemeClr val="bg1"/>
                </a:solidFill>
              </a:rPr>
              <a:t>Conclusions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975B48-8588-299D-4D63-954954CB7B8F}"/>
              </a:ext>
            </a:extLst>
          </p:cNvPr>
          <p:cNvSpPr txBox="1"/>
          <p:nvPr/>
        </p:nvSpPr>
        <p:spPr>
          <a:xfrm>
            <a:off x="8932041" y="6026947"/>
            <a:ext cx="25854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800" dirty="0">
                <a:solidFill>
                  <a:schemeClr val="bg1"/>
                </a:solidFill>
              </a:rPr>
              <a:t>Image from ToDoCanada.ca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A8CF3D9-D485-6694-672B-98E74DD48972}"/>
              </a:ext>
            </a:extLst>
          </p:cNvPr>
          <p:cNvCxnSpPr>
            <a:cxnSpLocks/>
          </p:cNvCxnSpPr>
          <p:nvPr/>
        </p:nvCxnSpPr>
        <p:spPr>
          <a:xfrm>
            <a:off x="803564" y="3282996"/>
            <a:ext cx="10713888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12B63176-B02D-BFB6-028D-8BF5A2ADB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809506" y="1107530"/>
            <a:ext cx="6728661" cy="482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8514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96C63F-6D71-B6C9-ED33-9D5CA699B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EC528-6A4E-F763-AB03-13A081770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Groundwater Modelling and Extraction Well Installation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52EA8-3BB5-9051-04A3-A9D123014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564" y="1366034"/>
            <a:ext cx="5403598" cy="144753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/>
              <a:t>Using the data from the new and existing wells, the groundwater system was modelled to determine the best locations for the extraction wells.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32C352-9B78-82D2-BEDE-DFFE850D667F}"/>
              </a:ext>
            </a:extLst>
          </p:cNvPr>
          <p:cNvSpPr txBox="1"/>
          <p:nvPr/>
        </p:nvSpPr>
        <p:spPr>
          <a:xfrm>
            <a:off x="1281855" y="5510177"/>
            <a:ext cx="29818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dirty="0">
                <a:solidFill>
                  <a:schemeClr val="bg1"/>
                </a:solidFill>
              </a:rPr>
              <a:t>Image from Trace Remedial Options Analysis Report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067A4B6-7016-A8C8-9FB2-B8FC1A3AC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666" y="1399947"/>
            <a:ext cx="4779694" cy="40581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89B11B-CEB4-B49C-C7DD-E3C5D6C4E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7188" y="2919445"/>
            <a:ext cx="4555721" cy="25386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D8E601-302F-3301-A4C6-8D5581ED07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6004" y="3830421"/>
            <a:ext cx="2187314" cy="14740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6BBC47-AC79-7D29-05D7-8A1AC92B354E}"/>
              </a:ext>
            </a:extLst>
          </p:cNvPr>
          <p:cNvSpPr txBox="1"/>
          <p:nvPr/>
        </p:nvSpPr>
        <p:spPr>
          <a:xfrm>
            <a:off x="8280530" y="5510177"/>
            <a:ext cx="29818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800" dirty="0">
                <a:solidFill>
                  <a:schemeClr val="bg1"/>
                </a:solidFill>
              </a:rPr>
              <a:t>Image from Trace Extraction Well Report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6D877B2-1FF7-0EEE-6270-ED60B3EB1AD4}"/>
              </a:ext>
            </a:extLst>
          </p:cNvPr>
          <p:cNvCxnSpPr>
            <a:cxnSpLocks/>
          </p:cNvCxnSpPr>
          <p:nvPr/>
        </p:nvCxnSpPr>
        <p:spPr>
          <a:xfrm>
            <a:off x="803564" y="1185196"/>
            <a:ext cx="10458796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68126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AEA7A9-FF65-BFD9-D1E4-A75BF5180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BCC65-E2C6-3B5C-0363-A83DAFDD8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Groundwater Modelling and Extraction Well Installation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E649D-E3F1-8920-7185-3863C2C9E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564" y="1362502"/>
            <a:ext cx="4336327" cy="428699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/>
              <a:t>A low volume, constant rate (1L/min) pumping test was completed on 16MW06 to observe the drawdown on the adjacent wells.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The results from the pumping test indicated a transmissivity of 7.5 x 10</a:t>
            </a:r>
            <a:r>
              <a:rPr lang="en-US" sz="2000" baseline="30000" dirty="0"/>
              <a:t>-6 </a:t>
            </a:r>
            <a:r>
              <a:rPr lang="en-US" sz="2000" dirty="0"/>
              <a:t>m</a:t>
            </a:r>
            <a:r>
              <a:rPr lang="en-US" sz="2000" baseline="30000" dirty="0"/>
              <a:t>2</a:t>
            </a:r>
            <a:r>
              <a:rPr lang="en-US" sz="2000" dirty="0"/>
              <a:t>/s.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Using the data collected, the groundwater system was modelled to determine the best locations for the extraction wells.</a:t>
            </a:r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616D9C-6335-04EC-4BD7-181996A790E6}"/>
              </a:ext>
            </a:extLst>
          </p:cNvPr>
          <p:cNvSpPr txBox="1"/>
          <p:nvPr/>
        </p:nvSpPr>
        <p:spPr>
          <a:xfrm>
            <a:off x="8281333" y="5499273"/>
            <a:ext cx="29818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800" dirty="0">
                <a:solidFill>
                  <a:schemeClr val="bg1"/>
                </a:solidFill>
              </a:rPr>
              <a:t>Image from Trace Extraction Well Report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E972FA-15F5-42B6-9D45-AB7EF2590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46483" y="1442401"/>
            <a:ext cx="5815877" cy="400548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737FBC-3D73-123F-F099-3FA0A8443EF7}"/>
              </a:ext>
            </a:extLst>
          </p:cNvPr>
          <p:cNvCxnSpPr>
            <a:cxnSpLocks/>
          </p:cNvCxnSpPr>
          <p:nvPr/>
        </p:nvCxnSpPr>
        <p:spPr>
          <a:xfrm>
            <a:off x="803564" y="1185196"/>
            <a:ext cx="10458796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94384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A8EFB-B8D6-4204-75CE-195DE040D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AC5A4-3EB5-DF76-CAB3-78A44B0C8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Groundwater Modelling and Extraction Well Installation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2213C-B3F2-F9EB-3A01-E128B2E3C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700" y="1372539"/>
            <a:ext cx="4224687" cy="19923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/>
              <a:t>In 2022, 8 additional monitoring wells were installed to fill data gaps at the Site.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The 3 extraction wells</a:t>
            </a:r>
            <a:br>
              <a:rPr lang="en-US" sz="2000" dirty="0"/>
            </a:br>
            <a:r>
              <a:rPr lang="en-US" sz="2000" dirty="0"/>
              <a:t>were also installed and</a:t>
            </a:r>
            <a:br>
              <a:rPr lang="en-US" sz="2000" dirty="0"/>
            </a:br>
            <a:r>
              <a:rPr lang="en-US" sz="2000" dirty="0"/>
              <a:t>brought online after the</a:t>
            </a:r>
            <a:br>
              <a:rPr lang="en-US" sz="2000" dirty="0"/>
            </a:br>
            <a:r>
              <a:rPr lang="en-US" sz="2000" dirty="0"/>
              <a:t>spring sampling event.</a:t>
            </a:r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4E3B0A-A39A-6202-5FD5-19AC6833D248}"/>
              </a:ext>
            </a:extLst>
          </p:cNvPr>
          <p:cNvSpPr txBox="1"/>
          <p:nvPr/>
        </p:nvSpPr>
        <p:spPr>
          <a:xfrm>
            <a:off x="8280530" y="5560527"/>
            <a:ext cx="29818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800" dirty="0">
                <a:solidFill>
                  <a:schemeClr val="bg1"/>
                </a:solidFill>
              </a:rPr>
              <a:t>Image from Trace Groundwater Report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3A4DFD-CCB4-C872-7304-209048269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8135" y="1346949"/>
            <a:ext cx="4644225" cy="41595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D679C3-F292-B070-87AE-2D7AC8E4E0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1983" y="2681474"/>
            <a:ext cx="2507714" cy="263653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954A18D-448D-6CAB-AA71-164904CF52FD}"/>
              </a:ext>
            </a:extLst>
          </p:cNvPr>
          <p:cNvCxnSpPr>
            <a:cxnSpLocks/>
          </p:cNvCxnSpPr>
          <p:nvPr/>
        </p:nvCxnSpPr>
        <p:spPr>
          <a:xfrm>
            <a:off x="803564" y="1185196"/>
            <a:ext cx="10458796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14651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A919C8-23A6-3845-CBBC-1523F46ED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CA4C7-7A81-64F2-29D2-352380B8F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Groundwater Modelling and Extraction Well Installation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C9B046-A378-6C3B-B80B-9FEC76154BA6}"/>
              </a:ext>
            </a:extLst>
          </p:cNvPr>
          <p:cNvSpPr txBox="1"/>
          <p:nvPr/>
        </p:nvSpPr>
        <p:spPr>
          <a:xfrm>
            <a:off x="5990960" y="4945231"/>
            <a:ext cx="883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800" dirty="0">
                <a:solidFill>
                  <a:schemeClr val="bg1"/>
                </a:solidFill>
              </a:rPr>
              <a:t>Images from Trace Groundwater Report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7C5BC86-70A8-4230-BFF7-C4359A416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1426" y="1367585"/>
            <a:ext cx="794436" cy="369332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dirty="0"/>
              <a:t>Post: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849B6C4-9BF2-FDA9-572E-73251F699E79}"/>
              </a:ext>
            </a:extLst>
          </p:cNvPr>
          <p:cNvSpPr txBox="1">
            <a:spLocks/>
          </p:cNvSpPr>
          <p:nvPr/>
        </p:nvSpPr>
        <p:spPr>
          <a:xfrm>
            <a:off x="803564" y="1367585"/>
            <a:ext cx="794436" cy="369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lang="en-US" sz="24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207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▫"/>
              <a:defRPr lang="en-US" sz="2200" b="0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0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Wingdings" pitchFamily="2" charset="2"/>
              <a:buNone/>
            </a:pPr>
            <a:r>
              <a:rPr lang="en-CA" sz="2000" dirty="0"/>
              <a:t>Pre: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99D901A-65B9-AD38-2371-2398E27A73B8}"/>
              </a:ext>
            </a:extLst>
          </p:cNvPr>
          <p:cNvGrpSpPr/>
          <p:nvPr/>
        </p:nvGrpSpPr>
        <p:grpSpPr>
          <a:xfrm>
            <a:off x="1475464" y="1430846"/>
            <a:ext cx="4218018" cy="4141466"/>
            <a:chOff x="1097036" y="1247128"/>
            <a:chExt cx="4682836" cy="459784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6FB4359-C0A1-41EA-9E59-E2659C1F7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7036" y="1247128"/>
              <a:ext cx="4682836" cy="4597848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A00D0B7-68A4-03E0-00C5-E8A029371FF2}"/>
                </a:ext>
              </a:extLst>
            </p:cNvPr>
            <p:cNvSpPr/>
            <p:nvPr/>
          </p:nvSpPr>
          <p:spPr>
            <a:xfrm>
              <a:off x="1980059" y="1315951"/>
              <a:ext cx="1527586" cy="95743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276F3CB-BBB7-382A-EDB8-814847C51C62}"/>
              </a:ext>
            </a:extLst>
          </p:cNvPr>
          <p:cNvGrpSpPr/>
          <p:nvPr/>
        </p:nvGrpSpPr>
        <p:grpSpPr>
          <a:xfrm>
            <a:off x="6886588" y="1450257"/>
            <a:ext cx="4375772" cy="4164797"/>
            <a:chOff x="6663466" y="1263969"/>
            <a:chExt cx="4857974" cy="462375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871610-82F6-F631-1666-F3A21F875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63466" y="1263969"/>
              <a:ext cx="4857974" cy="4623750"/>
            </a:xfrm>
            <a:prstGeom prst="rect">
              <a:avLst/>
            </a:prstGeom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3C03A60-7E2B-33E2-683A-3BF2CA4A8D15}"/>
                </a:ext>
              </a:extLst>
            </p:cNvPr>
            <p:cNvSpPr/>
            <p:nvPr/>
          </p:nvSpPr>
          <p:spPr>
            <a:xfrm>
              <a:off x="7547060" y="1375065"/>
              <a:ext cx="1527586" cy="95743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56500E6-0850-FB76-E4D4-D1F964CDF42A}"/>
              </a:ext>
            </a:extLst>
          </p:cNvPr>
          <p:cNvCxnSpPr>
            <a:cxnSpLocks/>
          </p:cNvCxnSpPr>
          <p:nvPr/>
        </p:nvCxnSpPr>
        <p:spPr>
          <a:xfrm>
            <a:off x="803564" y="1185196"/>
            <a:ext cx="10458796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90456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FABA6-9B88-F237-B17A-D2CF0F995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8B362-68F2-66F1-8302-9883984F3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Groundwater Modelling and Extraction Well Installation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E65BCA-E4D0-62A0-D1A5-3EF8EB87B889}"/>
              </a:ext>
            </a:extLst>
          </p:cNvPr>
          <p:cNvSpPr txBox="1"/>
          <p:nvPr/>
        </p:nvSpPr>
        <p:spPr>
          <a:xfrm>
            <a:off x="280076" y="5283623"/>
            <a:ext cx="14238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800" dirty="0">
                <a:solidFill>
                  <a:schemeClr val="bg1"/>
                </a:solidFill>
              </a:rPr>
              <a:t>Images from Trace Groundwater Report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234482E-E3D3-2292-41BC-1589BD3063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852" y="3415026"/>
            <a:ext cx="2633962" cy="22028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139575-50CC-CA75-51C2-1683D465F4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9113" y="1399129"/>
            <a:ext cx="6824057" cy="4219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FF23FE-4AE6-896F-12F6-67205E8988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0852" y="1396460"/>
            <a:ext cx="2634801" cy="194040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F05FFB17-FBF2-DE8F-A29E-8B5AC6FB3978}"/>
              </a:ext>
            </a:extLst>
          </p:cNvPr>
          <p:cNvSpPr/>
          <p:nvPr/>
        </p:nvSpPr>
        <p:spPr>
          <a:xfrm>
            <a:off x="4945752" y="2600231"/>
            <a:ext cx="1193829" cy="21408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5DD8E-0B61-C8D8-8040-67B5E747BCAB}"/>
              </a:ext>
            </a:extLst>
          </p:cNvPr>
          <p:cNvSpPr txBox="1">
            <a:spLocks/>
          </p:cNvSpPr>
          <p:nvPr/>
        </p:nvSpPr>
        <p:spPr>
          <a:xfrm>
            <a:off x="803564" y="1367585"/>
            <a:ext cx="794436" cy="369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lang="en-US" sz="24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207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▫"/>
              <a:defRPr lang="en-US" sz="2200" b="0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0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Wingdings" pitchFamily="2" charset="2"/>
              <a:buNone/>
            </a:pPr>
            <a:r>
              <a:rPr lang="en-CA" sz="2000" dirty="0"/>
              <a:t>Pre: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786AAE8-1CA3-ECE5-AB56-69405A9B3569}"/>
              </a:ext>
            </a:extLst>
          </p:cNvPr>
          <p:cNvCxnSpPr>
            <a:cxnSpLocks/>
          </p:cNvCxnSpPr>
          <p:nvPr/>
        </p:nvCxnSpPr>
        <p:spPr>
          <a:xfrm>
            <a:off x="803564" y="1185196"/>
            <a:ext cx="10458796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670470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53AB2-5F6E-89E0-9B0F-009F9CDF8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DE586-872D-45B0-2B1B-1BEC6091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Groundwater Modelling and Extraction Well Installation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BB0290-C198-14FB-56F5-CDBC0E8FE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0360" y="1402260"/>
            <a:ext cx="6822000" cy="42192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7AC72FF-9B3B-554E-FA03-45032ED39CFF}"/>
              </a:ext>
            </a:extLst>
          </p:cNvPr>
          <p:cNvCxnSpPr>
            <a:cxnSpLocks/>
          </p:cNvCxnSpPr>
          <p:nvPr/>
        </p:nvCxnSpPr>
        <p:spPr>
          <a:xfrm>
            <a:off x="803564" y="1185196"/>
            <a:ext cx="10458796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8CD4083-489C-9D13-2832-14C7D643B13E}"/>
              </a:ext>
            </a:extLst>
          </p:cNvPr>
          <p:cNvSpPr txBox="1">
            <a:spLocks/>
          </p:cNvSpPr>
          <p:nvPr/>
        </p:nvSpPr>
        <p:spPr>
          <a:xfrm>
            <a:off x="803564" y="1367585"/>
            <a:ext cx="794436" cy="369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lang="en-US" sz="24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207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▫"/>
              <a:defRPr lang="en-US" sz="2200" b="0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0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Wingdings" pitchFamily="2" charset="2"/>
              <a:buNone/>
            </a:pPr>
            <a:r>
              <a:rPr lang="en-CA" sz="2000" dirty="0"/>
              <a:t>Post: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1B50214-B4FD-673A-8BCD-059B742C70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0852" y="1396460"/>
            <a:ext cx="2634801" cy="1940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1281DE8-22F2-6E76-E3DA-85DA34319E55}"/>
              </a:ext>
            </a:extLst>
          </p:cNvPr>
          <p:cNvSpPr txBox="1"/>
          <p:nvPr/>
        </p:nvSpPr>
        <p:spPr>
          <a:xfrm>
            <a:off x="280076" y="5283623"/>
            <a:ext cx="14238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800" dirty="0">
                <a:solidFill>
                  <a:schemeClr val="bg1"/>
                </a:solidFill>
              </a:rPr>
              <a:t>Images from Trace Groundwater Report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C8505E-9277-66F7-B539-4DC0B2FD3E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0852" y="1396460"/>
            <a:ext cx="2633962" cy="1940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72FC91-E5FB-D279-B12D-AA2A6463C9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0852" y="3415026"/>
            <a:ext cx="2633962" cy="2202802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C413B37E-FF73-75DD-1BA3-78FCAAA5FC0E}"/>
              </a:ext>
            </a:extLst>
          </p:cNvPr>
          <p:cNvSpPr/>
          <p:nvPr/>
        </p:nvSpPr>
        <p:spPr>
          <a:xfrm>
            <a:off x="4823870" y="2666544"/>
            <a:ext cx="1199123" cy="20313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357642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B867A-B2BE-2D13-41BD-0B7C68F4B6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FC10A-D3D7-89EE-7B50-8E1EF9AB1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0381"/>
            <a:ext cx="10424160" cy="851706"/>
          </a:xfrm>
        </p:spPr>
        <p:txBody>
          <a:bodyPr>
            <a:noAutofit/>
          </a:bodyPr>
          <a:lstStyle/>
          <a:p>
            <a:r>
              <a:rPr lang="en-US" dirty="0"/>
              <a:t>Groundwater</a:t>
            </a:r>
            <a:br>
              <a:rPr lang="en-US" dirty="0"/>
            </a:br>
            <a:r>
              <a:rPr lang="en-US" dirty="0"/>
              <a:t>Monitoring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B4CC4-6F2B-7A2B-327C-CA1A9B104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257" y="1756857"/>
            <a:ext cx="4168943" cy="19923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/>
              <a:t>In 2023, 3 additional monitoring wells were installed to fill data gaps on the west side of the plume.</a:t>
            </a:r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E095F7-B131-4A19-CDFD-685F58BB73E4}"/>
              </a:ext>
            </a:extLst>
          </p:cNvPr>
          <p:cNvSpPr txBox="1"/>
          <p:nvPr/>
        </p:nvSpPr>
        <p:spPr>
          <a:xfrm>
            <a:off x="8605858" y="5497211"/>
            <a:ext cx="29818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800" dirty="0">
                <a:solidFill>
                  <a:schemeClr val="bg1"/>
                </a:solidFill>
              </a:rPr>
              <a:t>Image from Trace Groundwater Report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A4AAA20-388C-ADA6-A9F5-775BD7ACF161}"/>
              </a:ext>
            </a:extLst>
          </p:cNvPr>
          <p:cNvCxnSpPr>
            <a:cxnSpLocks/>
          </p:cNvCxnSpPr>
          <p:nvPr/>
        </p:nvCxnSpPr>
        <p:spPr>
          <a:xfrm>
            <a:off x="803564" y="1575488"/>
            <a:ext cx="10458796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BB880768-19A4-6302-D58A-208695D279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9016" y="600379"/>
            <a:ext cx="5856729" cy="48533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9198EE-2AC0-A322-01E1-3EC9371129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7670" y="3429000"/>
            <a:ext cx="2063059" cy="178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18802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5AF18-36CD-CF0D-BDEE-6E636C340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89F2C-C8D9-CD50-D4C8-513866D0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Groundwater Monitoring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A276C7-750C-2257-A596-8BB950DA7633}"/>
              </a:ext>
            </a:extLst>
          </p:cNvPr>
          <p:cNvSpPr txBox="1"/>
          <p:nvPr/>
        </p:nvSpPr>
        <p:spPr>
          <a:xfrm>
            <a:off x="6147776" y="5120695"/>
            <a:ext cx="883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800" dirty="0">
                <a:solidFill>
                  <a:schemeClr val="bg1"/>
                </a:solidFill>
              </a:rPr>
              <a:t>Images from Trace Groundwater Report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00BF3BE4-BE53-690B-C66A-B2F3BD3FA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8690" y="1396513"/>
            <a:ext cx="794436" cy="369332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1800" dirty="0"/>
              <a:t>Fall: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B9555D2-40FE-3D84-D622-373B43DA1C68}"/>
              </a:ext>
            </a:extLst>
          </p:cNvPr>
          <p:cNvSpPr txBox="1">
            <a:spLocks/>
          </p:cNvSpPr>
          <p:nvPr/>
        </p:nvSpPr>
        <p:spPr>
          <a:xfrm>
            <a:off x="681794" y="1405478"/>
            <a:ext cx="1021976" cy="369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lang="en-US" sz="24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207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▫"/>
              <a:defRPr lang="en-US" sz="2200" b="0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0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Wingdings" pitchFamily="2" charset="2"/>
              <a:buNone/>
            </a:pPr>
            <a:r>
              <a:rPr lang="en-CA" sz="1800" dirty="0"/>
              <a:t>Spring: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D565731-0F1E-E991-D93C-AFD7DF4F916B}"/>
              </a:ext>
            </a:extLst>
          </p:cNvPr>
          <p:cNvSpPr/>
          <p:nvPr/>
        </p:nvSpPr>
        <p:spPr>
          <a:xfrm>
            <a:off x="7547060" y="1375065"/>
            <a:ext cx="1527586" cy="9574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A2EA42-A0BA-3778-05A6-6B3FAB9DA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770" y="1335209"/>
            <a:ext cx="4346510" cy="42701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A138F6-1177-27B3-FB9D-98F397B8E6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8068" y="1335211"/>
            <a:ext cx="4452138" cy="427013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E985CA-C0AB-D88F-8D4B-44E51AB41C49}"/>
              </a:ext>
            </a:extLst>
          </p:cNvPr>
          <p:cNvCxnSpPr>
            <a:cxnSpLocks/>
          </p:cNvCxnSpPr>
          <p:nvPr/>
        </p:nvCxnSpPr>
        <p:spPr>
          <a:xfrm>
            <a:off x="803564" y="1185196"/>
            <a:ext cx="10713888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72362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24E6F-5D45-7405-F5C2-DAC50ADE5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31876-69E7-A985-F75D-EA520BB91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Groundwater Monitoring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FC2840-131C-BEBF-D2E3-CC854FB58513}"/>
              </a:ext>
            </a:extLst>
          </p:cNvPr>
          <p:cNvSpPr txBox="1"/>
          <p:nvPr/>
        </p:nvSpPr>
        <p:spPr>
          <a:xfrm>
            <a:off x="177961" y="5274558"/>
            <a:ext cx="14493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800" dirty="0">
                <a:solidFill>
                  <a:schemeClr val="bg1"/>
                </a:solidFill>
              </a:rPr>
              <a:t>Images from Trace Groundwater Report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4997D5-24D5-0C5D-9D4B-8132E774C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9456" y="1365837"/>
            <a:ext cx="6874981" cy="431440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723647B-7FE8-FCF1-C319-420130FF9E1D}"/>
              </a:ext>
            </a:extLst>
          </p:cNvPr>
          <p:cNvSpPr/>
          <p:nvPr/>
        </p:nvSpPr>
        <p:spPr>
          <a:xfrm>
            <a:off x="4822093" y="2719895"/>
            <a:ext cx="1204035" cy="20186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A33757D-8625-24D8-088D-306EEC9DE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049" y="1351414"/>
            <a:ext cx="843291" cy="369332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1800" dirty="0"/>
              <a:t>2023: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8C597D-4177-0C84-904A-E25FF9057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6320" y="1365837"/>
            <a:ext cx="2607760" cy="22664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6783B03-246C-8A8B-078F-1A1ABB13AA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6323" y="3738095"/>
            <a:ext cx="2607759" cy="194214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2FA841A-91E3-6D48-6FAE-9E9BD54436CB}"/>
              </a:ext>
            </a:extLst>
          </p:cNvPr>
          <p:cNvCxnSpPr>
            <a:cxnSpLocks/>
          </p:cNvCxnSpPr>
          <p:nvPr/>
        </p:nvCxnSpPr>
        <p:spPr>
          <a:xfrm>
            <a:off x="803564" y="1185196"/>
            <a:ext cx="10458796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37174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BA89B9-08AC-43E6-062B-5AB76A6B0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803306C-A557-65A6-5C41-4013AA1B58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7381" y="1360890"/>
            <a:ext cx="6874980" cy="43119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7041D2-13B7-88D2-D4C4-2A31C61DD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Groundwater Monitoring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2A7EE8D-602C-64F2-514A-B491FC9015BE}"/>
              </a:ext>
            </a:extLst>
          </p:cNvPr>
          <p:cNvSpPr/>
          <p:nvPr/>
        </p:nvSpPr>
        <p:spPr>
          <a:xfrm>
            <a:off x="5035124" y="2702113"/>
            <a:ext cx="1191310" cy="19973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96BF90C-6CF8-99C5-96F6-641DA964729F}"/>
              </a:ext>
            </a:extLst>
          </p:cNvPr>
          <p:cNvCxnSpPr>
            <a:cxnSpLocks/>
          </p:cNvCxnSpPr>
          <p:nvPr/>
        </p:nvCxnSpPr>
        <p:spPr>
          <a:xfrm>
            <a:off x="803564" y="1185196"/>
            <a:ext cx="10458796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CE74032-A0C5-6008-2CAA-0DAF084BBB04}"/>
              </a:ext>
            </a:extLst>
          </p:cNvPr>
          <p:cNvSpPr txBox="1"/>
          <p:nvPr/>
        </p:nvSpPr>
        <p:spPr>
          <a:xfrm>
            <a:off x="177961" y="5274558"/>
            <a:ext cx="14493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800" dirty="0">
                <a:solidFill>
                  <a:schemeClr val="bg1"/>
                </a:solidFill>
              </a:rPr>
              <a:t>Images from Trace Groundwater Report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1DE50CD-F962-BD2E-3F88-49C3118FA2BB}"/>
              </a:ext>
            </a:extLst>
          </p:cNvPr>
          <p:cNvSpPr txBox="1">
            <a:spLocks/>
          </p:cNvSpPr>
          <p:nvPr/>
        </p:nvSpPr>
        <p:spPr>
          <a:xfrm>
            <a:off x="827049" y="1351414"/>
            <a:ext cx="843291" cy="369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lang="en-US" sz="24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207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▫"/>
              <a:defRPr lang="en-US" sz="2200" b="0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0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Wingdings" pitchFamily="2" charset="2"/>
              <a:buNone/>
            </a:pPr>
            <a:r>
              <a:rPr lang="en-CA" sz="1800" dirty="0"/>
              <a:t>2024: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E8E1C47-893F-93AF-395A-3B40699E20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9825" y="1367607"/>
            <a:ext cx="2624119" cy="226464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41F6B73-7669-1A38-4005-0A01B93E79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0340" y="3738095"/>
            <a:ext cx="2573742" cy="194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31102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19500-C752-42DD-9FF8-AAA9E3185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6832"/>
            <a:ext cx="10424160" cy="539496"/>
          </a:xfrm>
        </p:spPr>
        <p:txBody>
          <a:bodyPr/>
          <a:lstStyle/>
          <a:p>
            <a:r>
              <a:rPr lang="en-US" dirty="0"/>
              <a:t>Site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3DB3E-4C77-4645-A620-C7A1AA656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430767"/>
            <a:ext cx="4675158" cy="404487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/>
              <a:t>The Site was a former municipality-owned Main Yard and Shop. 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The municipality historically stored its road salt on the Site.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Over time, the storage of salt at this Site leached into the soil and eventually into the shallow groundwater table and began migrating off-site towards a highly valued community waterbody.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4105F91-CE85-C6D5-03E6-EFD4B2B764F2}"/>
              </a:ext>
            </a:extLst>
          </p:cNvPr>
          <p:cNvCxnSpPr>
            <a:cxnSpLocks/>
          </p:cNvCxnSpPr>
          <p:nvPr/>
        </p:nvCxnSpPr>
        <p:spPr>
          <a:xfrm>
            <a:off x="803564" y="1185196"/>
            <a:ext cx="10458796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83231D9-76A6-632E-DEBA-9ECED84B8F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552564" y="792218"/>
            <a:ext cx="4890494" cy="4618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8C7529-43CA-BDB1-5505-EDD9C4E0E5D5}"/>
              </a:ext>
            </a:extLst>
          </p:cNvPr>
          <p:cNvSpPr txBox="1"/>
          <p:nvPr/>
        </p:nvSpPr>
        <p:spPr>
          <a:xfrm>
            <a:off x="8676949" y="5010841"/>
            <a:ext cx="25854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800" dirty="0">
                <a:solidFill>
                  <a:schemeClr val="bg1"/>
                </a:solidFill>
              </a:rPr>
              <a:t>Image from Legends Landscape Supply Inc.</a:t>
            </a:r>
          </a:p>
        </p:txBody>
      </p:sp>
    </p:spTree>
    <p:extLst>
      <p:ext uri="{BB962C8B-B14F-4D97-AF65-F5344CB8AC3E}">
        <p14:creationId xmlns:p14="http://schemas.microsoft.com/office/powerpoint/2010/main" val="11363663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BB0BD-AAA4-4E32-15DE-F8243AFB9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556BA-8597-FC1E-7E1E-08BC41613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Groundwater Monitoring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6F3175-6FA1-82DC-41DA-06D027DFF8E9}"/>
              </a:ext>
            </a:extLst>
          </p:cNvPr>
          <p:cNvSpPr txBox="1"/>
          <p:nvPr/>
        </p:nvSpPr>
        <p:spPr>
          <a:xfrm>
            <a:off x="6042356" y="4927015"/>
            <a:ext cx="883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800" dirty="0">
                <a:solidFill>
                  <a:schemeClr val="bg1"/>
                </a:solidFill>
              </a:rPr>
              <a:t>Images from Trace Groundwater Report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A1D60EA-E02D-BCF4-967B-3BA8A469F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6168" y="1405478"/>
            <a:ext cx="883594" cy="369332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1800" dirty="0"/>
              <a:t>Fall 2024: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0E49C79-2C11-131B-B663-C18B6E70374C}"/>
              </a:ext>
            </a:extLst>
          </p:cNvPr>
          <p:cNvSpPr txBox="1">
            <a:spLocks/>
          </p:cNvSpPr>
          <p:nvPr/>
        </p:nvSpPr>
        <p:spPr>
          <a:xfrm>
            <a:off x="725507" y="1405478"/>
            <a:ext cx="938925" cy="369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lang="en-US" sz="24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207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▫"/>
              <a:defRPr lang="en-US" sz="2200" b="0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0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Wingdings" pitchFamily="2" charset="2"/>
              <a:buNone/>
            </a:pPr>
            <a:r>
              <a:rPr lang="en-CA" sz="1800" dirty="0"/>
              <a:t>Spring 2024: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C47BB5-058A-253B-B8C5-61959391B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0709" y="1493183"/>
            <a:ext cx="4399310" cy="406321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982B5F4-F683-3735-293B-2F9BF4C509D6}"/>
              </a:ext>
            </a:extLst>
          </p:cNvPr>
          <p:cNvSpPr/>
          <p:nvPr/>
        </p:nvSpPr>
        <p:spPr>
          <a:xfrm>
            <a:off x="1730180" y="1959404"/>
            <a:ext cx="972424" cy="7598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2D8493-A6FA-DB34-1D75-6094A6B614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2892" y="1494264"/>
            <a:ext cx="4558548" cy="409249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13E8B5DC-1B7B-8928-9951-8E1A9061C775}"/>
              </a:ext>
            </a:extLst>
          </p:cNvPr>
          <p:cNvSpPr/>
          <p:nvPr/>
        </p:nvSpPr>
        <p:spPr>
          <a:xfrm>
            <a:off x="7174889" y="1960553"/>
            <a:ext cx="1118216" cy="9666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6187E28-5069-BB97-28F8-36D2AC830112}"/>
              </a:ext>
            </a:extLst>
          </p:cNvPr>
          <p:cNvCxnSpPr>
            <a:cxnSpLocks/>
          </p:cNvCxnSpPr>
          <p:nvPr/>
        </p:nvCxnSpPr>
        <p:spPr>
          <a:xfrm>
            <a:off x="803564" y="1185196"/>
            <a:ext cx="10717876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1747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27631-449B-B112-406C-BF07BFDEDA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4799F-7D7D-39D4-9F22-D4612B11F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Groundwater Monitoring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C78B04-499B-E573-792F-0EB4CC693534}"/>
              </a:ext>
            </a:extLst>
          </p:cNvPr>
          <p:cNvSpPr txBox="1"/>
          <p:nvPr/>
        </p:nvSpPr>
        <p:spPr>
          <a:xfrm>
            <a:off x="6094586" y="4978508"/>
            <a:ext cx="883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800" dirty="0">
                <a:solidFill>
                  <a:schemeClr val="bg1"/>
                </a:solidFill>
              </a:rPr>
              <a:t>Images from Trace Groundwater Report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02ABC0A1-1625-98CF-E793-3B693D6E5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3265" y="1405478"/>
            <a:ext cx="883594" cy="369332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1800" dirty="0"/>
              <a:t>Fall 2025: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6EB4EB3-7E8A-E33E-F437-DA62AF5FA31D}"/>
              </a:ext>
            </a:extLst>
          </p:cNvPr>
          <p:cNvSpPr txBox="1">
            <a:spLocks/>
          </p:cNvSpPr>
          <p:nvPr/>
        </p:nvSpPr>
        <p:spPr>
          <a:xfrm>
            <a:off x="682563" y="1405478"/>
            <a:ext cx="938925" cy="369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lang="en-US" sz="24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207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▫"/>
              <a:defRPr lang="en-US" sz="2200" b="0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0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Wingdings" pitchFamily="2" charset="2"/>
              <a:buNone/>
            </a:pPr>
            <a:r>
              <a:rPr lang="en-CA" sz="1800" dirty="0"/>
              <a:t>Spring 2025: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BF449D4-125A-7D62-A3D4-22AEC9D33081}"/>
              </a:ext>
            </a:extLst>
          </p:cNvPr>
          <p:cNvGrpSpPr/>
          <p:nvPr/>
        </p:nvGrpSpPr>
        <p:grpSpPr>
          <a:xfrm>
            <a:off x="1588145" y="1494263"/>
            <a:ext cx="4506287" cy="4069019"/>
            <a:chOff x="1068833" y="1388389"/>
            <a:chExt cx="4882620" cy="440883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BFFF6C0-219D-8F94-2C9B-A4EA1841C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8833" y="1388389"/>
              <a:ext cx="4882620" cy="4408834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9DF41FF-F5E7-41D2-8552-91DD93C86EA5}"/>
                </a:ext>
              </a:extLst>
            </p:cNvPr>
            <p:cNvSpPr/>
            <p:nvPr/>
          </p:nvSpPr>
          <p:spPr>
            <a:xfrm>
              <a:off x="1226560" y="1774810"/>
              <a:ext cx="1074110" cy="83929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42952DF-5132-9825-5E3F-6C32D0A303EF}"/>
              </a:ext>
            </a:extLst>
          </p:cNvPr>
          <p:cNvGrpSpPr/>
          <p:nvPr/>
        </p:nvGrpSpPr>
        <p:grpSpPr>
          <a:xfrm>
            <a:off x="7011165" y="1495446"/>
            <a:ext cx="4506287" cy="4114437"/>
            <a:chOff x="6638820" y="1388389"/>
            <a:chExt cx="4882620" cy="445804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4C1E9A0-556D-CE73-B8C8-07BCAA3FC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38820" y="1388389"/>
              <a:ext cx="4882620" cy="4458045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CB2A698-7738-D955-2645-C7894B0DED25}"/>
                </a:ext>
              </a:extLst>
            </p:cNvPr>
            <p:cNvSpPr/>
            <p:nvPr/>
          </p:nvSpPr>
          <p:spPr>
            <a:xfrm>
              <a:off x="6752624" y="1774810"/>
              <a:ext cx="1235148" cy="106769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39D7C7D-C637-2473-8B8F-2EBC5E6CA446}"/>
              </a:ext>
            </a:extLst>
          </p:cNvPr>
          <p:cNvCxnSpPr>
            <a:cxnSpLocks/>
          </p:cNvCxnSpPr>
          <p:nvPr/>
        </p:nvCxnSpPr>
        <p:spPr>
          <a:xfrm>
            <a:off x="803564" y="1185196"/>
            <a:ext cx="10713888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73983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C5720F-B23C-4C36-9AA6-DA1CEDFFE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19310-DF78-696D-9C27-3C4A27F86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Groundwater Monitoring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1E5F0E-C88C-BB04-3B86-C600164A73E0}"/>
              </a:ext>
            </a:extLst>
          </p:cNvPr>
          <p:cNvSpPr txBox="1"/>
          <p:nvPr/>
        </p:nvSpPr>
        <p:spPr>
          <a:xfrm>
            <a:off x="694083" y="5168755"/>
            <a:ext cx="12932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800" dirty="0">
                <a:solidFill>
                  <a:schemeClr val="bg1"/>
                </a:solidFill>
              </a:rPr>
              <a:t>Images from Trace Groundwater Report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CA7B4B6-A5A1-B077-5609-F65FAFB2A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5582"/>
            <a:ext cx="843291" cy="369332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dirty="0"/>
              <a:t>2025: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E90D18-3250-0163-51A9-EF278CFCC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526" y="1425582"/>
            <a:ext cx="6659834" cy="4247215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1FD3F21-A510-206D-24ED-29AEF8905E7F}"/>
              </a:ext>
            </a:extLst>
          </p:cNvPr>
          <p:cNvSpPr/>
          <p:nvPr/>
        </p:nvSpPr>
        <p:spPr>
          <a:xfrm>
            <a:off x="5050811" y="2738735"/>
            <a:ext cx="1192142" cy="19987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B2C94FF-0985-A10F-50AC-A16FC2095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7626" y="3595089"/>
            <a:ext cx="2414634" cy="20777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C7C60F-C4B9-89CD-9D1B-ECAB59F1CE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7626" y="1425583"/>
            <a:ext cx="2401689" cy="207770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2117805-E228-27F7-C2F6-9FE323C96F3F}"/>
              </a:ext>
            </a:extLst>
          </p:cNvPr>
          <p:cNvCxnSpPr>
            <a:cxnSpLocks/>
          </p:cNvCxnSpPr>
          <p:nvPr/>
        </p:nvCxnSpPr>
        <p:spPr>
          <a:xfrm>
            <a:off x="803564" y="1185196"/>
            <a:ext cx="10458796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92782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364BA1-96DA-AA46-D965-BD957B437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93D36-E104-1015-11F0-9462822C5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Groundwater Modelling and Extraction Well Installation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7C63F-F2F8-1AA0-2030-B1D864366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564" y="1357222"/>
            <a:ext cx="4281392" cy="428699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800" dirty="0"/>
              <a:t>Modelling was completed using the most recent data from the groundwater monitoring program.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Modelling identified that some of the western portion of the chloride plume wasn’t being captured with the zone of influence of the current extraction well system.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As a result, an additional extraction well has been recommended for installation in 2026 to capture the west portion of the chloride plume.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903F55-71C5-DE30-43A7-903C7D028F4B}"/>
              </a:ext>
            </a:extLst>
          </p:cNvPr>
          <p:cNvSpPr txBox="1"/>
          <p:nvPr/>
        </p:nvSpPr>
        <p:spPr>
          <a:xfrm>
            <a:off x="8280530" y="5520256"/>
            <a:ext cx="29818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800" dirty="0">
                <a:solidFill>
                  <a:schemeClr val="bg1"/>
                </a:solidFill>
              </a:rPr>
              <a:t>Image from Trace Presentation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4DF049-C2F7-C78E-67B3-EDD3AA4575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324200" y="1384147"/>
            <a:ext cx="5938160" cy="408970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1BA3923-4EC8-2B34-2E98-58DE54152BA3}"/>
              </a:ext>
            </a:extLst>
          </p:cNvPr>
          <p:cNvSpPr>
            <a:spLocks/>
          </p:cNvSpPr>
          <p:nvPr/>
        </p:nvSpPr>
        <p:spPr>
          <a:xfrm>
            <a:off x="6354101" y="2643832"/>
            <a:ext cx="623212" cy="3047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FA64BC4-E28C-273F-6034-533A76DE4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4893" y="2872958"/>
            <a:ext cx="500130" cy="18387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A4CE8A2-6F4B-31BF-11D8-9C655FE6825A}"/>
              </a:ext>
            </a:extLst>
          </p:cNvPr>
          <p:cNvSpPr>
            <a:spLocks/>
          </p:cNvSpPr>
          <p:nvPr/>
        </p:nvSpPr>
        <p:spPr>
          <a:xfrm>
            <a:off x="5376021" y="2812502"/>
            <a:ext cx="623212" cy="30478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4564D0-D44E-2E1F-EFA4-F60081C5EE2C}"/>
              </a:ext>
            </a:extLst>
          </p:cNvPr>
          <p:cNvSpPr>
            <a:spLocks/>
          </p:cNvSpPr>
          <p:nvPr/>
        </p:nvSpPr>
        <p:spPr>
          <a:xfrm>
            <a:off x="5935640" y="2209700"/>
            <a:ext cx="418461" cy="3441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EAFACBD-477B-895E-ECD2-7A3A515629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8946" y="1935256"/>
            <a:ext cx="492774" cy="22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B2DDFA6-A28B-BB15-CFD1-BCF558B7FDA5}"/>
              </a:ext>
            </a:extLst>
          </p:cNvPr>
          <p:cNvSpPr>
            <a:spLocks/>
          </p:cNvSpPr>
          <p:nvPr/>
        </p:nvSpPr>
        <p:spPr>
          <a:xfrm>
            <a:off x="6443727" y="1904919"/>
            <a:ext cx="623212" cy="30478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5A4168D-B2CF-15A1-CECF-C5ECCC2363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3727" y="2674377"/>
            <a:ext cx="448645" cy="1985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73FC7BC-9655-B140-984D-F302958F01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7920" y="2223902"/>
            <a:ext cx="367742" cy="29419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7F2CB0C-2814-9C20-E30C-046E08A37861}"/>
              </a:ext>
            </a:extLst>
          </p:cNvPr>
          <p:cNvCxnSpPr>
            <a:cxnSpLocks/>
          </p:cNvCxnSpPr>
          <p:nvPr/>
        </p:nvCxnSpPr>
        <p:spPr>
          <a:xfrm>
            <a:off x="803564" y="1185196"/>
            <a:ext cx="10458796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7702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DBA475-986B-C98B-B055-76F3E8003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E22D7-1A29-10E8-9651-C6CC009A4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39020-7F3C-DBF2-7A72-067FFDC51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9443"/>
            <a:ext cx="9964271" cy="397911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CA" sz="2200" dirty="0"/>
              <a:t>A focused, step-wise approach was taken to delineate soil and groundwater impacts, assess risk to receptors through SST modeling, evaluate remedial options to find a cost-effective method, and groundwater modelling to effectively install a successful extraction well system.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CA" sz="2200" dirty="0"/>
              <a:t>Annual groundwater monitoring at the Site was used to confirm the efficacy of the interception and extraction of the salinity impacted groundwater from reaching the highly valued community waterbody.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CA" sz="2200" dirty="0"/>
              <a:t>On-going groundwater monitoring also confirmed the plume extending beyond the zone of capture and the requirement for adding a 4</a:t>
            </a:r>
            <a:r>
              <a:rPr lang="en-CA" sz="2200" baseline="30000" dirty="0"/>
              <a:t>th</a:t>
            </a:r>
            <a:r>
              <a:rPr lang="en-CA" sz="2200" dirty="0"/>
              <a:t> extraction well to the west.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4AED022-E86B-92FF-FDBA-76C2DB785C11}"/>
              </a:ext>
            </a:extLst>
          </p:cNvPr>
          <p:cNvCxnSpPr>
            <a:cxnSpLocks/>
          </p:cNvCxnSpPr>
          <p:nvPr/>
        </p:nvCxnSpPr>
        <p:spPr>
          <a:xfrm>
            <a:off x="803564" y="1185196"/>
            <a:ext cx="10458796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21312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4FE54B-E49C-2DB7-70F8-0C3BBF7D1A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F538B-4CD4-8A10-1D8A-668A47C94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0919FC-077D-E271-0EEC-5197EC616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439443"/>
            <a:ext cx="9829800" cy="397911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CA" sz="2200" dirty="0"/>
              <a:t>Overall, the client was very happy with finding a cost-effective remedial option to address the issue of the salinity impacted groundwater at this Site and protect the highly valued community waterbody.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9566CD9-04E6-C28D-AFAF-5AF0350BA78E}"/>
              </a:ext>
            </a:extLst>
          </p:cNvPr>
          <p:cNvCxnSpPr>
            <a:cxnSpLocks/>
          </p:cNvCxnSpPr>
          <p:nvPr/>
        </p:nvCxnSpPr>
        <p:spPr>
          <a:xfrm>
            <a:off x="803564" y="1185196"/>
            <a:ext cx="10458796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433581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858C3E1-BC75-CAAD-C765-27CB14A56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24CB49-AC82-3225-C4A9-FCCB4C0DF340}"/>
              </a:ext>
            </a:extLst>
          </p:cNvPr>
          <p:cNvSpPr txBox="1">
            <a:spLocks/>
          </p:cNvSpPr>
          <p:nvPr/>
        </p:nvSpPr>
        <p:spPr>
          <a:xfrm>
            <a:off x="5999439" y="3348526"/>
            <a:ext cx="4769051" cy="108149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lang="en-US" sz="28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50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lang="en-US" sz="24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200" b="0" i="0" kern="1200" dirty="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CA" sz="1700" b="1" cap="all" dirty="0">
                <a:solidFill>
                  <a:srgbClr val="69B3E7"/>
                </a:solidFill>
              </a:rPr>
              <a:t>John Forbes</a:t>
            </a:r>
            <a:r>
              <a:rPr lang="en-CA" sz="1600" dirty="0">
                <a:solidFill>
                  <a:schemeClr val="bg1"/>
                </a:solidFill>
              </a:rPr>
              <a:t>,</a:t>
            </a:r>
            <a:r>
              <a:rPr lang="en-CA" sz="1500" dirty="0">
                <a:solidFill>
                  <a:schemeClr val="bg1"/>
                </a:solidFill>
              </a:rPr>
              <a:t> B.Sc., </a:t>
            </a:r>
            <a:r>
              <a:rPr lang="en-CA" sz="1500" dirty="0" err="1">
                <a:solidFill>
                  <a:schemeClr val="bg1"/>
                </a:solidFill>
              </a:rPr>
              <a:t>P.Biol</a:t>
            </a:r>
            <a:r>
              <a:rPr lang="en-CA" sz="1500" dirty="0">
                <a:solidFill>
                  <a:schemeClr val="bg1"/>
                </a:solidFill>
              </a:rPr>
              <a:t>.</a:t>
            </a:r>
            <a:br>
              <a:rPr lang="en-CA" sz="1500" dirty="0">
                <a:solidFill>
                  <a:schemeClr val="bg1"/>
                </a:solidFill>
              </a:rPr>
            </a:br>
            <a:r>
              <a:rPr lang="en-CA" sz="15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Environmental Scientist</a:t>
            </a:r>
            <a:br>
              <a:rPr lang="en-CA" sz="1500" dirty="0">
                <a:solidFill>
                  <a:schemeClr val="bg1"/>
                </a:solidFill>
              </a:rPr>
            </a:br>
            <a:r>
              <a:rPr lang="en-CA" sz="1500" dirty="0" err="1">
                <a:solidFill>
                  <a:schemeClr val="bg1"/>
                </a:solidFill>
              </a:rPr>
              <a:t>jforbes@traceassociates.ca</a:t>
            </a: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01E9E90-00ED-2912-5888-92E9D5C21205}"/>
              </a:ext>
            </a:extLst>
          </p:cNvPr>
          <p:cNvSpPr txBox="1">
            <a:spLocks/>
          </p:cNvSpPr>
          <p:nvPr/>
        </p:nvSpPr>
        <p:spPr>
          <a:xfrm>
            <a:off x="5999439" y="1792585"/>
            <a:ext cx="4769051" cy="485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lang="en-US" sz="32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lang="en-US" sz="28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20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20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3400" b="1" cap="all" dirty="0">
                <a:solidFill>
                  <a:srgbClr val="69B3E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Questions?</a:t>
            </a:r>
            <a:endParaRPr lang="en-CA" sz="34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23FEBD8-053D-B76F-4B93-78AEF6B68AAD}"/>
              </a:ext>
            </a:extLst>
          </p:cNvPr>
          <p:cNvCxnSpPr>
            <a:cxnSpLocks/>
          </p:cNvCxnSpPr>
          <p:nvPr/>
        </p:nvCxnSpPr>
        <p:spPr>
          <a:xfrm>
            <a:off x="6345959" y="2420407"/>
            <a:ext cx="4076010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C3776C2-FB10-57B0-0BC9-64115EED0420}"/>
              </a:ext>
            </a:extLst>
          </p:cNvPr>
          <p:cNvSpPr txBox="1">
            <a:spLocks/>
          </p:cNvSpPr>
          <p:nvPr/>
        </p:nvSpPr>
        <p:spPr>
          <a:xfrm>
            <a:off x="5999439" y="2561632"/>
            <a:ext cx="4769051" cy="6555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lang="en-US" sz="32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lang="en-US" sz="28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20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2000" b="0" i="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2800" dirty="0"/>
              <a:t>We’re Here to Help.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E04DDD-6DB1-396E-3212-8B434AAE5D07}"/>
              </a:ext>
            </a:extLst>
          </p:cNvPr>
          <p:cNvSpPr txBox="1"/>
          <p:nvPr/>
        </p:nvSpPr>
        <p:spPr>
          <a:xfrm>
            <a:off x="7255565" y="6222602"/>
            <a:ext cx="41114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kern="0" spc="0" baseline="0" dirty="0">
                <a:solidFill>
                  <a:srgbClr val="63666A"/>
                </a:solidFill>
                <a:latin typeface="+mj-lt"/>
                <a:cs typeface="Arial" panose="020B0604020202020204" pitchFamily="34" charset="0"/>
              </a:rPr>
              <a:t>Environmental Science, Engineering, and Management Consulting</a:t>
            </a:r>
          </a:p>
        </p:txBody>
      </p:sp>
    </p:spTree>
    <p:extLst>
      <p:ext uri="{BB962C8B-B14F-4D97-AF65-F5344CB8AC3E}">
        <p14:creationId xmlns:p14="http://schemas.microsoft.com/office/powerpoint/2010/main" val="151383751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4813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13D03-1E3D-F54F-BAAA-A002A3F269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A1196-A9B2-4DDD-EB0E-7F7D39CCD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0768"/>
            <a:ext cx="5917163" cy="392087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/>
              <a:t>The initial Phase I ESA was conducted in 2011 and identified several APECs for the site: 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2000" dirty="0"/>
              <a:t>Two </a:t>
            </a:r>
            <a:r>
              <a:rPr lang="en-US" sz="2000" dirty="0" err="1"/>
              <a:t>hydrovac</a:t>
            </a:r>
            <a:r>
              <a:rPr lang="en-US" sz="2000" dirty="0"/>
              <a:t> waste pits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2000" dirty="0"/>
              <a:t>Former waste oil UST 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2000" dirty="0"/>
              <a:t>Former waste oil AST 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2000" dirty="0"/>
              <a:t>Former fuel UST nest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2000" dirty="0"/>
              <a:t>Former salt/sand pile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2000" dirty="0"/>
              <a:t>Former salt storage area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2000" dirty="0"/>
              <a:t>Salt storage shed</a:t>
            </a:r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29B9CA-2AF1-1FA5-4EC5-E1B8A37EE83F}"/>
              </a:ext>
            </a:extLst>
          </p:cNvPr>
          <p:cNvSpPr txBox="1"/>
          <p:nvPr/>
        </p:nvSpPr>
        <p:spPr>
          <a:xfrm>
            <a:off x="8718079" y="5489790"/>
            <a:ext cx="27464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800" dirty="0">
                <a:solidFill>
                  <a:schemeClr val="bg1"/>
                </a:solidFill>
              </a:rPr>
              <a:t>Image from AMEC Limited Phase 1 and Phase 2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EFC7D20-758E-8EA1-9C54-278AAA2AE081}"/>
              </a:ext>
            </a:extLst>
          </p:cNvPr>
          <p:cNvCxnSpPr>
            <a:cxnSpLocks/>
          </p:cNvCxnSpPr>
          <p:nvPr/>
        </p:nvCxnSpPr>
        <p:spPr>
          <a:xfrm>
            <a:off x="803564" y="1185196"/>
            <a:ext cx="10458796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8E5CFA7F-F522-45B3-A0B5-92D3B8565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0577" y="792218"/>
            <a:ext cx="4183913" cy="46188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95F99DE-6836-DC80-2B0C-C9A2FA501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6832"/>
            <a:ext cx="10424160" cy="539496"/>
          </a:xfrm>
        </p:spPr>
        <p:txBody>
          <a:bodyPr/>
          <a:lstStyle/>
          <a:p>
            <a:r>
              <a:rPr lang="en-US" dirty="0"/>
              <a:t>Environmental Site Assessments</a:t>
            </a:r>
          </a:p>
        </p:txBody>
      </p:sp>
    </p:spTree>
    <p:extLst>
      <p:ext uri="{BB962C8B-B14F-4D97-AF65-F5344CB8AC3E}">
        <p14:creationId xmlns:p14="http://schemas.microsoft.com/office/powerpoint/2010/main" val="891229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895835-89DE-5B43-8ABE-4F7598D50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DC7BF-DC2F-5071-CBCF-B6846A2B9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0767"/>
            <a:ext cx="4726259" cy="404487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800" dirty="0"/>
              <a:t>The first Phase II ESA was conducted in 2011 and identified salinity impacts were present in the soil on-site from surface to approximately 7.5 </a:t>
            </a:r>
            <a:r>
              <a:rPr lang="en-US" sz="1800" dirty="0" err="1"/>
              <a:t>mbgs</a:t>
            </a:r>
            <a:r>
              <a:rPr lang="en-US" sz="1800" dirty="0"/>
              <a:t>.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Chloride concentrations in soil ranged from 148 to 15,200 mg/kg. 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Chloride concentrations in groundwater ranged from 542 to 21,400 mg/L. 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Sources were the historical salt storage shed (yellow) and the salt/sand piles (red).</a:t>
            </a:r>
          </a:p>
          <a:p>
            <a:pPr>
              <a:lnSpc>
                <a:spcPct val="100000"/>
              </a:lnSpc>
            </a:pPr>
            <a:endParaRPr lang="en-US" sz="18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F7C25DB-78E3-471E-7A74-7A3015865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802" y="1482973"/>
            <a:ext cx="5323558" cy="39926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2786D4-3B2A-F73C-DCA4-C0185DBADF68}"/>
              </a:ext>
            </a:extLst>
          </p:cNvPr>
          <p:cNvSpPr txBox="1"/>
          <p:nvPr/>
        </p:nvSpPr>
        <p:spPr>
          <a:xfrm>
            <a:off x="8410074" y="5154430"/>
            <a:ext cx="27464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800" dirty="0">
                <a:solidFill>
                  <a:schemeClr val="bg1"/>
                </a:solidFill>
              </a:rPr>
              <a:t>Image from AMEC Limited Phase 1 and Phase 2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6414F9-8F31-CD64-0C6B-74A63F9286F5}"/>
              </a:ext>
            </a:extLst>
          </p:cNvPr>
          <p:cNvCxnSpPr>
            <a:cxnSpLocks/>
          </p:cNvCxnSpPr>
          <p:nvPr/>
        </p:nvCxnSpPr>
        <p:spPr>
          <a:xfrm>
            <a:off x="803564" y="1185196"/>
            <a:ext cx="10458796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ACAE642E-4757-87F3-2BDA-90A5CE2FE910}"/>
              </a:ext>
            </a:extLst>
          </p:cNvPr>
          <p:cNvSpPr txBox="1">
            <a:spLocks/>
          </p:cNvSpPr>
          <p:nvPr/>
        </p:nvSpPr>
        <p:spPr>
          <a:xfrm>
            <a:off x="838200" y="546832"/>
            <a:ext cx="10424160" cy="539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Environmental Site Assessments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6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CA8817-2737-444A-F69D-C7461C47B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22235-6B11-9654-8989-C43627ED8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6832"/>
            <a:ext cx="10424160" cy="539496"/>
          </a:xfrm>
        </p:spPr>
        <p:txBody>
          <a:bodyPr/>
          <a:lstStyle/>
          <a:p>
            <a:r>
              <a:rPr lang="en-US" dirty="0"/>
              <a:t>Environmental Site Assessments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7FC8E-7E1E-ECB1-9C21-BD3E95A5B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430767"/>
            <a:ext cx="3298901" cy="404487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800" dirty="0"/>
              <a:t>Surface soil samples were also collected along the ditches north and west of the Site in the flow direction of the lake.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Chloride concentrations in the surface soil samples ranged from 282 to 28,800 mg/kg (highest value sample #1). </a:t>
            </a:r>
          </a:p>
          <a:p>
            <a:pPr>
              <a:lnSpc>
                <a:spcPct val="100000"/>
              </a:lnSpc>
            </a:pPr>
            <a:endParaRPr lang="en-US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E95E2E-EEAC-0801-B40E-A0F599784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5840" y="1347753"/>
            <a:ext cx="6546520" cy="414167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E504AAB0-DED0-DEB8-7618-C5D154AD366D}"/>
              </a:ext>
            </a:extLst>
          </p:cNvPr>
          <p:cNvSpPr/>
          <p:nvPr/>
        </p:nvSpPr>
        <p:spPr>
          <a:xfrm>
            <a:off x="8370672" y="3254124"/>
            <a:ext cx="969756" cy="5345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n w="12700">
                <a:solidFill>
                  <a:schemeClr val="tx1"/>
                </a:solidFill>
              </a:ln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DC9DB8-CAAE-A783-7FB2-5A0E29D11B6A}"/>
              </a:ext>
            </a:extLst>
          </p:cNvPr>
          <p:cNvSpPr txBox="1"/>
          <p:nvPr/>
        </p:nvSpPr>
        <p:spPr>
          <a:xfrm>
            <a:off x="8515949" y="5554851"/>
            <a:ext cx="27464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800" dirty="0">
                <a:solidFill>
                  <a:schemeClr val="bg1"/>
                </a:solidFill>
              </a:rPr>
              <a:t>Image from AMEC Limited Phase 1 and Phase 2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897C7A1-2D2B-CC1C-8F9A-E1FA65DE3943}"/>
              </a:ext>
            </a:extLst>
          </p:cNvPr>
          <p:cNvCxnSpPr>
            <a:cxnSpLocks/>
          </p:cNvCxnSpPr>
          <p:nvPr/>
        </p:nvCxnSpPr>
        <p:spPr>
          <a:xfrm>
            <a:off x="803564" y="1185196"/>
            <a:ext cx="10458796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99741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EF6A5-CAF6-C9DF-E7C1-6F4EF734B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E571A-A20E-AD2C-B65B-B6928D1AE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6832"/>
            <a:ext cx="10424160" cy="539496"/>
          </a:xfrm>
        </p:spPr>
        <p:txBody>
          <a:bodyPr/>
          <a:lstStyle/>
          <a:p>
            <a:r>
              <a:rPr lang="en-US" dirty="0"/>
              <a:t>Environmental Site Assessments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6FE91-F9D5-8B95-6A3E-E3724FE7A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430767"/>
            <a:ext cx="4200330" cy="404487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/>
              <a:t>Two surface water samples were also collected.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The chloride concentration in the surface water sample directly north of the site was 21,400 mg/L. 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The chloride concentration in the surface water sample downgradient of the site was 6.4 mg/L. </a:t>
            </a:r>
          </a:p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A6C942-BB2D-B9C0-63B2-9B5EBD783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3223" y="1430767"/>
            <a:ext cx="6031674" cy="381595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70D2B82-D827-D33A-386A-388CBE208328}"/>
              </a:ext>
            </a:extLst>
          </p:cNvPr>
          <p:cNvSpPr/>
          <p:nvPr/>
        </p:nvSpPr>
        <p:spPr>
          <a:xfrm>
            <a:off x="5233223" y="3279816"/>
            <a:ext cx="893490" cy="49248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n w="12700">
                <a:solidFill>
                  <a:schemeClr val="tx1"/>
                </a:solidFill>
              </a:ln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9595F8D-9019-DBDA-9A4A-02FF584C26CF}"/>
              </a:ext>
            </a:extLst>
          </p:cNvPr>
          <p:cNvSpPr/>
          <p:nvPr/>
        </p:nvSpPr>
        <p:spPr>
          <a:xfrm>
            <a:off x="10093505" y="3092504"/>
            <a:ext cx="893490" cy="49248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n w="12700">
                <a:solidFill>
                  <a:schemeClr val="tx1"/>
                </a:solidFill>
              </a:ln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6DF97D-664F-548D-1942-20C860933F05}"/>
              </a:ext>
            </a:extLst>
          </p:cNvPr>
          <p:cNvSpPr txBox="1"/>
          <p:nvPr/>
        </p:nvSpPr>
        <p:spPr>
          <a:xfrm>
            <a:off x="8515705" y="5319511"/>
            <a:ext cx="27464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800" dirty="0">
                <a:solidFill>
                  <a:schemeClr val="bg1"/>
                </a:solidFill>
              </a:rPr>
              <a:t>Image from AMEC Limited Phase 1 and Phase 2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9EAA6C7-BD93-879E-9544-EC83383FC398}"/>
              </a:ext>
            </a:extLst>
          </p:cNvPr>
          <p:cNvCxnSpPr>
            <a:cxnSpLocks/>
          </p:cNvCxnSpPr>
          <p:nvPr/>
        </p:nvCxnSpPr>
        <p:spPr>
          <a:xfrm>
            <a:off x="803564" y="1185196"/>
            <a:ext cx="10458796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4369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58F82-A6A3-7F5F-1054-7E28B592E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1DA57-F8EA-5FDB-F94D-3F3845773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6832"/>
            <a:ext cx="10424160" cy="539496"/>
          </a:xfrm>
        </p:spPr>
        <p:txBody>
          <a:bodyPr/>
          <a:lstStyle/>
          <a:p>
            <a:r>
              <a:rPr lang="en-US" dirty="0"/>
              <a:t>Remedial Action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183BE-0FE7-1BC3-0AD2-D1B8B5647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430767"/>
            <a:ext cx="4383210" cy="4736397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1800" dirty="0"/>
              <a:t>In 2014, a Remedial Action Plan (RAP) was developed for the site to evaluate remedial options for the identified impacted areas.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/>
              <a:t>Four options were proposed: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1800" dirty="0"/>
              <a:t>Excavation and Disposal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1800" dirty="0"/>
              <a:t>Excavation and Risk Management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1800" dirty="0"/>
              <a:t>Excavation and On-Site Washing and Risk Management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1800" dirty="0"/>
              <a:t>Risk Management, Excavation, and Installation of Groundwater Interceptor Trench</a:t>
            </a:r>
          </a:p>
          <a:p>
            <a:pPr>
              <a:lnSpc>
                <a:spcPct val="100000"/>
              </a:lnSpc>
            </a:pPr>
            <a:endParaRPr lang="en-US" sz="1800" dirty="0"/>
          </a:p>
          <a:p>
            <a:pPr>
              <a:lnSpc>
                <a:spcPct val="100000"/>
              </a:lnSpc>
            </a:pPr>
            <a:endParaRPr lang="en-US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17E1EC-74D6-2E01-117D-C30A21F94B5A}"/>
              </a:ext>
            </a:extLst>
          </p:cNvPr>
          <p:cNvSpPr txBox="1"/>
          <p:nvPr/>
        </p:nvSpPr>
        <p:spPr>
          <a:xfrm>
            <a:off x="8515949" y="5514120"/>
            <a:ext cx="27464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800" dirty="0">
                <a:solidFill>
                  <a:schemeClr val="bg1"/>
                </a:solidFill>
              </a:rPr>
              <a:t>Image from AECOM RAP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90EFC56-49AF-32BA-5D74-9E3D58C3C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703" y="1412715"/>
            <a:ext cx="5629657" cy="4044809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E605C08B-4B69-17F9-03B1-31B70C6CF1C0}"/>
              </a:ext>
            </a:extLst>
          </p:cNvPr>
          <p:cNvSpPr/>
          <p:nvPr/>
        </p:nvSpPr>
        <p:spPr>
          <a:xfrm>
            <a:off x="10308611" y="1583105"/>
            <a:ext cx="750834" cy="1896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n w="12700">
                <a:solidFill>
                  <a:schemeClr val="tx1"/>
                </a:solidFill>
              </a:ln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FD682DD-CA59-AA09-B64B-A087A201ED51}"/>
              </a:ext>
            </a:extLst>
          </p:cNvPr>
          <p:cNvSpPr/>
          <p:nvPr/>
        </p:nvSpPr>
        <p:spPr>
          <a:xfrm>
            <a:off x="10347897" y="2441974"/>
            <a:ext cx="750834" cy="1896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n w="12700">
                <a:solidFill>
                  <a:schemeClr val="tx1"/>
                </a:solidFill>
              </a:ln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9C93E9-93B2-54D4-CA40-6EFD8AE9DA32}"/>
              </a:ext>
            </a:extLst>
          </p:cNvPr>
          <p:cNvSpPr/>
          <p:nvPr/>
        </p:nvSpPr>
        <p:spPr>
          <a:xfrm>
            <a:off x="10308611" y="3258071"/>
            <a:ext cx="750834" cy="1896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n w="12700">
                <a:solidFill>
                  <a:schemeClr val="tx1"/>
                </a:solidFill>
              </a:ln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74EF429-BC01-02D1-3675-B28CABB8033B}"/>
              </a:ext>
            </a:extLst>
          </p:cNvPr>
          <p:cNvSpPr/>
          <p:nvPr/>
        </p:nvSpPr>
        <p:spPr>
          <a:xfrm>
            <a:off x="10308611" y="4424456"/>
            <a:ext cx="953749" cy="2881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n w="12700">
                <a:solidFill>
                  <a:schemeClr val="tx1"/>
                </a:solidFill>
              </a:ln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9926D5A-A81D-16D7-DE66-B0F663E40CBD}"/>
              </a:ext>
            </a:extLst>
          </p:cNvPr>
          <p:cNvCxnSpPr>
            <a:cxnSpLocks/>
          </p:cNvCxnSpPr>
          <p:nvPr/>
        </p:nvCxnSpPr>
        <p:spPr>
          <a:xfrm>
            <a:off x="803564" y="1185196"/>
            <a:ext cx="10458796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206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970CE-4981-31FF-F4D3-94571C3C6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5A0C0-E4B6-6D7E-8EAF-B09B75796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6832"/>
            <a:ext cx="10424160" cy="539496"/>
          </a:xfrm>
        </p:spPr>
        <p:txBody>
          <a:bodyPr/>
          <a:lstStyle/>
          <a:p>
            <a:r>
              <a:rPr lang="en-US" dirty="0"/>
              <a:t>Risk Management and Exposure Control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0844A2-F9C4-4B96-0B10-936EFBC74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3947"/>
            <a:ext cx="10424160" cy="4353459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dirty="0"/>
              <a:t>In 2016, a draft Risk Management and Exposure Control Plan (RMECP) was developed for the site. The short-term control plan proposed consisted of three elements:</a:t>
            </a: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en-US" sz="2000" dirty="0"/>
              <a:t>Annual groundwater monitoring to evaluate groundwater quality</a:t>
            </a: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en-US" sz="2000" dirty="0"/>
              <a:t>Additional vertical and horizontal delineation of soil and groundwater chloride to the north and west.</a:t>
            </a: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en-US" sz="2000" dirty="0"/>
              <a:t>Additional assessment to determine the feasibility of different/more practical remedial options.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dirty="0"/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20A54DC-8D72-7BBC-5824-F3F6EB9A9CC7}"/>
              </a:ext>
            </a:extLst>
          </p:cNvPr>
          <p:cNvCxnSpPr>
            <a:cxnSpLocks/>
          </p:cNvCxnSpPr>
          <p:nvPr/>
        </p:nvCxnSpPr>
        <p:spPr>
          <a:xfrm>
            <a:off x="803564" y="1185196"/>
            <a:ext cx="10458796" cy="0"/>
          </a:xfrm>
          <a:prstGeom prst="line">
            <a:avLst/>
          </a:prstGeom>
          <a:ln>
            <a:solidFill>
              <a:srgbClr val="69B3E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7468025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Slide, Section Divider, End Slide">
  <a:themeElements>
    <a:clrScheme name="Trace Brand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1A72"/>
      </a:accent1>
      <a:accent2>
        <a:srgbClr val="0057B8"/>
      </a:accent2>
      <a:accent3>
        <a:srgbClr val="69B3E7"/>
      </a:accent3>
      <a:accent4>
        <a:srgbClr val="63666A"/>
      </a:accent4>
      <a:accent5>
        <a:srgbClr val="00957A"/>
      </a:accent5>
      <a:accent6>
        <a:srgbClr val="A6BBC8"/>
      </a:accent6>
      <a:hlink>
        <a:srgbClr val="51534A"/>
      </a:hlink>
      <a:folHlink>
        <a:srgbClr val="B04A5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B3_Full Colour Texture">
  <a:themeElements>
    <a:clrScheme name="(2) Trace Secondary Brand Palett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57A"/>
      </a:accent1>
      <a:accent2>
        <a:srgbClr val="A6BBC8"/>
      </a:accent2>
      <a:accent3>
        <a:srgbClr val="B04A5A"/>
      </a:accent3>
      <a:accent4>
        <a:srgbClr val="FF9800"/>
      </a:accent4>
      <a:accent5>
        <a:srgbClr val="768692"/>
      </a:accent5>
      <a:accent6>
        <a:srgbClr val="905F7B"/>
      </a:accent6>
      <a:hlink>
        <a:srgbClr val="51534A"/>
      </a:hlink>
      <a:folHlink>
        <a:srgbClr val="B04A5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B3_Full Colour">
  <a:themeElements>
    <a:clrScheme name="(2) Trace Secondary Brand Palett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57A"/>
      </a:accent1>
      <a:accent2>
        <a:srgbClr val="A6BBC8"/>
      </a:accent2>
      <a:accent3>
        <a:srgbClr val="B04A5A"/>
      </a:accent3>
      <a:accent4>
        <a:srgbClr val="FF9800"/>
      </a:accent4>
      <a:accent5>
        <a:srgbClr val="768692"/>
      </a:accent5>
      <a:accent6>
        <a:srgbClr val="905F7B"/>
      </a:accent6>
      <a:hlink>
        <a:srgbClr val="51534A"/>
      </a:hlink>
      <a:folHlink>
        <a:srgbClr val="B04A5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B3_White Background Texture">
  <a:themeElements>
    <a:clrScheme name="Trace Brand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1A72"/>
      </a:accent1>
      <a:accent2>
        <a:srgbClr val="0057B8"/>
      </a:accent2>
      <a:accent3>
        <a:srgbClr val="69B3E7"/>
      </a:accent3>
      <a:accent4>
        <a:srgbClr val="63666A"/>
      </a:accent4>
      <a:accent5>
        <a:srgbClr val="00957A"/>
      </a:accent5>
      <a:accent6>
        <a:srgbClr val="A6BBC8"/>
      </a:accent6>
      <a:hlink>
        <a:srgbClr val="51534A"/>
      </a:hlink>
      <a:folHlink>
        <a:srgbClr val="B04A5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B3_White Background">
  <a:themeElements>
    <a:clrScheme name="Trace Brand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1A72"/>
      </a:accent1>
      <a:accent2>
        <a:srgbClr val="0057B8"/>
      </a:accent2>
      <a:accent3>
        <a:srgbClr val="69B3E7"/>
      </a:accent3>
      <a:accent4>
        <a:srgbClr val="63666A"/>
      </a:accent4>
      <a:accent5>
        <a:srgbClr val="00957A"/>
      </a:accent5>
      <a:accent6>
        <a:srgbClr val="A6BBC8"/>
      </a:accent6>
      <a:hlink>
        <a:srgbClr val="51534A"/>
      </a:hlink>
      <a:folHlink>
        <a:srgbClr val="B04A5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1_Full Colour Texture">
  <a:themeElements>
    <a:clrScheme name="(2) Trace Secondary Brand Palett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57A"/>
      </a:accent1>
      <a:accent2>
        <a:srgbClr val="A6BBC8"/>
      </a:accent2>
      <a:accent3>
        <a:srgbClr val="B04A5A"/>
      </a:accent3>
      <a:accent4>
        <a:srgbClr val="FF9800"/>
      </a:accent4>
      <a:accent5>
        <a:srgbClr val="768692"/>
      </a:accent5>
      <a:accent6>
        <a:srgbClr val="905F7B"/>
      </a:accent6>
      <a:hlink>
        <a:srgbClr val="51534A"/>
      </a:hlink>
      <a:folHlink>
        <a:srgbClr val="B04A5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1_Full Colour">
  <a:themeElements>
    <a:clrScheme name="(2) Trace Secondary Brand Palett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57A"/>
      </a:accent1>
      <a:accent2>
        <a:srgbClr val="A6BBC8"/>
      </a:accent2>
      <a:accent3>
        <a:srgbClr val="B04A5A"/>
      </a:accent3>
      <a:accent4>
        <a:srgbClr val="FF9800"/>
      </a:accent4>
      <a:accent5>
        <a:srgbClr val="768692"/>
      </a:accent5>
      <a:accent6>
        <a:srgbClr val="905F7B"/>
      </a:accent6>
      <a:hlink>
        <a:srgbClr val="51534A"/>
      </a:hlink>
      <a:folHlink>
        <a:srgbClr val="B04A5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1_White Background Texture">
  <a:themeElements>
    <a:clrScheme name="Trace Brand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1A72"/>
      </a:accent1>
      <a:accent2>
        <a:srgbClr val="0057B8"/>
      </a:accent2>
      <a:accent3>
        <a:srgbClr val="69B3E7"/>
      </a:accent3>
      <a:accent4>
        <a:srgbClr val="63666A"/>
      </a:accent4>
      <a:accent5>
        <a:srgbClr val="00957A"/>
      </a:accent5>
      <a:accent6>
        <a:srgbClr val="A6BBC8"/>
      </a:accent6>
      <a:hlink>
        <a:srgbClr val="51534A"/>
      </a:hlink>
      <a:folHlink>
        <a:srgbClr val="B04A5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B1_White Background">
  <a:themeElements>
    <a:clrScheme name="Trace Brand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1A72"/>
      </a:accent1>
      <a:accent2>
        <a:srgbClr val="0057B8"/>
      </a:accent2>
      <a:accent3>
        <a:srgbClr val="69B3E7"/>
      </a:accent3>
      <a:accent4>
        <a:srgbClr val="63666A"/>
      </a:accent4>
      <a:accent5>
        <a:srgbClr val="00957A"/>
      </a:accent5>
      <a:accent6>
        <a:srgbClr val="A6BBC8"/>
      </a:accent6>
      <a:hlink>
        <a:srgbClr val="51534A"/>
      </a:hlink>
      <a:folHlink>
        <a:srgbClr val="B04A5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B2_Full Colour Texture">
  <a:themeElements>
    <a:clrScheme name="(2) Trace Secondary Brand Palett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57A"/>
      </a:accent1>
      <a:accent2>
        <a:srgbClr val="A6BBC8"/>
      </a:accent2>
      <a:accent3>
        <a:srgbClr val="B04A5A"/>
      </a:accent3>
      <a:accent4>
        <a:srgbClr val="FF9800"/>
      </a:accent4>
      <a:accent5>
        <a:srgbClr val="768692"/>
      </a:accent5>
      <a:accent6>
        <a:srgbClr val="905F7B"/>
      </a:accent6>
      <a:hlink>
        <a:srgbClr val="51534A"/>
      </a:hlink>
      <a:folHlink>
        <a:srgbClr val="B04A5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B2_Full Colour">
  <a:themeElements>
    <a:clrScheme name="(2) Trace Secondary Brand Palett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57A"/>
      </a:accent1>
      <a:accent2>
        <a:srgbClr val="A6BBC8"/>
      </a:accent2>
      <a:accent3>
        <a:srgbClr val="B04A5A"/>
      </a:accent3>
      <a:accent4>
        <a:srgbClr val="FF9800"/>
      </a:accent4>
      <a:accent5>
        <a:srgbClr val="768692"/>
      </a:accent5>
      <a:accent6>
        <a:srgbClr val="905F7B"/>
      </a:accent6>
      <a:hlink>
        <a:srgbClr val="51534A"/>
      </a:hlink>
      <a:folHlink>
        <a:srgbClr val="B04A5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B2_White Background Texture">
  <a:themeElements>
    <a:clrScheme name="Trace Brand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1A72"/>
      </a:accent1>
      <a:accent2>
        <a:srgbClr val="0057B8"/>
      </a:accent2>
      <a:accent3>
        <a:srgbClr val="69B3E7"/>
      </a:accent3>
      <a:accent4>
        <a:srgbClr val="63666A"/>
      </a:accent4>
      <a:accent5>
        <a:srgbClr val="00957A"/>
      </a:accent5>
      <a:accent6>
        <a:srgbClr val="A6BBC8"/>
      </a:accent6>
      <a:hlink>
        <a:srgbClr val="51534A"/>
      </a:hlink>
      <a:folHlink>
        <a:srgbClr val="B04A5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B2_White Background">
  <a:themeElements>
    <a:clrScheme name="Trace Brand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1A72"/>
      </a:accent1>
      <a:accent2>
        <a:srgbClr val="0057B8"/>
      </a:accent2>
      <a:accent3>
        <a:srgbClr val="69B3E7"/>
      </a:accent3>
      <a:accent4>
        <a:srgbClr val="63666A"/>
      </a:accent4>
      <a:accent5>
        <a:srgbClr val="00957A"/>
      </a:accent5>
      <a:accent6>
        <a:srgbClr val="A6BBC8"/>
      </a:accent6>
      <a:hlink>
        <a:srgbClr val="51534A"/>
      </a:hlink>
      <a:folHlink>
        <a:srgbClr val="B04A5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c8e5102-ef0d-407a-bb9a-38b3ae6a21ad" xsi:nil="true"/>
    <lcf76f155ced4ddcb4097134ff3c332f xmlns="6a2e4c9d-676c-4f65-92a5-50bddaa3856a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07F0DE976A6846AD63382D6AF15D41" ma:contentTypeVersion="16" ma:contentTypeDescription="Create a new document." ma:contentTypeScope="" ma:versionID="0699898708d9205f1776caadcf2c235d">
  <xsd:schema xmlns:xsd="http://www.w3.org/2001/XMLSchema" xmlns:xs="http://www.w3.org/2001/XMLSchema" xmlns:p="http://schemas.microsoft.com/office/2006/metadata/properties" xmlns:ns2="fc8e5102-ef0d-407a-bb9a-38b3ae6a21ad" xmlns:ns3="6a2e4c9d-676c-4f65-92a5-50bddaa3856a" targetNamespace="http://schemas.microsoft.com/office/2006/metadata/properties" ma:root="true" ma:fieldsID="3f86e35c31395f98483eb33eb3f1a87e" ns2:_="" ns3:_="">
    <xsd:import namespace="fc8e5102-ef0d-407a-bb9a-38b3ae6a21ad"/>
    <xsd:import namespace="6a2e4c9d-676c-4f65-92a5-50bddaa3856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ObjectDetectorVersions" minOccurs="0"/>
                <xsd:element ref="ns3:MediaServiceSearchPropertie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8e5102-ef0d-407a-bb9a-38b3ae6a21a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fb61bbe3-7a56-4826-bbd9-91e03c0f1964}" ma:internalName="TaxCatchAll" ma:showField="CatchAllData" ma:web="fc8e5102-ef0d-407a-bb9a-38b3ae6a21a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2e4c9d-676c-4f65-92a5-50bddaa385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17c88ce3-6532-4d3d-9152-4ed2ef6739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BB2A37A-C267-4DA6-817B-E132D285D292}">
  <ds:schemaRefs>
    <ds:schemaRef ds:uri="6a2e4c9d-676c-4f65-92a5-50bddaa3856a"/>
    <ds:schemaRef ds:uri="http://schemas.openxmlformats.org/package/2006/metadata/core-properties"/>
    <ds:schemaRef ds:uri="fc8e5102-ef0d-407a-bb9a-38b3ae6a21ad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purl.org/dc/elements/1.1/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6770CA69-2CF4-4807-AECE-A5D7FD5D58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8e5102-ef0d-407a-bb9a-38b3ae6a21ad"/>
    <ds:schemaRef ds:uri="6a2e4c9d-676c-4f65-92a5-50bddaa3856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0D38E66-2FF0-4E5C-AF18-DE5B34A0966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9081</TotalTime>
  <Words>1639</Words>
  <Application>Microsoft Macintosh PowerPoint</Application>
  <PresentationFormat>Widescreen</PresentationFormat>
  <Paragraphs>199</Paragraphs>
  <Slides>37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37</vt:i4>
      </vt:variant>
    </vt:vector>
  </HeadingPairs>
  <TitlesOfParts>
    <vt:vector size="55" baseType="lpstr">
      <vt:lpstr>Arial</vt:lpstr>
      <vt:lpstr>Arial Black</vt:lpstr>
      <vt:lpstr>Calibri</vt:lpstr>
      <vt:lpstr>Courier New</vt:lpstr>
      <vt:lpstr>Wingdings</vt:lpstr>
      <vt:lpstr>Cover Slide, Section Divider, End Slide</vt:lpstr>
      <vt:lpstr>B1_Full Colour Texture</vt:lpstr>
      <vt:lpstr>B1_Full Colour</vt:lpstr>
      <vt:lpstr>B1_White Background Texture</vt:lpstr>
      <vt:lpstr>B1_White Background</vt:lpstr>
      <vt:lpstr>B2_Full Colour Texture</vt:lpstr>
      <vt:lpstr>B2_Full Colour</vt:lpstr>
      <vt:lpstr>B2_White Background Texture</vt:lpstr>
      <vt:lpstr>B2_White Background</vt:lpstr>
      <vt:lpstr>B3_Full Colour Texture</vt:lpstr>
      <vt:lpstr>B3_Full Colour</vt:lpstr>
      <vt:lpstr>B3_White Background Texture</vt:lpstr>
      <vt:lpstr>B3_White Background</vt:lpstr>
      <vt:lpstr>Intercepting Salinity Impacted Groundwater from a Former Salt Storage Site via Extraction Wells Prior to Reaching a Highly Valued Community Recreational Surface Waterbody</vt:lpstr>
      <vt:lpstr>Outline</vt:lpstr>
      <vt:lpstr>Site Background</vt:lpstr>
      <vt:lpstr>Environmental Site Assessments</vt:lpstr>
      <vt:lpstr>PowerPoint Presentation</vt:lpstr>
      <vt:lpstr>Environmental Site Assessments</vt:lpstr>
      <vt:lpstr>Environmental Site Assessments</vt:lpstr>
      <vt:lpstr>Remedial Action Plan</vt:lpstr>
      <vt:lpstr>Risk Management and Exposure Control Plan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Groundwater Modelling and Extraction Well Installation</vt:lpstr>
      <vt:lpstr>Groundwater Modelling and Extraction Well Installation</vt:lpstr>
      <vt:lpstr>Groundwater Modelling and Extraction Well Installation</vt:lpstr>
      <vt:lpstr>Groundwater Modelling and Extraction Well Installation</vt:lpstr>
      <vt:lpstr>Groundwater Modelling and Extraction Well Installation</vt:lpstr>
      <vt:lpstr>Groundwater Modelling and Extraction Well Installation</vt:lpstr>
      <vt:lpstr>Groundwater Monitoring</vt:lpstr>
      <vt:lpstr>Groundwater Monitoring</vt:lpstr>
      <vt:lpstr>Groundwater Monitoring</vt:lpstr>
      <vt:lpstr>Groundwater Monitoring</vt:lpstr>
      <vt:lpstr>Groundwater Monitoring</vt:lpstr>
      <vt:lpstr>Groundwater Monitoring</vt:lpstr>
      <vt:lpstr>Groundwater Monitoring</vt:lpstr>
      <vt:lpstr>Groundwater Modelling and Extraction Well Installation</vt:lpstr>
      <vt:lpstr>Conclusions</vt:lpstr>
      <vt:lpstr>Conclusions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Trace Associates Inc.</dc:creator>
  <cp:lastModifiedBy>Jeff Holden</cp:lastModifiedBy>
  <cp:revision>78</cp:revision>
  <cp:lastPrinted>2021-01-11T19:45:17Z</cp:lastPrinted>
  <dcterms:created xsi:type="dcterms:W3CDTF">2020-05-20T19:59:09Z</dcterms:created>
  <dcterms:modified xsi:type="dcterms:W3CDTF">2026-03-30T14:09:12Z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0x0101000807F0DE976A6846AD63382D6AF15D41</vt:lpwstr>
  </property>
  <property fmtid="{D5CDD505-2E9C-101B-9397-08002B2CF9AE}" pid="3" name="Order">
    <vt:r8>100</vt:r8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xd_Signature">
    <vt:bool>false</vt:bool>
  </property>
  <property fmtid="{D5CDD505-2E9C-101B-9397-08002B2CF9AE}" pid="9" name="MediaServiceImageTags">
    <vt:lpwstr/>
  </property>
</Properties>
</file>