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56" r:id="rId2"/>
    <p:sldId id="437" r:id="rId3"/>
    <p:sldId id="1159" r:id="rId4"/>
    <p:sldId id="447" r:id="rId5"/>
    <p:sldId id="1161" r:id="rId6"/>
    <p:sldId id="1279" r:id="rId7"/>
    <p:sldId id="1276" r:id="rId8"/>
    <p:sldId id="1275" r:id="rId9"/>
    <p:sldId id="449" r:id="rId10"/>
    <p:sldId id="1277" r:id="rId11"/>
    <p:sldId id="1278" r:id="rId12"/>
    <p:sldId id="1280" r:id="rId13"/>
    <p:sldId id="1281" r:id="rId14"/>
    <p:sldId id="439" r:id="rId1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ton, Cam" initials="JC" lastIdx="1" clrIdx="0">
    <p:extLst>
      <p:ext uri="{19B8F6BF-5375-455C-9EA6-DF929625EA0E}">
        <p15:presenceInfo xmlns:p15="http://schemas.microsoft.com/office/powerpoint/2012/main" userId="S::cam.johnston@peelregion.ca::7e7300f3-2b3e-4d72-bb38-cd604963db01" providerId="AD"/>
      </p:ext>
    </p:extLst>
  </p:cmAuthor>
  <p:cmAuthor id="2" name="McLenaghan, Tom" initials="MT" lastIdx="9" clrIdx="1">
    <p:extLst>
      <p:ext uri="{19B8F6BF-5375-455C-9EA6-DF929625EA0E}">
        <p15:presenceInfo xmlns:p15="http://schemas.microsoft.com/office/powerpoint/2012/main" userId="S::Tom.McLenaghan@peelregion.ca::11608e23-0d54-42c2-be7c-78279748873f" providerId="AD"/>
      </p:ext>
    </p:extLst>
  </p:cmAuthor>
  <p:cmAuthor id="3" name="Sousa-Dias, Kelly" initials="SDK" lastIdx="3" clrIdx="2">
    <p:extLst>
      <p:ext uri="{19B8F6BF-5375-455C-9EA6-DF929625EA0E}">
        <p15:presenceInfo xmlns:p15="http://schemas.microsoft.com/office/powerpoint/2012/main" userId="S::kelly.sousa-dias@peelregion.ca::6efba64e-ec76-45e0-aff6-f1361d7bdb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6A40"/>
    <a:srgbClr val="AE701E"/>
    <a:srgbClr val="E3D51D"/>
    <a:srgbClr val="FFE07D"/>
    <a:srgbClr val="CC9B00"/>
    <a:srgbClr val="245285"/>
    <a:srgbClr val="535A54"/>
    <a:srgbClr val="0066B3"/>
    <a:srgbClr val="38C595"/>
    <a:srgbClr val="0066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E6459-7580-41F7-BB36-83AB499EFD18}" v="1" dt="2026-03-30T14:17:34.2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5714" autoAdjust="0"/>
  </p:normalViewPr>
  <p:slideViewPr>
    <p:cSldViewPr snapToGrid="0" snapToObjects="1">
      <p:cViewPr varScale="1">
        <p:scale>
          <a:sx n="80" d="100"/>
          <a:sy n="80" d="100"/>
        </p:scale>
        <p:origin x="698" y="36"/>
      </p:cViewPr>
      <p:guideLst>
        <p:guide orient="horz" pos="2154"/>
        <p:guide pos="3840"/>
      </p:guideLst>
    </p:cSldViewPr>
  </p:slideViewPr>
  <p:outlineViewPr>
    <p:cViewPr>
      <p:scale>
        <a:sx n="33" d="100"/>
        <a:sy n="33" d="100"/>
      </p:scale>
      <p:origin x="0" y="-2832"/>
    </p:cViewPr>
  </p:outlineViewPr>
  <p:notesTextViewPr>
    <p:cViewPr>
      <p:scale>
        <a:sx n="100" d="100"/>
        <a:sy n="100" d="100"/>
      </p:scale>
      <p:origin x="0" y="0"/>
    </p:cViewPr>
  </p:notesTextViewPr>
  <p:notesViewPr>
    <p:cSldViewPr snapToGrid="0" snapToObjects="1">
      <p:cViewPr varScale="1">
        <p:scale>
          <a:sx n="62" d="100"/>
          <a:sy n="62" d="100"/>
        </p:scale>
        <p:origin x="3125"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4EE521-E8F2-4B89-A07A-20D29E509B97}" type="doc">
      <dgm:prSet loTypeId="urn:microsoft.com/office/officeart/2005/8/layout/venn2" loCatId="relationship" qsTypeId="urn:microsoft.com/office/officeart/2005/8/quickstyle/3d4" qsCatId="3D" csTypeId="urn:microsoft.com/office/officeart/2005/8/colors/accent1_2" csCatId="accent1" phldr="1"/>
      <dgm:spPr/>
      <dgm:t>
        <a:bodyPr/>
        <a:lstStyle/>
        <a:p>
          <a:endParaRPr lang="en-CA"/>
        </a:p>
      </dgm:t>
    </dgm:pt>
    <dgm:pt modelId="{167E99B9-B824-4D5E-99AA-7F068CC5DBFC}">
      <dgm:prSet phldrT="[Text]" custT="1"/>
      <dgm:spPr/>
      <dgm:t>
        <a:bodyPr/>
        <a:lstStyle/>
        <a:p>
          <a:endParaRPr lang="en-CA" sz="2000" dirty="0">
            <a:solidFill>
              <a:schemeClr val="tx1"/>
            </a:solidFill>
          </a:endParaRPr>
        </a:p>
      </dgm:t>
    </dgm:pt>
    <dgm:pt modelId="{5B66DBEA-08FA-430F-A1F9-45409C40424C}" type="parTrans" cxnId="{1F342A70-8497-40F7-BCEA-8FED76BF0AF0}">
      <dgm:prSet/>
      <dgm:spPr/>
      <dgm:t>
        <a:bodyPr/>
        <a:lstStyle/>
        <a:p>
          <a:endParaRPr lang="en-CA"/>
        </a:p>
      </dgm:t>
    </dgm:pt>
    <dgm:pt modelId="{E4CE504B-B375-4799-AFF5-B30B3B0E61FE}" type="sibTrans" cxnId="{1F342A70-8497-40F7-BCEA-8FED76BF0AF0}">
      <dgm:prSet/>
      <dgm:spPr/>
      <dgm:t>
        <a:bodyPr/>
        <a:lstStyle/>
        <a:p>
          <a:endParaRPr lang="en-CA"/>
        </a:p>
      </dgm:t>
    </dgm:pt>
    <dgm:pt modelId="{09E0BB02-3C70-4EDF-8172-5AA8EF55A851}">
      <dgm:prSet phldrT="[Text]" custT="1"/>
      <dgm:spPr>
        <a:solidFill>
          <a:srgbClr val="00B050"/>
        </a:solidFill>
      </dgm:spPr>
      <dgm:t>
        <a:bodyPr/>
        <a:lstStyle/>
        <a:p>
          <a:endParaRPr lang="en-CA" sz="2000" dirty="0">
            <a:solidFill>
              <a:schemeClr val="tx1"/>
            </a:solidFill>
          </a:endParaRPr>
        </a:p>
      </dgm:t>
    </dgm:pt>
    <dgm:pt modelId="{FF717309-0418-4894-BD5B-115C1AC3DFF7}" type="parTrans" cxnId="{DC3893CF-8A88-4B61-8AD7-3825BBF8CE61}">
      <dgm:prSet/>
      <dgm:spPr/>
      <dgm:t>
        <a:bodyPr/>
        <a:lstStyle/>
        <a:p>
          <a:endParaRPr lang="en-CA"/>
        </a:p>
      </dgm:t>
    </dgm:pt>
    <dgm:pt modelId="{5CC5DFC8-70E8-4440-849E-4E3F2C33C770}" type="sibTrans" cxnId="{DC3893CF-8A88-4B61-8AD7-3825BBF8CE61}">
      <dgm:prSet/>
      <dgm:spPr/>
      <dgm:t>
        <a:bodyPr/>
        <a:lstStyle/>
        <a:p>
          <a:endParaRPr lang="en-CA"/>
        </a:p>
      </dgm:t>
    </dgm:pt>
    <dgm:pt modelId="{01ECB161-C611-4915-BE7B-66F91EB7CCCD}">
      <dgm:prSet phldrT="[Text]" custT="1"/>
      <dgm:spPr>
        <a:solidFill>
          <a:srgbClr val="FFC000"/>
        </a:solidFill>
      </dgm:spPr>
      <dgm:t>
        <a:bodyPr/>
        <a:lstStyle/>
        <a:p>
          <a:r>
            <a:rPr lang="en-C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298,510 m3</a:t>
          </a:r>
          <a:endParaRPr lang="en-CA" sz="2000" dirty="0">
            <a:solidFill>
              <a:schemeClr val="tx1"/>
            </a:solidFill>
          </a:endParaRPr>
        </a:p>
      </dgm:t>
    </dgm:pt>
    <dgm:pt modelId="{173F145D-E968-4422-ABD6-8D57CB596A8E}" type="sibTrans" cxnId="{52502519-8D3F-4AEB-8906-4A45ABF4B7ED}">
      <dgm:prSet/>
      <dgm:spPr/>
      <dgm:t>
        <a:bodyPr/>
        <a:lstStyle/>
        <a:p>
          <a:endParaRPr lang="en-CA"/>
        </a:p>
      </dgm:t>
    </dgm:pt>
    <dgm:pt modelId="{055BAE17-56F0-41CC-891F-88F16A44FBB5}" type="parTrans" cxnId="{52502519-8D3F-4AEB-8906-4A45ABF4B7ED}">
      <dgm:prSet/>
      <dgm:spPr/>
      <dgm:t>
        <a:bodyPr/>
        <a:lstStyle/>
        <a:p>
          <a:endParaRPr lang="en-CA"/>
        </a:p>
      </dgm:t>
    </dgm:pt>
    <dgm:pt modelId="{5F42FA1D-B4EC-4DDF-96B4-88FC0990A6BC}" type="pres">
      <dgm:prSet presAssocID="{904EE521-E8F2-4B89-A07A-20D29E509B97}" presName="Name0" presStyleCnt="0">
        <dgm:presLayoutVars>
          <dgm:chMax val="7"/>
          <dgm:resizeHandles val="exact"/>
        </dgm:presLayoutVars>
      </dgm:prSet>
      <dgm:spPr/>
    </dgm:pt>
    <dgm:pt modelId="{E052A0A3-330C-4C10-9412-E30182BCF73C}" type="pres">
      <dgm:prSet presAssocID="{904EE521-E8F2-4B89-A07A-20D29E509B97}" presName="comp1" presStyleCnt="0"/>
      <dgm:spPr/>
    </dgm:pt>
    <dgm:pt modelId="{5F1668CE-5A36-4325-9D93-C2DFDD177204}" type="pres">
      <dgm:prSet presAssocID="{904EE521-E8F2-4B89-A07A-20D29E509B97}" presName="circle1" presStyleLbl="node1" presStyleIdx="0" presStyleCnt="3" custLinFactNeighborX="-454" custLinFactNeighborY="-1677"/>
      <dgm:spPr/>
    </dgm:pt>
    <dgm:pt modelId="{6E4F256A-2C1E-405C-997A-17369107451A}" type="pres">
      <dgm:prSet presAssocID="{904EE521-E8F2-4B89-A07A-20D29E509B97}" presName="c1text" presStyleLbl="node1" presStyleIdx="0" presStyleCnt="3">
        <dgm:presLayoutVars>
          <dgm:bulletEnabled val="1"/>
        </dgm:presLayoutVars>
      </dgm:prSet>
      <dgm:spPr/>
    </dgm:pt>
    <dgm:pt modelId="{E8E3C5C3-A2C3-44AD-94B0-C99B23CA7E88}" type="pres">
      <dgm:prSet presAssocID="{904EE521-E8F2-4B89-A07A-20D29E509B97}" presName="comp2" presStyleCnt="0"/>
      <dgm:spPr/>
    </dgm:pt>
    <dgm:pt modelId="{50FBA43F-B121-43B0-8170-1DF0D6D51BDB}" type="pres">
      <dgm:prSet presAssocID="{904EE521-E8F2-4B89-A07A-20D29E509B97}" presName="circle2" presStyleLbl="node1" presStyleIdx="1" presStyleCnt="3" custScaleX="129811" custScaleY="120741" custLinFactNeighborX="-606" custLinFactNeighborY="-9657"/>
      <dgm:spPr/>
    </dgm:pt>
    <dgm:pt modelId="{08ADF83F-93CF-40B9-90B8-E68E80FADD2B}" type="pres">
      <dgm:prSet presAssocID="{904EE521-E8F2-4B89-A07A-20D29E509B97}" presName="c2text" presStyleLbl="node1" presStyleIdx="1" presStyleCnt="3">
        <dgm:presLayoutVars>
          <dgm:bulletEnabled val="1"/>
        </dgm:presLayoutVars>
      </dgm:prSet>
      <dgm:spPr/>
    </dgm:pt>
    <dgm:pt modelId="{88411DEA-F16D-4EEA-84E2-D8FAC8689871}" type="pres">
      <dgm:prSet presAssocID="{904EE521-E8F2-4B89-A07A-20D29E509B97}" presName="comp3" presStyleCnt="0"/>
      <dgm:spPr/>
    </dgm:pt>
    <dgm:pt modelId="{5A7F4C4B-7F33-46AB-B6AA-F26A5CA33614}" type="pres">
      <dgm:prSet presAssocID="{904EE521-E8F2-4B89-A07A-20D29E509B97}" presName="circle3" presStyleLbl="node1" presStyleIdx="2" presStyleCnt="3" custScaleX="171713" custScaleY="143217" custLinFactNeighborX="-232" custLinFactNeighborY="-19665"/>
      <dgm:spPr/>
    </dgm:pt>
    <dgm:pt modelId="{2173C321-BA66-4F25-9B53-CE801254847E}" type="pres">
      <dgm:prSet presAssocID="{904EE521-E8F2-4B89-A07A-20D29E509B97}" presName="c3text" presStyleLbl="node1" presStyleIdx="2" presStyleCnt="3">
        <dgm:presLayoutVars>
          <dgm:bulletEnabled val="1"/>
        </dgm:presLayoutVars>
      </dgm:prSet>
      <dgm:spPr/>
    </dgm:pt>
  </dgm:ptLst>
  <dgm:cxnLst>
    <dgm:cxn modelId="{A5D95600-31A1-415A-A456-26106FD7DCBB}" type="presOf" srcId="{01ECB161-C611-4915-BE7B-66F91EB7CCCD}" destId="{2173C321-BA66-4F25-9B53-CE801254847E}" srcOrd="1" destOrd="0" presId="urn:microsoft.com/office/officeart/2005/8/layout/venn2"/>
    <dgm:cxn modelId="{52502519-8D3F-4AEB-8906-4A45ABF4B7ED}" srcId="{904EE521-E8F2-4B89-A07A-20D29E509B97}" destId="{01ECB161-C611-4915-BE7B-66F91EB7CCCD}" srcOrd="2" destOrd="0" parTransId="{055BAE17-56F0-41CC-891F-88F16A44FBB5}" sibTransId="{173F145D-E968-4422-ABD6-8D57CB596A8E}"/>
    <dgm:cxn modelId="{322A1826-1C61-4FBD-817E-3514386DBBD9}" type="presOf" srcId="{01ECB161-C611-4915-BE7B-66F91EB7CCCD}" destId="{5A7F4C4B-7F33-46AB-B6AA-F26A5CA33614}" srcOrd="0" destOrd="0" presId="urn:microsoft.com/office/officeart/2005/8/layout/venn2"/>
    <dgm:cxn modelId="{6694B25D-A65D-4B0B-A7EE-14412B613692}" type="presOf" srcId="{167E99B9-B824-4D5E-99AA-7F068CC5DBFC}" destId="{5F1668CE-5A36-4325-9D93-C2DFDD177204}" srcOrd="0" destOrd="0" presId="urn:microsoft.com/office/officeart/2005/8/layout/venn2"/>
    <dgm:cxn modelId="{9C142A67-5B7F-457A-8EDF-2C6CB82266C7}" type="presOf" srcId="{09E0BB02-3C70-4EDF-8172-5AA8EF55A851}" destId="{50FBA43F-B121-43B0-8170-1DF0D6D51BDB}" srcOrd="0" destOrd="0" presId="urn:microsoft.com/office/officeart/2005/8/layout/venn2"/>
    <dgm:cxn modelId="{1F342A70-8497-40F7-BCEA-8FED76BF0AF0}" srcId="{904EE521-E8F2-4B89-A07A-20D29E509B97}" destId="{167E99B9-B824-4D5E-99AA-7F068CC5DBFC}" srcOrd="0" destOrd="0" parTransId="{5B66DBEA-08FA-430F-A1F9-45409C40424C}" sibTransId="{E4CE504B-B375-4799-AFF5-B30B3B0E61FE}"/>
    <dgm:cxn modelId="{B47EC186-84EB-4CBB-8214-AE88E88EB092}" type="presOf" srcId="{904EE521-E8F2-4B89-A07A-20D29E509B97}" destId="{5F42FA1D-B4EC-4DDF-96B4-88FC0990A6BC}" srcOrd="0" destOrd="0" presId="urn:microsoft.com/office/officeart/2005/8/layout/venn2"/>
    <dgm:cxn modelId="{299799AE-B5D1-4879-B114-EE92257E4774}" type="presOf" srcId="{167E99B9-B824-4D5E-99AA-7F068CC5DBFC}" destId="{6E4F256A-2C1E-405C-997A-17369107451A}" srcOrd="1" destOrd="0" presId="urn:microsoft.com/office/officeart/2005/8/layout/venn2"/>
    <dgm:cxn modelId="{DC3893CF-8A88-4B61-8AD7-3825BBF8CE61}" srcId="{904EE521-E8F2-4B89-A07A-20D29E509B97}" destId="{09E0BB02-3C70-4EDF-8172-5AA8EF55A851}" srcOrd="1" destOrd="0" parTransId="{FF717309-0418-4894-BD5B-115C1AC3DFF7}" sibTransId="{5CC5DFC8-70E8-4440-849E-4E3F2C33C770}"/>
    <dgm:cxn modelId="{162270F6-C401-48AD-82E2-146912D79950}" type="presOf" srcId="{09E0BB02-3C70-4EDF-8172-5AA8EF55A851}" destId="{08ADF83F-93CF-40B9-90B8-E68E80FADD2B}" srcOrd="1" destOrd="0" presId="urn:microsoft.com/office/officeart/2005/8/layout/venn2"/>
    <dgm:cxn modelId="{67C45BDC-DCE2-470F-9D8B-FF96966BCCE5}" type="presParOf" srcId="{5F42FA1D-B4EC-4DDF-96B4-88FC0990A6BC}" destId="{E052A0A3-330C-4C10-9412-E30182BCF73C}" srcOrd="0" destOrd="0" presId="urn:microsoft.com/office/officeart/2005/8/layout/venn2"/>
    <dgm:cxn modelId="{D736E7B8-D326-4BFC-A000-431C43547685}" type="presParOf" srcId="{E052A0A3-330C-4C10-9412-E30182BCF73C}" destId="{5F1668CE-5A36-4325-9D93-C2DFDD177204}" srcOrd="0" destOrd="0" presId="urn:microsoft.com/office/officeart/2005/8/layout/venn2"/>
    <dgm:cxn modelId="{2C4C29F2-B516-42F0-B386-A3524D84365A}" type="presParOf" srcId="{E052A0A3-330C-4C10-9412-E30182BCF73C}" destId="{6E4F256A-2C1E-405C-997A-17369107451A}" srcOrd="1" destOrd="0" presId="urn:microsoft.com/office/officeart/2005/8/layout/venn2"/>
    <dgm:cxn modelId="{8D81C82D-A198-47EE-812F-7954E2DB60FF}" type="presParOf" srcId="{5F42FA1D-B4EC-4DDF-96B4-88FC0990A6BC}" destId="{E8E3C5C3-A2C3-44AD-94B0-C99B23CA7E88}" srcOrd="1" destOrd="0" presId="urn:microsoft.com/office/officeart/2005/8/layout/venn2"/>
    <dgm:cxn modelId="{C74CB51B-60AA-413B-BF07-DFC658B27451}" type="presParOf" srcId="{E8E3C5C3-A2C3-44AD-94B0-C99B23CA7E88}" destId="{50FBA43F-B121-43B0-8170-1DF0D6D51BDB}" srcOrd="0" destOrd="0" presId="urn:microsoft.com/office/officeart/2005/8/layout/venn2"/>
    <dgm:cxn modelId="{B0A91950-D0F1-47D9-87BE-615F70243170}" type="presParOf" srcId="{E8E3C5C3-A2C3-44AD-94B0-C99B23CA7E88}" destId="{08ADF83F-93CF-40B9-90B8-E68E80FADD2B}" srcOrd="1" destOrd="0" presId="urn:microsoft.com/office/officeart/2005/8/layout/venn2"/>
    <dgm:cxn modelId="{64021E00-C14B-4C3C-9A8B-8D6D1E153F63}" type="presParOf" srcId="{5F42FA1D-B4EC-4DDF-96B4-88FC0990A6BC}" destId="{88411DEA-F16D-4EEA-84E2-D8FAC8689871}" srcOrd="2" destOrd="0" presId="urn:microsoft.com/office/officeart/2005/8/layout/venn2"/>
    <dgm:cxn modelId="{27586399-D05F-4BAA-94D6-A3D954CDB8B7}" type="presParOf" srcId="{88411DEA-F16D-4EEA-84E2-D8FAC8689871}" destId="{5A7F4C4B-7F33-46AB-B6AA-F26A5CA33614}" srcOrd="0" destOrd="0" presId="urn:microsoft.com/office/officeart/2005/8/layout/venn2"/>
    <dgm:cxn modelId="{047A6674-7714-4383-9AD1-D8286D3E080C}" type="presParOf" srcId="{88411DEA-F16D-4EEA-84E2-D8FAC8689871}" destId="{2173C321-BA66-4F25-9B53-CE801254847E}"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668CE-5A36-4325-9D93-C2DFDD177204}">
      <dsp:nvSpPr>
        <dsp:cNvPr id="0" name=""/>
        <dsp:cNvSpPr/>
      </dsp:nvSpPr>
      <dsp:spPr>
        <a:xfrm>
          <a:off x="1076782" y="-288317"/>
          <a:ext cx="5337110" cy="533711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CA" sz="2000" kern="1200" dirty="0">
            <a:solidFill>
              <a:schemeClr val="tx1"/>
            </a:solidFill>
          </a:endParaRPr>
        </a:p>
      </dsp:txBody>
      <dsp:txXfrm>
        <a:off x="2812677" y="-21461"/>
        <a:ext cx="1865319" cy="800566"/>
      </dsp:txXfrm>
    </dsp:sp>
    <dsp:sp modelId="{50FBA43F-B121-43B0-8170-1DF0D6D51BDB}">
      <dsp:nvSpPr>
        <dsp:cNvPr id="0" name=""/>
        <dsp:cNvSpPr/>
      </dsp:nvSpPr>
      <dsp:spPr>
        <a:xfrm>
          <a:off x="1147251" y="244292"/>
          <a:ext cx="5196116" cy="4833059"/>
        </a:xfrm>
        <a:prstGeom prst="ellipse">
          <a:avLst/>
        </a:prstGeom>
        <a:solidFill>
          <a:srgbClr val="00B0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CA" sz="2000" kern="1200" dirty="0">
            <a:solidFill>
              <a:schemeClr val="tx1"/>
            </a:solidFill>
          </a:endParaRPr>
        </a:p>
      </dsp:txBody>
      <dsp:txXfrm>
        <a:off x="2534615" y="546359"/>
        <a:ext cx="2421390" cy="906198"/>
      </dsp:txXfrm>
    </dsp:sp>
    <dsp:sp modelId="{5A7F4C4B-7F33-46AB-B6AA-F26A5CA33614}">
      <dsp:nvSpPr>
        <dsp:cNvPr id="0" name=""/>
        <dsp:cNvSpPr/>
      </dsp:nvSpPr>
      <dsp:spPr>
        <a:xfrm>
          <a:off x="1472248" y="1278831"/>
          <a:ext cx="4582255" cy="3821824"/>
        </a:xfrm>
        <a:prstGeom prst="ellipse">
          <a:avLst/>
        </a:prstGeom>
        <a:solidFill>
          <a:srgbClr val="FFC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CA" sz="20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298,510 m3</a:t>
          </a:r>
          <a:endParaRPr lang="en-CA" sz="2000" kern="1200" dirty="0">
            <a:solidFill>
              <a:schemeClr val="tx1"/>
            </a:solidFill>
          </a:endParaRPr>
        </a:p>
      </dsp:txBody>
      <dsp:txXfrm>
        <a:off x="2143304" y="2234287"/>
        <a:ext cx="3240144" cy="1910912"/>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D0B59B-F429-440E-99ED-4C4C88A852D1}"/>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29B9EA6-726C-4E8A-8984-6079EC69E791}"/>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42E056E-2DD6-430A-ADFE-E1C49C581957}" type="datetimeFigureOut">
              <a:rPr lang="en-CA" smtClean="0"/>
              <a:t>2026-04-08</a:t>
            </a:fld>
            <a:endParaRPr lang="en-CA"/>
          </a:p>
        </p:txBody>
      </p:sp>
      <p:sp>
        <p:nvSpPr>
          <p:cNvPr id="4" name="Footer Placeholder 3">
            <a:extLst>
              <a:ext uri="{FF2B5EF4-FFF2-40B4-BE49-F238E27FC236}">
                <a16:creationId xmlns:a16="http://schemas.microsoft.com/office/drawing/2014/main" id="{E673CF27-4AF6-43EC-A56D-2ACA613427C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AA314CBA-CA2F-485B-B416-C5A45A7F41BB}"/>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9F1BA36-38C6-4067-94DA-8D37CFC0A0D7}" type="slidenum">
              <a:rPr lang="en-CA" smtClean="0"/>
              <a:t>‹#›</a:t>
            </a:fld>
            <a:endParaRPr lang="en-CA"/>
          </a:p>
        </p:txBody>
      </p:sp>
    </p:spTree>
    <p:extLst>
      <p:ext uri="{BB962C8B-B14F-4D97-AF65-F5344CB8AC3E}">
        <p14:creationId xmlns:p14="http://schemas.microsoft.com/office/powerpoint/2010/main" val="286444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7D4F18B-442E-E540-AA41-85D78A2E0D1D}" type="datetimeFigureOut">
              <a:rPr lang="en-US" smtClean="0"/>
              <a:t>4/8/2026</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49CD871-587C-4F42-BE49-1C04AB97EE5F}" type="slidenum">
              <a:rPr lang="en-US" smtClean="0"/>
              <a:t>‹#›</a:t>
            </a:fld>
            <a:endParaRPr lang="en-US"/>
          </a:p>
        </p:txBody>
      </p:sp>
    </p:spTree>
    <p:extLst>
      <p:ext uri="{BB962C8B-B14F-4D97-AF65-F5344CB8AC3E}">
        <p14:creationId xmlns:p14="http://schemas.microsoft.com/office/powerpoint/2010/main" val="15253769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CD871-587C-4F42-BE49-1C04AB97EE5F}" type="slidenum">
              <a:rPr lang="en-US" smtClean="0"/>
              <a:t>1</a:t>
            </a:fld>
            <a:endParaRPr lang="en-US"/>
          </a:p>
        </p:txBody>
      </p:sp>
    </p:spTree>
    <p:extLst>
      <p:ext uri="{BB962C8B-B14F-4D97-AF65-F5344CB8AC3E}">
        <p14:creationId xmlns:p14="http://schemas.microsoft.com/office/powerpoint/2010/main" val="3015346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E70C5-C95F-DCCF-DAF3-DBE625E53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8463A-898F-5B8C-6D3F-00B01DF68C20}"/>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1DA86F8D-45DB-2532-8470-1695714A2417}"/>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943C124-AB7A-A625-8687-7E579395FDEB}"/>
              </a:ext>
            </a:extLst>
          </p:cNvPr>
          <p:cNvSpPr>
            <a:spLocks noGrp="1"/>
          </p:cNvSpPr>
          <p:nvPr>
            <p:ph type="sldNum" sz="quarter" idx="5"/>
          </p:nvPr>
        </p:nvSpPr>
        <p:spPr/>
        <p:txBody>
          <a:bodyPr/>
          <a:lstStyle/>
          <a:p>
            <a:fld id="{B49CD871-587C-4F42-BE49-1C04AB97EE5F}" type="slidenum">
              <a:rPr lang="en-US" smtClean="0"/>
              <a:t>10</a:t>
            </a:fld>
            <a:endParaRPr lang="en-US"/>
          </a:p>
        </p:txBody>
      </p:sp>
    </p:spTree>
    <p:extLst>
      <p:ext uri="{BB962C8B-B14F-4D97-AF65-F5344CB8AC3E}">
        <p14:creationId xmlns:p14="http://schemas.microsoft.com/office/powerpoint/2010/main" val="1342593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6AEB6-0982-3E0D-AF24-120B4F8FD4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5C9C4-E367-6403-8D3A-FA20C9F4BF61}"/>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74144EC2-8E2B-B07F-2D73-413C95F4014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24CFF559-E670-AD4A-8EB0-A738CE0C0006}"/>
              </a:ext>
            </a:extLst>
          </p:cNvPr>
          <p:cNvSpPr>
            <a:spLocks noGrp="1"/>
          </p:cNvSpPr>
          <p:nvPr>
            <p:ph type="sldNum" sz="quarter" idx="5"/>
          </p:nvPr>
        </p:nvSpPr>
        <p:spPr/>
        <p:txBody>
          <a:bodyPr/>
          <a:lstStyle/>
          <a:p>
            <a:fld id="{B49CD871-587C-4F42-BE49-1C04AB97EE5F}" type="slidenum">
              <a:rPr lang="en-US" smtClean="0"/>
              <a:t>11</a:t>
            </a:fld>
            <a:endParaRPr lang="en-US"/>
          </a:p>
        </p:txBody>
      </p:sp>
    </p:spTree>
    <p:extLst>
      <p:ext uri="{BB962C8B-B14F-4D97-AF65-F5344CB8AC3E}">
        <p14:creationId xmlns:p14="http://schemas.microsoft.com/office/powerpoint/2010/main" val="1105584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5093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6445A-F913-318D-A225-653A5B9E11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EC3A8B-E14A-441D-5B1D-52496E0FF838}"/>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3B266E98-E4DC-AD6B-E7C2-8297A8F63CA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5DE58781-DC7D-0200-ABF2-4F576D8BAD25}"/>
              </a:ext>
            </a:extLst>
          </p:cNvPr>
          <p:cNvSpPr>
            <a:spLocks noGrp="1"/>
          </p:cNvSpPr>
          <p:nvPr>
            <p:ph type="sldNum" sz="quarter" idx="5"/>
          </p:nvPr>
        </p:nvSpPr>
        <p:spPr/>
        <p:txBody>
          <a:bodyPr/>
          <a:lstStyle/>
          <a:p>
            <a:fld id="{B49CD871-587C-4F42-BE49-1C04AB97EE5F}" type="slidenum">
              <a:rPr lang="en-US" smtClean="0"/>
              <a:t>13</a:t>
            </a:fld>
            <a:endParaRPr lang="en-US"/>
          </a:p>
        </p:txBody>
      </p:sp>
    </p:spTree>
    <p:extLst>
      <p:ext uri="{BB962C8B-B14F-4D97-AF65-F5344CB8AC3E}">
        <p14:creationId xmlns:p14="http://schemas.microsoft.com/office/powerpoint/2010/main" val="2506877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CD871-587C-4F42-BE49-1C04AB97EE5F}" type="slidenum">
              <a:rPr lang="en-US" smtClean="0"/>
              <a:t>14</a:t>
            </a:fld>
            <a:endParaRPr lang="en-US"/>
          </a:p>
        </p:txBody>
      </p:sp>
    </p:spTree>
    <p:extLst>
      <p:ext uri="{BB962C8B-B14F-4D97-AF65-F5344CB8AC3E}">
        <p14:creationId xmlns:p14="http://schemas.microsoft.com/office/powerpoint/2010/main" val="2157829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None/>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B49CD871-587C-4F42-BE49-1C04AB97EE5F}" type="slidenum">
              <a:rPr lang="en-US" smtClean="0"/>
              <a:t>2</a:t>
            </a:fld>
            <a:endParaRPr lang="en-US"/>
          </a:p>
        </p:txBody>
      </p:sp>
    </p:spTree>
    <p:extLst>
      <p:ext uri="{BB962C8B-B14F-4D97-AF65-F5344CB8AC3E}">
        <p14:creationId xmlns:p14="http://schemas.microsoft.com/office/powerpoint/2010/main" val="1695222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spcBef>
                <a:spcPts val="0"/>
              </a:spcBef>
              <a:buNone/>
            </a:pPr>
            <a:r>
              <a:rPr lang="en-US" sz="1200" b="1" kern="1200" dirty="0">
                <a:solidFill>
                  <a:schemeClr val="tx1"/>
                </a:solidFill>
                <a:latin typeface="+mn-lt"/>
                <a:ea typeface="MS Mincho" panose="02020609040205080304" pitchFamily="49" charset="-128"/>
                <a:cs typeface="Times New Roman" panose="02020603050405020304" pitchFamily="18" charset="0"/>
              </a:rPr>
              <a:t>Located at 4400 King Street, Caledon, u</a:t>
            </a:r>
            <a:r>
              <a:rPr lang="en-US" sz="1200" b="1" kern="1200" dirty="0">
                <a:solidFill>
                  <a:schemeClr val="tx1"/>
                </a:solidFill>
                <a:latin typeface="+mn-lt"/>
                <a:ea typeface="MS Mincho" panose="02020609040205080304" pitchFamily="49" charset="-128"/>
                <a:cs typeface="+mn-cs"/>
              </a:rPr>
              <a:t>sing the CBSRS for receiving clean fill has allowed for:</a:t>
            </a:r>
          </a:p>
          <a:p>
            <a:pPr marL="0" indent="0">
              <a:spcBef>
                <a:spcPts val="0"/>
              </a:spcBef>
              <a:buNone/>
            </a:pPr>
            <a:endParaRPr lang="en-US" sz="1200" kern="1200" dirty="0">
              <a:solidFill>
                <a:schemeClr val="tx1"/>
              </a:solidFill>
              <a:latin typeface="+mn-lt"/>
              <a:ea typeface="MS Mincho" panose="02020609040205080304" pitchFamily="49" charset="-128"/>
              <a:cs typeface="+mn-cs"/>
            </a:endParaRPr>
          </a:p>
          <a:p>
            <a:pPr>
              <a:spcBef>
                <a:spcPts val="0"/>
              </a:spcBef>
            </a:pPr>
            <a:r>
              <a:rPr lang="en-US" sz="1200" kern="1200" dirty="0">
                <a:solidFill>
                  <a:schemeClr val="tx1"/>
                </a:solidFill>
                <a:latin typeface="+mn-lt"/>
                <a:ea typeface="MS Mincho" panose="02020609040205080304" pitchFamily="49" charset="-128"/>
                <a:cs typeface="+mn-cs"/>
              </a:rPr>
              <a:t>The beneficial reuse of excess soil generated by Peel capital works projects, including </a:t>
            </a:r>
            <a:r>
              <a:rPr lang="en-CA" sz="1200" kern="1200" dirty="0">
                <a:solidFill>
                  <a:schemeClr val="tx1"/>
                </a:solidFill>
                <a:effectLst/>
                <a:latin typeface="+mn-lt"/>
                <a:ea typeface="+mn-ea"/>
                <a:cs typeface="+mn-cs"/>
              </a:rPr>
              <a:t>W/W/roads/RPAM</a:t>
            </a:r>
            <a:endParaRPr lang="en-US" sz="1200" kern="1200" dirty="0">
              <a:solidFill>
                <a:schemeClr val="tx1"/>
              </a:solidFill>
              <a:latin typeface="+mn-lt"/>
              <a:ea typeface="MS Mincho" panose="02020609040205080304" pitchFamily="49" charset="-128"/>
              <a:cs typeface="+mn-cs"/>
            </a:endParaRPr>
          </a:p>
          <a:p>
            <a:pPr>
              <a:spcBef>
                <a:spcPts val="0"/>
              </a:spcBef>
            </a:pPr>
            <a:r>
              <a:rPr lang="en-US" sz="1200" kern="1200" dirty="0">
                <a:solidFill>
                  <a:schemeClr val="tx1"/>
                </a:solidFill>
                <a:latin typeface="+mn-lt"/>
                <a:ea typeface="MS Mincho" panose="02020609040205080304" pitchFamily="49" charset="-128"/>
                <a:cs typeface="+mn-cs"/>
              </a:rPr>
              <a:t>Reduced project costs related to soil transport, </a:t>
            </a:r>
          </a:p>
          <a:p>
            <a:pPr>
              <a:spcBef>
                <a:spcPts val="0"/>
              </a:spcBef>
            </a:pPr>
            <a:r>
              <a:rPr lang="en-US" sz="1200" kern="1200" dirty="0">
                <a:solidFill>
                  <a:schemeClr val="tx1"/>
                </a:solidFill>
                <a:latin typeface="+mn-lt"/>
                <a:ea typeface="MS Mincho" panose="02020609040205080304" pitchFamily="49" charset="-128"/>
                <a:cs typeface="+mn-cs"/>
              </a:rPr>
              <a:t>I</a:t>
            </a:r>
            <a:r>
              <a:rPr lang="en-CA" sz="1200" kern="1200" dirty="0" err="1">
                <a:solidFill>
                  <a:schemeClr val="tx1"/>
                </a:solidFill>
                <a:latin typeface="+mn-lt"/>
                <a:ea typeface="MS Mincho" panose="02020609040205080304" pitchFamily="49" charset="-128"/>
                <a:cs typeface="+mn-cs"/>
              </a:rPr>
              <a:t>mproved</a:t>
            </a:r>
            <a:r>
              <a:rPr lang="en-CA" sz="1200" kern="1200" dirty="0">
                <a:solidFill>
                  <a:schemeClr val="tx1"/>
                </a:solidFill>
                <a:latin typeface="+mn-lt"/>
                <a:ea typeface="MS Mincho" panose="02020609040205080304" pitchFamily="49" charset="-128"/>
                <a:cs typeface="+mn-cs"/>
              </a:rPr>
              <a:t> landfill final cover as a proactive measure to reduce water infiltration and onsite and offsite environmental impacts</a:t>
            </a:r>
            <a:r>
              <a:rPr lang="en-US" sz="1200" kern="1200" dirty="0">
                <a:solidFill>
                  <a:schemeClr val="tx1"/>
                </a:solidFill>
                <a:latin typeface="+mn-lt"/>
                <a:ea typeface="MS Mincho" panose="02020609040205080304" pitchFamily="49" charset="-128"/>
                <a:cs typeface="+mn-cs"/>
              </a:rPr>
              <a:t>.</a:t>
            </a:r>
          </a:p>
          <a:p>
            <a:pPr>
              <a:spcBef>
                <a:spcPts val="0"/>
              </a:spcBef>
            </a:pPr>
            <a:endParaRPr lang="en-US" sz="1200" dirty="0">
              <a:latin typeface="Calibri Light" panose="020F0302020204030204" pitchFamily="34" charset="0"/>
              <a:ea typeface="MS Mincho" panose="02020609040205080304" pitchFamily="49" charset="-128"/>
            </a:endParaRPr>
          </a:p>
          <a:p>
            <a:endParaRPr lang="en-CA" dirty="0"/>
          </a:p>
        </p:txBody>
      </p:sp>
      <p:sp>
        <p:nvSpPr>
          <p:cNvPr id="4" name="Slide Number Placeholder 3"/>
          <p:cNvSpPr>
            <a:spLocks noGrp="1"/>
          </p:cNvSpPr>
          <p:nvPr>
            <p:ph type="sldNum" sz="quarter" idx="5"/>
          </p:nvPr>
        </p:nvSpPr>
        <p:spPr/>
        <p:txBody>
          <a:bodyPr/>
          <a:lstStyle/>
          <a:p>
            <a:fld id="{B49CD871-587C-4F42-BE49-1C04AB97EE5F}" type="slidenum">
              <a:rPr lang="en-US" smtClean="0"/>
              <a:t>3</a:t>
            </a:fld>
            <a:endParaRPr lang="en-US"/>
          </a:p>
        </p:txBody>
      </p:sp>
    </p:spTree>
    <p:extLst>
      <p:ext uri="{BB962C8B-B14F-4D97-AF65-F5344CB8AC3E}">
        <p14:creationId xmlns:p14="http://schemas.microsoft.com/office/powerpoint/2010/main" val="7949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49CD871-587C-4F42-BE49-1C04AB97EE5F}" type="slidenum">
              <a:rPr lang="en-US" smtClean="0"/>
              <a:t>4</a:t>
            </a:fld>
            <a:endParaRPr lang="en-US"/>
          </a:p>
        </p:txBody>
      </p:sp>
    </p:spTree>
    <p:extLst>
      <p:ext uri="{BB962C8B-B14F-4D97-AF65-F5344CB8AC3E}">
        <p14:creationId xmlns:p14="http://schemas.microsoft.com/office/powerpoint/2010/main" val="721942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2AC6F-1B71-9A0A-5349-1DD836B74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C468F-EF15-3578-A5B6-3283F3E72E5E}"/>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A24B1802-5152-C36A-5C88-8807F1F8CE7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AC09C562-205D-F287-CB15-EAC12590B2AE}"/>
              </a:ext>
            </a:extLst>
          </p:cNvPr>
          <p:cNvSpPr>
            <a:spLocks noGrp="1"/>
          </p:cNvSpPr>
          <p:nvPr>
            <p:ph type="sldNum" sz="quarter" idx="5"/>
          </p:nvPr>
        </p:nvSpPr>
        <p:spPr/>
        <p:txBody>
          <a:bodyPr/>
          <a:lstStyle/>
          <a:p>
            <a:fld id="{B49CD871-587C-4F42-BE49-1C04AB97EE5F}" type="slidenum">
              <a:rPr lang="en-US" smtClean="0"/>
              <a:t>5</a:t>
            </a:fld>
            <a:endParaRPr lang="en-US"/>
          </a:p>
        </p:txBody>
      </p:sp>
    </p:spTree>
    <p:extLst>
      <p:ext uri="{BB962C8B-B14F-4D97-AF65-F5344CB8AC3E}">
        <p14:creationId xmlns:p14="http://schemas.microsoft.com/office/powerpoint/2010/main" val="281783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49CD871-587C-4F42-BE49-1C04AB97EE5F}" type="slidenum">
              <a:rPr lang="en-US" smtClean="0"/>
              <a:t>6</a:t>
            </a:fld>
            <a:endParaRPr lang="en-US"/>
          </a:p>
        </p:txBody>
      </p:sp>
    </p:spTree>
    <p:extLst>
      <p:ext uri="{BB962C8B-B14F-4D97-AF65-F5344CB8AC3E}">
        <p14:creationId xmlns:p14="http://schemas.microsoft.com/office/powerpoint/2010/main" val="3682564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20FD2-919E-FD58-9505-CAF4600D7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CC145-6663-5239-CC27-87C3FBB3C0D0}"/>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B77E5CD5-79FF-17F3-AA5B-C2B2C655DB8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8E12CF45-246B-A108-2064-4DF15521C1A3}"/>
              </a:ext>
            </a:extLst>
          </p:cNvPr>
          <p:cNvSpPr>
            <a:spLocks noGrp="1"/>
          </p:cNvSpPr>
          <p:nvPr>
            <p:ph type="sldNum" sz="quarter" idx="5"/>
          </p:nvPr>
        </p:nvSpPr>
        <p:spPr/>
        <p:txBody>
          <a:bodyPr/>
          <a:lstStyle/>
          <a:p>
            <a:fld id="{B49CD871-587C-4F42-BE49-1C04AB97EE5F}" type="slidenum">
              <a:rPr lang="en-US" smtClean="0"/>
              <a:t>7</a:t>
            </a:fld>
            <a:endParaRPr lang="en-US"/>
          </a:p>
        </p:txBody>
      </p:sp>
    </p:spTree>
    <p:extLst>
      <p:ext uri="{BB962C8B-B14F-4D97-AF65-F5344CB8AC3E}">
        <p14:creationId xmlns:p14="http://schemas.microsoft.com/office/powerpoint/2010/main" val="990006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49CD871-587C-4F42-BE49-1C04AB97EE5F}" type="slidenum">
              <a:rPr lang="en-US" smtClean="0"/>
              <a:t>8</a:t>
            </a:fld>
            <a:endParaRPr lang="en-US"/>
          </a:p>
        </p:txBody>
      </p:sp>
    </p:spTree>
    <p:extLst>
      <p:ext uri="{BB962C8B-B14F-4D97-AF65-F5344CB8AC3E}">
        <p14:creationId xmlns:p14="http://schemas.microsoft.com/office/powerpoint/2010/main" val="2890449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49CD871-587C-4F42-BE49-1C04AB97EE5F}" type="slidenum">
              <a:rPr lang="en-US" smtClean="0"/>
              <a:t>9</a:t>
            </a:fld>
            <a:endParaRPr lang="en-US"/>
          </a:p>
        </p:txBody>
      </p:sp>
    </p:spTree>
    <p:extLst>
      <p:ext uri="{BB962C8B-B14F-4D97-AF65-F5344CB8AC3E}">
        <p14:creationId xmlns:p14="http://schemas.microsoft.com/office/powerpoint/2010/main" val="1722154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38058DA-9213-C348-8D03-D0ADBD216AC3}"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218529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8058DA-9213-C348-8D03-D0ADBD216AC3}"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2162606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8058DA-9213-C348-8D03-D0ADBD216AC3}"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2289476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p:txBody>
          <a:bodyPr/>
          <a:lstStyle>
            <a:lvl1pPr marL="214313" marR="0" indent="-214313" algn="l" defTabSz="685800" rtl="0" eaLnBrk="1" fontAlgn="auto" latinLnBrk="0" hangingPunct="1">
              <a:lnSpc>
                <a:spcPct val="100000"/>
              </a:lnSpc>
              <a:spcBef>
                <a:spcPts val="0"/>
              </a:spcBef>
              <a:spcAft>
                <a:spcPts val="900"/>
              </a:spcAft>
              <a:buClr>
                <a:schemeClr val="tx2"/>
              </a:buClr>
              <a:buSzPct val="100000"/>
              <a:buFont typeface="Wingdings" panose="05000000000000000000" pitchFamily="2" charset="2"/>
              <a:buChar char="§"/>
              <a:tabLst/>
              <a:defRPr lang="en-US" sz="1200" kern="1200" dirty="0" smtClean="0">
                <a:solidFill>
                  <a:schemeClr val="tx1"/>
                </a:solidFill>
                <a:latin typeface="+mn-lt"/>
                <a:ea typeface="+mn-ea"/>
                <a:cs typeface="+mn-cs"/>
              </a:defRPr>
            </a:lvl1pPr>
            <a:lvl2pPr marL="342900" indent="-171450">
              <a:defRPr lang="en-US" sz="1200" kern="1200" dirty="0" smtClean="0">
                <a:solidFill>
                  <a:schemeClr val="tx1"/>
                </a:solidFill>
                <a:latin typeface="+mn-lt"/>
                <a:ea typeface="+mn-ea"/>
                <a:cs typeface="+mn-cs"/>
              </a:defRPr>
            </a:lvl2pPr>
            <a:lvl3pPr marL="511969" indent="-169069">
              <a:buFont typeface="Wingdings" panose="05000000000000000000" pitchFamily="2" charset="2"/>
              <a:buChar char="§"/>
              <a:defRPr lang="en-US" sz="1200" kern="1200" dirty="0" smtClean="0">
                <a:solidFill>
                  <a:schemeClr val="tx1"/>
                </a:solidFill>
                <a:latin typeface="+mn-lt"/>
                <a:ea typeface="+mn-ea"/>
                <a:cs typeface="+mn-cs"/>
              </a:defRPr>
            </a:lvl3pPr>
            <a:lvl4pPr marL="685800" indent="-171450">
              <a:buSzPct val="100000"/>
              <a:buFont typeface="Arial" panose="020B0604020202020204" pitchFamily="34" charset="0"/>
              <a:buChar char="–"/>
              <a:defRPr lang="en-US" sz="1200" kern="1200" dirty="0" smtClean="0">
                <a:solidFill>
                  <a:schemeClr val="tx1"/>
                </a:solidFill>
                <a:latin typeface="+mn-lt"/>
                <a:ea typeface="+mn-ea"/>
                <a:cs typeface="+mn-cs"/>
              </a:defRPr>
            </a:lvl4pPr>
            <a:lvl5pPr marL="859631" indent="-173831">
              <a:buFont typeface="Wingdings" panose="05000000000000000000" pitchFamily="2" charset="2"/>
              <a:buChar char="§"/>
              <a:defRPr lang="en-US" sz="1200" kern="1200" dirty="0">
                <a:solidFill>
                  <a:schemeClr val="tx1"/>
                </a:solidFill>
                <a:latin typeface="+mn-lt"/>
                <a:ea typeface="+mn-ea"/>
                <a:cs typeface="+mn-cs"/>
              </a:defRPr>
            </a:lvl5pPr>
          </a:lstStyle>
          <a:p>
            <a:pPr marL="171450" marR="0" lvl="0" indent="-171450" algn="l" defTabSz="685800" rtl="0" eaLnBrk="1" fontAlgn="auto" latinLnBrk="0" hangingPunct="1">
              <a:lnSpc>
                <a:spcPct val="100000"/>
              </a:lnSpc>
              <a:spcBef>
                <a:spcPts val="0"/>
              </a:spcBef>
              <a:spcAft>
                <a:spcPts val="900"/>
              </a:spcAft>
              <a:buClr>
                <a:schemeClr val="tx2"/>
              </a:buClr>
              <a:buSzPct val="100000"/>
              <a:buFont typeface="Wingdings" panose="05000000000000000000" pitchFamily="2" charset="2"/>
              <a:buChar char="§"/>
              <a:tabLst/>
              <a:defRPr/>
            </a:pPr>
            <a:r>
              <a:rPr lang="en-US"/>
              <a:t>Edit Master text styles</a:t>
            </a:r>
          </a:p>
          <a:p>
            <a:pPr marL="171450" marR="0" lvl="1" indent="-171450" algn="l" defTabSz="685800" rtl="0" eaLnBrk="1" fontAlgn="auto" latinLnBrk="0" hangingPunct="1">
              <a:lnSpc>
                <a:spcPct val="100000"/>
              </a:lnSpc>
              <a:spcBef>
                <a:spcPts val="0"/>
              </a:spcBef>
              <a:spcAft>
                <a:spcPts val="900"/>
              </a:spcAft>
              <a:buClr>
                <a:schemeClr val="tx2"/>
              </a:buClr>
              <a:buSzPct val="100000"/>
              <a:buFont typeface="Wingdings" panose="05000000000000000000" pitchFamily="2" charset="2"/>
              <a:buChar char="§"/>
              <a:tabLst/>
              <a:defRPr/>
            </a:pPr>
            <a:r>
              <a:rPr lang="en-US"/>
              <a:t>Second level</a:t>
            </a:r>
          </a:p>
          <a:p>
            <a:pPr marL="171450" marR="0" lvl="2" indent="-171450" algn="l" defTabSz="685800" rtl="0" eaLnBrk="1" fontAlgn="auto" latinLnBrk="0" hangingPunct="1">
              <a:lnSpc>
                <a:spcPct val="100000"/>
              </a:lnSpc>
              <a:spcBef>
                <a:spcPts val="0"/>
              </a:spcBef>
              <a:spcAft>
                <a:spcPts val="900"/>
              </a:spcAft>
              <a:buClr>
                <a:schemeClr val="tx2"/>
              </a:buClr>
              <a:buSzPct val="100000"/>
              <a:buFont typeface="Wingdings" panose="05000000000000000000" pitchFamily="2" charset="2"/>
              <a:buChar char="§"/>
              <a:tabLst/>
              <a:defRPr/>
            </a:pPr>
            <a:r>
              <a:rPr lang="en-US"/>
              <a:t>Third level</a:t>
            </a:r>
          </a:p>
          <a:p>
            <a:pPr marL="171450" marR="0" lvl="3" indent="-171450" algn="l" defTabSz="685800" rtl="0" eaLnBrk="1" fontAlgn="auto" latinLnBrk="0" hangingPunct="1">
              <a:lnSpc>
                <a:spcPct val="100000"/>
              </a:lnSpc>
              <a:spcBef>
                <a:spcPts val="0"/>
              </a:spcBef>
              <a:spcAft>
                <a:spcPts val="900"/>
              </a:spcAft>
              <a:buClr>
                <a:schemeClr val="tx2"/>
              </a:buClr>
              <a:buSzPct val="100000"/>
              <a:buFont typeface="Wingdings" panose="05000000000000000000" pitchFamily="2" charset="2"/>
              <a:buChar char="§"/>
              <a:tabLst/>
              <a:defRPr/>
            </a:pPr>
            <a:r>
              <a:rPr lang="en-US"/>
              <a:t>Fourth level</a:t>
            </a:r>
          </a:p>
          <a:p>
            <a:pPr marL="171450" marR="0" lvl="4" indent="-171450" algn="l" defTabSz="685800" rtl="0" eaLnBrk="1" fontAlgn="auto" latinLnBrk="0" hangingPunct="1">
              <a:lnSpc>
                <a:spcPct val="100000"/>
              </a:lnSpc>
              <a:spcBef>
                <a:spcPts val="0"/>
              </a:spcBef>
              <a:spcAft>
                <a:spcPts val="900"/>
              </a:spcAft>
              <a:buClr>
                <a:schemeClr val="tx2"/>
              </a:buClr>
              <a:buSzPct val="100000"/>
              <a:buFont typeface="Wingdings" panose="05000000000000000000" pitchFamily="2" charset="2"/>
              <a:buChar char="§"/>
              <a:tabLst/>
              <a:defRPr/>
            </a:pPr>
            <a:r>
              <a:rPr lang="en-US"/>
              <a:t>Fifth level</a:t>
            </a:r>
            <a:endParaRPr lang="en-US" dirty="0"/>
          </a:p>
        </p:txBody>
      </p:sp>
    </p:spTree>
    <p:extLst>
      <p:ext uri="{BB962C8B-B14F-4D97-AF65-F5344CB8AC3E}">
        <p14:creationId xmlns:p14="http://schemas.microsoft.com/office/powerpoint/2010/main" val="78294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8058DA-9213-C348-8D03-D0ADBD216AC3}"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388909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4000" b="1" cap="none">
                <a:solidFill>
                  <a:srgbClr val="0066B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38058DA-9213-C348-8D03-D0ADBD216AC3}"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155264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1829" y="1600201"/>
            <a:ext cx="512904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1227" y="1600201"/>
            <a:ext cx="526923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38058DA-9213-C348-8D03-D0ADBD216AC3}"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2941037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91828" y="1535113"/>
            <a:ext cx="5104689"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91829" y="2174875"/>
            <a:ext cx="51046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8485" y="1535113"/>
            <a:ext cx="5283916"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98485" y="2174875"/>
            <a:ext cx="52839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8058DA-9213-C348-8D03-D0ADBD216AC3}" type="datetimeFigureOut">
              <a:rPr lang="en-US" smtClean="0"/>
              <a:t>4/8/2026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3560962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8058DA-9213-C348-8D03-D0ADBD216AC3}" type="datetimeFigureOut">
              <a:rPr lang="en-US" smtClean="0"/>
              <a:t>4/8/2026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220969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058DA-9213-C348-8D03-D0ADBD216AC3}" type="datetimeFigureOut">
              <a:rPr lang="en-US" smtClean="0"/>
              <a:t>4/8/2026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3502097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8058DA-9213-C348-8D03-D0ADBD216AC3}"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3024489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8058DA-9213-C348-8D03-D0ADBD216AC3}"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2603173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829" y="274638"/>
            <a:ext cx="10690572"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74256" y="1600201"/>
            <a:ext cx="10708145"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058DA-9213-C348-8D03-D0ADBD216AC3}" type="datetimeFigureOut">
              <a:rPr lang="en-US" smtClean="0"/>
              <a:t>4/8/2026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58B09-5FED-EE4D-AEDA-FB5EBA0FA7C2}" type="slidenum">
              <a:rPr lang="en-US" smtClean="0"/>
              <a:t>‹#›</a:t>
            </a:fld>
            <a:endParaRPr lang="en-US"/>
          </a:p>
        </p:txBody>
      </p:sp>
    </p:spTree>
    <p:extLst>
      <p:ext uri="{BB962C8B-B14F-4D97-AF65-F5344CB8AC3E}">
        <p14:creationId xmlns:p14="http://schemas.microsoft.com/office/powerpoint/2010/main" val="2386191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457200" rtl="0" eaLnBrk="1" latinLnBrk="0" hangingPunct="1">
        <a:spcBef>
          <a:spcPct val="0"/>
        </a:spcBef>
        <a:buNone/>
        <a:defRPr sz="3600" b="1" i="0" kern="1200">
          <a:solidFill>
            <a:srgbClr val="0066B3"/>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1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emf"/><Relationship Id="rId5" Type="http://schemas.openxmlformats.org/officeDocument/2006/relationships/oleObject" Target="../embeddings/oleObject1.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mailto:ryan.grzesiak@peelregion.ca" TargetMode="External"/><Relationship Id="rId5" Type="http://schemas.openxmlformats.org/officeDocument/2006/relationships/hyperlink" Target="mailto:Harinder.Singh@peelregion.ca" TargetMode="Externa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czaGewxobng?feature=oembed" TargetMode="Externa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aerial view of a field&#10;&#10;AI-generated content may be incorrect.">
            <a:extLst>
              <a:ext uri="{FF2B5EF4-FFF2-40B4-BE49-F238E27FC236}">
                <a16:creationId xmlns:a16="http://schemas.microsoft.com/office/drawing/2014/main" id="{31E73C99-71C0-4D13-000A-03505B83DCC0}"/>
              </a:ext>
            </a:extLst>
          </p:cNvPr>
          <p:cNvPicPr>
            <a:picLocks noChangeAspect="1"/>
          </p:cNvPicPr>
          <p:nvPr/>
        </p:nvPicPr>
        <p:blipFill>
          <a:blip r:embed="rId3"/>
          <a:stretch>
            <a:fillRect/>
          </a:stretch>
        </p:blipFill>
        <p:spPr>
          <a:xfrm>
            <a:off x="2340881" y="1301166"/>
            <a:ext cx="7353837" cy="4136533"/>
          </a:xfrm>
          <a:prstGeom prst="rect">
            <a:avLst/>
          </a:prstGeom>
        </p:spPr>
      </p:pic>
      <p:pic>
        <p:nvPicPr>
          <p:cNvPr id="4" name="Picture 3" descr="ROP BW stack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8992" y="5954065"/>
            <a:ext cx="1417780" cy="760404"/>
          </a:xfrm>
          <a:prstGeom prst="rect">
            <a:avLst/>
          </a:prstGeom>
        </p:spPr>
      </p:pic>
      <p:sp>
        <p:nvSpPr>
          <p:cNvPr id="15" name="TextBox 14"/>
          <p:cNvSpPr txBox="1"/>
          <p:nvPr/>
        </p:nvSpPr>
        <p:spPr>
          <a:xfrm>
            <a:off x="1330036" y="53118"/>
            <a:ext cx="9049454" cy="2492990"/>
          </a:xfrm>
          <a:prstGeom prst="rect">
            <a:avLst/>
          </a:prstGeom>
          <a:noFill/>
        </p:spPr>
        <p:txBody>
          <a:bodyPr wrap="square" rtlCol="0">
            <a:spAutoFit/>
          </a:bodyPr>
          <a:lstStyle/>
          <a:p>
            <a:pPr algn="ctr"/>
            <a:r>
              <a:rPr lang="en-US" sz="2800" b="1" dirty="0" err="1">
                <a:solidFill>
                  <a:schemeClr val="bg2">
                    <a:lumMod val="50000"/>
                  </a:schemeClr>
                </a:solidFill>
              </a:rPr>
              <a:t>Chinguacousy</a:t>
            </a:r>
            <a:r>
              <a:rPr lang="en-US" sz="2800" b="1" dirty="0">
                <a:solidFill>
                  <a:schemeClr val="bg2">
                    <a:lumMod val="50000"/>
                  </a:schemeClr>
                </a:solidFill>
              </a:rPr>
              <a:t> Beneficial Soil Reuse Site (CBSRS)</a:t>
            </a:r>
          </a:p>
          <a:p>
            <a:endParaRPr lang="en-US" sz="800" b="1" dirty="0">
              <a:solidFill>
                <a:schemeClr val="bg2">
                  <a:lumMod val="50000"/>
                </a:schemeClr>
              </a:solidFill>
            </a:endParaRPr>
          </a:p>
          <a:p>
            <a:r>
              <a:rPr lang="en-US" b="1" dirty="0">
                <a:solidFill>
                  <a:schemeClr val="bg2">
                    <a:lumMod val="50000"/>
                  </a:schemeClr>
                </a:solidFill>
              </a:rPr>
              <a:t>How the Region of Peel Revolutionized Soils Management by Leveraging a Closed Landfill to Make a Clean Soil Reuse Site.</a:t>
            </a:r>
          </a:p>
          <a:p>
            <a:endParaRPr lang="en-US" sz="2800" b="1" spc="-140" dirty="0">
              <a:solidFill>
                <a:schemeClr val="bg2">
                  <a:lumMod val="50000"/>
                </a:schemeClr>
              </a:solidFill>
            </a:endParaRPr>
          </a:p>
          <a:p>
            <a:endParaRPr lang="en-US" sz="2800" b="1" spc="-140" dirty="0">
              <a:solidFill>
                <a:schemeClr val="bg2">
                  <a:lumMod val="50000"/>
                </a:schemeClr>
              </a:solidFill>
            </a:endParaRPr>
          </a:p>
          <a:p>
            <a:endParaRPr lang="en-US" sz="2800" b="1" spc="-140" dirty="0">
              <a:solidFill>
                <a:schemeClr val="bg2">
                  <a:lumMod val="50000"/>
                </a:schemeClr>
              </a:solidFill>
            </a:endParaRPr>
          </a:p>
        </p:txBody>
      </p:sp>
      <p:sp>
        <p:nvSpPr>
          <p:cNvPr id="7" name="TextBox 6">
            <a:extLst>
              <a:ext uri="{FF2B5EF4-FFF2-40B4-BE49-F238E27FC236}">
                <a16:creationId xmlns:a16="http://schemas.microsoft.com/office/drawing/2014/main" id="{9319613B-3F87-4F1D-8A6D-2EF5765FEF63}"/>
              </a:ext>
            </a:extLst>
          </p:cNvPr>
          <p:cNvSpPr txBox="1"/>
          <p:nvPr/>
        </p:nvSpPr>
        <p:spPr>
          <a:xfrm>
            <a:off x="4885959" y="5437700"/>
            <a:ext cx="7617373" cy="400110"/>
          </a:xfrm>
          <a:prstGeom prst="rect">
            <a:avLst/>
          </a:prstGeom>
          <a:noFill/>
        </p:spPr>
        <p:txBody>
          <a:bodyPr wrap="square" rtlCol="0">
            <a:spAutoFit/>
          </a:bodyPr>
          <a:lstStyle/>
          <a:p>
            <a:r>
              <a:rPr lang="en-US" sz="2000" b="1" dirty="0">
                <a:solidFill>
                  <a:schemeClr val="bg2">
                    <a:lumMod val="50000"/>
                  </a:schemeClr>
                </a:solidFill>
              </a:rPr>
              <a:t>April 8, 2026</a:t>
            </a:r>
            <a:endParaRPr lang="en-US" sz="2000" b="1" spc="-140" dirty="0">
              <a:solidFill>
                <a:schemeClr val="bg2">
                  <a:lumMod val="50000"/>
                </a:schemeClr>
              </a:solidFill>
            </a:endParaRPr>
          </a:p>
        </p:txBody>
      </p:sp>
      <p:pic>
        <p:nvPicPr>
          <p:cNvPr id="6" name="Picture 5">
            <a:extLst>
              <a:ext uri="{FF2B5EF4-FFF2-40B4-BE49-F238E27FC236}">
                <a16:creationId xmlns:a16="http://schemas.microsoft.com/office/drawing/2014/main" id="{D34A8F10-BEE9-B35E-29BB-235687BF5E3B}"/>
              </a:ext>
            </a:extLst>
          </p:cNvPr>
          <p:cNvPicPr>
            <a:picLocks noChangeAspect="1"/>
          </p:cNvPicPr>
          <p:nvPr/>
        </p:nvPicPr>
        <p:blipFill>
          <a:blip r:embed="rId5"/>
          <a:stretch>
            <a:fillRect/>
          </a:stretch>
        </p:blipFill>
        <p:spPr>
          <a:xfrm>
            <a:off x="568006" y="5025857"/>
            <a:ext cx="1544589" cy="1623906"/>
          </a:xfrm>
          <a:prstGeom prst="rect">
            <a:avLst/>
          </a:prstGeom>
        </p:spPr>
      </p:pic>
      <p:pic>
        <p:nvPicPr>
          <p:cNvPr id="9" name="Picture 8">
            <a:extLst>
              <a:ext uri="{FF2B5EF4-FFF2-40B4-BE49-F238E27FC236}">
                <a16:creationId xmlns:a16="http://schemas.microsoft.com/office/drawing/2014/main" id="{BD63044A-0E43-15F2-4993-B095EE605841}"/>
              </a:ext>
            </a:extLst>
          </p:cNvPr>
          <p:cNvPicPr>
            <a:picLocks noChangeAspect="1"/>
          </p:cNvPicPr>
          <p:nvPr/>
        </p:nvPicPr>
        <p:blipFill>
          <a:blip r:embed="rId6"/>
          <a:srcRect b="7447"/>
          <a:stretch/>
        </p:blipFill>
        <p:spPr>
          <a:xfrm>
            <a:off x="10116015" y="4946891"/>
            <a:ext cx="1614736" cy="1766968"/>
          </a:xfrm>
          <a:prstGeom prst="rect">
            <a:avLst/>
          </a:prstGeom>
        </p:spPr>
      </p:pic>
    </p:spTree>
    <p:extLst>
      <p:ext uri="{BB962C8B-B14F-4D97-AF65-F5344CB8AC3E}">
        <p14:creationId xmlns:p14="http://schemas.microsoft.com/office/powerpoint/2010/main" val="1545696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56346-5E2D-8FAE-E196-63023CE32D4E}"/>
            </a:ext>
          </a:extLst>
        </p:cNvPr>
        <p:cNvGrpSpPr/>
        <p:nvPr/>
      </p:nvGrpSpPr>
      <p:grpSpPr>
        <a:xfrm>
          <a:off x="0" y="0"/>
          <a:ext cx="0" cy="0"/>
          <a:chOff x="0" y="0"/>
          <a:chExt cx="0" cy="0"/>
        </a:xfrm>
      </p:grpSpPr>
      <p:pic>
        <p:nvPicPr>
          <p:cNvPr id="5" name="Picture 4" descr="P-rotated-K 10.jpg">
            <a:extLst>
              <a:ext uri="{FF2B5EF4-FFF2-40B4-BE49-F238E27FC236}">
                <a16:creationId xmlns:a16="http://schemas.microsoft.com/office/drawing/2014/main" id="{11EA5160-1C3B-8886-E218-C81ED7412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1170" y="4464516"/>
            <a:ext cx="1582218" cy="2091394"/>
          </a:xfrm>
          <a:prstGeom prst="rect">
            <a:avLst/>
          </a:prstGeom>
        </p:spPr>
      </p:pic>
      <p:sp>
        <p:nvSpPr>
          <p:cNvPr id="2" name="Title 1">
            <a:extLst>
              <a:ext uri="{FF2B5EF4-FFF2-40B4-BE49-F238E27FC236}">
                <a16:creationId xmlns:a16="http://schemas.microsoft.com/office/drawing/2014/main" id="{C21895AE-EAC9-EED7-9859-88A716C73B7F}"/>
              </a:ext>
            </a:extLst>
          </p:cNvPr>
          <p:cNvSpPr>
            <a:spLocks noGrp="1"/>
          </p:cNvSpPr>
          <p:nvPr>
            <p:ph type="title"/>
          </p:nvPr>
        </p:nvSpPr>
        <p:spPr>
          <a:xfrm>
            <a:off x="493368" y="264160"/>
            <a:ext cx="10690572" cy="1143000"/>
          </a:xfrm>
        </p:spPr>
        <p:txBody>
          <a:bodyPr>
            <a:normAutofit/>
          </a:bodyPr>
          <a:lstStyle/>
          <a:p>
            <a:r>
              <a:rPr lang="en-US" sz="2800" dirty="0"/>
              <a:t>Strategic Framework- Keys to Success </a:t>
            </a:r>
          </a:p>
        </p:txBody>
      </p:sp>
      <p:sp>
        <p:nvSpPr>
          <p:cNvPr id="3" name="Content Placeholder 2">
            <a:extLst>
              <a:ext uri="{FF2B5EF4-FFF2-40B4-BE49-F238E27FC236}">
                <a16:creationId xmlns:a16="http://schemas.microsoft.com/office/drawing/2014/main" id="{C077C940-7D9F-2BA6-AC48-D5FCC2D1A0D5}"/>
              </a:ext>
            </a:extLst>
          </p:cNvPr>
          <p:cNvSpPr>
            <a:spLocks noGrp="1"/>
          </p:cNvSpPr>
          <p:nvPr>
            <p:ph idx="1"/>
          </p:nvPr>
        </p:nvSpPr>
        <p:spPr>
          <a:xfrm>
            <a:off x="239751" y="1187936"/>
            <a:ext cx="7449043" cy="4876943"/>
          </a:xfrm>
        </p:spPr>
        <p:txBody>
          <a:bodyPr>
            <a:normAutofit fontScale="85000" lnSpcReduction="10000"/>
          </a:bodyPr>
          <a:lstStyle/>
          <a:p>
            <a:pPr marL="0" indent="0">
              <a:buNone/>
            </a:pPr>
            <a:endParaRPr lang="en-CA" dirty="0"/>
          </a:p>
          <a:p>
            <a:pPr marL="514350" lvl="0" indent="-514350">
              <a:buAutoNum type="arabicPeriod"/>
            </a:pPr>
            <a:r>
              <a:rPr lang="en-CA" b="1" dirty="0"/>
              <a:t>Proactive Planning for Regulations </a:t>
            </a:r>
            <a:endParaRPr lang="en-CA" dirty="0"/>
          </a:p>
          <a:p>
            <a:pPr lvl="1">
              <a:buFont typeface="Arial" panose="020B0604020202020204" pitchFamily="34" charset="0"/>
              <a:buChar char="•"/>
            </a:pPr>
            <a:r>
              <a:rPr lang="en-CA" dirty="0"/>
              <a:t>Aligned Region of Peel procedures with MECP requirements </a:t>
            </a:r>
          </a:p>
          <a:p>
            <a:pPr lvl="1">
              <a:buFont typeface="Arial" panose="020B0604020202020204" pitchFamily="34" charset="0"/>
              <a:buChar char="•"/>
            </a:pPr>
            <a:r>
              <a:rPr lang="en-CA" dirty="0"/>
              <a:t>Implemented robust documentation, soil tracking and approvals</a:t>
            </a:r>
          </a:p>
          <a:p>
            <a:pPr lvl="1">
              <a:buFont typeface="Arial" panose="020B0604020202020204" pitchFamily="34" charset="0"/>
              <a:buChar char="•"/>
            </a:pPr>
            <a:r>
              <a:rPr lang="en-CA" dirty="0"/>
              <a:t>Established clear criteria for reuse sites</a:t>
            </a:r>
          </a:p>
          <a:p>
            <a:endParaRPr lang="en-CA" dirty="0"/>
          </a:p>
          <a:p>
            <a:pPr marL="0" lvl="0" indent="0">
              <a:buNone/>
            </a:pPr>
            <a:r>
              <a:rPr lang="en-CA" b="1" dirty="0"/>
              <a:t>2. Collaboration at Every Level</a:t>
            </a:r>
            <a:endParaRPr lang="en-CA" dirty="0"/>
          </a:p>
          <a:p>
            <a:pPr lvl="1">
              <a:buFont typeface="Arial" panose="020B0604020202020204" pitchFamily="34" charset="0"/>
              <a:buChar char="•"/>
            </a:pPr>
            <a:r>
              <a:rPr lang="en-CA" dirty="0"/>
              <a:t>Team diversity and effective collaboration across Regional departments including Steering Committee and Working Group </a:t>
            </a:r>
          </a:p>
          <a:p>
            <a:pPr lvl="1">
              <a:buFont typeface="Arial" panose="020B0604020202020204" pitchFamily="34" charset="0"/>
              <a:buChar char="•"/>
            </a:pPr>
            <a:r>
              <a:rPr lang="en-CA" dirty="0"/>
              <a:t>Partnership with consultants, contractors  and regulators </a:t>
            </a:r>
          </a:p>
          <a:p>
            <a:pPr lvl="1">
              <a:buFont typeface="Arial" panose="020B0604020202020204" pitchFamily="34" charset="0"/>
              <a:buChar char="•"/>
            </a:pPr>
            <a:r>
              <a:rPr lang="en-CA" dirty="0"/>
              <a:t>QP’s who worked collaboratively and took a solution-focused approach </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endParaRPr lang="en-CA" sz="2000" dirty="0"/>
          </a:p>
        </p:txBody>
      </p:sp>
      <p:pic>
        <p:nvPicPr>
          <p:cNvPr id="6" name="Picture 5">
            <a:extLst>
              <a:ext uri="{FF2B5EF4-FFF2-40B4-BE49-F238E27FC236}">
                <a16:creationId xmlns:a16="http://schemas.microsoft.com/office/drawing/2014/main" id="{01C1C100-0F23-3FAD-F6BA-926574549CC3}"/>
              </a:ext>
            </a:extLst>
          </p:cNvPr>
          <p:cNvPicPr>
            <a:picLocks noChangeAspect="1"/>
          </p:cNvPicPr>
          <p:nvPr/>
        </p:nvPicPr>
        <p:blipFill>
          <a:blip r:embed="rId4"/>
          <a:stretch>
            <a:fillRect/>
          </a:stretch>
        </p:blipFill>
        <p:spPr>
          <a:xfrm>
            <a:off x="7435177" y="793121"/>
            <a:ext cx="4344128" cy="2707234"/>
          </a:xfrm>
          <a:prstGeom prst="rect">
            <a:avLst/>
          </a:prstGeom>
        </p:spPr>
      </p:pic>
    </p:spTree>
    <p:extLst>
      <p:ext uri="{BB962C8B-B14F-4D97-AF65-F5344CB8AC3E}">
        <p14:creationId xmlns:p14="http://schemas.microsoft.com/office/powerpoint/2010/main" val="2391541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AFFD6-3BFE-518A-71AC-F31C0A480B07}"/>
            </a:ext>
          </a:extLst>
        </p:cNvPr>
        <p:cNvGrpSpPr/>
        <p:nvPr/>
      </p:nvGrpSpPr>
      <p:grpSpPr>
        <a:xfrm>
          <a:off x="0" y="0"/>
          <a:ext cx="0" cy="0"/>
          <a:chOff x="0" y="0"/>
          <a:chExt cx="0" cy="0"/>
        </a:xfrm>
      </p:grpSpPr>
      <p:pic>
        <p:nvPicPr>
          <p:cNvPr id="5" name="Picture 4" descr="P-rotated-K 10.jpg">
            <a:extLst>
              <a:ext uri="{FF2B5EF4-FFF2-40B4-BE49-F238E27FC236}">
                <a16:creationId xmlns:a16="http://schemas.microsoft.com/office/drawing/2014/main" id="{A63CA778-2368-9705-D5EE-BD5B7527B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6856" y="4119672"/>
            <a:ext cx="1863874" cy="2463690"/>
          </a:xfrm>
          <a:prstGeom prst="rect">
            <a:avLst/>
          </a:prstGeom>
        </p:spPr>
      </p:pic>
      <p:sp>
        <p:nvSpPr>
          <p:cNvPr id="2" name="Title 1">
            <a:extLst>
              <a:ext uri="{FF2B5EF4-FFF2-40B4-BE49-F238E27FC236}">
                <a16:creationId xmlns:a16="http://schemas.microsoft.com/office/drawing/2014/main" id="{B5D20F42-3A40-ACDC-5FED-994A1342F8CA}"/>
              </a:ext>
            </a:extLst>
          </p:cNvPr>
          <p:cNvSpPr>
            <a:spLocks noGrp="1"/>
          </p:cNvSpPr>
          <p:nvPr>
            <p:ph type="title"/>
          </p:nvPr>
        </p:nvSpPr>
        <p:spPr>
          <a:xfrm>
            <a:off x="891829" y="88900"/>
            <a:ext cx="10690572" cy="1143000"/>
          </a:xfrm>
        </p:spPr>
        <p:txBody>
          <a:bodyPr>
            <a:normAutofit/>
          </a:bodyPr>
          <a:lstStyle/>
          <a:p>
            <a:r>
              <a:rPr lang="en-US" sz="2800" dirty="0"/>
              <a:t>Strategic Framework- Concept to Completion  </a:t>
            </a:r>
          </a:p>
        </p:txBody>
      </p:sp>
      <p:sp>
        <p:nvSpPr>
          <p:cNvPr id="3" name="Content Placeholder 2">
            <a:extLst>
              <a:ext uri="{FF2B5EF4-FFF2-40B4-BE49-F238E27FC236}">
                <a16:creationId xmlns:a16="http://schemas.microsoft.com/office/drawing/2014/main" id="{B933A64F-943B-31F6-3386-B5C208F8C0BD}"/>
              </a:ext>
            </a:extLst>
          </p:cNvPr>
          <p:cNvSpPr>
            <a:spLocks noGrp="1"/>
          </p:cNvSpPr>
          <p:nvPr>
            <p:ph idx="1"/>
          </p:nvPr>
        </p:nvSpPr>
        <p:spPr>
          <a:xfrm>
            <a:off x="441270" y="880197"/>
            <a:ext cx="8899678" cy="5260252"/>
          </a:xfrm>
        </p:spPr>
        <p:txBody>
          <a:bodyPr>
            <a:normAutofit fontScale="70000" lnSpcReduction="20000"/>
          </a:bodyPr>
          <a:lstStyle/>
          <a:p>
            <a:pPr marL="0" indent="0">
              <a:buNone/>
            </a:pPr>
            <a:endParaRPr lang="en-CA" dirty="0"/>
          </a:p>
          <a:p>
            <a:pPr lvl="0"/>
            <a:r>
              <a:rPr lang="en-CA" b="1" dirty="0"/>
              <a:t>Strategic Site Repurposing </a:t>
            </a:r>
            <a:endParaRPr lang="en-CA" dirty="0"/>
          </a:p>
          <a:p>
            <a:pPr lvl="1">
              <a:buFont typeface="Arial" panose="020B0604020202020204" pitchFamily="34" charset="0"/>
              <a:buChar char="•"/>
            </a:pPr>
            <a:r>
              <a:rPr lang="en-US" dirty="0"/>
              <a:t>Leveraged a former landfill into an efficient soil receiving facility</a:t>
            </a:r>
          </a:p>
          <a:p>
            <a:pPr lvl="1">
              <a:buFont typeface="Arial" panose="020B0604020202020204" pitchFamily="34" charset="0"/>
              <a:buChar char="•"/>
            </a:pPr>
            <a:r>
              <a:rPr lang="en-US" dirty="0"/>
              <a:t>Created integrated value by supporting future Peel composting capacity expansion</a:t>
            </a:r>
          </a:p>
          <a:p>
            <a:pPr lvl="1">
              <a:buFont typeface="Arial" panose="020B0604020202020204" pitchFamily="34" charset="0"/>
              <a:buChar char="•"/>
            </a:pPr>
            <a:r>
              <a:rPr lang="en-US" dirty="0"/>
              <a:t>Reduced dependency on external commercial disposal sites</a:t>
            </a:r>
            <a:endParaRPr lang="en-CA" dirty="0"/>
          </a:p>
          <a:p>
            <a:pPr lvl="1"/>
            <a:endParaRPr lang="en-CA" dirty="0"/>
          </a:p>
          <a:p>
            <a:pPr lvl="0"/>
            <a:r>
              <a:rPr lang="en-CA" b="1" dirty="0"/>
              <a:t>Efficient Soil Management </a:t>
            </a:r>
            <a:endParaRPr lang="en-CA" dirty="0"/>
          </a:p>
          <a:p>
            <a:pPr lvl="1">
              <a:buFont typeface="Arial" panose="020B0604020202020204" pitchFamily="34" charset="0"/>
              <a:buChar char="•"/>
            </a:pPr>
            <a:r>
              <a:rPr lang="en-US" dirty="0"/>
              <a:t>Achieved significant transportation cost reductions and environmental benefits</a:t>
            </a:r>
          </a:p>
          <a:p>
            <a:pPr lvl="1">
              <a:buFont typeface="Arial" panose="020B0604020202020204" pitchFamily="34" charset="0"/>
              <a:buChar char="•"/>
            </a:pPr>
            <a:r>
              <a:rPr lang="en-US" dirty="0"/>
              <a:t>Maximized beneficial reuse of clean excess soils through circular management</a:t>
            </a:r>
          </a:p>
          <a:p>
            <a:pPr marL="457200" lvl="1" indent="0">
              <a:buNone/>
            </a:pPr>
            <a:endParaRPr lang="en-CA" dirty="0"/>
          </a:p>
          <a:p>
            <a:pPr lvl="0"/>
            <a:r>
              <a:rPr lang="en-CA" b="1" dirty="0"/>
              <a:t>Rigorous Project Oversight </a:t>
            </a:r>
            <a:endParaRPr lang="en-CA" dirty="0"/>
          </a:p>
          <a:p>
            <a:pPr lvl="1">
              <a:buFont typeface="Arial" panose="020B0604020202020204" pitchFamily="34" charset="0"/>
              <a:buChar char="•"/>
            </a:pPr>
            <a:r>
              <a:rPr lang="en-US" dirty="0"/>
              <a:t>Implemented strong governance frameworks ensuring full accountability</a:t>
            </a:r>
          </a:p>
          <a:p>
            <a:pPr lvl="1">
              <a:buFont typeface="Arial" panose="020B0604020202020204" pitchFamily="34" charset="0"/>
              <a:buChar char="•"/>
            </a:pPr>
            <a:r>
              <a:rPr lang="en-US" dirty="0"/>
              <a:t>Maintained comprehensive risk mitigation throughout project execution</a:t>
            </a:r>
          </a:p>
          <a:p>
            <a:pPr marL="457200" lvl="1" indent="0">
              <a:buNone/>
            </a:pPr>
            <a:endParaRPr lang="en-CA" dirty="0"/>
          </a:p>
          <a:p>
            <a:pPr lvl="0"/>
            <a:r>
              <a:rPr lang="en-CA" b="1" dirty="0"/>
              <a:t>Template for Future Success</a:t>
            </a:r>
            <a:endParaRPr lang="en-CA" dirty="0"/>
          </a:p>
          <a:p>
            <a:pPr lvl="1">
              <a:buFont typeface="Arial" panose="020B0604020202020204" pitchFamily="34" charset="0"/>
              <a:buChar char="•"/>
            </a:pPr>
            <a:r>
              <a:rPr lang="en-US" dirty="0"/>
              <a:t>Established a replicable template for future excess soil management projects</a:t>
            </a:r>
          </a:p>
          <a:p>
            <a:pPr lvl="1">
              <a:buFont typeface="Arial" panose="020B0604020202020204" pitchFamily="34" charset="0"/>
              <a:buChar char="•"/>
            </a:pPr>
            <a:r>
              <a:rPr lang="en-US" dirty="0"/>
              <a:t>Created standardized protocols for regional soil reuse initiatives</a:t>
            </a:r>
          </a:p>
          <a:p>
            <a:pPr marL="457200" lvl="1" indent="0">
              <a:buNone/>
            </a:pPr>
            <a:endParaRPr lang="en-CA" dirty="0"/>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endParaRPr lang="en-CA" sz="2000" dirty="0"/>
          </a:p>
        </p:txBody>
      </p:sp>
      <p:pic>
        <p:nvPicPr>
          <p:cNvPr id="6" name="Picture 5">
            <a:extLst>
              <a:ext uri="{FF2B5EF4-FFF2-40B4-BE49-F238E27FC236}">
                <a16:creationId xmlns:a16="http://schemas.microsoft.com/office/drawing/2014/main" id="{697C190F-4EC2-E4D4-9FA3-B037953F4A59}"/>
              </a:ext>
            </a:extLst>
          </p:cNvPr>
          <p:cNvPicPr>
            <a:picLocks noChangeAspect="1"/>
          </p:cNvPicPr>
          <p:nvPr/>
        </p:nvPicPr>
        <p:blipFill>
          <a:blip r:embed="rId4"/>
          <a:stretch>
            <a:fillRect/>
          </a:stretch>
        </p:blipFill>
        <p:spPr>
          <a:xfrm>
            <a:off x="8381296" y="2110123"/>
            <a:ext cx="3715454" cy="1961816"/>
          </a:xfrm>
          <a:prstGeom prst="rect">
            <a:avLst/>
          </a:prstGeom>
        </p:spPr>
      </p:pic>
    </p:spTree>
    <p:extLst>
      <p:ext uri="{BB962C8B-B14F-4D97-AF65-F5344CB8AC3E}">
        <p14:creationId xmlns:p14="http://schemas.microsoft.com/office/powerpoint/2010/main" val="3071455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B220213-C01F-430B-9AC7-47B6AEAD1A28}"/>
              </a:ext>
            </a:extLst>
          </p:cNvPr>
          <p:cNvGraphicFramePr>
            <a:graphicFrameLocks noChangeAspect="1"/>
          </p:cNvGraphicFramePr>
          <p:nvPr>
            <p:custDataLst>
              <p:tags r:id="rId1"/>
            </p:custDataLst>
          </p:nvPr>
        </p:nvGraphicFramePr>
        <p:xfrm>
          <a:off x="1525192" y="858442"/>
          <a:ext cx="1191" cy="1191"/>
        </p:xfrm>
        <a:graphic>
          <a:graphicData uri="http://schemas.openxmlformats.org/presentationml/2006/ole">
            <mc:AlternateContent xmlns:mc="http://schemas.openxmlformats.org/markup-compatibility/2006">
              <mc:Choice xmlns:v="urn:schemas-microsoft-com:vml" Requires="v">
                <p:oleObj name="think-cell Slide" r:id="rId5" imgW="359" imgH="360" progId="TCLayout.ActiveDocument.1">
                  <p:embed/>
                </p:oleObj>
              </mc:Choice>
              <mc:Fallback>
                <p:oleObj name="think-cell Slide" r:id="rId5" imgW="359" imgH="360" progId="TCLayout.ActiveDocument.1">
                  <p:embed/>
                  <p:pic>
                    <p:nvPicPr>
                      <p:cNvPr id="4" name="Object 3" hidden="1">
                        <a:extLst>
                          <a:ext uri="{FF2B5EF4-FFF2-40B4-BE49-F238E27FC236}">
                            <a16:creationId xmlns:a16="http://schemas.microsoft.com/office/drawing/2014/main" id="{7B220213-C01F-430B-9AC7-47B6AEAD1A28}"/>
                          </a:ext>
                        </a:extLst>
                      </p:cNvPr>
                      <p:cNvPicPr/>
                      <p:nvPr/>
                    </p:nvPicPr>
                    <p:blipFill>
                      <a:blip r:embed="rId6"/>
                      <a:stretch>
                        <a:fillRect/>
                      </a:stretch>
                    </p:blipFill>
                    <p:spPr>
                      <a:xfrm>
                        <a:off x="1525192" y="858442"/>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EBFA296-C5BB-4010-8D78-55E7D2581D5A}"/>
              </a:ext>
            </a:extLst>
          </p:cNvPr>
          <p:cNvSpPr/>
          <p:nvPr>
            <p:custDataLst>
              <p:tags r:id="rId2"/>
            </p:custDataLst>
          </p:nvPr>
        </p:nvSpPr>
        <p:spPr>
          <a:xfrm>
            <a:off x="1524001" y="857251"/>
            <a:ext cx="119063" cy="119063"/>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en-US" sz="1350">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CBC3F661-C520-4222-94FF-8178CE228E97}"/>
              </a:ext>
            </a:extLst>
          </p:cNvPr>
          <p:cNvSpPr>
            <a:spLocks noGrp="1"/>
          </p:cNvSpPr>
          <p:nvPr>
            <p:ph type="title"/>
          </p:nvPr>
        </p:nvSpPr>
        <p:spPr>
          <a:xfrm>
            <a:off x="826735" y="131763"/>
            <a:ext cx="11632189" cy="1003444"/>
          </a:xfrm>
        </p:spPr>
        <p:txBody>
          <a:bodyPr>
            <a:normAutofit/>
          </a:bodyPr>
          <a:lstStyle/>
          <a:p>
            <a:r>
              <a:rPr lang="en-US" sz="2800" dirty="0"/>
              <a:t>Lessons Learned</a:t>
            </a:r>
          </a:p>
        </p:txBody>
      </p:sp>
      <p:sp>
        <p:nvSpPr>
          <p:cNvPr id="56" name="Content Placeholder 2">
            <a:extLst>
              <a:ext uri="{FF2B5EF4-FFF2-40B4-BE49-F238E27FC236}">
                <a16:creationId xmlns:a16="http://schemas.microsoft.com/office/drawing/2014/main" id="{307ADDFB-B2E4-48A2-91BC-3FD1139B1233}"/>
              </a:ext>
            </a:extLst>
          </p:cNvPr>
          <p:cNvSpPr txBox="1">
            <a:spLocks/>
          </p:cNvSpPr>
          <p:nvPr/>
        </p:nvSpPr>
        <p:spPr>
          <a:xfrm>
            <a:off x="826735" y="857251"/>
            <a:ext cx="8707696" cy="5694217"/>
          </a:xfrm>
          <a:prstGeom prst="rect">
            <a:avLst/>
          </a:prstGeom>
        </p:spPr>
        <p:txBody>
          <a:bodyPr>
            <a:normAutofit fontScale="40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1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800" dirty="0">
                <a:latin typeface="Calibri Light" panose="020F0302020204030204" pitchFamily="34" charset="0"/>
                <a:ea typeface="Times New Roman" panose="02020603050405020304" pitchFamily="18" charset="0"/>
                <a:cs typeface="Times New Roman" panose="02020603050405020304" pitchFamily="18" charset="0"/>
              </a:rPr>
              <a:t> </a:t>
            </a:r>
            <a:endParaRPr lang="en-CA" sz="1800" dirty="0">
              <a:latin typeface="Cambria" panose="02040503050406030204" pitchFamily="18" charset="0"/>
              <a:ea typeface="MS Mincho" panose="02020609040205080304" pitchFamily="49" charset="-128"/>
              <a:cs typeface="Times New Roman" panose="02020603050405020304" pitchFamily="18" charset="0"/>
            </a:endParaRPr>
          </a:p>
          <a:p>
            <a:pPr marL="342900" lvl="1" indent="-342900">
              <a:buFont typeface="Arial"/>
              <a:buChar char="•"/>
            </a:pPr>
            <a:r>
              <a:rPr lang="en-US" sz="6200" b="1" dirty="0"/>
              <a:t>Enhanced Site Maintenance Protocols</a:t>
            </a:r>
          </a:p>
          <a:p>
            <a:pPr marL="288925" lvl="1">
              <a:lnSpc>
                <a:spcPct val="107000"/>
              </a:lnSpc>
              <a:spcBef>
                <a:spcPts val="0"/>
              </a:spcBef>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buFont typeface="Arial" panose="020B0604020202020204" pitchFamily="34" charset="0"/>
              <a:buChar char="•"/>
            </a:pPr>
            <a:r>
              <a:rPr lang="en-US" sz="5500" dirty="0"/>
              <a:t>Implemented frequent road sweeping and driveway maintenance to control dust and mud accumulation</a:t>
            </a:r>
          </a:p>
          <a:p>
            <a:pPr lvl="1">
              <a:buFont typeface="Arial" panose="020B0604020202020204" pitchFamily="34" charset="0"/>
              <a:buChar char="•"/>
            </a:pPr>
            <a:r>
              <a:rPr lang="en-US" sz="5500" dirty="0"/>
              <a:t>Performed asphalt paving repairs to address surface wear and ensure access reliability</a:t>
            </a:r>
          </a:p>
          <a:p>
            <a:pPr marL="288925" lvl="1">
              <a:lnSpc>
                <a:spcPct val="107000"/>
              </a:lnSpc>
              <a:spcBef>
                <a:spcPts val="0"/>
              </a:spcBef>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lvl="1" indent="-342900">
              <a:buFont typeface="Arial"/>
              <a:buChar char="•"/>
            </a:pPr>
            <a:r>
              <a:rPr lang="en-US" sz="6200" b="1" dirty="0"/>
              <a:t>Rigorous Quality Assurance Measures</a:t>
            </a:r>
          </a:p>
          <a:p>
            <a:pPr marL="288925" lvl="1">
              <a:lnSpc>
                <a:spcPct val="107000"/>
              </a:lnSpc>
              <a:spcBef>
                <a:spcPts val="0"/>
              </a:spcBef>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buFont typeface="Arial" panose="020B0604020202020204" pitchFamily="34" charset="0"/>
              <a:buChar char="•"/>
            </a:pPr>
            <a:r>
              <a:rPr lang="en-US" sz="5500" dirty="0"/>
              <a:t>Conducted due diligence, weekly on-site soil sampling to maintain quality standards</a:t>
            </a:r>
          </a:p>
          <a:p>
            <a:pPr lvl="1">
              <a:buFont typeface="Arial" panose="020B0604020202020204" pitchFamily="34" charset="0"/>
              <a:buChar char="•"/>
            </a:pPr>
            <a:r>
              <a:rPr lang="en-US" sz="5500" dirty="0"/>
              <a:t>Performed regular slump testing to monitor soil consistency and moisture content</a:t>
            </a:r>
          </a:p>
          <a:p>
            <a:pPr marL="288925" lvl="1">
              <a:lnSpc>
                <a:spcPct val="107000"/>
              </a:lnSpc>
              <a:spcBef>
                <a:spcPts val="0"/>
              </a:spcBef>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lvl="1" indent="-342900">
              <a:buFont typeface="Arial"/>
              <a:buChar char="•"/>
            </a:pPr>
            <a:r>
              <a:rPr lang="en-US" sz="6200" b="1" dirty="0"/>
              <a:t>Proactive Stakeholder Engagement</a:t>
            </a:r>
          </a:p>
          <a:p>
            <a:pPr marL="288925" lvl="1">
              <a:lnSpc>
                <a:spcPct val="107000"/>
              </a:lnSpc>
              <a:spcBef>
                <a:spcPts val="0"/>
              </a:spcBef>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buFont typeface="Arial" panose="020B0604020202020204" pitchFamily="34" charset="0"/>
              <a:buChar char="•"/>
            </a:pPr>
            <a:r>
              <a:rPr lang="en-US" sz="5500" dirty="0"/>
              <a:t>Maintained quarterly liaison committee meetings for community updates and concern resolution</a:t>
            </a:r>
          </a:p>
          <a:p>
            <a:pPr lvl="1">
              <a:buFont typeface="Arial" panose="020B0604020202020204" pitchFamily="34" charset="0"/>
              <a:buChar char="•"/>
            </a:pPr>
            <a:r>
              <a:rPr lang="en-US" sz="5500" dirty="0"/>
              <a:t>Established continuous driver communication protocols to minimize operational disruptions</a:t>
            </a:r>
          </a:p>
          <a:p>
            <a:pPr marL="288925" lvl="1">
              <a:lnSpc>
                <a:spcPct val="107000"/>
              </a:lnSpc>
              <a:spcBef>
                <a:spcPts val="0"/>
              </a:spcBef>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sz="2000" b="1" dirty="0"/>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endParaRPr lang="en-CA" sz="2000" dirty="0"/>
          </a:p>
        </p:txBody>
      </p:sp>
      <p:pic>
        <p:nvPicPr>
          <p:cNvPr id="3" name="Picture 2" descr="P-rotated-K 10.jpg">
            <a:extLst>
              <a:ext uri="{FF2B5EF4-FFF2-40B4-BE49-F238E27FC236}">
                <a16:creationId xmlns:a16="http://schemas.microsoft.com/office/drawing/2014/main" id="{E6131DDF-AD2D-9467-C4B6-F9D2A37A92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6856" y="4119672"/>
            <a:ext cx="1863874" cy="2463690"/>
          </a:xfrm>
          <a:prstGeom prst="rect">
            <a:avLst/>
          </a:prstGeom>
        </p:spPr>
      </p:pic>
    </p:spTree>
    <p:extLst>
      <p:ext uri="{BB962C8B-B14F-4D97-AF65-F5344CB8AC3E}">
        <p14:creationId xmlns:p14="http://schemas.microsoft.com/office/powerpoint/2010/main" val="1666162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85A66-BD22-8F49-E15A-6EBF9A05789C}"/>
            </a:ext>
          </a:extLst>
        </p:cNvPr>
        <p:cNvGrpSpPr/>
        <p:nvPr/>
      </p:nvGrpSpPr>
      <p:grpSpPr>
        <a:xfrm>
          <a:off x="0" y="0"/>
          <a:ext cx="0" cy="0"/>
          <a:chOff x="0" y="0"/>
          <a:chExt cx="0" cy="0"/>
        </a:xfrm>
      </p:grpSpPr>
      <p:pic>
        <p:nvPicPr>
          <p:cNvPr id="5" name="Picture 4" descr="P-rotated-K 10.jpg">
            <a:extLst>
              <a:ext uri="{FF2B5EF4-FFF2-40B4-BE49-F238E27FC236}">
                <a16:creationId xmlns:a16="http://schemas.microsoft.com/office/drawing/2014/main" id="{37A8C677-814D-3FE3-CB5C-B9C15B102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1170" y="4464516"/>
            <a:ext cx="1582218" cy="2091394"/>
          </a:xfrm>
          <a:prstGeom prst="rect">
            <a:avLst/>
          </a:prstGeom>
        </p:spPr>
      </p:pic>
      <p:sp>
        <p:nvSpPr>
          <p:cNvPr id="2" name="Title 1">
            <a:extLst>
              <a:ext uri="{FF2B5EF4-FFF2-40B4-BE49-F238E27FC236}">
                <a16:creationId xmlns:a16="http://schemas.microsoft.com/office/drawing/2014/main" id="{37777E12-CD9C-A541-A9C5-1F04E979A6E0}"/>
              </a:ext>
            </a:extLst>
          </p:cNvPr>
          <p:cNvSpPr>
            <a:spLocks noGrp="1"/>
          </p:cNvSpPr>
          <p:nvPr>
            <p:ph type="title"/>
          </p:nvPr>
        </p:nvSpPr>
        <p:spPr>
          <a:xfrm>
            <a:off x="493368" y="264160"/>
            <a:ext cx="10690572" cy="1143000"/>
          </a:xfrm>
        </p:spPr>
        <p:txBody>
          <a:bodyPr>
            <a:normAutofit/>
          </a:bodyPr>
          <a:lstStyle/>
          <a:p>
            <a:r>
              <a:rPr lang="en-US" sz="2800" dirty="0"/>
              <a:t>Strategic Framework- Awards &amp; Recognition</a:t>
            </a:r>
          </a:p>
        </p:txBody>
      </p:sp>
      <p:sp>
        <p:nvSpPr>
          <p:cNvPr id="3" name="Content Placeholder 2">
            <a:extLst>
              <a:ext uri="{FF2B5EF4-FFF2-40B4-BE49-F238E27FC236}">
                <a16:creationId xmlns:a16="http://schemas.microsoft.com/office/drawing/2014/main" id="{91C964C9-8995-5DDF-2B43-2144FDD8EF3C}"/>
              </a:ext>
            </a:extLst>
          </p:cNvPr>
          <p:cNvSpPr>
            <a:spLocks noGrp="1"/>
          </p:cNvSpPr>
          <p:nvPr>
            <p:ph idx="1"/>
          </p:nvPr>
        </p:nvSpPr>
        <p:spPr>
          <a:xfrm>
            <a:off x="328612" y="1481816"/>
            <a:ext cx="7449043" cy="4876943"/>
          </a:xfrm>
        </p:spPr>
        <p:txBody>
          <a:bodyPr>
            <a:normAutofit/>
          </a:bodyPr>
          <a:lstStyle/>
          <a:p>
            <a:pPr marL="0" indent="0">
              <a:buNone/>
            </a:pPr>
            <a:endParaRPr lang="en-CA" dirty="0"/>
          </a:p>
          <a:p>
            <a:pPr fontAlgn="base"/>
            <a:r>
              <a:rPr lang="en-CA" dirty="0">
                <a:latin typeface="Calibri" panose="020F0502020204030204" pitchFamily="34" charset="0"/>
                <a:cs typeface="Times New Roman" panose="02020603050405020304" pitchFamily="18" charset="0"/>
              </a:rPr>
              <a:t>Peel Celebrates – Climate Action Innovation Award</a:t>
            </a:r>
          </a:p>
          <a:p>
            <a:pPr fontAlgn="base"/>
            <a:r>
              <a:rPr lang="en-CA" dirty="0">
                <a:latin typeface="Calibri" panose="020F0502020204030204" pitchFamily="34" charset="0"/>
                <a:cs typeface="Times New Roman" panose="02020603050405020304" pitchFamily="18" charset="0"/>
              </a:rPr>
              <a:t>Clean 50 – 2025 award winner</a:t>
            </a:r>
          </a:p>
          <a:p>
            <a:pPr fontAlgn="base"/>
            <a:r>
              <a:rPr lang="en-CA" dirty="0">
                <a:latin typeface="Calibri" panose="020F0502020204030204" pitchFamily="34" charset="0"/>
                <a:cs typeface="Times New Roman" panose="02020603050405020304" pitchFamily="18" charset="0"/>
              </a:rPr>
              <a:t>Environmental Journal – Brownie Award Nominee 2025</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endParaRPr lang="en-CA" sz="2000" dirty="0"/>
          </a:p>
        </p:txBody>
      </p:sp>
      <p:pic>
        <p:nvPicPr>
          <p:cNvPr id="9" name="Picture 8">
            <a:extLst>
              <a:ext uri="{FF2B5EF4-FFF2-40B4-BE49-F238E27FC236}">
                <a16:creationId xmlns:a16="http://schemas.microsoft.com/office/drawing/2014/main" id="{1E284E2A-C77C-96ED-2E73-32D06CB59D82}"/>
              </a:ext>
            </a:extLst>
          </p:cNvPr>
          <p:cNvPicPr>
            <a:picLocks noChangeAspect="1"/>
          </p:cNvPicPr>
          <p:nvPr/>
        </p:nvPicPr>
        <p:blipFill>
          <a:blip r:embed="rId4"/>
          <a:stretch>
            <a:fillRect/>
          </a:stretch>
        </p:blipFill>
        <p:spPr>
          <a:xfrm>
            <a:off x="7525067" y="618708"/>
            <a:ext cx="4173565" cy="3406754"/>
          </a:xfrm>
          <a:prstGeom prst="rect">
            <a:avLst/>
          </a:prstGeom>
        </p:spPr>
      </p:pic>
    </p:spTree>
    <p:extLst>
      <p:ext uri="{BB962C8B-B14F-4D97-AF65-F5344CB8AC3E}">
        <p14:creationId xmlns:p14="http://schemas.microsoft.com/office/powerpoint/2010/main" val="2248906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tated-K 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0611" y="4295775"/>
            <a:ext cx="1779390" cy="2352018"/>
          </a:xfrm>
          <a:prstGeom prst="rect">
            <a:avLst/>
          </a:prstGeom>
        </p:spPr>
      </p:pic>
      <p:pic>
        <p:nvPicPr>
          <p:cNvPr id="4" name="Picture 3" descr="ROP BW stack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304" y="231007"/>
            <a:ext cx="1417780" cy="760404"/>
          </a:xfrm>
          <a:prstGeom prst="rect">
            <a:avLst/>
          </a:prstGeom>
        </p:spPr>
      </p:pic>
      <p:sp>
        <p:nvSpPr>
          <p:cNvPr id="7" name="TextBox 6">
            <a:extLst>
              <a:ext uri="{FF2B5EF4-FFF2-40B4-BE49-F238E27FC236}">
                <a16:creationId xmlns:a16="http://schemas.microsoft.com/office/drawing/2014/main" id="{9319613B-3F87-4F1D-8A6D-2EF5765FEF63}"/>
              </a:ext>
            </a:extLst>
          </p:cNvPr>
          <p:cNvSpPr txBox="1"/>
          <p:nvPr/>
        </p:nvSpPr>
        <p:spPr>
          <a:xfrm>
            <a:off x="1762362" y="1540719"/>
            <a:ext cx="7839286" cy="4524315"/>
          </a:xfrm>
          <a:prstGeom prst="rect">
            <a:avLst/>
          </a:prstGeom>
          <a:noFill/>
        </p:spPr>
        <p:txBody>
          <a:bodyPr wrap="square" rtlCol="0">
            <a:spAutoFit/>
          </a:bodyPr>
          <a:lstStyle/>
          <a:p>
            <a:pPr algn="ctr"/>
            <a:r>
              <a:rPr lang="en-US" sz="3600" b="1" dirty="0">
                <a:solidFill>
                  <a:schemeClr val="bg2">
                    <a:lumMod val="50000"/>
                  </a:schemeClr>
                </a:solidFill>
              </a:rPr>
              <a:t>Thank you!</a:t>
            </a:r>
          </a:p>
          <a:p>
            <a:pPr algn="ctr"/>
            <a:endParaRPr lang="en-US" sz="3600" b="1" spc="-140" dirty="0">
              <a:solidFill>
                <a:schemeClr val="bg2">
                  <a:lumMod val="50000"/>
                </a:schemeClr>
              </a:solidFill>
            </a:endParaRPr>
          </a:p>
          <a:p>
            <a:pPr algn="ctr"/>
            <a:endParaRPr lang="en-US" sz="3600" b="1" spc="-140" dirty="0">
              <a:solidFill>
                <a:schemeClr val="bg2">
                  <a:lumMod val="50000"/>
                </a:schemeClr>
              </a:solidFill>
            </a:endParaRPr>
          </a:p>
          <a:p>
            <a:pPr algn="ctr"/>
            <a:endParaRPr lang="en-US" sz="3600" b="1" spc="-140" dirty="0">
              <a:solidFill>
                <a:schemeClr val="bg2">
                  <a:lumMod val="50000"/>
                </a:schemeClr>
              </a:solidFill>
            </a:endParaRPr>
          </a:p>
          <a:p>
            <a:pPr algn="ctr"/>
            <a:endParaRPr lang="en-US" sz="3600" b="1" spc="-140" dirty="0">
              <a:solidFill>
                <a:schemeClr val="bg2">
                  <a:lumMod val="50000"/>
                </a:schemeClr>
              </a:solidFill>
            </a:endParaRPr>
          </a:p>
          <a:p>
            <a:pPr algn="ctr"/>
            <a:endParaRPr lang="en-US" sz="3600" b="1" spc="-140" dirty="0">
              <a:solidFill>
                <a:schemeClr val="bg2">
                  <a:lumMod val="50000"/>
                </a:schemeClr>
              </a:solidFill>
            </a:endParaRPr>
          </a:p>
          <a:p>
            <a:pPr algn="ctr"/>
            <a:endParaRPr lang="en-US" sz="3600" b="1" spc="-140" dirty="0">
              <a:solidFill>
                <a:schemeClr val="bg2">
                  <a:lumMod val="50000"/>
                </a:schemeClr>
              </a:solidFill>
            </a:endParaRPr>
          </a:p>
          <a:p>
            <a:pPr algn="ctr"/>
            <a:r>
              <a:rPr lang="en-US" sz="3600" b="1" spc="-140" dirty="0">
                <a:solidFill>
                  <a:schemeClr val="bg2">
                    <a:lumMod val="50000"/>
                  </a:schemeClr>
                </a:solidFill>
              </a:rPr>
              <a:t>Questions?</a:t>
            </a:r>
            <a:endParaRPr lang="en-US" sz="2800" b="1" spc="-140" dirty="0">
              <a:solidFill>
                <a:schemeClr val="bg2">
                  <a:lumMod val="50000"/>
                </a:schemeClr>
              </a:solidFill>
            </a:endParaRPr>
          </a:p>
        </p:txBody>
      </p:sp>
      <p:sp>
        <p:nvSpPr>
          <p:cNvPr id="5" name="TextBox 4">
            <a:extLst>
              <a:ext uri="{FF2B5EF4-FFF2-40B4-BE49-F238E27FC236}">
                <a16:creationId xmlns:a16="http://schemas.microsoft.com/office/drawing/2014/main" id="{E9DDC297-AFD5-FFA2-57FF-39157CF8FC07}"/>
              </a:ext>
            </a:extLst>
          </p:cNvPr>
          <p:cNvSpPr txBox="1"/>
          <p:nvPr/>
        </p:nvSpPr>
        <p:spPr>
          <a:xfrm>
            <a:off x="379892" y="2556430"/>
            <a:ext cx="6096000" cy="1477328"/>
          </a:xfrm>
          <a:prstGeom prst="rect">
            <a:avLst/>
          </a:prstGeom>
          <a:noFill/>
        </p:spPr>
        <p:txBody>
          <a:bodyPr wrap="square">
            <a:spAutoFit/>
          </a:bodyPr>
          <a:lstStyle/>
          <a:p>
            <a:pPr marL="0" marR="0">
              <a:buNone/>
            </a:pPr>
            <a:r>
              <a:rPr lang="en-CA" sz="1800" b="1" dirty="0">
                <a:solidFill>
                  <a:srgbClr val="000000"/>
                </a:solidFill>
                <a:effectLst/>
                <a:latin typeface="Calibri" panose="020F0502020204030204" pitchFamily="34" charset="0"/>
                <a:ea typeface="Aptos" panose="020B0004020202020204" pitchFamily="34" charset="0"/>
                <a:cs typeface="Aptos" panose="020B0004020202020204" pitchFamily="34" charset="0"/>
              </a:rPr>
              <a:t>Harinder Singh, P.Eng., QP</a:t>
            </a:r>
            <a:r>
              <a:rPr lang="en-CA" sz="1800" b="1" baseline="-25000" dirty="0">
                <a:solidFill>
                  <a:srgbClr val="000000"/>
                </a:solidFill>
                <a:effectLst/>
                <a:latin typeface="Calibri" panose="020F0502020204030204" pitchFamily="34" charset="0"/>
                <a:ea typeface="Aptos" panose="020B0004020202020204" pitchFamily="34" charset="0"/>
                <a:cs typeface="Aptos" panose="020B0004020202020204" pitchFamily="34" charset="0"/>
              </a:rPr>
              <a:t>ESA</a:t>
            </a:r>
            <a:endParaRPr lang="en-CA" sz="18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CA"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Environmental Advisor, Engineering Technical Services</a:t>
            </a:r>
            <a:endParaRPr lang="en-CA" sz="18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CA"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Operations Support Division, Public Works</a:t>
            </a:r>
            <a:br>
              <a:rPr lang="en-CA"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br>
            <a:r>
              <a:rPr lang="en-CA"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Region of Peel</a:t>
            </a:r>
            <a:endParaRPr lang="en-CA"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u="sng" dirty="0">
                <a:solidFill>
                  <a:srgbClr val="0563C1"/>
                </a:solidFill>
                <a:effectLst/>
                <a:latin typeface="Calibri" panose="020F0502020204030204" pitchFamily="34" charset="0"/>
                <a:ea typeface="Aptos" panose="020B0004020202020204" pitchFamily="34" charset="0"/>
                <a:cs typeface="Aptos" panose="020B0004020202020204" pitchFamily="34" charset="0"/>
                <a:hlinkClick r:id="rId5"/>
              </a:rPr>
              <a:t>Harinder.Singh@peelregion.ca</a:t>
            </a:r>
            <a:endParaRPr lang="en-CA"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0" name="TextBox 9">
            <a:extLst>
              <a:ext uri="{FF2B5EF4-FFF2-40B4-BE49-F238E27FC236}">
                <a16:creationId xmlns:a16="http://schemas.microsoft.com/office/drawing/2014/main" id="{07B603B3-D72B-8965-CDBD-5944F5F305C4}"/>
              </a:ext>
            </a:extLst>
          </p:cNvPr>
          <p:cNvSpPr txBox="1"/>
          <p:nvPr/>
        </p:nvSpPr>
        <p:spPr>
          <a:xfrm>
            <a:off x="6553648" y="2556430"/>
            <a:ext cx="6096000" cy="1477328"/>
          </a:xfrm>
          <a:prstGeom prst="rect">
            <a:avLst/>
          </a:prstGeom>
          <a:noFill/>
        </p:spPr>
        <p:txBody>
          <a:bodyPr wrap="square">
            <a:spAutoFit/>
          </a:bodyPr>
          <a:lstStyle/>
          <a:p>
            <a:pPr marL="0" marR="0">
              <a:buNone/>
            </a:pPr>
            <a:r>
              <a:rPr lang="en-CA" sz="1800" b="1" dirty="0">
                <a:solidFill>
                  <a:srgbClr val="000000"/>
                </a:solidFill>
                <a:effectLst/>
                <a:latin typeface="+mj-lt"/>
                <a:ea typeface="Aptos" panose="020B0004020202020204" pitchFamily="34" charset="0"/>
                <a:cs typeface="Aptos" panose="020B0004020202020204" pitchFamily="34" charset="0"/>
              </a:rPr>
              <a:t>Ryan Grzesiak, B.A.</a:t>
            </a:r>
            <a:endParaRPr lang="en-CA" sz="1800" dirty="0">
              <a:effectLst/>
              <a:latin typeface="+mj-lt"/>
              <a:ea typeface="Aptos" panose="020B0004020202020204" pitchFamily="34" charset="0"/>
              <a:cs typeface="Aptos" panose="020B0004020202020204" pitchFamily="34" charset="0"/>
            </a:endParaRPr>
          </a:p>
          <a:p>
            <a:pPr marL="0" marR="0">
              <a:buNone/>
            </a:pPr>
            <a:r>
              <a:rPr lang="en-CA" sz="1800" dirty="0">
                <a:solidFill>
                  <a:srgbClr val="000000"/>
                </a:solidFill>
                <a:effectLst/>
                <a:latin typeface="+mj-lt"/>
                <a:ea typeface="Aptos" panose="020B0004020202020204" pitchFamily="34" charset="0"/>
                <a:cs typeface="Aptos" panose="020B0004020202020204" pitchFamily="34" charset="0"/>
              </a:rPr>
              <a:t>Environmental Advisor,  Engineering Technical Services</a:t>
            </a:r>
            <a:endParaRPr lang="en-CA" sz="1800" dirty="0">
              <a:effectLst/>
              <a:latin typeface="+mj-lt"/>
              <a:ea typeface="Aptos" panose="020B0004020202020204" pitchFamily="34" charset="0"/>
              <a:cs typeface="Aptos" panose="020B0004020202020204" pitchFamily="34" charset="0"/>
            </a:endParaRPr>
          </a:p>
          <a:p>
            <a:pPr marL="0" marR="0">
              <a:buNone/>
            </a:pPr>
            <a:r>
              <a:rPr lang="en-CA" sz="1800" dirty="0">
                <a:solidFill>
                  <a:srgbClr val="000000"/>
                </a:solidFill>
                <a:effectLst/>
                <a:latin typeface="+mj-lt"/>
                <a:ea typeface="Aptos" panose="020B0004020202020204" pitchFamily="34" charset="0"/>
                <a:cs typeface="Aptos" panose="020B0004020202020204" pitchFamily="34" charset="0"/>
              </a:rPr>
              <a:t>Operations Support Division, Public Works</a:t>
            </a:r>
            <a:br>
              <a:rPr lang="en-CA" sz="1800" dirty="0">
                <a:solidFill>
                  <a:srgbClr val="000000"/>
                </a:solidFill>
                <a:effectLst/>
                <a:latin typeface="+mj-lt"/>
                <a:ea typeface="Aptos" panose="020B0004020202020204" pitchFamily="34" charset="0"/>
                <a:cs typeface="Aptos" panose="020B0004020202020204" pitchFamily="34" charset="0"/>
              </a:rPr>
            </a:br>
            <a:r>
              <a:rPr lang="en-CA" sz="1800" dirty="0">
                <a:solidFill>
                  <a:srgbClr val="000000"/>
                </a:solidFill>
                <a:effectLst/>
                <a:latin typeface="+mj-lt"/>
                <a:ea typeface="Aptos" panose="020B0004020202020204" pitchFamily="34" charset="0"/>
                <a:cs typeface="Aptos" panose="020B0004020202020204" pitchFamily="34" charset="0"/>
              </a:rPr>
              <a:t>Region of Peel</a:t>
            </a:r>
            <a:endParaRPr lang="en-CA" sz="1800" dirty="0">
              <a:effectLst/>
              <a:latin typeface="+mj-lt"/>
              <a:ea typeface="Aptos" panose="020B0004020202020204" pitchFamily="34" charset="0"/>
              <a:cs typeface="Aptos" panose="020B0004020202020204" pitchFamily="34" charset="0"/>
            </a:endParaRPr>
          </a:p>
          <a:p>
            <a:pPr marL="0" marR="0"/>
            <a:r>
              <a:rPr lang="en-CA" sz="1800" u="sng" dirty="0">
                <a:solidFill>
                  <a:srgbClr val="0000FF"/>
                </a:solidFill>
                <a:effectLst/>
                <a:latin typeface="+mj-lt"/>
                <a:ea typeface="Aptos" panose="020B0004020202020204" pitchFamily="34" charset="0"/>
                <a:cs typeface="Aptos" panose="020B0004020202020204" pitchFamily="34" charset="0"/>
                <a:hlinkClick r:id="rId6"/>
              </a:rPr>
              <a:t>ryan.grzesiak@peelregion.ca</a:t>
            </a:r>
            <a:r>
              <a:rPr lang="en-CA" sz="1800" dirty="0">
                <a:solidFill>
                  <a:srgbClr val="000000"/>
                </a:solidFill>
                <a:effectLst/>
                <a:latin typeface="+mj-lt"/>
                <a:ea typeface="Aptos" panose="020B0004020202020204" pitchFamily="34" charset="0"/>
                <a:cs typeface="Aptos" panose="020B0004020202020204" pitchFamily="34" charset="0"/>
              </a:rPr>
              <a:t> </a:t>
            </a:r>
            <a:endParaRPr lang="en-CA" sz="1800" dirty="0">
              <a:effectLst/>
              <a:latin typeface="+mj-l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395925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424" y="432030"/>
            <a:ext cx="8017929" cy="1143000"/>
          </a:xfrm>
        </p:spPr>
        <p:txBody>
          <a:bodyPr>
            <a:noAutofit/>
          </a:bodyPr>
          <a:lstStyle/>
          <a:p>
            <a:r>
              <a:rPr lang="en-US" sz="2800" dirty="0"/>
              <a:t>New Beginnings</a:t>
            </a:r>
            <a:br>
              <a:rPr lang="en-US" sz="2800" dirty="0"/>
            </a:br>
            <a:br>
              <a:rPr lang="en-US" sz="2800" dirty="0"/>
            </a:br>
            <a:br>
              <a:rPr lang="en-US" sz="2800" dirty="0">
                <a:latin typeface="Calibri Light" panose="020F0302020204030204" pitchFamily="34" charset="0"/>
                <a:ea typeface="MS Mincho" panose="02020609040205080304" pitchFamily="49" charset="-128"/>
              </a:rPr>
            </a:br>
            <a:endParaRPr lang="en-US" sz="2800" dirty="0"/>
          </a:p>
        </p:txBody>
      </p:sp>
      <p:sp>
        <p:nvSpPr>
          <p:cNvPr id="3" name="Content Placeholder 2"/>
          <p:cNvSpPr>
            <a:spLocks noGrp="1"/>
          </p:cNvSpPr>
          <p:nvPr>
            <p:ph idx="1"/>
          </p:nvPr>
        </p:nvSpPr>
        <p:spPr>
          <a:xfrm>
            <a:off x="1269124" y="927538"/>
            <a:ext cx="8573857" cy="5002924"/>
          </a:xfrm>
        </p:spPr>
        <p:txBody>
          <a:bodyPr>
            <a:normAutofit/>
          </a:bodyPr>
          <a:lstStyle/>
          <a:p>
            <a:pPr>
              <a:spcBef>
                <a:spcPts val="0"/>
              </a:spcBef>
            </a:pPr>
            <a:endParaRPr lang="en-US" sz="2400" dirty="0">
              <a:latin typeface="Calibri Light" panose="020F0302020204030204" pitchFamily="34" charset="0"/>
              <a:ea typeface="MS Mincho" panose="02020609040205080304" pitchFamily="49" charset="-128"/>
            </a:endParaRPr>
          </a:p>
          <a:p>
            <a:pPr marL="0" indent="0">
              <a:spcBef>
                <a:spcPts val="0"/>
              </a:spcBef>
              <a:buNone/>
            </a:pPr>
            <a:endParaRPr lang="en-US" sz="2400" dirty="0">
              <a:latin typeface="Calibri Light" panose="020F0302020204030204" pitchFamily="34" charset="0"/>
              <a:ea typeface="MS Mincho" panose="02020609040205080304" pitchFamily="49" charset="-128"/>
              <a:cs typeface="Times New Roman" panose="02020603050405020304" pitchFamily="18" charset="0"/>
            </a:endParaRPr>
          </a:p>
        </p:txBody>
      </p:sp>
      <p:pic>
        <p:nvPicPr>
          <p:cNvPr id="5" name="Online Media 4" title="CBSRS Presentation Intro">
            <a:hlinkClick r:id="" action="ppaction://media"/>
            <a:extLst>
              <a:ext uri="{FF2B5EF4-FFF2-40B4-BE49-F238E27FC236}">
                <a16:creationId xmlns:a16="http://schemas.microsoft.com/office/drawing/2014/main" id="{4F79750B-8B6B-0D75-69E8-0097E4EE0ACF}"/>
              </a:ext>
            </a:extLst>
          </p:cNvPr>
          <p:cNvPicPr>
            <a:picLocks noRot="1" noChangeAspect="1"/>
          </p:cNvPicPr>
          <p:nvPr>
            <a:videoFile r:link="rId1"/>
          </p:nvPr>
        </p:nvPicPr>
        <p:blipFill>
          <a:blip r:embed="rId4"/>
          <a:stretch>
            <a:fillRect/>
          </a:stretch>
        </p:blipFill>
        <p:spPr>
          <a:xfrm>
            <a:off x="35560" y="7377"/>
            <a:ext cx="12156440" cy="6863323"/>
          </a:xfrm>
          <a:prstGeom prst="rect">
            <a:avLst/>
          </a:prstGeom>
        </p:spPr>
      </p:pic>
    </p:spTree>
    <p:extLst>
      <p:ext uri="{BB962C8B-B14F-4D97-AF65-F5344CB8AC3E}">
        <p14:creationId xmlns:p14="http://schemas.microsoft.com/office/powerpoint/2010/main" val="65766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0803" y="190664"/>
            <a:ext cx="8017929" cy="728662"/>
          </a:xfrm>
        </p:spPr>
        <p:txBody>
          <a:bodyPr>
            <a:normAutofit/>
          </a:bodyPr>
          <a:lstStyle/>
          <a:p>
            <a:r>
              <a:rPr lang="en-US" sz="2800" dirty="0"/>
              <a:t>CBSRS - South Fill Area</a:t>
            </a:r>
          </a:p>
        </p:txBody>
      </p:sp>
      <p:sp>
        <p:nvSpPr>
          <p:cNvPr id="3" name="Content Placeholder 2"/>
          <p:cNvSpPr>
            <a:spLocks noGrp="1"/>
          </p:cNvSpPr>
          <p:nvPr>
            <p:ph idx="1"/>
          </p:nvPr>
        </p:nvSpPr>
        <p:spPr>
          <a:xfrm>
            <a:off x="2192872" y="1003301"/>
            <a:ext cx="8031109" cy="5122863"/>
          </a:xfrm>
        </p:spPr>
        <p:txBody>
          <a:bodyPr>
            <a:normAutofit/>
          </a:bodyPr>
          <a:lstStyle/>
          <a:p>
            <a:pPr lvl="4">
              <a:buFont typeface="Arial" panose="020B0604020202020204" pitchFamily="34" charset="0"/>
              <a:buChar char="•"/>
            </a:pPr>
            <a:endParaRPr lang="en-CA" sz="2400" b="1" i="1" dirty="0">
              <a:solidFill>
                <a:srgbClr val="C00000"/>
              </a:solidFill>
            </a:endParaRPr>
          </a:p>
          <a:p>
            <a:pPr lvl="4">
              <a:buFont typeface="Arial" panose="020B0604020202020204" pitchFamily="34" charset="0"/>
              <a:buChar char="•"/>
            </a:pPr>
            <a:endParaRPr lang="en-CA" sz="2800" dirty="0"/>
          </a:p>
          <a:p>
            <a:pPr lvl="4">
              <a:buFont typeface="Arial" panose="020B0604020202020204" pitchFamily="34" charset="0"/>
              <a:buChar char="•"/>
            </a:pPr>
            <a:endParaRPr lang="en-CA" sz="2800" dirty="0"/>
          </a:p>
          <a:p>
            <a:pPr lvl="3">
              <a:buFont typeface="Arial" panose="020B0604020202020204" pitchFamily="34" charset="0"/>
              <a:buChar char="•"/>
            </a:pPr>
            <a:endParaRPr lang="en-CA" sz="2800" dirty="0"/>
          </a:p>
          <a:p>
            <a:pPr marL="400050" lvl="1" indent="0">
              <a:buNone/>
            </a:pPr>
            <a:r>
              <a:rPr lang="en-CA" sz="3300" b="1" dirty="0"/>
              <a:t>		</a:t>
            </a:r>
            <a:endParaRPr lang="en-CA" sz="3200" b="1" dirty="0"/>
          </a:p>
          <a:p>
            <a:pPr marL="400050" lvl="1" indent="0">
              <a:buNone/>
            </a:pPr>
            <a:endParaRPr lang="en-CA" sz="3200" b="1" dirty="0"/>
          </a:p>
          <a:p>
            <a:pPr marL="285750" indent="-285750">
              <a:buFont typeface="Arial" panose="020B0604020202020204" pitchFamily="34" charset="0"/>
              <a:buChar char="•"/>
            </a:pPr>
            <a:endParaRPr lang="en-CA" sz="2000" dirty="0"/>
          </a:p>
        </p:txBody>
      </p:sp>
      <p:pic>
        <p:nvPicPr>
          <p:cNvPr id="6" name="Picture 5">
            <a:extLst>
              <a:ext uri="{FF2B5EF4-FFF2-40B4-BE49-F238E27FC236}">
                <a16:creationId xmlns:a16="http://schemas.microsoft.com/office/drawing/2014/main" id="{1EFE947E-4050-4D5D-BEA4-F1457F76FA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8" r="17072" b="-1"/>
          <a:stretch/>
        </p:blipFill>
        <p:spPr bwMode="auto">
          <a:xfrm>
            <a:off x="1773938" y="919326"/>
            <a:ext cx="8436862" cy="579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9CF57FBA-55E5-4D42-BF3F-A01C9320ADDC}"/>
              </a:ext>
            </a:extLst>
          </p:cNvPr>
          <p:cNvSpPr/>
          <p:nvPr/>
        </p:nvSpPr>
        <p:spPr>
          <a:xfrm>
            <a:off x="3222172" y="3618404"/>
            <a:ext cx="3200400" cy="283245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1357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otated-K 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4550" y="4286250"/>
            <a:ext cx="1769657" cy="2339152"/>
          </a:xfrm>
          <a:prstGeom prst="rect">
            <a:avLst/>
          </a:prstGeom>
        </p:spPr>
      </p:pic>
      <p:sp>
        <p:nvSpPr>
          <p:cNvPr id="2" name="Title 1"/>
          <p:cNvSpPr>
            <a:spLocks noGrp="1"/>
          </p:cNvSpPr>
          <p:nvPr>
            <p:ph type="title"/>
          </p:nvPr>
        </p:nvSpPr>
        <p:spPr>
          <a:xfrm>
            <a:off x="1027715" y="98808"/>
            <a:ext cx="8017929" cy="830262"/>
          </a:xfrm>
        </p:spPr>
        <p:txBody>
          <a:bodyPr>
            <a:normAutofit/>
          </a:bodyPr>
          <a:lstStyle/>
          <a:p>
            <a:r>
              <a:rPr lang="en-US" sz="2800" dirty="0"/>
              <a:t>Planning and Preparation </a:t>
            </a:r>
          </a:p>
        </p:txBody>
      </p:sp>
      <p:sp>
        <p:nvSpPr>
          <p:cNvPr id="3" name="Content Placeholder 2"/>
          <p:cNvSpPr>
            <a:spLocks noGrp="1"/>
          </p:cNvSpPr>
          <p:nvPr>
            <p:ph idx="1"/>
          </p:nvPr>
        </p:nvSpPr>
        <p:spPr>
          <a:xfrm>
            <a:off x="1027715" y="929070"/>
            <a:ext cx="9343696" cy="5735781"/>
          </a:xfrm>
        </p:spPr>
        <p:txBody>
          <a:bodyPr>
            <a:normAutofit fontScale="92500" lnSpcReduction="20000"/>
          </a:bodyPr>
          <a:lstStyle/>
          <a:p>
            <a:pPr marL="457200" indent="-457200">
              <a:buFont typeface="+mj-lt"/>
              <a:buAutoNum type="arabicPeriod"/>
            </a:pPr>
            <a:r>
              <a:rPr lang="en-CA" sz="2000" b="1" dirty="0"/>
              <a:t>Engage Region of Peel Stakeholders</a:t>
            </a:r>
          </a:p>
          <a:p>
            <a:pPr marL="857250" lvl="1" indent="-457200">
              <a:buFont typeface="Arial" panose="020B0604020202020204" pitchFamily="34" charset="0"/>
              <a:buChar char="•"/>
            </a:pPr>
            <a:r>
              <a:rPr lang="en-US" sz="1800" dirty="0"/>
              <a:t>Launched an interdisciplinary stakeholder committee and working group to align on strategic objectives</a:t>
            </a:r>
            <a:endParaRPr lang="en-CA" sz="1800" dirty="0"/>
          </a:p>
          <a:p>
            <a:pPr marL="857250" lvl="1" indent="-457200">
              <a:buFont typeface="Arial" panose="020B0604020202020204" pitchFamily="34" charset="0"/>
              <a:buChar char="•"/>
            </a:pPr>
            <a:r>
              <a:rPr lang="en-CA" sz="1800" dirty="0"/>
              <a:t>Liaise with Waste Management Division, Public Works to determine possible site locations and program needs including the following:</a:t>
            </a:r>
          </a:p>
          <a:p>
            <a:pPr marL="1200150" lvl="2" indent="-342900">
              <a:buFont typeface="Courier New" panose="02070309020205020404" pitchFamily="49" charset="0"/>
              <a:buChar char="o"/>
            </a:pPr>
            <a:r>
              <a:rPr lang="en-CA" sz="1800" dirty="0"/>
              <a:t>CBSRS was best suited (owned by ROP, dedicated turning lanes, asphalted driveway access, located at two Regional Roads (Dixie and King), already established as truck access facility.</a:t>
            </a:r>
          </a:p>
          <a:p>
            <a:pPr marL="1200150" lvl="2" indent="-342900">
              <a:buFont typeface="Courier New" panose="02070309020205020404" pitchFamily="49" charset="0"/>
              <a:buChar char="o"/>
            </a:pPr>
            <a:r>
              <a:rPr lang="en-US" sz="1800" dirty="0"/>
              <a:t>Aligned long-term planning with </a:t>
            </a:r>
            <a:r>
              <a:rPr lang="en-CA" sz="1800" dirty="0"/>
              <a:t>Peel’s composting operations</a:t>
            </a:r>
            <a:r>
              <a:rPr lang="en-US" sz="1800" dirty="0"/>
              <a:t>, creating operational synergy.</a:t>
            </a:r>
            <a:r>
              <a:rPr lang="en-CA" sz="1800" dirty="0"/>
              <a:t> </a:t>
            </a:r>
          </a:p>
          <a:p>
            <a:pPr marL="857250" lvl="1" indent="-457200">
              <a:buFont typeface="Arial" panose="020B0604020202020204" pitchFamily="34" charset="0"/>
              <a:buChar char="•"/>
            </a:pPr>
            <a:r>
              <a:rPr lang="en-CA" sz="1800" dirty="0"/>
              <a:t>Connect with Office of Climate Change and Energy Management, Stormwater Management and Hydrogeology Teams</a:t>
            </a:r>
          </a:p>
          <a:p>
            <a:pPr marL="857250" lvl="1" indent="-457200">
              <a:buFont typeface="Arial" panose="020B0604020202020204" pitchFamily="34" charset="0"/>
              <a:buChar char="•"/>
            </a:pPr>
            <a:endParaRPr lang="en-CA" sz="2000" dirty="0"/>
          </a:p>
          <a:p>
            <a:pPr marL="457200" lvl="1" indent="-457200">
              <a:buFont typeface="+mj-lt"/>
              <a:buAutoNum type="arabicPeriod" startAt="2"/>
            </a:pPr>
            <a:r>
              <a:rPr lang="en-CA" sz="2000" b="1" dirty="0"/>
              <a:t>Ensure Regulatory Compliance- MECP</a:t>
            </a:r>
            <a:r>
              <a:rPr lang="en-CA" sz="2000" dirty="0"/>
              <a:t>	</a:t>
            </a:r>
          </a:p>
          <a:p>
            <a:pPr marL="685800" indent="-285750"/>
            <a:r>
              <a:rPr lang="en-CA" sz="1800" dirty="0"/>
              <a:t>Project would be exempt from the reuse planning requirements outlined in sections 8 to 16 of the regulation if both</a:t>
            </a:r>
            <a:r>
              <a:rPr lang="en-GB" sz="1800" dirty="0"/>
              <a:t> of the following conditions met:</a:t>
            </a:r>
          </a:p>
          <a:p>
            <a:pPr marL="0" indent="0">
              <a:buNone/>
            </a:pPr>
            <a:endParaRPr lang="en-CA" sz="1800" dirty="0"/>
          </a:p>
          <a:p>
            <a:pPr marL="630238" indent="-228600">
              <a:buFont typeface="+mj-lt"/>
              <a:buAutoNum type="arabicPeriod"/>
            </a:pPr>
            <a:r>
              <a:rPr lang="en-GB" sz="1800" dirty="0"/>
              <a:t>The excess soil is excavated as part of an undertaking related to infrastructure.</a:t>
            </a:r>
          </a:p>
          <a:p>
            <a:pPr marL="630238" indent="-228600">
              <a:buFont typeface="+mj-lt"/>
              <a:buAutoNum type="arabicPeriod"/>
            </a:pPr>
            <a:r>
              <a:rPr lang="en-GB" sz="1800" dirty="0"/>
              <a:t>The project leader for the undertaking related to infrastructure intends, after removing the excess soil from the project area, to finally place it at a reuse site that is owned by the project leader or a public body and that is part of another undertaking related to infrastructure.</a:t>
            </a:r>
          </a:p>
          <a:p>
            <a:pPr marL="630238" indent="-228600">
              <a:buFont typeface="+mj-lt"/>
              <a:buAutoNum type="arabicPeriod"/>
            </a:pPr>
            <a:endParaRPr lang="en-GB" sz="1800" dirty="0"/>
          </a:p>
          <a:p>
            <a:pPr marL="687388" indent="-285750"/>
            <a:r>
              <a:rPr lang="en-GB" sz="1800" dirty="0"/>
              <a:t>Soil meets Table 3.1 ICC ESQS</a:t>
            </a:r>
          </a:p>
          <a:p>
            <a:pPr marL="685800" lvl="1">
              <a:buFont typeface="Arial" panose="020B0604020202020204" pitchFamily="34" charset="0"/>
              <a:buChar char="•"/>
            </a:pPr>
            <a:endParaRPr lang="en-CA" sz="1600" dirty="0"/>
          </a:p>
        </p:txBody>
      </p:sp>
    </p:spTree>
    <p:extLst>
      <p:ext uri="{BB962C8B-B14F-4D97-AF65-F5344CB8AC3E}">
        <p14:creationId xmlns:p14="http://schemas.microsoft.com/office/powerpoint/2010/main" val="3725034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7AC0F-46A5-95AF-6CB8-BB02DECFC580}"/>
            </a:ext>
          </a:extLst>
        </p:cNvPr>
        <p:cNvGrpSpPr/>
        <p:nvPr/>
      </p:nvGrpSpPr>
      <p:grpSpPr>
        <a:xfrm>
          <a:off x="0" y="0"/>
          <a:ext cx="0" cy="0"/>
          <a:chOff x="0" y="0"/>
          <a:chExt cx="0" cy="0"/>
        </a:xfrm>
      </p:grpSpPr>
      <p:pic>
        <p:nvPicPr>
          <p:cNvPr id="5" name="Picture 4" descr="P-rotated-K 10.jpg">
            <a:extLst>
              <a:ext uri="{FF2B5EF4-FFF2-40B4-BE49-F238E27FC236}">
                <a16:creationId xmlns:a16="http://schemas.microsoft.com/office/drawing/2014/main" id="{C97E557D-5100-46C8-2BA6-1734C2172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4582" y="4119562"/>
            <a:ext cx="1895762" cy="2505839"/>
          </a:xfrm>
          <a:prstGeom prst="rect">
            <a:avLst/>
          </a:prstGeom>
        </p:spPr>
      </p:pic>
      <p:sp>
        <p:nvSpPr>
          <p:cNvPr id="2" name="Title 1">
            <a:extLst>
              <a:ext uri="{FF2B5EF4-FFF2-40B4-BE49-F238E27FC236}">
                <a16:creationId xmlns:a16="http://schemas.microsoft.com/office/drawing/2014/main" id="{C87F086B-7C28-D4A1-F68A-9AFB1446922A}"/>
              </a:ext>
            </a:extLst>
          </p:cNvPr>
          <p:cNvSpPr>
            <a:spLocks noGrp="1"/>
          </p:cNvSpPr>
          <p:nvPr>
            <p:ph type="title"/>
          </p:nvPr>
        </p:nvSpPr>
        <p:spPr>
          <a:xfrm>
            <a:off x="1140502" y="98809"/>
            <a:ext cx="8017929" cy="830262"/>
          </a:xfrm>
        </p:spPr>
        <p:txBody>
          <a:bodyPr>
            <a:normAutofit/>
          </a:bodyPr>
          <a:lstStyle/>
          <a:p>
            <a:r>
              <a:rPr lang="en-US" sz="2800" dirty="0"/>
              <a:t>Planning &amp; Preparation </a:t>
            </a:r>
          </a:p>
        </p:txBody>
      </p:sp>
      <p:sp>
        <p:nvSpPr>
          <p:cNvPr id="3" name="Content Placeholder 2">
            <a:extLst>
              <a:ext uri="{FF2B5EF4-FFF2-40B4-BE49-F238E27FC236}">
                <a16:creationId xmlns:a16="http://schemas.microsoft.com/office/drawing/2014/main" id="{EAF2CD6D-CAE1-134F-A283-866D2CCEA23B}"/>
              </a:ext>
            </a:extLst>
          </p:cNvPr>
          <p:cNvSpPr>
            <a:spLocks noGrp="1"/>
          </p:cNvSpPr>
          <p:nvPr>
            <p:ph idx="1"/>
          </p:nvPr>
        </p:nvSpPr>
        <p:spPr>
          <a:xfrm>
            <a:off x="1106081" y="948504"/>
            <a:ext cx="8763043" cy="5735781"/>
          </a:xfrm>
        </p:spPr>
        <p:txBody>
          <a:bodyPr>
            <a:normAutofit/>
          </a:bodyPr>
          <a:lstStyle/>
          <a:p>
            <a:pPr marL="457200" indent="-457200">
              <a:buFont typeface="+mj-lt"/>
              <a:buAutoNum type="arabicPeriod" startAt="3"/>
            </a:pPr>
            <a:r>
              <a:rPr lang="en-CA" sz="1900" b="1" dirty="0"/>
              <a:t>Engage External Stakeholders</a:t>
            </a:r>
          </a:p>
          <a:p>
            <a:pPr marL="857250" lvl="1" indent="-457200">
              <a:buFont typeface="Arial" panose="020B0604020202020204" pitchFamily="34" charset="0"/>
              <a:buChar char="•"/>
            </a:pPr>
            <a:r>
              <a:rPr lang="en-CA" sz="1700" b="1" dirty="0"/>
              <a:t>Town of Caledon- </a:t>
            </a:r>
            <a:r>
              <a:rPr lang="en-CA" sz="1700" dirty="0"/>
              <a:t>potential permit requirements, traffic concerns</a:t>
            </a:r>
          </a:p>
          <a:p>
            <a:pPr marL="857250" lvl="1" indent="-457200">
              <a:buFont typeface="Arial" panose="020B0604020202020204" pitchFamily="34" charset="0"/>
              <a:buChar char="•"/>
            </a:pPr>
            <a:r>
              <a:rPr lang="en-CA" sz="1700" b="1" dirty="0"/>
              <a:t>Toronto and Region Conservation Authority (TRCA</a:t>
            </a:r>
            <a:r>
              <a:rPr lang="en-CA" sz="1700" dirty="0"/>
              <a:t>)- potential species at risk and wetland boundary identification</a:t>
            </a:r>
          </a:p>
          <a:p>
            <a:pPr marL="857250" lvl="1" indent="-457200">
              <a:buFont typeface="Arial" panose="020B0604020202020204" pitchFamily="34" charset="0"/>
              <a:buChar char="•"/>
            </a:pPr>
            <a:r>
              <a:rPr lang="en-CA" sz="1700" b="1" dirty="0"/>
              <a:t>Local Liaison Committee- </a:t>
            </a:r>
            <a:r>
              <a:rPr lang="en-CA" sz="1700" dirty="0"/>
              <a:t>Local Ward Councillor discussion, resident concerns and input, communications letter distribution</a:t>
            </a:r>
          </a:p>
          <a:p>
            <a:pPr marL="857250" lvl="1" indent="-457200">
              <a:buFont typeface="Arial" panose="020B0604020202020204" pitchFamily="34" charset="0"/>
              <a:buChar char="•"/>
            </a:pPr>
            <a:endParaRPr lang="en-CA" sz="2000" dirty="0"/>
          </a:p>
          <a:p>
            <a:pPr marL="457200" lvl="1" indent="-457200">
              <a:buFont typeface="+mj-lt"/>
              <a:buAutoNum type="arabicPeriod" startAt="4"/>
            </a:pPr>
            <a:r>
              <a:rPr lang="en-CA" sz="1900" b="1" dirty="0"/>
              <a:t>Vendor Procurement</a:t>
            </a:r>
            <a:r>
              <a:rPr lang="en-CA" sz="2000" dirty="0"/>
              <a:t>	</a:t>
            </a:r>
          </a:p>
          <a:p>
            <a:pPr marL="855663" lvl="1" indent="-454025">
              <a:buFont typeface="Arial" panose="020B0604020202020204" pitchFamily="34" charset="0"/>
              <a:buChar char="•"/>
            </a:pPr>
            <a:r>
              <a:rPr lang="en-CA" sz="1700" b="1" dirty="0"/>
              <a:t>Atkins Realis- </a:t>
            </a:r>
            <a:r>
              <a:rPr lang="en-CA" sz="1700" dirty="0"/>
              <a:t>Development of Fill Management Plan, Contour Plans Design, Stormwater Management Plans, Traffic Impact Assessment</a:t>
            </a:r>
          </a:p>
          <a:p>
            <a:pPr marL="855663" lvl="1" indent="-454025">
              <a:buFont typeface="Arial" panose="020B0604020202020204" pitchFamily="34" charset="0"/>
              <a:buChar char="•"/>
            </a:pPr>
            <a:r>
              <a:rPr lang="en-CA" sz="1700" b="1" dirty="0"/>
              <a:t>Pacific Paving- </a:t>
            </a:r>
            <a:r>
              <a:rPr lang="en-CA" sz="1700" dirty="0"/>
              <a:t>Tree clearing, grubbing and site preparation, daily onsite soil management and operations</a:t>
            </a:r>
          </a:p>
          <a:p>
            <a:pPr marL="855663" lvl="1" indent="-454025">
              <a:buFont typeface="Arial" panose="020B0604020202020204" pitchFamily="34" charset="0"/>
              <a:buChar char="•"/>
            </a:pPr>
            <a:r>
              <a:rPr lang="en-CA" sz="1700" b="1" dirty="0" err="1"/>
              <a:t>SoilFlo</a:t>
            </a:r>
            <a:r>
              <a:rPr lang="en-CA" sz="1700" dirty="0"/>
              <a:t>- Truck tracking software</a:t>
            </a:r>
          </a:p>
          <a:p>
            <a:pPr marL="855663" lvl="1" indent="-454025">
              <a:buFont typeface="Arial" panose="020B0604020202020204" pitchFamily="34" charset="0"/>
              <a:buChar char="•"/>
            </a:pPr>
            <a:r>
              <a:rPr lang="en-CA" sz="1700" b="1" dirty="0"/>
              <a:t>Daily staffing requirements-</a:t>
            </a:r>
            <a:r>
              <a:rPr lang="en-CA" sz="1700" dirty="0"/>
              <a:t> Load inspection, verification </a:t>
            </a:r>
          </a:p>
          <a:p>
            <a:pPr marL="0" indent="0">
              <a:buNone/>
            </a:pPr>
            <a:r>
              <a:rPr lang="en-CA" sz="1700" dirty="0"/>
              <a:t>	</a:t>
            </a:r>
          </a:p>
        </p:txBody>
      </p:sp>
    </p:spTree>
    <p:extLst>
      <p:ext uri="{BB962C8B-B14F-4D97-AF65-F5344CB8AC3E}">
        <p14:creationId xmlns:p14="http://schemas.microsoft.com/office/powerpoint/2010/main" val="4103052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otated-K 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1666" y="4225158"/>
            <a:ext cx="1771334" cy="2341369"/>
          </a:xfrm>
          <a:prstGeom prst="rect">
            <a:avLst/>
          </a:prstGeom>
        </p:spPr>
      </p:pic>
      <p:sp>
        <p:nvSpPr>
          <p:cNvPr id="2" name="Title 1"/>
          <p:cNvSpPr>
            <a:spLocks noGrp="1"/>
          </p:cNvSpPr>
          <p:nvPr>
            <p:ph type="title"/>
          </p:nvPr>
        </p:nvSpPr>
        <p:spPr>
          <a:xfrm>
            <a:off x="1397876" y="164197"/>
            <a:ext cx="8017929" cy="728662"/>
          </a:xfrm>
        </p:spPr>
        <p:txBody>
          <a:bodyPr>
            <a:normAutofit/>
          </a:bodyPr>
          <a:lstStyle/>
          <a:p>
            <a:r>
              <a:rPr lang="en-US" sz="2800"/>
              <a:t>Phased Implementation for Execution</a:t>
            </a:r>
            <a:endParaRPr lang="en-US" sz="2800" dirty="0"/>
          </a:p>
        </p:txBody>
      </p:sp>
      <p:sp>
        <p:nvSpPr>
          <p:cNvPr id="3" name="Content Placeholder 2"/>
          <p:cNvSpPr>
            <a:spLocks noGrp="1"/>
          </p:cNvSpPr>
          <p:nvPr>
            <p:ph idx="1"/>
          </p:nvPr>
        </p:nvSpPr>
        <p:spPr>
          <a:xfrm>
            <a:off x="1132609" y="987137"/>
            <a:ext cx="9566922" cy="5579392"/>
          </a:xfrm>
        </p:spPr>
        <p:txBody>
          <a:bodyPr>
            <a:normAutofit/>
          </a:bodyPr>
          <a:lstStyle/>
          <a:p>
            <a:pPr>
              <a:spcBef>
                <a:spcPts val="0"/>
              </a:spcBef>
            </a:pPr>
            <a:endParaRPr lang="en-US" sz="2000" b="1" dirty="0">
              <a:latin typeface="+mj-lt"/>
              <a:ea typeface="Times New Roman" panose="02020603050405020304" pitchFamily="18" charset="0"/>
              <a:cs typeface="Times New Roman" panose="02020603050405020304" pitchFamily="18" charset="0"/>
            </a:endParaRPr>
          </a:p>
          <a:p>
            <a:pPr>
              <a:spcBef>
                <a:spcPts val="0"/>
              </a:spcBef>
            </a:pPr>
            <a:r>
              <a:rPr lang="en-US" sz="2000" b="1" dirty="0">
                <a:latin typeface="+mj-lt"/>
                <a:ea typeface="Times New Roman" panose="02020603050405020304" pitchFamily="18" charset="0"/>
                <a:cs typeface="Times New Roman" panose="02020603050405020304" pitchFamily="18" charset="0"/>
              </a:rPr>
              <a:t>Pilot Program Launch: </a:t>
            </a:r>
            <a:r>
              <a:rPr lang="en-US" sz="2000" dirty="0">
                <a:latin typeface="+mj-lt"/>
                <a:ea typeface="Times New Roman" panose="02020603050405020304" pitchFamily="18" charset="0"/>
                <a:cs typeface="Times New Roman" panose="02020603050405020304" pitchFamily="18" charset="0"/>
              </a:rPr>
              <a:t>Initiated operations with select capital works projects featuring smaller truck volumes to ensure precise tracking and management.</a:t>
            </a:r>
          </a:p>
          <a:p>
            <a:pPr>
              <a:spcBef>
                <a:spcPts val="0"/>
              </a:spcBef>
            </a:pPr>
            <a:endParaRPr lang="en-US" sz="2000" b="1" dirty="0">
              <a:latin typeface="+mj-lt"/>
              <a:cs typeface="Times New Roman" panose="02020603050405020304" pitchFamily="18" charset="0"/>
            </a:endParaRPr>
          </a:p>
          <a:p>
            <a:pPr>
              <a:spcBef>
                <a:spcPts val="0"/>
              </a:spcBef>
            </a:pPr>
            <a:r>
              <a:rPr lang="en-US" sz="2000" b="1" dirty="0">
                <a:latin typeface="+mj-lt"/>
                <a:cs typeface="Times New Roman" panose="02020603050405020304" pitchFamily="18" charset="0"/>
              </a:rPr>
              <a:t>Strategic Site Utilization: </a:t>
            </a:r>
            <a:r>
              <a:rPr lang="en-US" sz="2000" dirty="0">
                <a:latin typeface="+mj-lt"/>
                <a:ea typeface="Times New Roman" panose="02020603050405020304" pitchFamily="18" charset="0"/>
                <a:cs typeface="Times New Roman" panose="02020603050405020304" pitchFamily="18" charset="0"/>
              </a:rPr>
              <a:t>Directed initial soil placement to the South Fill Area, leveraging its 550,000 m³ capacity for optimal staging and management.</a:t>
            </a:r>
          </a:p>
          <a:p>
            <a:pPr>
              <a:spcBef>
                <a:spcPts val="0"/>
              </a:spcBef>
            </a:pPr>
            <a:endParaRPr lang="en-US" sz="2000" dirty="0">
              <a:latin typeface="+mj-lt"/>
              <a:ea typeface="Times New Roman" panose="02020603050405020304" pitchFamily="18" charset="0"/>
              <a:cs typeface="Times New Roman" panose="02020603050405020304" pitchFamily="18" charset="0"/>
            </a:endParaRPr>
          </a:p>
          <a:p>
            <a:pPr lvl="1">
              <a:spcBef>
                <a:spcPts val="0"/>
              </a:spcBef>
              <a:buFont typeface="Courier New" panose="02070309020205020404" pitchFamily="49" charset="0"/>
              <a:buChar char="o"/>
            </a:pPr>
            <a:r>
              <a:rPr lang="en-US" sz="1600" dirty="0">
                <a:latin typeface="+mj-lt"/>
                <a:ea typeface="Times New Roman" panose="02020603050405020304" pitchFamily="18" charset="0"/>
                <a:cs typeface="Times New Roman" panose="02020603050405020304" pitchFamily="18" charset="0"/>
              </a:rPr>
              <a:t>Jim Tovey Conservation Area project received approximately 24,600 loads (246,000 m³), averaging 100 trucks daily.</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a:p>
            <a:pPr>
              <a:spcBef>
                <a:spcPts val="0"/>
              </a:spcBef>
            </a:pPr>
            <a:endParaRPr lang="en-US" sz="1800" dirty="0">
              <a:latin typeface="Calibri Light" panose="020F0302020204030204" pitchFamily="34" charset="0"/>
              <a:ea typeface="MS Mincho" panose="02020609040205080304" pitchFamily="49" charset="-128"/>
              <a:cs typeface="Times New Roman" panose="02020603050405020304" pitchFamily="18" charset="0"/>
            </a:endParaRPr>
          </a:p>
          <a:p>
            <a:pPr marL="1828800" lvl="4" indent="0">
              <a:buNone/>
            </a:pPr>
            <a:endParaRPr lang="en-CA" sz="2500" dirty="0"/>
          </a:p>
          <a:p>
            <a:pPr lvl="4">
              <a:buFont typeface="Arial" panose="020B0604020202020204" pitchFamily="34" charset="0"/>
              <a:buChar char="•"/>
            </a:pPr>
            <a:endParaRPr lang="en-US" sz="2500" dirty="0">
              <a:solidFill>
                <a:prstClr val="black"/>
              </a:solidFill>
            </a:endParaRPr>
          </a:p>
          <a:p>
            <a:pPr lvl="4">
              <a:buFont typeface="Arial" panose="020B0604020202020204" pitchFamily="34" charset="0"/>
              <a:buChar char="•"/>
            </a:pPr>
            <a:endParaRPr lang="en-US" sz="2500" dirty="0">
              <a:solidFill>
                <a:prstClr val="black"/>
              </a:solidFill>
            </a:endParaRPr>
          </a:p>
          <a:p>
            <a:pPr lvl="4">
              <a:buFont typeface="Arial" panose="020B0604020202020204" pitchFamily="34" charset="0"/>
              <a:buChar char="•"/>
            </a:pPr>
            <a:endParaRPr lang="en-US" sz="2800" dirty="0">
              <a:solidFill>
                <a:prstClr val="black"/>
              </a:solidFill>
            </a:endParaRPr>
          </a:p>
          <a:p>
            <a:pPr lvl="4">
              <a:buFont typeface="Arial" panose="020B0604020202020204" pitchFamily="34" charset="0"/>
              <a:buChar char="•"/>
            </a:pPr>
            <a:endParaRPr lang="en-US" sz="2800" dirty="0">
              <a:solidFill>
                <a:prstClr val="black"/>
              </a:solidFill>
            </a:endParaRPr>
          </a:p>
          <a:p>
            <a:pPr marL="400050" lvl="1" indent="0">
              <a:buNone/>
            </a:pPr>
            <a:endParaRPr lang="en-CA" sz="3200" b="1" dirty="0"/>
          </a:p>
          <a:p>
            <a:pPr marL="400050" lvl="1" indent="0">
              <a:buNone/>
            </a:pPr>
            <a:endParaRPr lang="en-CA" sz="3200" b="1" dirty="0"/>
          </a:p>
          <a:p>
            <a:pPr marL="285750" indent="-285750">
              <a:buFont typeface="Arial" panose="020B0604020202020204" pitchFamily="34" charset="0"/>
              <a:buChar char="•"/>
            </a:pPr>
            <a:endParaRPr lang="en-CA" sz="2000" dirty="0"/>
          </a:p>
        </p:txBody>
      </p:sp>
      <p:pic>
        <p:nvPicPr>
          <p:cNvPr id="6" name="Picture 5">
            <a:extLst>
              <a:ext uri="{FF2B5EF4-FFF2-40B4-BE49-F238E27FC236}">
                <a16:creationId xmlns:a16="http://schemas.microsoft.com/office/drawing/2014/main" id="{BEA27320-9685-ADA9-3CBA-E9B34BB24B5A}"/>
              </a:ext>
            </a:extLst>
          </p:cNvPr>
          <p:cNvPicPr>
            <a:picLocks noChangeAspect="1"/>
          </p:cNvPicPr>
          <p:nvPr/>
        </p:nvPicPr>
        <p:blipFill>
          <a:blip r:embed="rId4"/>
          <a:srcRect l="14652" t="-1842" r="17861" b="29352"/>
          <a:stretch/>
        </p:blipFill>
        <p:spPr>
          <a:xfrm>
            <a:off x="2607721" y="3731976"/>
            <a:ext cx="5598237" cy="2705964"/>
          </a:xfrm>
          <a:prstGeom prst="rect">
            <a:avLst/>
          </a:prstGeom>
        </p:spPr>
      </p:pic>
    </p:spTree>
    <p:extLst>
      <p:ext uri="{BB962C8B-B14F-4D97-AF65-F5344CB8AC3E}">
        <p14:creationId xmlns:p14="http://schemas.microsoft.com/office/powerpoint/2010/main" val="302695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838BE-4DC2-311A-BBE3-1063D03B62CC}"/>
            </a:ext>
          </a:extLst>
        </p:cNvPr>
        <p:cNvGrpSpPr/>
        <p:nvPr/>
      </p:nvGrpSpPr>
      <p:grpSpPr>
        <a:xfrm>
          <a:off x="0" y="0"/>
          <a:ext cx="0" cy="0"/>
          <a:chOff x="0" y="0"/>
          <a:chExt cx="0" cy="0"/>
        </a:xfrm>
      </p:grpSpPr>
      <p:pic>
        <p:nvPicPr>
          <p:cNvPr id="5" name="Picture 4" descr="P-rotated-K 10.jpg">
            <a:extLst>
              <a:ext uri="{FF2B5EF4-FFF2-40B4-BE49-F238E27FC236}">
                <a16:creationId xmlns:a16="http://schemas.microsoft.com/office/drawing/2014/main" id="{B0CACB1E-5738-D86C-BB58-170590BF1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224" y="4105274"/>
            <a:ext cx="1895707" cy="2505767"/>
          </a:xfrm>
          <a:prstGeom prst="rect">
            <a:avLst/>
          </a:prstGeom>
        </p:spPr>
      </p:pic>
      <p:sp>
        <p:nvSpPr>
          <p:cNvPr id="2" name="Title 1">
            <a:extLst>
              <a:ext uri="{FF2B5EF4-FFF2-40B4-BE49-F238E27FC236}">
                <a16:creationId xmlns:a16="http://schemas.microsoft.com/office/drawing/2014/main" id="{81A8828E-0814-EE46-D1C5-1C6532ACE7B5}"/>
              </a:ext>
            </a:extLst>
          </p:cNvPr>
          <p:cNvSpPr>
            <a:spLocks noGrp="1"/>
          </p:cNvSpPr>
          <p:nvPr>
            <p:ph type="title"/>
          </p:nvPr>
        </p:nvSpPr>
        <p:spPr>
          <a:xfrm>
            <a:off x="1520210" y="144636"/>
            <a:ext cx="8017929" cy="728662"/>
          </a:xfrm>
        </p:spPr>
        <p:txBody>
          <a:bodyPr>
            <a:normAutofit/>
          </a:bodyPr>
          <a:lstStyle/>
          <a:p>
            <a:r>
              <a:rPr lang="en-US" sz="2800" dirty="0"/>
              <a:t>The Site in Action- Results </a:t>
            </a:r>
          </a:p>
        </p:txBody>
      </p:sp>
      <p:sp>
        <p:nvSpPr>
          <p:cNvPr id="3" name="Content Placeholder 2">
            <a:extLst>
              <a:ext uri="{FF2B5EF4-FFF2-40B4-BE49-F238E27FC236}">
                <a16:creationId xmlns:a16="http://schemas.microsoft.com/office/drawing/2014/main" id="{1DE77722-61F1-7D87-0C48-2D56CC9EBE41}"/>
              </a:ext>
            </a:extLst>
          </p:cNvPr>
          <p:cNvSpPr>
            <a:spLocks noGrp="1"/>
          </p:cNvSpPr>
          <p:nvPr>
            <p:ph idx="1"/>
          </p:nvPr>
        </p:nvSpPr>
        <p:spPr>
          <a:xfrm>
            <a:off x="953473" y="1173263"/>
            <a:ext cx="8703771" cy="5635421"/>
          </a:xfrm>
        </p:spPr>
        <p:txBody>
          <a:bodyPr>
            <a:normAutofit/>
          </a:bodyPr>
          <a:lstStyle/>
          <a:p>
            <a:pPr>
              <a:spcBef>
                <a:spcPts val="0"/>
              </a:spcBef>
            </a:pPr>
            <a:r>
              <a:rPr lang="en-CA" sz="2200" b="1" dirty="0">
                <a:latin typeface="Calibri" panose="020F0502020204030204" pitchFamily="34" charset="0"/>
                <a:cs typeface="Times New Roman" panose="02020603050405020304" pitchFamily="18" charset="0"/>
              </a:rPr>
              <a:t>Project Totals- </a:t>
            </a:r>
            <a:r>
              <a:rPr lang="en-CA" sz="2200" dirty="0">
                <a:latin typeface="Calibri" panose="020F0502020204030204" pitchFamily="34" charset="0"/>
                <a:cs typeface="Times New Roman" panose="02020603050405020304" pitchFamily="18" charset="0"/>
              </a:rPr>
              <a:t>August 2024 to March 2026 the CBSRS has received just over 298,510 </a:t>
            </a:r>
            <a:r>
              <a:rPr lang="en-CA" sz="2200" dirty="0"/>
              <a:t>m</a:t>
            </a:r>
            <a:r>
              <a:rPr lang="en-CA" sz="2200" baseline="30000" dirty="0"/>
              <a:t>3</a:t>
            </a:r>
            <a:r>
              <a:rPr lang="en-CA" sz="2200" dirty="0">
                <a:latin typeface="Calibri" panose="020F0502020204030204" pitchFamily="34" charset="0"/>
                <a:cs typeface="Times New Roman" panose="02020603050405020304" pitchFamily="18" charset="0"/>
              </a:rPr>
              <a:t>; 228,868 in 2025 alone. </a:t>
            </a:r>
          </a:p>
          <a:p>
            <a:pPr>
              <a:spcBef>
                <a:spcPts val="0"/>
              </a:spcBef>
            </a:pPr>
            <a:endParaRPr lang="en-CA" sz="2200" dirty="0">
              <a:latin typeface="Calibri" panose="020F0502020204030204" pitchFamily="34" charset="0"/>
              <a:cs typeface="Times New Roman" panose="02020603050405020304" pitchFamily="18" charset="0"/>
            </a:endParaRPr>
          </a:p>
          <a:p>
            <a:pPr>
              <a:spcBef>
                <a:spcPts val="0"/>
              </a:spcBef>
            </a:pPr>
            <a:r>
              <a:rPr lang="en-CA" sz="2200" dirty="0">
                <a:solidFill>
                  <a:schemeClr val="accent1"/>
                </a:solidFill>
                <a:latin typeface="Calibri" panose="020F0502020204030204" pitchFamily="34" charset="0"/>
                <a:cs typeface="Times New Roman" panose="02020603050405020304" pitchFamily="18" charset="0"/>
              </a:rPr>
              <a:t>Winter</a:t>
            </a:r>
            <a:r>
              <a:rPr lang="en-CA" sz="2200" dirty="0">
                <a:latin typeface="Calibri" panose="020F0502020204030204" pitchFamily="34" charset="0"/>
                <a:cs typeface="Times New Roman" panose="02020603050405020304" pitchFamily="18" charset="0"/>
              </a:rPr>
              <a:t> total of </a:t>
            </a:r>
            <a:r>
              <a:rPr lang="en-CA" sz="2400" dirty="0">
                <a:latin typeface="Calibri" panose="020F0502020204030204" pitchFamily="34" charset="0"/>
                <a:ea typeface="Calibri" panose="020F0502020204030204" pitchFamily="34" charset="0"/>
                <a:cs typeface="Times New Roman" panose="02020603050405020304" pitchFamily="18" charset="0"/>
              </a:rPr>
              <a:t>4,280 </a:t>
            </a:r>
            <a:r>
              <a:rPr lang="en-CA" sz="2200" dirty="0">
                <a:latin typeface="Calibri" panose="020F0502020204030204" pitchFamily="34" charset="0"/>
                <a:cs typeface="Times New Roman" panose="02020603050405020304" pitchFamily="18" charset="0"/>
              </a:rPr>
              <a:t>loads (Dec to Mar) in 2026</a:t>
            </a:r>
          </a:p>
          <a:p>
            <a:pPr lvl="1">
              <a:spcBef>
                <a:spcPts val="0"/>
              </a:spcBef>
              <a:buFont typeface="Courier New" panose="02070309020205020404" pitchFamily="49" charset="0"/>
              <a:buChar char="o"/>
            </a:pPr>
            <a:r>
              <a:rPr lang="en-CA" sz="1800" dirty="0">
                <a:latin typeface="Calibri" panose="020F0502020204030204" pitchFamily="34" charset="0"/>
                <a:cs typeface="Times New Roman" panose="02020603050405020304" pitchFamily="18" charset="0"/>
              </a:rPr>
              <a:t>1,426</a:t>
            </a:r>
            <a:r>
              <a:rPr lang="en-CA" sz="1800" dirty="0">
                <a:latin typeface="Calibri" panose="020F0502020204030204" pitchFamily="34" charset="0"/>
                <a:ea typeface="Calibri" panose="020F0502020204030204" pitchFamily="34" charset="0"/>
                <a:cs typeface="Times New Roman" panose="02020603050405020304" pitchFamily="18" charset="0"/>
              </a:rPr>
              <a:t> loads average per month and 90 loads average per day. </a:t>
            </a:r>
          </a:p>
          <a:p>
            <a:pPr lvl="1">
              <a:spcBef>
                <a:spcPts val="0"/>
              </a:spcBef>
              <a:buFont typeface="Courier New" panose="02070309020205020404" pitchFamily="49" charset="0"/>
              <a:buChar char="o"/>
            </a:pP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CA" sz="2200" dirty="0">
                <a:solidFill>
                  <a:srgbClr val="00B050"/>
                </a:solidFill>
                <a:latin typeface="Calibri" panose="020F0502020204030204" pitchFamily="34" charset="0"/>
                <a:cs typeface="Times New Roman" panose="02020603050405020304" pitchFamily="18" charset="0"/>
              </a:rPr>
              <a:t>Spring</a:t>
            </a:r>
            <a:r>
              <a:rPr lang="en-CA" sz="2200" dirty="0">
                <a:latin typeface="Calibri" panose="020F0502020204030204" pitchFamily="34" charset="0"/>
                <a:cs typeface="Times New Roman" panose="02020603050405020304" pitchFamily="18" charset="0"/>
              </a:rPr>
              <a:t> total of 4,326 loads (Mar to June) in 2025</a:t>
            </a:r>
          </a:p>
          <a:p>
            <a:pPr lvl="1">
              <a:spcBef>
                <a:spcPts val="0"/>
              </a:spcBef>
              <a:buFont typeface="Courier New" panose="02070309020205020404" pitchFamily="49" charset="0"/>
              <a:buChar char="o"/>
            </a:pPr>
            <a:r>
              <a:rPr lang="en-CA" sz="1600" dirty="0">
                <a:latin typeface="Calibri" panose="020F0502020204030204" pitchFamily="34" charset="0"/>
                <a:ea typeface="Calibri" panose="020F0502020204030204" pitchFamily="34" charset="0"/>
                <a:cs typeface="Times New Roman" panose="02020603050405020304" pitchFamily="18" charset="0"/>
              </a:rPr>
              <a:t>1,442 loads average per month and 72 loads average per day. </a:t>
            </a:r>
          </a:p>
          <a:p>
            <a:pPr>
              <a:spcBef>
                <a:spcPts val="0"/>
              </a:spcBef>
            </a:pPr>
            <a:endParaRPr lang="en-CA" sz="1600" dirty="0">
              <a:latin typeface="+mj-lt"/>
              <a:ea typeface="MS Mincho" panose="02020609040205080304" pitchFamily="49" charset="-128"/>
              <a:cs typeface="Times New Roman" panose="02020603050405020304" pitchFamily="18" charset="0"/>
            </a:endParaRPr>
          </a:p>
          <a:p>
            <a:pPr>
              <a:spcBef>
                <a:spcPts val="0"/>
              </a:spcBef>
            </a:pPr>
            <a:r>
              <a:rPr lang="en-CA" sz="2200" dirty="0">
                <a:solidFill>
                  <a:srgbClr val="CC9B00"/>
                </a:solidFill>
                <a:latin typeface="Calibri" panose="020F0502020204030204" pitchFamily="34" charset="0"/>
                <a:cs typeface="Times New Roman" panose="02020603050405020304" pitchFamily="18" charset="0"/>
              </a:rPr>
              <a:t>Summer</a:t>
            </a:r>
            <a:r>
              <a:rPr lang="en-CA" sz="2200" dirty="0">
                <a:latin typeface="Calibri" panose="020F0502020204030204" pitchFamily="34" charset="0"/>
                <a:cs typeface="Times New Roman" panose="02020603050405020304" pitchFamily="18" charset="0"/>
              </a:rPr>
              <a:t> total of 8,280 loads (June to Sept) in 2025</a:t>
            </a:r>
          </a:p>
          <a:p>
            <a:pPr lvl="1">
              <a:spcBef>
                <a:spcPts val="0"/>
              </a:spcBef>
              <a:buFont typeface="Courier New" panose="02070309020205020404" pitchFamily="49" charset="0"/>
              <a:buChar char="o"/>
            </a:pPr>
            <a:r>
              <a:rPr lang="en-CA" sz="1600" dirty="0">
                <a:latin typeface="Calibri" panose="020F0502020204030204" pitchFamily="34" charset="0"/>
                <a:ea typeface="Calibri" panose="020F0502020204030204" pitchFamily="34" charset="0"/>
                <a:cs typeface="Times New Roman" panose="02020603050405020304" pitchFamily="18" charset="0"/>
              </a:rPr>
              <a:t>2,760 loads average per month and 133 loads average per day. </a:t>
            </a:r>
          </a:p>
          <a:p>
            <a:pPr lvl="1">
              <a:spcBef>
                <a:spcPts val="0"/>
              </a:spcBef>
              <a:buFont typeface="Courier New" panose="02070309020205020404" pitchFamily="49" charset="0"/>
              <a:buChar char="o"/>
            </a:pP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CA" sz="2200" dirty="0">
                <a:solidFill>
                  <a:srgbClr val="8C6A40"/>
                </a:solidFill>
                <a:latin typeface="Calibri" panose="020F0502020204030204" pitchFamily="34" charset="0"/>
                <a:cs typeface="Times New Roman" panose="02020603050405020304" pitchFamily="18" charset="0"/>
              </a:rPr>
              <a:t>Fall</a:t>
            </a:r>
            <a:r>
              <a:rPr lang="en-CA" sz="2200" dirty="0">
                <a:latin typeface="Calibri" panose="020F0502020204030204" pitchFamily="34" charset="0"/>
                <a:cs typeface="Times New Roman" panose="02020603050405020304" pitchFamily="18" charset="0"/>
              </a:rPr>
              <a:t> total of 9,280 loads (Sept to Dec) in 2025</a:t>
            </a:r>
          </a:p>
          <a:p>
            <a:pPr lvl="1">
              <a:spcBef>
                <a:spcPts val="0"/>
              </a:spcBef>
              <a:buFont typeface="Courier New" panose="02070309020205020404" pitchFamily="49" charset="0"/>
              <a:buChar char="o"/>
            </a:pPr>
            <a:r>
              <a:rPr lang="en-CA" sz="1600" dirty="0">
                <a:latin typeface="Calibri" panose="020F0502020204030204" pitchFamily="34" charset="0"/>
                <a:ea typeface="Calibri" panose="020F0502020204030204" pitchFamily="34" charset="0"/>
                <a:cs typeface="Times New Roman" panose="02020603050405020304" pitchFamily="18" charset="0"/>
              </a:rPr>
              <a:t>2,268 loads average per month and 122 loads average per day. </a:t>
            </a:r>
          </a:p>
          <a:p>
            <a:pPr marL="0">
              <a:spcBef>
                <a:spcPts val="0"/>
              </a:spcBef>
            </a:pPr>
            <a:endParaRPr lang="en-CA" sz="1800" dirty="0">
              <a:latin typeface="+mj-lt"/>
              <a:ea typeface="MS Mincho" panose="02020609040205080304" pitchFamily="49" charset="-128"/>
              <a:cs typeface="Times New Roman" panose="02020603050405020304" pitchFamily="18" charset="0"/>
            </a:endParaRPr>
          </a:p>
          <a:p>
            <a:pPr marL="0">
              <a:spcBef>
                <a:spcPts val="0"/>
              </a:spcBef>
            </a:pPr>
            <a:endParaRPr lang="en-CA" sz="1800" dirty="0">
              <a:latin typeface="+mj-lt"/>
              <a:ea typeface="MS Mincho" panose="02020609040205080304" pitchFamily="49" charset="-128"/>
              <a:cs typeface="Times New Roman" panose="02020603050405020304" pitchFamily="18" charset="0"/>
            </a:endParaRPr>
          </a:p>
          <a:p>
            <a:pPr lvl="1">
              <a:spcBef>
                <a:spcPts val="0"/>
              </a:spcBef>
              <a:buFont typeface="Courier New" panose="02070309020205020404" pitchFamily="49" charset="0"/>
              <a:buChar char="o"/>
            </a:pPr>
            <a:endParaRPr lang="en-CA" sz="1800" dirty="0">
              <a:latin typeface="Cambria" panose="02040503050406030204" pitchFamily="18" charset="0"/>
              <a:ea typeface="MS Mincho" panose="02020609040205080304" pitchFamily="49" charset="-128"/>
              <a:cs typeface="Times New Roman" panose="02020603050405020304" pitchFamily="18" charset="0"/>
            </a:endParaRPr>
          </a:p>
          <a:p>
            <a:pPr>
              <a:spcBef>
                <a:spcPts val="0"/>
              </a:spcBef>
            </a:pPr>
            <a:endParaRPr lang="en-US" sz="1800" dirty="0">
              <a:latin typeface="Calibri Light" panose="020F0302020204030204" pitchFamily="34" charset="0"/>
              <a:ea typeface="MS Mincho" panose="02020609040205080304" pitchFamily="49" charset="-128"/>
              <a:cs typeface="Times New Roman" panose="02020603050405020304" pitchFamily="18" charset="0"/>
            </a:endParaRPr>
          </a:p>
          <a:p>
            <a:pPr marL="1828800" lvl="4" indent="0">
              <a:buNone/>
            </a:pPr>
            <a:endParaRPr lang="en-CA" sz="2500" dirty="0"/>
          </a:p>
          <a:p>
            <a:pPr lvl="4">
              <a:buFont typeface="Arial" panose="020B0604020202020204" pitchFamily="34" charset="0"/>
              <a:buChar char="•"/>
            </a:pPr>
            <a:endParaRPr lang="en-US" sz="2500" dirty="0">
              <a:solidFill>
                <a:prstClr val="black"/>
              </a:solidFill>
            </a:endParaRPr>
          </a:p>
          <a:p>
            <a:pPr lvl="4">
              <a:buFont typeface="Arial" panose="020B0604020202020204" pitchFamily="34" charset="0"/>
              <a:buChar char="•"/>
            </a:pPr>
            <a:endParaRPr lang="en-US" sz="2500" dirty="0">
              <a:solidFill>
                <a:prstClr val="black"/>
              </a:solidFill>
            </a:endParaRPr>
          </a:p>
          <a:p>
            <a:pPr lvl="4">
              <a:buFont typeface="Arial" panose="020B0604020202020204" pitchFamily="34" charset="0"/>
              <a:buChar char="•"/>
            </a:pPr>
            <a:endParaRPr lang="en-US" sz="2800" dirty="0">
              <a:solidFill>
                <a:prstClr val="black"/>
              </a:solidFill>
            </a:endParaRPr>
          </a:p>
          <a:p>
            <a:pPr lvl="4">
              <a:buFont typeface="Arial" panose="020B0604020202020204" pitchFamily="34" charset="0"/>
              <a:buChar char="•"/>
            </a:pPr>
            <a:endParaRPr lang="en-US" sz="2800" dirty="0">
              <a:solidFill>
                <a:prstClr val="black"/>
              </a:solidFill>
            </a:endParaRPr>
          </a:p>
          <a:p>
            <a:pPr marL="400050" lvl="1" indent="0">
              <a:buNone/>
            </a:pPr>
            <a:endParaRPr lang="en-CA" sz="3200" b="1" dirty="0"/>
          </a:p>
          <a:p>
            <a:pPr marL="400050" lvl="1" indent="0">
              <a:buNone/>
            </a:pPr>
            <a:endParaRPr lang="en-CA" sz="3200" b="1" dirty="0"/>
          </a:p>
          <a:p>
            <a:pPr marL="285750" indent="-285750">
              <a:buFont typeface="Arial" panose="020B0604020202020204" pitchFamily="34" charset="0"/>
              <a:buChar char="•"/>
            </a:pPr>
            <a:endParaRPr lang="en-CA" sz="2000" dirty="0"/>
          </a:p>
        </p:txBody>
      </p:sp>
      <p:pic>
        <p:nvPicPr>
          <p:cNvPr id="6" name="Picture 5" descr="A pile of dirt and a truck&#10;&#10;AI-generated content may be incorrect.">
            <a:extLst>
              <a:ext uri="{FF2B5EF4-FFF2-40B4-BE49-F238E27FC236}">
                <a16:creationId xmlns:a16="http://schemas.microsoft.com/office/drawing/2014/main" id="{2E3F56D6-B24A-B559-CD87-42A7F2813A15}"/>
              </a:ext>
            </a:extLst>
          </p:cNvPr>
          <p:cNvPicPr>
            <a:picLocks noChangeAspect="1"/>
          </p:cNvPicPr>
          <p:nvPr/>
        </p:nvPicPr>
        <p:blipFill>
          <a:blip r:embed="rId4"/>
          <a:srcRect l="12171" r="20855" b="18539"/>
          <a:stretch/>
        </p:blipFill>
        <p:spPr>
          <a:xfrm>
            <a:off x="7529801" y="4059205"/>
            <a:ext cx="4662200" cy="2551836"/>
          </a:xfrm>
          <a:prstGeom prst="rect">
            <a:avLst/>
          </a:prstGeom>
        </p:spPr>
      </p:pic>
    </p:spTree>
    <p:extLst>
      <p:ext uri="{BB962C8B-B14F-4D97-AF65-F5344CB8AC3E}">
        <p14:creationId xmlns:p14="http://schemas.microsoft.com/office/powerpoint/2010/main" val="1255563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097" y="45215"/>
            <a:ext cx="8017929" cy="1143000"/>
          </a:xfrm>
        </p:spPr>
        <p:txBody>
          <a:bodyPr>
            <a:normAutofit/>
          </a:bodyPr>
          <a:lstStyle/>
          <a:p>
            <a:r>
              <a:rPr lang="en-US" dirty="0"/>
              <a:t>What’s Forecasted</a:t>
            </a:r>
          </a:p>
        </p:txBody>
      </p:sp>
      <p:sp>
        <p:nvSpPr>
          <p:cNvPr id="3" name="Content Placeholder 2"/>
          <p:cNvSpPr>
            <a:spLocks noGrp="1"/>
          </p:cNvSpPr>
          <p:nvPr>
            <p:ph idx="1"/>
          </p:nvPr>
        </p:nvSpPr>
        <p:spPr>
          <a:xfrm>
            <a:off x="2080446" y="1417638"/>
            <a:ext cx="8031109" cy="5076286"/>
          </a:xfrm>
        </p:spPr>
        <p:txBody>
          <a:bodyPr vert="horz" lIns="91440" tIns="45720" rIns="91440" bIns="45720" rtlCol="0" anchor="t">
            <a:normAutofit/>
          </a:bodyPr>
          <a:lstStyle/>
          <a:p>
            <a:pPr marL="914400" lvl="2" indent="0">
              <a:buNone/>
            </a:pPr>
            <a:endParaRPr lang="en-US" sz="1700" b="1" dirty="0"/>
          </a:p>
          <a:p>
            <a:pPr marL="914400" lvl="2" indent="0">
              <a:buNone/>
            </a:pPr>
            <a:endParaRPr lang="en-US" sz="2000" b="1" dirty="0"/>
          </a:p>
        </p:txBody>
      </p:sp>
      <p:graphicFrame>
        <p:nvGraphicFramePr>
          <p:cNvPr id="9" name="Diagram 8">
            <a:extLst>
              <a:ext uri="{FF2B5EF4-FFF2-40B4-BE49-F238E27FC236}">
                <a16:creationId xmlns:a16="http://schemas.microsoft.com/office/drawing/2014/main" id="{8E34F0C6-98D7-0C46-7D9D-0FC7B6FF1D9C}"/>
              </a:ext>
            </a:extLst>
          </p:cNvPr>
          <p:cNvGraphicFramePr/>
          <p:nvPr>
            <p:extLst>
              <p:ext uri="{D42A27DB-BD31-4B8C-83A1-F6EECF244321}">
                <p14:modId xmlns:p14="http://schemas.microsoft.com/office/powerpoint/2010/main" val="1486007631"/>
              </p:ext>
            </p:extLst>
          </p:nvPr>
        </p:nvGraphicFramePr>
        <p:xfrm>
          <a:off x="1482732" y="1143000"/>
          <a:ext cx="7539135" cy="5337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Table 9">
            <a:extLst>
              <a:ext uri="{FF2B5EF4-FFF2-40B4-BE49-F238E27FC236}">
                <a16:creationId xmlns:a16="http://schemas.microsoft.com/office/drawing/2014/main" id="{67A2B6E6-5EF3-87D8-28C1-A415FD84043A}"/>
              </a:ext>
            </a:extLst>
          </p:cNvPr>
          <p:cNvGraphicFramePr>
            <a:graphicFrameLocks noGrp="1"/>
          </p:cNvGraphicFramePr>
          <p:nvPr>
            <p:extLst>
              <p:ext uri="{D42A27DB-BD31-4B8C-83A1-F6EECF244321}">
                <p14:modId xmlns:p14="http://schemas.microsoft.com/office/powerpoint/2010/main" val="3010662622"/>
              </p:ext>
            </p:extLst>
          </p:nvPr>
        </p:nvGraphicFramePr>
        <p:xfrm>
          <a:off x="9237026" y="1755907"/>
          <a:ext cx="1430974" cy="3744117"/>
        </p:xfrm>
        <a:graphic>
          <a:graphicData uri="http://schemas.openxmlformats.org/drawingml/2006/table">
            <a:tbl>
              <a:tblPr firstRow="1" bandRow="1">
                <a:tableStyleId>{5C22544A-7EE6-4342-B048-85BDC9FD1C3A}</a:tableStyleId>
              </a:tblPr>
              <a:tblGrid>
                <a:gridCol w="1430974">
                  <a:extLst>
                    <a:ext uri="{9D8B030D-6E8A-4147-A177-3AD203B41FA5}">
                      <a16:colId xmlns:a16="http://schemas.microsoft.com/office/drawing/2014/main" val="1600194243"/>
                    </a:ext>
                  </a:extLst>
                </a:gridCol>
              </a:tblGrid>
              <a:tr h="1248039">
                <a:tc>
                  <a:txBody>
                    <a:bodyPr/>
                    <a:lstStyle/>
                    <a:p>
                      <a:r>
                        <a:rPr lang="en-US" dirty="0">
                          <a:solidFill>
                            <a:schemeClr val="tx1"/>
                          </a:solidFill>
                        </a:rPr>
                        <a:t>Total Site Capacity</a:t>
                      </a:r>
                      <a:endParaRPr lang="en-CA" dirty="0">
                        <a:solidFill>
                          <a:schemeClr val="tx1"/>
                        </a:solidFill>
                      </a:endParaRPr>
                    </a:p>
                  </a:txBody>
                  <a:tcPr>
                    <a:solidFill>
                      <a:schemeClr val="accent2"/>
                    </a:solidFill>
                  </a:tcPr>
                </a:tc>
                <a:extLst>
                  <a:ext uri="{0D108BD9-81ED-4DB2-BD59-A6C34878D82A}">
                    <a16:rowId xmlns:a16="http://schemas.microsoft.com/office/drawing/2014/main" val="2316029574"/>
                  </a:ext>
                </a:extLst>
              </a:tr>
              <a:tr h="1248039">
                <a:tc>
                  <a:txBody>
                    <a:bodyPr/>
                    <a:lstStyle/>
                    <a:p>
                      <a:r>
                        <a:rPr lang="en-US" dirty="0"/>
                        <a:t>Projected</a:t>
                      </a:r>
                    </a:p>
                    <a:p>
                      <a:r>
                        <a:rPr lang="en-US" dirty="0"/>
                        <a:t>Fill Volume- End of 2026</a:t>
                      </a:r>
                      <a:endParaRPr lang="en-CA" dirty="0"/>
                    </a:p>
                  </a:txBody>
                  <a:tcPr>
                    <a:solidFill>
                      <a:srgbClr val="00B050"/>
                    </a:solidFill>
                  </a:tcPr>
                </a:tc>
                <a:extLst>
                  <a:ext uri="{0D108BD9-81ED-4DB2-BD59-A6C34878D82A}">
                    <a16:rowId xmlns:a16="http://schemas.microsoft.com/office/drawing/2014/main" val="3544944532"/>
                  </a:ext>
                </a:extLst>
              </a:tr>
              <a:tr h="1248039">
                <a:tc>
                  <a:txBody>
                    <a:bodyPr/>
                    <a:lstStyle/>
                    <a:p>
                      <a:r>
                        <a:rPr lang="en-US" dirty="0"/>
                        <a:t>Current Fill Volume- March 2026</a:t>
                      </a:r>
                    </a:p>
                  </a:txBody>
                  <a:tcPr>
                    <a:solidFill>
                      <a:srgbClr val="E3D51D"/>
                    </a:solidFill>
                  </a:tcPr>
                </a:tc>
                <a:extLst>
                  <a:ext uri="{0D108BD9-81ED-4DB2-BD59-A6C34878D82A}">
                    <a16:rowId xmlns:a16="http://schemas.microsoft.com/office/drawing/2014/main" val="624526398"/>
                  </a:ext>
                </a:extLst>
              </a:tr>
            </a:tbl>
          </a:graphicData>
        </a:graphic>
      </p:graphicFrame>
      <p:sp>
        <p:nvSpPr>
          <p:cNvPr id="11" name="TextBox 10">
            <a:extLst>
              <a:ext uri="{FF2B5EF4-FFF2-40B4-BE49-F238E27FC236}">
                <a16:creationId xmlns:a16="http://schemas.microsoft.com/office/drawing/2014/main" id="{4761B511-5E7B-998D-F29C-7A32240B2F0B}"/>
              </a:ext>
            </a:extLst>
          </p:cNvPr>
          <p:cNvSpPr txBox="1"/>
          <p:nvPr/>
        </p:nvSpPr>
        <p:spPr>
          <a:xfrm>
            <a:off x="9237026" y="998429"/>
            <a:ext cx="1263023" cy="369332"/>
          </a:xfrm>
          <a:prstGeom prst="rect">
            <a:avLst/>
          </a:prstGeom>
          <a:noFill/>
        </p:spPr>
        <p:txBody>
          <a:bodyPr wrap="square" rtlCol="0">
            <a:spAutoFit/>
          </a:bodyPr>
          <a:lstStyle/>
          <a:p>
            <a:r>
              <a:rPr lang="en-US" b="1" dirty="0"/>
              <a:t>Legend</a:t>
            </a:r>
            <a:endParaRPr lang="en-CA" b="1" dirty="0"/>
          </a:p>
        </p:txBody>
      </p:sp>
      <p:sp>
        <p:nvSpPr>
          <p:cNvPr id="4" name="TextBox 3">
            <a:extLst>
              <a:ext uri="{FF2B5EF4-FFF2-40B4-BE49-F238E27FC236}">
                <a16:creationId xmlns:a16="http://schemas.microsoft.com/office/drawing/2014/main" id="{95D59566-87BB-2F98-03F4-9668EC601902}"/>
              </a:ext>
            </a:extLst>
          </p:cNvPr>
          <p:cNvSpPr txBox="1"/>
          <p:nvPr/>
        </p:nvSpPr>
        <p:spPr>
          <a:xfrm>
            <a:off x="4603531" y="1048852"/>
            <a:ext cx="2091559" cy="369332"/>
          </a:xfrm>
          <a:prstGeom prst="rect">
            <a:avLst/>
          </a:prstGeom>
          <a:noFill/>
        </p:spPr>
        <p:txBody>
          <a:bodyPr wrap="square" rtlCol="0">
            <a:spAutoFit/>
          </a:bodyPr>
          <a:lstStyle/>
          <a:p>
            <a:r>
              <a:rPr lang="en-CA" dirty="0"/>
              <a:t>550,000 m3</a:t>
            </a:r>
          </a:p>
        </p:txBody>
      </p:sp>
      <p:sp>
        <p:nvSpPr>
          <p:cNvPr id="5" name="TextBox 4">
            <a:extLst>
              <a:ext uri="{FF2B5EF4-FFF2-40B4-BE49-F238E27FC236}">
                <a16:creationId xmlns:a16="http://schemas.microsoft.com/office/drawing/2014/main" id="{E2D0E851-FF09-FC83-F241-CCED27C3C5F1}"/>
              </a:ext>
            </a:extLst>
          </p:cNvPr>
          <p:cNvSpPr txBox="1"/>
          <p:nvPr/>
        </p:nvSpPr>
        <p:spPr>
          <a:xfrm>
            <a:off x="4603531" y="1755907"/>
            <a:ext cx="1427026" cy="369332"/>
          </a:xfrm>
          <a:prstGeom prst="rect">
            <a:avLst/>
          </a:prstGeom>
          <a:noFill/>
        </p:spPr>
        <p:txBody>
          <a:bodyPr wrap="square" rtlCol="0">
            <a:spAutoFit/>
          </a:bodyPr>
          <a:lstStyle/>
          <a:p>
            <a:r>
              <a:rPr lang="en-CA" dirty="0"/>
              <a:t>527,000 m3</a:t>
            </a:r>
          </a:p>
        </p:txBody>
      </p:sp>
    </p:spTree>
    <p:extLst>
      <p:ext uri="{BB962C8B-B14F-4D97-AF65-F5344CB8AC3E}">
        <p14:creationId xmlns:p14="http://schemas.microsoft.com/office/powerpoint/2010/main" val="68882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otated-K 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448" y="4157663"/>
            <a:ext cx="1751932" cy="2315724"/>
          </a:xfrm>
          <a:prstGeom prst="rect">
            <a:avLst/>
          </a:prstGeom>
        </p:spPr>
      </p:pic>
      <p:sp>
        <p:nvSpPr>
          <p:cNvPr id="2" name="Title 1"/>
          <p:cNvSpPr>
            <a:spLocks noGrp="1"/>
          </p:cNvSpPr>
          <p:nvPr>
            <p:ph type="title"/>
          </p:nvPr>
        </p:nvSpPr>
        <p:spPr>
          <a:xfrm>
            <a:off x="1081015" y="274638"/>
            <a:ext cx="10690572" cy="1143000"/>
          </a:xfrm>
        </p:spPr>
        <p:txBody>
          <a:bodyPr>
            <a:normAutofit/>
          </a:bodyPr>
          <a:lstStyle/>
          <a:p>
            <a:r>
              <a:rPr lang="en-US" sz="2800" dirty="0"/>
              <a:t>Cost Savings and Environmental Benefits </a:t>
            </a:r>
          </a:p>
        </p:txBody>
      </p:sp>
      <p:sp>
        <p:nvSpPr>
          <p:cNvPr id="3" name="Content Placeholder 2"/>
          <p:cNvSpPr>
            <a:spLocks noGrp="1"/>
          </p:cNvSpPr>
          <p:nvPr>
            <p:ph idx="1"/>
          </p:nvPr>
        </p:nvSpPr>
        <p:spPr>
          <a:xfrm>
            <a:off x="1166648" y="1177159"/>
            <a:ext cx="9057333" cy="5406203"/>
          </a:xfrm>
        </p:spPr>
        <p:txBody>
          <a:bodyPr>
            <a:normAutofit fontScale="25000" lnSpcReduction="20000"/>
          </a:bodyPr>
          <a:lstStyle/>
          <a:p>
            <a:pPr fontAlgn="base"/>
            <a:r>
              <a:rPr lang="en-US" sz="8800" b="1" dirty="0">
                <a:latin typeface="Calibri" panose="020F0502020204030204" pitchFamily="34" charset="0"/>
                <a:cs typeface="Times New Roman" panose="02020603050405020304" pitchFamily="18" charset="0"/>
              </a:rPr>
              <a:t>Direct Cost Savings: </a:t>
            </a:r>
            <a:r>
              <a:rPr lang="en-US" sz="8800" dirty="0">
                <a:latin typeface="Calibri" panose="020F0502020204030204" pitchFamily="34" charset="0"/>
                <a:cs typeface="Times New Roman" panose="02020603050405020304" pitchFamily="18" charset="0"/>
              </a:rPr>
              <a:t>Achieved approximately $2.7 M in operational and disposal cost avoidance.</a:t>
            </a:r>
          </a:p>
          <a:p>
            <a:pPr lvl="1" fontAlgn="base"/>
            <a:r>
              <a:rPr lang="en-US" sz="8800" dirty="0">
                <a:latin typeface="Calibri" panose="020F0502020204030204" pitchFamily="34" charset="0"/>
                <a:cs typeface="Times New Roman" panose="02020603050405020304" pitchFamily="18" charset="0"/>
              </a:rPr>
              <a:t>Significant cost savings regarding avoided soil importation costs for expansion of Peel Curing Facility.</a:t>
            </a:r>
          </a:p>
          <a:p>
            <a:pPr lvl="1" fontAlgn="base"/>
            <a:endParaRPr lang="en-US" sz="3200" dirty="0">
              <a:latin typeface="Calibri" panose="020F0502020204030204" pitchFamily="34" charset="0"/>
              <a:cs typeface="Times New Roman" panose="02020603050405020304" pitchFamily="18" charset="0"/>
            </a:endParaRPr>
          </a:p>
          <a:p>
            <a:pPr fontAlgn="base"/>
            <a:r>
              <a:rPr lang="en-US" sz="8800" b="1" dirty="0">
                <a:latin typeface="Calibri" panose="020F0502020204030204" pitchFamily="34" charset="0"/>
                <a:cs typeface="Times New Roman" panose="02020603050405020304" pitchFamily="18" charset="0"/>
              </a:rPr>
              <a:t>Significant Emissions Reduction: </a:t>
            </a:r>
            <a:r>
              <a:rPr lang="en-US" sz="8800" dirty="0">
                <a:latin typeface="Calibri" panose="020F0502020204030204" pitchFamily="34" charset="0"/>
                <a:cs typeface="Times New Roman" panose="02020603050405020304" pitchFamily="18" charset="0"/>
              </a:rPr>
              <a:t>Prevented an estimated 2,981 tCO2e in greenhouse gas emissions.</a:t>
            </a:r>
          </a:p>
          <a:p>
            <a:pPr fontAlgn="base"/>
            <a:endParaRPr lang="en-US" sz="3200" dirty="0">
              <a:latin typeface="Calibri" panose="020F0502020204030204" pitchFamily="34" charset="0"/>
              <a:cs typeface="Times New Roman" panose="02020603050405020304" pitchFamily="18" charset="0"/>
            </a:endParaRPr>
          </a:p>
          <a:p>
            <a:pPr fontAlgn="base"/>
            <a:r>
              <a:rPr lang="en-US" sz="8800" b="1" dirty="0">
                <a:latin typeface="Calibri" panose="020F0502020204030204" pitchFamily="34" charset="0"/>
                <a:cs typeface="Times New Roman" panose="02020603050405020304" pitchFamily="18" charset="0"/>
              </a:rPr>
              <a:t>Major Logistics Efficiency: </a:t>
            </a:r>
            <a:r>
              <a:rPr lang="en-US" sz="8800" dirty="0">
                <a:latin typeface="Calibri" panose="020F0502020204030204" pitchFamily="34" charset="0"/>
                <a:cs typeface="Times New Roman" panose="02020603050405020304" pitchFamily="18" charset="0"/>
              </a:rPr>
              <a:t>Saved 2.8 M km in total travel distance through localized soil reuse.</a:t>
            </a:r>
          </a:p>
          <a:p>
            <a:pPr fontAlgn="base"/>
            <a:endParaRPr lang="en-US" sz="3200" dirty="0">
              <a:latin typeface="Calibri" panose="020F0502020204030204" pitchFamily="34" charset="0"/>
              <a:cs typeface="Times New Roman" panose="02020603050405020304" pitchFamily="18" charset="0"/>
            </a:endParaRPr>
          </a:p>
          <a:p>
            <a:pPr fontAlgn="base"/>
            <a:r>
              <a:rPr lang="en-US" sz="8800" b="1" dirty="0">
                <a:latin typeface="Calibri" panose="020F0502020204030204" pitchFamily="34" charset="0"/>
                <a:cs typeface="Times New Roman" panose="02020603050405020304" pitchFamily="18" charset="0"/>
              </a:rPr>
              <a:t>Reduced leachate in groundwater: </a:t>
            </a:r>
            <a:r>
              <a:rPr lang="en-US" sz="8800" dirty="0">
                <a:latin typeface="Calibri" panose="020F0502020204030204" pitchFamily="34" charset="0"/>
                <a:cs typeface="Times New Roman" panose="02020603050405020304" pitchFamily="18" charset="0"/>
              </a:rPr>
              <a:t>Leachate collection system onsite</a:t>
            </a:r>
            <a:endParaRPr lang="en-CA" sz="8800" b="1" dirty="0"/>
          </a:p>
          <a:p>
            <a:pPr fontAlgn="base"/>
            <a:endParaRPr lang="en-CA" sz="3100"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endParaRPr lang="en-CA" sz="2000" dirty="0"/>
          </a:p>
          <a:p>
            <a:pPr marL="0" indent="0">
              <a:buNone/>
            </a:pPr>
            <a:r>
              <a:rPr lang="en-CA" sz="3600" b="1" dirty="0"/>
              <a:t>Assumptions</a:t>
            </a:r>
          </a:p>
          <a:p>
            <a:pPr marL="285750" indent="-285750">
              <a:buFont typeface="Arial" panose="020B0604020202020204" pitchFamily="34" charset="0"/>
              <a:buChar char="•"/>
            </a:pPr>
            <a:r>
              <a:rPr lang="en-CA" sz="3600" dirty="0">
                <a:latin typeface="Calibri" panose="020F0502020204030204" pitchFamily="34" charset="0"/>
                <a:cs typeface="Times New Roman" panose="02020603050405020304" pitchFamily="18" charset="0"/>
              </a:rPr>
              <a:t>Based on $150 per load tipping fee, not a lot is known of sites receiving Table 3.1 ICC ESQS</a:t>
            </a:r>
          </a:p>
          <a:p>
            <a:pPr marL="285750" indent="-285750">
              <a:buFont typeface="Arial" panose="020B0604020202020204" pitchFamily="34" charset="0"/>
              <a:buChar char="•"/>
            </a:pPr>
            <a:r>
              <a:rPr lang="en-CA" sz="3600" dirty="0">
                <a:latin typeface="Calibri" panose="020F0502020204030204" pitchFamily="34" charset="0"/>
                <a:cs typeface="Times New Roman" panose="02020603050405020304" pitchFamily="18" charset="0"/>
              </a:rPr>
              <a:t>Savings calcs include staffing salaries and project development and operations costs.</a:t>
            </a:r>
            <a:endParaRPr lang="en-CA" sz="3600" dirty="0"/>
          </a:p>
          <a:p>
            <a:pPr marL="285750" indent="-285750">
              <a:buFont typeface="Arial" panose="020B0604020202020204" pitchFamily="34" charset="0"/>
              <a:buChar char="•"/>
            </a:pPr>
            <a:r>
              <a:rPr lang="en-CA" sz="3600" dirty="0"/>
              <a:t>65 km average distance per load value taken from MECP news release and OSPE report</a:t>
            </a:r>
          </a:p>
          <a:p>
            <a:pPr marL="285750" indent="-285750">
              <a:buFont typeface="Arial" panose="020B0604020202020204" pitchFamily="34" charset="0"/>
              <a:buChar char="•"/>
            </a:pPr>
            <a:r>
              <a:rPr lang="en-CA" sz="3600" dirty="0"/>
              <a:t>Downtown locations within each municipality were chosen as a fixed point for the starting point of the soil transport. </a:t>
            </a:r>
          </a:p>
          <a:p>
            <a:pPr marL="285750" indent="-285750">
              <a:buFont typeface="Arial" panose="020B0604020202020204" pitchFamily="34" charset="0"/>
              <a:buChar char="•"/>
            </a:pPr>
            <a:r>
              <a:rPr lang="en-CA" sz="3600" dirty="0"/>
              <a:t>Soil journey per load consists of 2 trips; there and back, with no other deviations.</a:t>
            </a:r>
          </a:p>
          <a:p>
            <a:pPr marL="285750" indent="-285750">
              <a:buFont typeface="Arial" panose="020B0604020202020204" pitchFamily="34" charset="0"/>
              <a:buChar char="•"/>
            </a:pPr>
            <a:r>
              <a:rPr lang="en-CA" sz="3600" dirty="0"/>
              <a:t>All soil loads were transported using a dual axle, non-trailer, dump truck</a:t>
            </a:r>
          </a:p>
          <a:p>
            <a:pPr marL="285750" indent="-285750">
              <a:buFont typeface="Arial" panose="020B0604020202020204" pitchFamily="34" charset="0"/>
              <a:buChar char="•"/>
            </a:pPr>
            <a:endParaRPr lang="en-CA" sz="3600" dirty="0"/>
          </a:p>
          <a:p>
            <a:pPr marL="0" indent="0">
              <a:buNone/>
            </a:pPr>
            <a:r>
              <a:rPr lang="en-CA" sz="3600" b="1" dirty="0"/>
              <a:t>Sources</a:t>
            </a:r>
          </a:p>
          <a:p>
            <a:r>
              <a:rPr lang="en-CA" sz="3600" dirty="0"/>
              <a:t>Diesel GHG factor -  </a:t>
            </a:r>
            <a:r>
              <a:rPr lang="en-CA" sz="3600" i="1" dirty="0"/>
              <a:t>Sourced from Environment and Climate Change Canada’s National Inventory Report 2019</a:t>
            </a:r>
          </a:p>
          <a:p>
            <a:r>
              <a:rPr lang="en-CA" sz="3600" i="1" dirty="0"/>
              <a:t>Ontario Society of Professional Engineers Report 2016-excess-soil-management.pdf (rccao.com) - “Most of the projects, at 67% (8 out of 12) using dual-axle vehicles for soil disposal made more than 100 trips for this function. Of those, half (4 out of 8) travelled between 50 and 100 kilometres one way to dispose soil. “</a:t>
            </a:r>
          </a:p>
          <a:p>
            <a:r>
              <a:rPr lang="en-CA" sz="3600" i="1" dirty="0"/>
              <a:t>MECP News Release Ontario Making it Easier and Safer to Reuse Local Excess Soil | Ontario Newsroom - “Soils travel long distances to either a landfill or reuse site. On average, a load of excess soil travels 65 km or more”</a:t>
            </a:r>
          </a:p>
        </p:txBody>
      </p:sp>
      <p:cxnSp>
        <p:nvCxnSpPr>
          <p:cNvPr id="6" name="Straight Connector 5">
            <a:extLst>
              <a:ext uri="{FF2B5EF4-FFF2-40B4-BE49-F238E27FC236}">
                <a16:creationId xmlns:a16="http://schemas.microsoft.com/office/drawing/2014/main" id="{3A1A1813-FF26-E4A3-19F1-3BDF7CB99F71}"/>
              </a:ext>
            </a:extLst>
          </p:cNvPr>
          <p:cNvCxnSpPr/>
          <p:nvPr/>
        </p:nvCxnSpPr>
        <p:spPr>
          <a:xfrm>
            <a:off x="1334814" y="4508938"/>
            <a:ext cx="854491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27360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l.d337bNVf.IiuPJAoTIQ"/>
</p:tagLst>
</file>

<file path=ppt/theme/theme1.xml><?xml version="1.0" encoding="utf-8"?>
<a:theme xmlns:a="http://schemas.openxmlformats.org/drawingml/2006/main" name="Office Theme">
  <a:themeElements>
    <a:clrScheme name="ROP colours">
      <a:dk1>
        <a:sysClr val="windowText" lastClr="000000"/>
      </a:dk1>
      <a:lt1>
        <a:sysClr val="window" lastClr="FFFFFF"/>
      </a:lt1>
      <a:dk2>
        <a:srgbClr val="546670"/>
      </a:dk2>
      <a:lt2>
        <a:srgbClr val="D4DCF0"/>
      </a:lt2>
      <a:accent1>
        <a:srgbClr val="5285C4"/>
      </a:accent1>
      <a:accent2>
        <a:srgbClr val="96AFDB"/>
      </a:accent2>
      <a:accent3>
        <a:srgbClr val="9DA6AB"/>
      </a:accent3>
      <a:accent4>
        <a:srgbClr val="DFE5E8"/>
      </a:accent4>
      <a:accent5>
        <a:srgbClr val="5430BB"/>
      </a:accent5>
      <a:accent6>
        <a:srgbClr val="8D34E0"/>
      </a:accent6>
      <a:hlink>
        <a:srgbClr val="00B0F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56f99f3-9d86-47a1-8203-3b41b1cb0c68}" enabled="0" method="" siteId="{356f99f3-9d86-47a1-8203-3b41b1cb0c68}" removed="1"/>
</clbl:labelList>
</file>

<file path=docProps/app.xml><?xml version="1.0" encoding="utf-8"?>
<Properties xmlns="http://schemas.openxmlformats.org/officeDocument/2006/extended-properties" xmlns:vt="http://schemas.openxmlformats.org/officeDocument/2006/docPropsVTypes">
  <Template/>
  <TotalTime>9721</TotalTime>
  <Words>1282</Words>
  <Application>Microsoft Office PowerPoint</Application>
  <PresentationFormat>Widescreen</PresentationFormat>
  <Paragraphs>204</Paragraphs>
  <Slides>14</Slides>
  <Notes>14</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4" baseType="lpstr">
      <vt:lpstr>Aptos</vt:lpstr>
      <vt:lpstr>Arial</vt:lpstr>
      <vt:lpstr>Arial Black</vt:lpstr>
      <vt:lpstr>Calibri</vt:lpstr>
      <vt:lpstr>Calibri Light</vt:lpstr>
      <vt:lpstr>Cambria</vt:lpstr>
      <vt:lpstr>Courier New</vt:lpstr>
      <vt:lpstr>Wingdings</vt:lpstr>
      <vt:lpstr>Office Theme</vt:lpstr>
      <vt:lpstr>think-cell Slide</vt:lpstr>
      <vt:lpstr>PowerPoint Presentation</vt:lpstr>
      <vt:lpstr>New Beginnings   </vt:lpstr>
      <vt:lpstr>CBSRS - South Fill Area</vt:lpstr>
      <vt:lpstr>Planning and Preparation </vt:lpstr>
      <vt:lpstr>Planning &amp; Preparation </vt:lpstr>
      <vt:lpstr>Phased Implementation for Execution</vt:lpstr>
      <vt:lpstr>The Site in Action- Results </vt:lpstr>
      <vt:lpstr>What’s Forecasted</vt:lpstr>
      <vt:lpstr>Cost Savings and Environmental Benefits </vt:lpstr>
      <vt:lpstr>Strategic Framework- Keys to Success </vt:lpstr>
      <vt:lpstr>Strategic Framework- Concept to Completion  </vt:lpstr>
      <vt:lpstr>Lessons Learned</vt:lpstr>
      <vt:lpstr>Strategic Framework- Awards &amp; Recognition</vt:lpstr>
      <vt:lpstr>PowerPoint Presentation</vt:lpstr>
    </vt:vector>
  </TitlesOfParts>
  <Company>Region of Peel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Bell, Chris</dc:creator>
  <cp:lastModifiedBy>Grzesiak, Ryan</cp:lastModifiedBy>
  <cp:revision>348</cp:revision>
  <cp:lastPrinted>2018-07-03T17:12:53Z</cp:lastPrinted>
  <dcterms:created xsi:type="dcterms:W3CDTF">2017-04-05T17:03:10Z</dcterms:created>
  <dcterms:modified xsi:type="dcterms:W3CDTF">2026-04-08T23:49:44Z</dcterms:modified>
</cp:coreProperties>
</file>