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 id="2147483656" r:id="rId3"/>
    <p:sldMasterId id="2147483652" r:id="rId4"/>
    <p:sldMasterId id="2147483654" r:id="rId5"/>
    <p:sldMasterId id="2147483712" r:id="rId6"/>
  </p:sldMasterIdLst>
  <p:notesMasterIdLst>
    <p:notesMasterId r:id="rId29"/>
  </p:notesMasterIdLst>
  <p:sldIdLst>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6" r:id="rId23"/>
    <p:sldId id="288" r:id="rId24"/>
    <p:sldId id="282" r:id="rId25"/>
    <p:sldId id="283" r:id="rId26"/>
    <p:sldId id="284" r:id="rId27"/>
    <p:sldId id="28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2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6" autoAdjust="0"/>
    <p:restoredTop sz="85094" autoAdjust="0"/>
  </p:normalViewPr>
  <p:slideViewPr>
    <p:cSldViewPr snapToGrid="0">
      <p:cViewPr varScale="1">
        <p:scale>
          <a:sx n="94" d="100"/>
          <a:sy n="94" d="100"/>
        </p:scale>
        <p:origin x="111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CCE2B9-82E2-46CE-9962-089DE201256D}" type="datetimeFigureOut">
              <a:rPr lang="en-CA" smtClean="0"/>
              <a:t>2026-04-02</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74C25D-2EF9-476D-8AC3-7884A7B4ADF8}" type="slidenum">
              <a:rPr lang="en-CA" smtClean="0"/>
              <a:t>‹#›</a:t>
            </a:fld>
            <a:endParaRPr lang="en-CA"/>
          </a:p>
        </p:txBody>
      </p:sp>
    </p:spTree>
    <p:extLst>
      <p:ext uri="{BB962C8B-B14F-4D97-AF65-F5344CB8AC3E}">
        <p14:creationId xmlns:p14="http://schemas.microsoft.com/office/powerpoint/2010/main" val="1253288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 quick overview of what we will be discussing:</a:t>
            </a:r>
          </a:p>
          <a:p>
            <a:pPr marL="173422" indent="-173422">
              <a:buFontTx/>
              <a:buChar char="-"/>
            </a:pPr>
            <a:r>
              <a:rPr lang="en-US" baseline="0" dirty="0"/>
              <a:t>Background information </a:t>
            </a:r>
          </a:p>
          <a:p>
            <a:pPr marL="173422" indent="-173422">
              <a:buFontTx/>
              <a:buChar char="-"/>
            </a:pPr>
            <a:r>
              <a:rPr lang="en-US" baseline="0" dirty="0"/>
              <a:t>Sources, fate and transport of 6PPD and 6PPD </a:t>
            </a:r>
            <a:r>
              <a:rPr lang="en-US" baseline="0" dirty="0" err="1"/>
              <a:t>quinone</a:t>
            </a:r>
            <a:endParaRPr lang="en-US" baseline="0" dirty="0"/>
          </a:p>
          <a:p>
            <a:pPr marL="173422" indent="-173422">
              <a:buFontTx/>
              <a:buChar char="-"/>
            </a:pPr>
            <a:r>
              <a:rPr lang="en-US" baseline="0" dirty="0"/>
              <a:t>Exposure routes</a:t>
            </a:r>
          </a:p>
          <a:p>
            <a:pPr marL="173422" indent="-173422">
              <a:buFontTx/>
              <a:buChar char="-"/>
            </a:pPr>
            <a:r>
              <a:rPr lang="en-US" baseline="0" dirty="0"/>
              <a:t>Environmental impacts of 6ppd-quinone</a:t>
            </a:r>
          </a:p>
          <a:p>
            <a:pPr marL="173422" indent="-173422">
              <a:buFontTx/>
              <a:buChar char="-"/>
            </a:pPr>
            <a:r>
              <a:rPr lang="en-US" baseline="0" dirty="0"/>
              <a:t>Analytical measurement technique used</a:t>
            </a:r>
          </a:p>
          <a:p>
            <a:pPr marL="173422" indent="-173422">
              <a:buFontTx/>
              <a:buChar char="-"/>
            </a:pPr>
            <a:r>
              <a:rPr lang="en-US" baseline="0" dirty="0"/>
              <a:t>Occurrence in environmental waters</a:t>
            </a:r>
          </a:p>
          <a:p>
            <a:pPr marL="173422" indent="-173422">
              <a:buFontTx/>
              <a:buChar char="-"/>
            </a:pPr>
            <a:r>
              <a:rPr lang="en-US" baseline="0" dirty="0"/>
              <a:t>Regulatory landscape</a:t>
            </a:r>
          </a:p>
          <a:p>
            <a:pPr marL="173422" indent="-173422">
              <a:buFontTx/>
              <a:buChar char="-"/>
            </a:pPr>
            <a:r>
              <a:rPr lang="en-US" baseline="0" dirty="0"/>
              <a:t>What’s next?</a:t>
            </a:r>
            <a:endParaRPr lang="en-US" dirty="0"/>
          </a:p>
        </p:txBody>
      </p:sp>
      <p:sp>
        <p:nvSpPr>
          <p:cNvPr id="4" name="Slide Number Placeholder 3"/>
          <p:cNvSpPr>
            <a:spLocks noGrp="1"/>
          </p:cNvSpPr>
          <p:nvPr>
            <p:ph type="sldNum" sz="quarter" idx="10"/>
          </p:nvPr>
        </p:nvSpPr>
        <p:spPr/>
        <p:txBody>
          <a:bodyPr/>
          <a:lstStyle/>
          <a:p>
            <a:fld id="{A4E122FF-E33E-4E3A-A46D-CB4806B76735}" type="slidenum">
              <a:rPr lang="en-US" smtClean="0"/>
              <a:t>2</a:t>
            </a:fld>
            <a:endParaRPr lang="en-US"/>
          </a:p>
        </p:txBody>
      </p:sp>
    </p:spTree>
    <p:extLst>
      <p:ext uri="{BB962C8B-B14F-4D97-AF65-F5344CB8AC3E}">
        <p14:creationId xmlns:p14="http://schemas.microsoft.com/office/powerpoint/2010/main" val="2558110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environmental impacts and growing need for this analysis we</a:t>
            </a:r>
            <a:r>
              <a:rPr lang="en-US" baseline="0" dirty="0"/>
              <a:t> decided to proceed with the development and validation of the method.</a:t>
            </a:r>
          </a:p>
          <a:p>
            <a:endParaRPr lang="en-US" baseline="0" dirty="0"/>
          </a:p>
          <a:p>
            <a:r>
              <a:rPr lang="en-US" baseline="0" dirty="0"/>
              <a:t>We have extensive quality assurance and quality control criteria that are followed when a method is developed.</a:t>
            </a:r>
          </a:p>
          <a:p>
            <a:endParaRPr lang="en-US" baseline="0" dirty="0"/>
          </a:p>
          <a:p>
            <a:r>
              <a:rPr lang="en-US" baseline="0" dirty="0"/>
              <a:t>Performance parameters such as: method detection limits, accuracy and precision and recovery values are all calculated to determine if the validation results meet our performance limits.  When our method was being developed the draft method was not available at that time so our internal corporate criteria (which is often times more stringent than EPA guidelines) was used during the setup.  We go through multiple sets of spikes at varying levels to verify our analysis range.  These results are tabulated and levels of detection are established.</a:t>
            </a:r>
            <a:endParaRPr lang="en-US" dirty="0"/>
          </a:p>
        </p:txBody>
      </p:sp>
      <p:sp>
        <p:nvSpPr>
          <p:cNvPr id="4" name="Slide Number Placeholder 3"/>
          <p:cNvSpPr>
            <a:spLocks noGrp="1"/>
          </p:cNvSpPr>
          <p:nvPr>
            <p:ph type="sldNum" sz="quarter" idx="10"/>
          </p:nvPr>
        </p:nvSpPr>
        <p:spPr/>
        <p:txBody>
          <a:bodyPr/>
          <a:lstStyle/>
          <a:p>
            <a:fld id="{A4E122FF-E33E-4E3A-A46D-CB4806B76735}" type="slidenum">
              <a:rPr lang="en-US" smtClean="0"/>
              <a:t>11</a:t>
            </a:fld>
            <a:endParaRPr lang="en-US"/>
          </a:p>
        </p:txBody>
      </p:sp>
    </p:spTree>
    <p:extLst>
      <p:ext uri="{BB962C8B-B14F-4D97-AF65-F5344CB8AC3E}">
        <p14:creationId xmlns:p14="http://schemas.microsoft.com/office/powerpoint/2010/main" val="941352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method was developed back in 2021 back then with custom synthesized standards as that was all that was available at the time.  </a:t>
            </a:r>
          </a:p>
          <a:p>
            <a:endParaRPr lang="en-US" baseline="0" dirty="0"/>
          </a:p>
          <a:p>
            <a:r>
              <a:rPr lang="en-US" baseline="0" dirty="0"/>
              <a:t>Now all the standards are commercially available.  This test requests a 250 mL sample volume in a glass container and has a hold time is 28 days.  Samples are to be sent cold with no preservative required.  We offer 11 – 15 day regular TAT with 7 – 10 day and 5- 6 day rush options. </a:t>
            </a:r>
          </a:p>
          <a:p>
            <a:endParaRPr lang="en-US" baseline="0" dirty="0"/>
          </a:p>
          <a:p>
            <a:r>
              <a:rPr lang="en-US" baseline="0" dirty="0"/>
              <a:t>Solid phase extraction is done using mixed mode cation exchange cartridges (MCX cartridges).  Analytes are eluted with an ammonium hydroxide solution and run by LCMSMS.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A4E122FF-E33E-4E3A-A46D-CB4806B76735}" type="slidenum">
              <a:rPr lang="en-US" smtClean="0"/>
              <a:t>12</a:t>
            </a:fld>
            <a:endParaRPr lang="en-US"/>
          </a:p>
        </p:txBody>
      </p:sp>
    </p:spTree>
    <p:extLst>
      <p:ext uri="{BB962C8B-B14F-4D97-AF65-F5344CB8AC3E}">
        <p14:creationId xmlns:p14="http://schemas.microsoft.com/office/powerpoint/2010/main" val="12591026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brings us to instrumentation, we used LCMSMS instrumentation for this analysis which is also known as tandem quadrupole liquid chromatography mass spectrometry.  There are several different acronyms that users use for this: LC-QQQ, etc. </a:t>
            </a:r>
          </a:p>
          <a:p>
            <a:endParaRPr lang="en-US" baseline="0" dirty="0"/>
          </a:p>
          <a:p>
            <a:r>
              <a:rPr lang="en-US" baseline="0" dirty="0"/>
              <a:t>This technique uses Multiple Reaction Monitoring (MRM) transitions.  So what happens is selected ions (which are the precursor ions) make it through the first quadrupole and then into the collision cell.  They are then fragmented and directed into the second quadrupole which result in product ions which we obtain results for.  The two quadrupoles act as mass filters which make this instrumentation highly selective and very sensitive.  </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A4E122FF-E33E-4E3A-A46D-CB4806B76735}" type="slidenum">
              <a:rPr lang="en-US" smtClean="0"/>
              <a:t>13</a:t>
            </a:fld>
            <a:endParaRPr lang="en-US"/>
          </a:p>
        </p:txBody>
      </p:sp>
    </p:spTree>
    <p:extLst>
      <p:ext uri="{BB962C8B-B14F-4D97-AF65-F5344CB8AC3E}">
        <p14:creationId xmlns:p14="http://schemas.microsoft.com/office/powerpoint/2010/main" val="2109799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Isotope dilution is used for the quantification of results.  </a:t>
            </a:r>
          </a:p>
          <a:p>
            <a:endParaRPr lang="en-US" baseline="0" dirty="0"/>
          </a:p>
          <a:p>
            <a:pPr defTabSz="924916"/>
            <a:r>
              <a:rPr lang="en-US" baseline="0" dirty="0"/>
              <a:t>Why is this important for analysis?  In analytical chemistry we use these isotopically labeled standards as surrogates or internal standards to correct for variations in sample preparation and instrument conditions.  They can correct for matrix effects and ion suppression/enhancement in mass spectrometry.  This better enables us to provide enhanced reliability since these isotopically labeled standards mimic the behavior of the target compounds during analysis.  Resulting in higher accuracy and reproducibility of our results making it a suitable choice for complex matrices. </a:t>
            </a:r>
            <a:endParaRPr lang="en-US" dirty="0"/>
          </a:p>
          <a:p>
            <a:endParaRPr lang="en-US" baseline="0" dirty="0"/>
          </a:p>
          <a:p>
            <a:r>
              <a:rPr lang="en-US" baseline="0" dirty="0"/>
              <a:t>We use two different isotopically labelled 6PPD-quinone standards for our surrogate and internal standard.  We have a wide linear range for our analysis which is from 1 – 500 ng/L (ppt).</a:t>
            </a:r>
            <a:endParaRPr lang="en-US" dirty="0"/>
          </a:p>
        </p:txBody>
      </p:sp>
      <p:sp>
        <p:nvSpPr>
          <p:cNvPr id="4" name="Slide Number Placeholder 3"/>
          <p:cNvSpPr>
            <a:spLocks noGrp="1"/>
          </p:cNvSpPr>
          <p:nvPr>
            <p:ph type="sldNum" sz="quarter" idx="10"/>
          </p:nvPr>
        </p:nvSpPr>
        <p:spPr/>
        <p:txBody>
          <a:bodyPr/>
          <a:lstStyle/>
          <a:p>
            <a:fld id="{A4E122FF-E33E-4E3A-A46D-CB4806B76735}" type="slidenum">
              <a:rPr lang="en-US" smtClean="0"/>
              <a:t>14</a:t>
            </a:fld>
            <a:endParaRPr lang="en-US"/>
          </a:p>
        </p:txBody>
      </p:sp>
    </p:spTree>
    <p:extLst>
      <p:ext uri="{BB962C8B-B14F-4D97-AF65-F5344CB8AC3E}">
        <p14:creationId xmlns:p14="http://schemas.microsoft.com/office/powerpoint/2010/main" val="11939987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multiple spikes used in the validation of the method are tabulated and for this analysis we have a method detection limit of 0.3 ng/L (ppt)</a:t>
            </a:r>
            <a:endParaRPr lang="en-US" dirty="0"/>
          </a:p>
          <a:p>
            <a:endParaRPr lang="en-US" dirty="0"/>
          </a:p>
          <a:p>
            <a:r>
              <a:rPr lang="en-US" dirty="0"/>
              <a:t>We use</a:t>
            </a:r>
            <a:r>
              <a:rPr lang="en-US" baseline="0" dirty="0"/>
              <a:t> a l</a:t>
            </a:r>
            <a:r>
              <a:rPr lang="en-US" dirty="0"/>
              <a:t>ow sample</a:t>
            </a:r>
            <a:r>
              <a:rPr lang="en-US" baseline="0" dirty="0"/>
              <a:t> size (50 mL) and have short run times allowing results to be available to clients quicker so they can make decisions sooner. </a:t>
            </a:r>
          </a:p>
          <a:p>
            <a:endParaRPr lang="en-US" baseline="0" dirty="0"/>
          </a:p>
          <a:p>
            <a:r>
              <a:rPr lang="en-US" baseline="0" dirty="0"/>
              <a:t>The AGAT developed method uses low solvent consumption which is more environmentally friendly when compared to other methods that are currently available.  There is now draft EPA method 1634 that is available.  </a:t>
            </a:r>
          </a:p>
          <a:p>
            <a:endParaRPr lang="en-US" baseline="0" dirty="0"/>
          </a:p>
          <a:p>
            <a:r>
              <a:rPr lang="en-US" baseline="0" dirty="0"/>
              <a:t>We have experience with many storm and surface water samples throughout the years since we have had this method available since 2021.  We are one of the first labs to offer this analysis as part of a special project for a large consulting firm. </a:t>
            </a:r>
          </a:p>
        </p:txBody>
      </p:sp>
      <p:sp>
        <p:nvSpPr>
          <p:cNvPr id="4" name="Slide Number Placeholder 3"/>
          <p:cNvSpPr>
            <a:spLocks noGrp="1"/>
          </p:cNvSpPr>
          <p:nvPr>
            <p:ph type="sldNum" sz="quarter" idx="10"/>
          </p:nvPr>
        </p:nvSpPr>
        <p:spPr/>
        <p:txBody>
          <a:bodyPr/>
          <a:lstStyle/>
          <a:p>
            <a:fld id="{A4E122FF-E33E-4E3A-A46D-CB4806B76735}" type="slidenum">
              <a:rPr lang="en-US" smtClean="0"/>
              <a:t>15</a:t>
            </a:fld>
            <a:endParaRPr lang="en-US"/>
          </a:p>
        </p:txBody>
      </p:sp>
    </p:spTree>
    <p:extLst>
      <p:ext uri="{BB962C8B-B14F-4D97-AF65-F5344CB8AC3E}">
        <p14:creationId xmlns:p14="http://schemas.microsoft.com/office/powerpoint/2010/main" val="236718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quick look at the occurrences of 6PPD-quinone in</a:t>
            </a:r>
            <a:r>
              <a:rPr lang="en-US" baseline="0" dirty="0"/>
              <a:t> different locations using in house standards versus commercial standard.  Please note the units are ug/L which are ppb.  Our method units are in ng/L (ppt)</a:t>
            </a:r>
            <a:endParaRPr lang="en-US" dirty="0"/>
          </a:p>
          <a:p>
            <a:endParaRPr lang="en-US" dirty="0"/>
          </a:p>
          <a:p>
            <a:r>
              <a:rPr lang="en-US" dirty="0"/>
              <a:t>As you can see the surface runoff has very high concentrations of 6PPD-quinone.</a:t>
            </a:r>
          </a:p>
          <a:p>
            <a:r>
              <a:rPr lang="en-US" dirty="0"/>
              <a:t>Whereas the receiving</a:t>
            </a:r>
            <a:r>
              <a:rPr lang="en-US" baseline="0" dirty="0"/>
              <a:t> water concentrations are lower likely due to being diluted but it is possible to observe concentrations over LC50.</a:t>
            </a:r>
            <a:endParaRPr lang="en-US" dirty="0"/>
          </a:p>
        </p:txBody>
      </p:sp>
      <p:sp>
        <p:nvSpPr>
          <p:cNvPr id="4" name="Slide Number Placeholder 3"/>
          <p:cNvSpPr>
            <a:spLocks noGrp="1"/>
          </p:cNvSpPr>
          <p:nvPr>
            <p:ph type="sldNum" sz="quarter" idx="10"/>
          </p:nvPr>
        </p:nvSpPr>
        <p:spPr/>
        <p:txBody>
          <a:bodyPr/>
          <a:lstStyle/>
          <a:p>
            <a:fld id="{A4E122FF-E33E-4E3A-A46D-CB4806B76735}" type="slidenum">
              <a:rPr lang="en-US" smtClean="0"/>
              <a:t>16</a:t>
            </a:fld>
            <a:endParaRPr lang="en-US"/>
          </a:p>
        </p:txBody>
      </p:sp>
    </p:spTree>
    <p:extLst>
      <p:ext uri="{BB962C8B-B14F-4D97-AF65-F5344CB8AC3E}">
        <p14:creationId xmlns:p14="http://schemas.microsoft.com/office/powerpoint/2010/main" val="4161338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7174C25D-2EF9-476D-8AC3-7884A7B4ADF8}" type="slidenum">
              <a:rPr lang="en-CA" smtClean="0"/>
              <a:t>17</a:t>
            </a:fld>
            <a:endParaRPr lang="en-CA"/>
          </a:p>
        </p:txBody>
      </p:sp>
    </p:spTree>
    <p:extLst>
      <p:ext uri="{BB962C8B-B14F-4D97-AF65-F5344CB8AC3E}">
        <p14:creationId xmlns:p14="http://schemas.microsoft.com/office/powerpoint/2010/main" val="18206801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a:t>
            </a:r>
            <a:r>
              <a:rPr lang="en-US" baseline="0" dirty="0"/>
              <a:t> EPA now has a draft Method 1634 for </a:t>
            </a:r>
            <a:r>
              <a:rPr lang="en-US" baseline="0" dirty="0" err="1"/>
              <a:t>stormwater</a:t>
            </a:r>
            <a:r>
              <a:rPr lang="en-US" baseline="0" dirty="0"/>
              <a:t> and surface waters.  It is a performance based method which means the analyst can make changes to the method to improved performance as long as everything is documented and still meets or exceeds the specified limits within the 1634 method. </a:t>
            </a:r>
          </a:p>
          <a:p>
            <a:endParaRPr lang="en-US" baseline="0" dirty="0"/>
          </a:p>
          <a:p>
            <a:r>
              <a:rPr lang="en-US" baseline="0" dirty="0"/>
              <a:t>The draft method is very similar to the AGAT in-house method.  It also uses SPE sample prep with LCMSMS detection and isotope dilution. </a:t>
            </a:r>
          </a:p>
          <a:p>
            <a:endParaRPr lang="en-US" baseline="0" dirty="0"/>
          </a:p>
          <a:p>
            <a:r>
              <a:rPr lang="en-US" baseline="0" dirty="0"/>
              <a:t>The EPA is working on developing screening values and a draft guideline of this is expected in 2024. </a:t>
            </a:r>
          </a:p>
          <a:p>
            <a:endParaRPr lang="en-US" baseline="0" dirty="0"/>
          </a:p>
          <a:p>
            <a:r>
              <a:rPr lang="en-US" baseline="0" dirty="0"/>
              <a:t>There are currently no regulations or guidelines in Canada.  The US has a screening value for acute exposures of 6PPD-Q in freshwater as 11 ng/L that is generally meant to be protective of 95% of freshwater species potentially exposed to 6PPD-Q for short durations (1 hour or less). </a:t>
            </a:r>
          </a:p>
          <a:p>
            <a:endParaRPr lang="en-US" baseline="0" dirty="0"/>
          </a:p>
          <a:p>
            <a:r>
              <a:rPr lang="en-US" baseline="0" dirty="0"/>
              <a:t>Efforts to be made to understand the situation in Canada: UBC, </a:t>
            </a:r>
            <a:r>
              <a:rPr lang="en-US" baseline="0" dirty="0" err="1"/>
              <a:t>USask</a:t>
            </a:r>
            <a:r>
              <a:rPr lang="en-US" baseline="0" dirty="0"/>
              <a:t>, BC Env have been looking into this. </a:t>
            </a:r>
            <a:endParaRPr lang="en-US" dirty="0"/>
          </a:p>
        </p:txBody>
      </p:sp>
      <p:sp>
        <p:nvSpPr>
          <p:cNvPr id="4" name="Slide Number Placeholder 3"/>
          <p:cNvSpPr>
            <a:spLocks noGrp="1"/>
          </p:cNvSpPr>
          <p:nvPr>
            <p:ph type="sldNum" sz="quarter" idx="10"/>
          </p:nvPr>
        </p:nvSpPr>
        <p:spPr/>
        <p:txBody>
          <a:bodyPr/>
          <a:lstStyle/>
          <a:p>
            <a:fld id="{A4E122FF-E33E-4E3A-A46D-CB4806B76735}" type="slidenum">
              <a:rPr lang="en-US" smtClean="0"/>
              <a:t>19</a:t>
            </a:fld>
            <a:endParaRPr lang="en-US"/>
          </a:p>
        </p:txBody>
      </p:sp>
    </p:spTree>
    <p:extLst>
      <p:ext uri="{BB962C8B-B14F-4D97-AF65-F5344CB8AC3E}">
        <p14:creationId xmlns:p14="http://schemas.microsoft.com/office/powerpoint/2010/main" val="4665807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State of Washington’s action plan for 6PPD-quinone</a:t>
            </a:r>
            <a:r>
              <a:rPr lang="en-US" baseline="0" dirty="0"/>
              <a:t>.  The blue area is where most of the focus is now so next steps can be taken. </a:t>
            </a:r>
            <a:endParaRPr lang="en-US" dirty="0"/>
          </a:p>
        </p:txBody>
      </p:sp>
      <p:sp>
        <p:nvSpPr>
          <p:cNvPr id="4" name="Slide Number Placeholder 3"/>
          <p:cNvSpPr>
            <a:spLocks noGrp="1"/>
          </p:cNvSpPr>
          <p:nvPr>
            <p:ph type="sldNum" sz="quarter" idx="10"/>
          </p:nvPr>
        </p:nvSpPr>
        <p:spPr/>
        <p:txBody>
          <a:bodyPr/>
          <a:lstStyle/>
          <a:p>
            <a:fld id="{A4E122FF-E33E-4E3A-A46D-CB4806B76735}" type="slidenum">
              <a:rPr lang="en-US" smtClean="0"/>
              <a:t>20</a:t>
            </a:fld>
            <a:endParaRPr lang="en-US"/>
          </a:p>
        </p:txBody>
      </p:sp>
    </p:spTree>
    <p:extLst>
      <p:ext uri="{BB962C8B-B14F-4D97-AF65-F5344CB8AC3E}">
        <p14:creationId xmlns:p14="http://schemas.microsoft.com/office/powerpoint/2010/main" val="34095998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next:</a:t>
            </a:r>
          </a:p>
          <a:p>
            <a:pPr marL="173422" indent="-173422">
              <a:buFontTx/>
              <a:buChar char="-"/>
            </a:pPr>
            <a:r>
              <a:rPr lang="en-US" dirty="0"/>
              <a:t>Research is still at an early stage.  </a:t>
            </a:r>
          </a:p>
          <a:p>
            <a:pPr marL="173422" indent="-173422">
              <a:buFontTx/>
              <a:buChar char="-"/>
            </a:pPr>
            <a:r>
              <a:rPr lang="en-US" dirty="0"/>
              <a:t>More data on</a:t>
            </a:r>
            <a:r>
              <a:rPr lang="en-US" baseline="0" dirty="0"/>
              <a:t> environmental impact and exposure is needed.</a:t>
            </a:r>
          </a:p>
          <a:p>
            <a:pPr marL="635879" lvl="1" indent="-173422">
              <a:buFontTx/>
              <a:buChar char="-"/>
            </a:pPr>
            <a:r>
              <a:rPr lang="en-US" baseline="0" dirty="0"/>
              <a:t>Looking more in depth at the effects on different organisms</a:t>
            </a:r>
          </a:p>
          <a:p>
            <a:pPr marL="635879" lvl="1" indent="-173422">
              <a:buFontTx/>
              <a:buChar char="-"/>
            </a:pPr>
            <a:r>
              <a:rPr lang="en-US" baseline="0" dirty="0"/>
              <a:t>What human health effects are observed</a:t>
            </a:r>
          </a:p>
          <a:p>
            <a:pPr marL="635879" lvl="1" indent="-173422">
              <a:buFontTx/>
              <a:buChar char="-"/>
            </a:pPr>
            <a:r>
              <a:rPr lang="en-US" baseline="0" dirty="0"/>
              <a:t>Risk assessment</a:t>
            </a:r>
          </a:p>
          <a:p>
            <a:pPr marL="173422" indent="-173422">
              <a:buFontTx/>
              <a:buChar char="-"/>
            </a:pPr>
            <a:r>
              <a:rPr lang="en-US" baseline="0" dirty="0"/>
              <a:t>What mitigation efforts or options are available</a:t>
            </a:r>
          </a:p>
          <a:p>
            <a:pPr marL="173422" indent="-173422">
              <a:buFontTx/>
              <a:buChar char="-"/>
            </a:pPr>
            <a:r>
              <a:rPr lang="en-US" baseline="0" dirty="0"/>
              <a:t>Source reduction</a:t>
            </a:r>
          </a:p>
          <a:p>
            <a:pPr marL="173422" indent="-173422">
              <a:buFontTx/>
              <a:buChar char="-"/>
            </a:pPr>
            <a:r>
              <a:rPr lang="en-US" baseline="0" dirty="0"/>
              <a:t>Remediation possibilities</a:t>
            </a:r>
          </a:p>
          <a:p>
            <a:pPr marL="173422" indent="-173422">
              <a:buFontTx/>
              <a:buChar char="-"/>
            </a:pPr>
            <a:r>
              <a:rPr lang="en-US" baseline="0" dirty="0"/>
              <a:t>Other transformation products of 6PPD</a:t>
            </a:r>
            <a:endParaRPr lang="en-US" dirty="0"/>
          </a:p>
        </p:txBody>
      </p:sp>
      <p:sp>
        <p:nvSpPr>
          <p:cNvPr id="4" name="Slide Number Placeholder 3"/>
          <p:cNvSpPr>
            <a:spLocks noGrp="1"/>
          </p:cNvSpPr>
          <p:nvPr>
            <p:ph type="sldNum" sz="quarter" idx="10"/>
          </p:nvPr>
        </p:nvSpPr>
        <p:spPr/>
        <p:txBody>
          <a:bodyPr/>
          <a:lstStyle/>
          <a:p>
            <a:fld id="{A4E122FF-E33E-4E3A-A46D-CB4806B76735}" type="slidenum">
              <a:rPr lang="en-US" smtClean="0"/>
              <a:t>21</a:t>
            </a:fld>
            <a:endParaRPr lang="en-US"/>
          </a:p>
        </p:txBody>
      </p:sp>
    </p:spTree>
    <p:extLst>
      <p:ext uri="{BB962C8B-B14F-4D97-AF65-F5344CB8AC3E}">
        <p14:creationId xmlns:p14="http://schemas.microsoft.com/office/powerpoint/2010/main" val="214727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6ppd Quinone? 6PPD-q is not an intentionally</a:t>
            </a:r>
            <a:r>
              <a:rPr lang="en-US" baseline="0" dirty="0"/>
              <a:t> produced compound but a byproduct of commonly used chemical called 6PPD (N-(1,3-dimethylbutyl)-N’-phenyl-p-</a:t>
            </a:r>
            <a:r>
              <a:rPr lang="en-US" baseline="0" dirty="0" err="1"/>
              <a:t>phenylenediamine</a:t>
            </a:r>
            <a:r>
              <a:rPr lang="en-US" baseline="0" dirty="0"/>
              <a:t>). </a:t>
            </a:r>
          </a:p>
          <a:p>
            <a:endParaRPr lang="en-US" baseline="0" dirty="0"/>
          </a:p>
          <a:p>
            <a:r>
              <a:rPr lang="en-US" baseline="0" dirty="0"/>
              <a:t>6PPD is a stabilizing additive used to make stronger more reliable tires, it’s found a levels of 0.4-2% in tires which is actually quite high.  The main pathway to produce 6PPD-quinone is the reaction of 6PPD with ozone in the air.  Another formation route is exposure to Sunlight, this type of induced transformation produces a 1% yield of 6PPD Quinone.</a:t>
            </a:r>
          </a:p>
          <a:p>
            <a:endParaRPr lang="en-US" baseline="0" dirty="0"/>
          </a:p>
          <a:p>
            <a:r>
              <a:rPr lang="en-US" baseline="0" dirty="0"/>
              <a:t>6PPD has a low water solubility but short half life (couple hours when in neutral water).  6PPD-Q has a high solubility making it highly mobile, it is also more toxic and more stable than just 6PPD.  </a:t>
            </a:r>
            <a:endParaRPr lang="en-US" dirty="0"/>
          </a:p>
        </p:txBody>
      </p:sp>
      <p:sp>
        <p:nvSpPr>
          <p:cNvPr id="4" name="Slide Number Placeholder 3"/>
          <p:cNvSpPr>
            <a:spLocks noGrp="1"/>
          </p:cNvSpPr>
          <p:nvPr>
            <p:ph type="sldNum" sz="quarter" idx="10"/>
          </p:nvPr>
        </p:nvSpPr>
        <p:spPr/>
        <p:txBody>
          <a:bodyPr/>
          <a:lstStyle/>
          <a:p>
            <a:fld id="{A4E122FF-E33E-4E3A-A46D-CB4806B76735}" type="slidenum">
              <a:rPr lang="en-US" smtClean="0"/>
              <a:t>3</a:t>
            </a:fld>
            <a:endParaRPr lang="en-US"/>
          </a:p>
        </p:txBody>
      </p:sp>
    </p:spTree>
    <p:extLst>
      <p:ext uri="{BB962C8B-B14F-4D97-AF65-F5344CB8AC3E}">
        <p14:creationId xmlns:p14="http://schemas.microsoft.com/office/powerpoint/2010/main" val="6045368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E122FF-E33E-4E3A-A46D-CB4806B76735}" type="slidenum">
              <a:rPr lang="en-US" smtClean="0"/>
              <a:t>22</a:t>
            </a:fld>
            <a:endParaRPr lang="en-US"/>
          </a:p>
        </p:txBody>
      </p:sp>
    </p:spTree>
    <p:extLst>
      <p:ext uri="{BB962C8B-B14F-4D97-AF65-F5344CB8AC3E}">
        <p14:creationId xmlns:p14="http://schemas.microsoft.com/office/powerpoint/2010/main" val="1191512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 little bit of background, it started with the u</a:t>
            </a:r>
            <a:r>
              <a:rPr lang="en-US" dirty="0"/>
              <a:t>nexplained salmon deaths before spawning eggs.  These symptoms were associated to</a:t>
            </a:r>
            <a:r>
              <a:rPr lang="en-US" baseline="0" dirty="0"/>
              <a:t> urban runoff mortality syndrome and dated back to</a:t>
            </a:r>
            <a:r>
              <a:rPr lang="en-US" dirty="0"/>
              <a:t> 1999.</a:t>
            </a:r>
          </a:p>
        </p:txBody>
      </p:sp>
      <p:sp>
        <p:nvSpPr>
          <p:cNvPr id="4" name="Slide Number Placeholder 3"/>
          <p:cNvSpPr>
            <a:spLocks noGrp="1"/>
          </p:cNvSpPr>
          <p:nvPr>
            <p:ph type="sldNum" sz="quarter" idx="10"/>
          </p:nvPr>
        </p:nvSpPr>
        <p:spPr/>
        <p:txBody>
          <a:bodyPr/>
          <a:lstStyle/>
          <a:p>
            <a:fld id="{A4E122FF-E33E-4E3A-A46D-CB4806B76735}" type="slidenum">
              <a:rPr lang="en-US" smtClean="0"/>
              <a:t>4</a:t>
            </a:fld>
            <a:endParaRPr lang="en-US"/>
          </a:p>
        </p:txBody>
      </p:sp>
    </p:spTree>
    <p:extLst>
      <p:ext uri="{BB962C8B-B14F-4D97-AF65-F5344CB8AC3E}">
        <p14:creationId xmlns:p14="http://schemas.microsoft.com/office/powerpoint/2010/main" val="3100698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group of scientists were tasked</a:t>
            </a:r>
            <a:r>
              <a:rPr lang="en-US" baseline="0" dirty="0"/>
              <a:t> to solve these mysterious salmon deaths and in doing so they discovered 6PPD-quinone and that it can be very toxic to </a:t>
            </a:r>
            <a:r>
              <a:rPr lang="en-US" baseline="0" dirty="0" err="1"/>
              <a:t>coho</a:t>
            </a:r>
            <a:r>
              <a:rPr lang="en-US" baseline="0" dirty="0"/>
              <a:t> salmon. </a:t>
            </a:r>
            <a:endParaRPr lang="en-US" dirty="0"/>
          </a:p>
        </p:txBody>
      </p:sp>
      <p:sp>
        <p:nvSpPr>
          <p:cNvPr id="4" name="Slide Number Placeholder 3"/>
          <p:cNvSpPr>
            <a:spLocks noGrp="1"/>
          </p:cNvSpPr>
          <p:nvPr>
            <p:ph type="sldNum" sz="quarter" idx="10"/>
          </p:nvPr>
        </p:nvSpPr>
        <p:spPr/>
        <p:txBody>
          <a:bodyPr/>
          <a:lstStyle/>
          <a:p>
            <a:fld id="{A4E122FF-E33E-4E3A-A46D-CB4806B76735}" type="slidenum">
              <a:rPr lang="en-US" smtClean="0"/>
              <a:t>5</a:t>
            </a:fld>
            <a:endParaRPr lang="en-US"/>
          </a:p>
        </p:txBody>
      </p:sp>
    </p:spTree>
    <p:extLst>
      <p:ext uri="{BB962C8B-B14F-4D97-AF65-F5344CB8AC3E}">
        <p14:creationId xmlns:p14="http://schemas.microsoft.com/office/powerpoint/2010/main" val="186214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6PPD is heavily used in the tire industry to extend the useful life of tires as well as improve their performance.  6ppd-quinone</a:t>
            </a:r>
            <a:r>
              <a:rPr lang="en-US" baseline="0" dirty="0"/>
              <a:t> is unfortunately highly soluble in water so when it is released into the environment via surface runoff from highways and roads if can easily dissolve and travel throughout our ecosystem.  Thus the monitoring of environmental waters is an emerging concern.  We can quantify 6PPD </a:t>
            </a:r>
            <a:r>
              <a:rPr lang="en-US" baseline="0" dirty="0" err="1"/>
              <a:t>quinone</a:t>
            </a:r>
            <a:r>
              <a:rPr lang="en-US" baseline="0" dirty="0"/>
              <a:t> at trace levels in surface water, surface runoff, groundwater, drinking water and waste water samples.</a:t>
            </a:r>
            <a:endParaRPr lang="en-US" dirty="0"/>
          </a:p>
        </p:txBody>
      </p:sp>
      <p:sp>
        <p:nvSpPr>
          <p:cNvPr id="4" name="Slide Number Placeholder 3"/>
          <p:cNvSpPr>
            <a:spLocks noGrp="1"/>
          </p:cNvSpPr>
          <p:nvPr>
            <p:ph type="sldNum" sz="quarter" idx="10"/>
          </p:nvPr>
        </p:nvSpPr>
        <p:spPr/>
        <p:txBody>
          <a:bodyPr/>
          <a:lstStyle/>
          <a:p>
            <a:fld id="{A4E122FF-E33E-4E3A-A46D-CB4806B76735}" type="slidenum">
              <a:rPr lang="en-US" smtClean="0"/>
              <a:t>6</a:t>
            </a:fld>
            <a:endParaRPr lang="en-US"/>
          </a:p>
        </p:txBody>
      </p:sp>
    </p:spTree>
    <p:extLst>
      <p:ext uri="{BB962C8B-B14F-4D97-AF65-F5344CB8AC3E}">
        <p14:creationId xmlns:p14="http://schemas.microsoft.com/office/powerpoint/2010/main" val="221740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Initial findings in 2020 </a:t>
            </a:r>
            <a:r>
              <a:rPr lang="en-US" baseline="0" dirty="0"/>
              <a:t>with in-house standards indicated 0.8-1.5 ug/L LC50.  (LC 50 is short for Lethal concentration 50, used to quantify exposure concentration of toxic substance lethal to half of test animals. </a:t>
            </a:r>
          </a:p>
          <a:p>
            <a:r>
              <a:rPr lang="en-US" baseline="0" dirty="0"/>
              <a:t>Toxicity studies done with commercial standards in 2022 this yielded an LC50 value of = 95 ng/L  and NOEC = 34 ng/L.  The NOEC is the no observed effect concentration. </a:t>
            </a:r>
          </a:p>
          <a:p>
            <a:endParaRPr lang="en-US" dirty="0"/>
          </a:p>
        </p:txBody>
      </p:sp>
      <p:sp>
        <p:nvSpPr>
          <p:cNvPr id="4" name="Slide Number Placeholder 3"/>
          <p:cNvSpPr>
            <a:spLocks noGrp="1"/>
          </p:cNvSpPr>
          <p:nvPr>
            <p:ph type="sldNum" sz="quarter" idx="10"/>
          </p:nvPr>
        </p:nvSpPr>
        <p:spPr/>
        <p:txBody>
          <a:bodyPr/>
          <a:lstStyle/>
          <a:p>
            <a:fld id="{A4E122FF-E33E-4E3A-A46D-CB4806B76735}" type="slidenum">
              <a:rPr lang="en-US" smtClean="0"/>
              <a:t>7</a:t>
            </a:fld>
            <a:endParaRPr lang="en-US"/>
          </a:p>
        </p:txBody>
      </p:sp>
    </p:spTree>
    <p:extLst>
      <p:ext uri="{BB962C8B-B14F-4D97-AF65-F5344CB8AC3E}">
        <p14:creationId xmlns:p14="http://schemas.microsoft.com/office/powerpoint/2010/main" val="3718567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a:t>
            </a:r>
            <a:r>
              <a:rPr lang="en-US" baseline="0" dirty="0"/>
              <a:t> continued and d</a:t>
            </a:r>
            <a:r>
              <a:rPr lang="en-US" dirty="0"/>
              <a:t>ifferent</a:t>
            </a:r>
            <a:r>
              <a:rPr lang="en-US" baseline="0" dirty="0"/>
              <a:t> responses for different fish species were observed.  As you can see the toxicity level was still quite high for Coho salmon. </a:t>
            </a:r>
            <a:endParaRPr lang="en-US" dirty="0"/>
          </a:p>
        </p:txBody>
      </p:sp>
      <p:sp>
        <p:nvSpPr>
          <p:cNvPr id="4" name="Slide Number Placeholder 3"/>
          <p:cNvSpPr>
            <a:spLocks noGrp="1"/>
          </p:cNvSpPr>
          <p:nvPr>
            <p:ph type="sldNum" sz="quarter" idx="10"/>
          </p:nvPr>
        </p:nvSpPr>
        <p:spPr/>
        <p:txBody>
          <a:bodyPr/>
          <a:lstStyle/>
          <a:p>
            <a:fld id="{A4E122FF-E33E-4E3A-A46D-CB4806B76735}" type="slidenum">
              <a:rPr lang="en-US" smtClean="0"/>
              <a:t>8</a:t>
            </a:fld>
            <a:endParaRPr lang="en-US"/>
          </a:p>
        </p:txBody>
      </p:sp>
    </p:spTree>
    <p:extLst>
      <p:ext uri="{BB962C8B-B14F-4D97-AF65-F5344CB8AC3E}">
        <p14:creationId xmlns:p14="http://schemas.microsoft.com/office/powerpoint/2010/main" val="1723093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research that was completed it was apparent that 6PPD-Quinone induces mortality, morphological changes and transcriptionally disrupts vascular permeability. </a:t>
            </a:r>
          </a:p>
        </p:txBody>
      </p:sp>
      <p:sp>
        <p:nvSpPr>
          <p:cNvPr id="4" name="Slide Number Placeholder 3"/>
          <p:cNvSpPr>
            <a:spLocks noGrp="1"/>
          </p:cNvSpPr>
          <p:nvPr>
            <p:ph type="sldNum" sz="quarter" idx="10"/>
          </p:nvPr>
        </p:nvSpPr>
        <p:spPr/>
        <p:txBody>
          <a:bodyPr/>
          <a:lstStyle/>
          <a:p>
            <a:fld id="{A4E122FF-E33E-4E3A-A46D-CB4806B76735}" type="slidenum">
              <a:rPr lang="en-US" smtClean="0"/>
              <a:t>9</a:t>
            </a:fld>
            <a:endParaRPr lang="en-US"/>
          </a:p>
        </p:txBody>
      </p:sp>
    </p:spTree>
    <p:extLst>
      <p:ext uri="{BB962C8B-B14F-4D97-AF65-F5344CB8AC3E}">
        <p14:creationId xmlns:p14="http://schemas.microsoft.com/office/powerpoint/2010/main" val="4165952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image outlines</a:t>
            </a:r>
            <a:r>
              <a:rPr lang="en-US" baseline="0" dirty="0"/>
              <a:t> that d</a:t>
            </a:r>
            <a:r>
              <a:rPr lang="en-US" dirty="0"/>
              <a:t>ifferent responses may be</a:t>
            </a:r>
            <a:r>
              <a:rPr lang="en-US" baseline="0" dirty="0"/>
              <a:t> observed</a:t>
            </a:r>
            <a:r>
              <a:rPr lang="en-US" dirty="0"/>
              <a:t> for different organisms.</a:t>
            </a:r>
            <a:r>
              <a:rPr lang="en-US" baseline="0" dirty="0"/>
              <a:t>  These results can range from: bioaccumulation, neurotoxicity, behavioral changes, malformation, lifespan reduction, acute mortality, etc. </a:t>
            </a:r>
            <a:endParaRPr lang="en-US" dirty="0"/>
          </a:p>
        </p:txBody>
      </p:sp>
      <p:sp>
        <p:nvSpPr>
          <p:cNvPr id="4" name="Slide Number Placeholder 3"/>
          <p:cNvSpPr>
            <a:spLocks noGrp="1"/>
          </p:cNvSpPr>
          <p:nvPr>
            <p:ph type="sldNum" sz="quarter" idx="10"/>
          </p:nvPr>
        </p:nvSpPr>
        <p:spPr/>
        <p:txBody>
          <a:bodyPr/>
          <a:lstStyle/>
          <a:p>
            <a:fld id="{A4E122FF-E33E-4E3A-A46D-CB4806B76735}" type="slidenum">
              <a:rPr lang="en-US" smtClean="0"/>
              <a:t>10</a:t>
            </a:fld>
            <a:endParaRPr lang="en-US"/>
          </a:p>
        </p:txBody>
      </p:sp>
    </p:spTree>
    <p:extLst>
      <p:ext uri="{BB962C8B-B14F-4D97-AF65-F5344CB8AC3E}">
        <p14:creationId xmlns:p14="http://schemas.microsoft.com/office/powerpoint/2010/main" val="16248462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39698" y="3349100"/>
            <a:ext cx="9144000" cy="959062"/>
          </a:xfrm>
          <a:prstGeom prst="rect">
            <a:avLst/>
          </a:prstGeom>
        </p:spPr>
        <p:txBody>
          <a:bodyPr anchor="b"/>
          <a:lstStyle>
            <a:lvl1pPr algn="ctr">
              <a:defRPr sz="4800"/>
            </a:lvl1pPr>
          </a:lstStyle>
          <a:p>
            <a:r>
              <a:rPr lang="en-CA" sz="6000" dirty="0">
                <a:solidFill>
                  <a:schemeClr val="bg1"/>
                </a:solidFill>
                <a:latin typeface="Roboto Black" panose="02000000000000000000" pitchFamily="2" charset="0"/>
                <a:ea typeface="Roboto Black" panose="02000000000000000000" pitchFamily="2" charset="0"/>
              </a:rPr>
              <a:t>Title</a:t>
            </a:r>
            <a:endParaRPr lang="en-CA" dirty="0"/>
          </a:p>
        </p:txBody>
      </p:sp>
      <p:sp>
        <p:nvSpPr>
          <p:cNvPr id="3" name="Subtitle 2"/>
          <p:cNvSpPr>
            <a:spLocks noGrp="1"/>
          </p:cNvSpPr>
          <p:nvPr>
            <p:ph type="subTitle" idx="1" hasCustomPrompt="1"/>
          </p:nvPr>
        </p:nvSpPr>
        <p:spPr>
          <a:xfrm>
            <a:off x="1539698" y="4267422"/>
            <a:ext cx="9144000" cy="627917"/>
          </a:xfrm>
          <a:prstGeom prst="rect">
            <a:avLst/>
          </a:prstGeom>
        </p:spPr>
        <p:txBody>
          <a:bodyPr/>
          <a:lstStyle>
            <a:lvl1pPr marL="0" indent="0" algn="ctr">
              <a:lnSpc>
                <a:spcPct val="15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ctr">
              <a:lnSpc>
                <a:spcPct val="150000"/>
              </a:lnSpc>
            </a:pPr>
            <a:r>
              <a:rPr lang="en-CA" sz="2400" dirty="0">
                <a:solidFill>
                  <a:schemeClr val="bg1"/>
                </a:solidFill>
                <a:latin typeface="Roboto Light" panose="02000000000000000000" pitchFamily="2" charset="0"/>
                <a:ea typeface="Roboto Light" panose="02000000000000000000" pitchFamily="2" charset="0"/>
              </a:rPr>
              <a:t>Subtitle</a:t>
            </a: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35469" t="87837" r="35104" b="7348"/>
          <a:stretch/>
        </p:blipFill>
        <p:spPr>
          <a:xfrm>
            <a:off x="4302124" y="4129791"/>
            <a:ext cx="3587750" cy="330200"/>
          </a:xfrm>
          <a:prstGeom prst="rect">
            <a:avLst/>
          </a:prstGeom>
        </p:spPr>
      </p:pic>
    </p:spTree>
    <p:extLst>
      <p:ext uri="{BB962C8B-B14F-4D97-AF65-F5344CB8AC3E}">
        <p14:creationId xmlns:p14="http://schemas.microsoft.com/office/powerpoint/2010/main" val="3197373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4/2/2026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126112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4/2/2026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2567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4/2/2026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193470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4/2/2026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896227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4/2/2026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498772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4/2/2026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004182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4/2/2026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6265768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7665431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872358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14350" y="388523"/>
            <a:ext cx="10515600" cy="53787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11" name="Text Placeholder 10"/>
          <p:cNvSpPr>
            <a:spLocks noGrp="1"/>
          </p:cNvSpPr>
          <p:nvPr>
            <p:ph type="body" sz="quarter" idx="12" hasCustomPrompt="1"/>
          </p:nvPr>
        </p:nvSpPr>
        <p:spPr>
          <a:xfrm>
            <a:off x="345947" y="6255198"/>
            <a:ext cx="11466687" cy="196189"/>
          </a:xfrm>
          <a:prstGeom prst="rect">
            <a:avLst/>
          </a:prstGeom>
        </p:spPr>
        <p:txBody>
          <a:bodyPr/>
          <a:lstStyle>
            <a:lvl1pPr marL="0" indent="0">
              <a:buFontTx/>
              <a:buNone/>
              <a:defRPr sz="900">
                <a:latin typeface="+mj-lt"/>
              </a:defRPr>
            </a:lvl1pPr>
          </a:lstStyle>
          <a:p>
            <a:pPr lvl="0"/>
            <a:r>
              <a:rPr lang="en-US" dirty="0"/>
              <a:t>Presentation Title</a:t>
            </a:r>
            <a:endParaRPr lang="en-CA" dirty="0"/>
          </a:p>
        </p:txBody>
      </p:sp>
    </p:spTree>
    <p:extLst>
      <p:ext uri="{BB962C8B-B14F-4D97-AF65-F5344CB8AC3E}">
        <p14:creationId xmlns:p14="http://schemas.microsoft.com/office/powerpoint/2010/main" val="901740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460470" y="4870259"/>
            <a:ext cx="9144000" cy="959062"/>
          </a:xfrm>
          <a:prstGeom prst="rect">
            <a:avLst/>
          </a:prstGeom>
        </p:spPr>
        <p:txBody>
          <a:bodyPr anchor="b"/>
          <a:lstStyle>
            <a:lvl1pPr algn="l">
              <a:defRPr sz="4800"/>
            </a:lvl1pPr>
          </a:lstStyle>
          <a:p>
            <a:r>
              <a:rPr lang="en-CA" sz="6000" dirty="0">
                <a:solidFill>
                  <a:schemeClr val="bg1"/>
                </a:solidFill>
                <a:latin typeface="Roboto Black" panose="02000000000000000000" pitchFamily="2" charset="0"/>
                <a:ea typeface="Roboto Black" panose="02000000000000000000" pitchFamily="2" charset="0"/>
              </a:rPr>
              <a:t>Title</a:t>
            </a:r>
            <a:endParaRPr lang="en-CA" dirty="0"/>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35469" t="87837" r="35104" b="7348"/>
          <a:stretch/>
        </p:blipFill>
        <p:spPr>
          <a:xfrm>
            <a:off x="534638" y="5664221"/>
            <a:ext cx="9099899" cy="330200"/>
          </a:xfrm>
          <a:prstGeom prst="rect">
            <a:avLst/>
          </a:prstGeom>
        </p:spPr>
      </p:pic>
      <p:sp>
        <p:nvSpPr>
          <p:cNvPr id="18" name="Text Placeholder 17"/>
          <p:cNvSpPr>
            <a:spLocks noGrp="1"/>
          </p:cNvSpPr>
          <p:nvPr>
            <p:ph type="body" sz="quarter" idx="10" hasCustomPrompt="1"/>
          </p:nvPr>
        </p:nvSpPr>
        <p:spPr>
          <a:xfrm>
            <a:off x="460375" y="5907783"/>
            <a:ext cx="9174163" cy="635000"/>
          </a:xfrm>
          <a:prstGeom prst="rect">
            <a:avLst/>
          </a:prstGeom>
        </p:spPr>
        <p:txBody>
          <a:bodyPr/>
          <a:lstStyle>
            <a:lvl1pPr marL="0" indent="0">
              <a:buFontTx/>
              <a:buNone/>
              <a:defRPr sz="2400"/>
            </a:lvl1pPr>
          </a:lstStyle>
          <a:p>
            <a:pPr lvl="0"/>
            <a:r>
              <a:rPr lang="en-US" dirty="0"/>
              <a:t>Subtitle</a:t>
            </a:r>
            <a:endParaRPr lang="en-CA" dirty="0"/>
          </a:p>
        </p:txBody>
      </p:sp>
    </p:spTree>
    <p:extLst>
      <p:ext uri="{BB962C8B-B14F-4D97-AF65-F5344CB8AC3E}">
        <p14:creationId xmlns:p14="http://schemas.microsoft.com/office/powerpoint/2010/main" val="1631174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460470" y="4870259"/>
            <a:ext cx="9144000" cy="959062"/>
          </a:xfrm>
          <a:prstGeom prst="rect">
            <a:avLst/>
          </a:prstGeom>
        </p:spPr>
        <p:txBody>
          <a:bodyPr anchor="b"/>
          <a:lstStyle>
            <a:lvl1pPr algn="l">
              <a:defRPr sz="4800"/>
            </a:lvl1pPr>
          </a:lstStyle>
          <a:p>
            <a:r>
              <a:rPr lang="en-CA" sz="6000" dirty="0">
                <a:solidFill>
                  <a:schemeClr val="bg1"/>
                </a:solidFill>
                <a:latin typeface="Roboto Black" panose="02000000000000000000" pitchFamily="2" charset="0"/>
                <a:ea typeface="Roboto Black" panose="02000000000000000000" pitchFamily="2" charset="0"/>
              </a:rPr>
              <a:t>Title</a:t>
            </a:r>
            <a:endParaRPr lang="en-CA" dirty="0"/>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35469" t="87837" r="35104" b="7348"/>
          <a:stretch/>
        </p:blipFill>
        <p:spPr>
          <a:xfrm>
            <a:off x="534638" y="5664221"/>
            <a:ext cx="9099899" cy="330200"/>
          </a:xfrm>
          <a:prstGeom prst="rect">
            <a:avLst/>
          </a:prstGeom>
        </p:spPr>
      </p:pic>
      <p:sp>
        <p:nvSpPr>
          <p:cNvPr id="18" name="Text Placeholder 17"/>
          <p:cNvSpPr>
            <a:spLocks noGrp="1"/>
          </p:cNvSpPr>
          <p:nvPr>
            <p:ph type="body" sz="quarter" idx="10" hasCustomPrompt="1"/>
          </p:nvPr>
        </p:nvSpPr>
        <p:spPr>
          <a:xfrm>
            <a:off x="460375" y="5907783"/>
            <a:ext cx="9174163" cy="635000"/>
          </a:xfrm>
          <a:prstGeom prst="rect">
            <a:avLst/>
          </a:prstGeom>
        </p:spPr>
        <p:txBody>
          <a:bodyPr/>
          <a:lstStyle>
            <a:lvl1pPr marL="0" indent="0">
              <a:buFontTx/>
              <a:buNone/>
              <a:defRPr sz="2400"/>
            </a:lvl1pPr>
          </a:lstStyle>
          <a:p>
            <a:pPr lvl="0"/>
            <a:r>
              <a:rPr lang="en-US" dirty="0"/>
              <a:t>Subtitle</a:t>
            </a:r>
            <a:endParaRPr lang="en-CA" dirty="0"/>
          </a:p>
        </p:txBody>
      </p:sp>
    </p:spTree>
    <p:extLst>
      <p:ext uri="{BB962C8B-B14F-4D97-AF65-F5344CB8AC3E}">
        <p14:creationId xmlns:p14="http://schemas.microsoft.com/office/powerpoint/2010/main" val="3223735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14350" y="388523"/>
            <a:ext cx="10515600" cy="53787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11" name="Text Placeholder 10"/>
          <p:cNvSpPr>
            <a:spLocks noGrp="1"/>
          </p:cNvSpPr>
          <p:nvPr>
            <p:ph type="body" sz="quarter" idx="12" hasCustomPrompt="1"/>
          </p:nvPr>
        </p:nvSpPr>
        <p:spPr>
          <a:xfrm>
            <a:off x="345947" y="6255198"/>
            <a:ext cx="11466687" cy="196189"/>
          </a:xfrm>
          <a:prstGeom prst="rect">
            <a:avLst/>
          </a:prstGeom>
        </p:spPr>
        <p:txBody>
          <a:bodyPr/>
          <a:lstStyle>
            <a:lvl1pPr marL="0" indent="0">
              <a:buFontTx/>
              <a:buNone/>
              <a:defRPr sz="900">
                <a:latin typeface="+mj-lt"/>
              </a:defRPr>
            </a:lvl1pPr>
          </a:lstStyle>
          <a:p>
            <a:pPr lvl="0"/>
            <a:r>
              <a:rPr lang="en-US" dirty="0"/>
              <a:t>Presentation Title</a:t>
            </a:r>
            <a:endParaRPr lang="en-CA" dirty="0"/>
          </a:p>
        </p:txBody>
      </p:sp>
    </p:spTree>
    <p:extLst>
      <p:ext uri="{BB962C8B-B14F-4D97-AF65-F5344CB8AC3E}">
        <p14:creationId xmlns:p14="http://schemas.microsoft.com/office/powerpoint/2010/main" val="794270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052623"/>
            <a:ext cx="10515600" cy="4859080"/>
          </a:xfrm>
          <a:prstGeom prst="rect">
            <a:avLst/>
          </a:prstGeom>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8" name="Title 1"/>
          <p:cNvSpPr>
            <a:spLocks noGrp="1"/>
          </p:cNvSpPr>
          <p:nvPr>
            <p:ph type="title"/>
          </p:nvPr>
        </p:nvSpPr>
        <p:spPr>
          <a:xfrm>
            <a:off x="478281" y="269433"/>
            <a:ext cx="9261142" cy="687498"/>
          </a:xfrm>
          <a:prstGeom prst="rect">
            <a:avLst/>
          </a:prstGeom>
        </p:spPr>
        <p:txBody>
          <a:bodyPr/>
          <a:lstStyle>
            <a:lvl1pPr>
              <a:defRPr>
                <a:latin typeface="Franklin Gothic Medium" panose="020B0603020102020204"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42698091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063256"/>
            <a:ext cx="5181600" cy="4869711"/>
          </a:xfrm>
          <a:prstGeom prst="rect">
            <a:avLst/>
          </a:prstGeom>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6172200" y="1063256"/>
            <a:ext cx="5181600" cy="4869711"/>
          </a:xfrm>
          <a:prstGeom prst="rect">
            <a:avLst/>
          </a:prstGeom>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9" name="Title 1"/>
          <p:cNvSpPr>
            <a:spLocks noGrp="1"/>
          </p:cNvSpPr>
          <p:nvPr>
            <p:ph type="title"/>
          </p:nvPr>
        </p:nvSpPr>
        <p:spPr>
          <a:xfrm>
            <a:off x="478281" y="269433"/>
            <a:ext cx="9261142" cy="687498"/>
          </a:xfrm>
          <a:prstGeom prst="rect">
            <a:avLst/>
          </a:prstGeom>
        </p:spPr>
        <p:txBody>
          <a:bodyPr/>
          <a:lstStyle>
            <a:lvl1pPr>
              <a:defRPr>
                <a:latin typeface="Franklin Gothic Medium" panose="020B0603020102020204"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94526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Text Placeholder 10"/>
          <p:cNvSpPr>
            <a:spLocks noGrp="1"/>
          </p:cNvSpPr>
          <p:nvPr>
            <p:ph type="body" sz="quarter" idx="12" hasCustomPrompt="1"/>
          </p:nvPr>
        </p:nvSpPr>
        <p:spPr>
          <a:xfrm>
            <a:off x="345948" y="6255198"/>
            <a:ext cx="11454914" cy="196189"/>
          </a:xfrm>
          <a:prstGeom prst="rect">
            <a:avLst/>
          </a:prstGeom>
        </p:spPr>
        <p:txBody>
          <a:bodyPr/>
          <a:lstStyle>
            <a:lvl1pPr marL="0" indent="0">
              <a:buFontTx/>
              <a:buNone/>
              <a:defRPr sz="900">
                <a:latin typeface="+mj-lt"/>
              </a:defRPr>
            </a:lvl1pPr>
          </a:lstStyle>
          <a:p>
            <a:pPr lvl="0"/>
            <a:r>
              <a:rPr lang="en-US" dirty="0"/>
              <a:t>Presentation Title</a:t>
            </a:r>
            <a:endParaRPr lang="en-CA" dirty="0"/>
          </a:p>
        </p:txBody>
      </p:sp>
    </p:spTree>
    <p:extLst>
      <p:ext uri="{BB962C8B-B14F-4D97-AF65-F5344CB8AC3E}">
        <p14:creationId xmlns:p14="http://schemas.microsoft.com/office/powerpoint/2010/main" val="1310323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482386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8526341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3.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8.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5.xml"/><Relationship Id="rId1" Type="http://schemas.openxmlformats.org/officeDocument/2006/relationships/slideLayout" Target="../slideLayouts/slideLayout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6.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6"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image" Target="../media/image4.png"/><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rotWithShape="1">
          <a:blip r:embed="rId4" cstate="print">
            <a:extLst>
              <a:ext uri="{28A0092B-C50C-407E-A947-70E740481C1C}">
                <a14:useLocalDpi xmlns:a14="http://schemas.microsoft.com/office/drawing/2010/main" val="0"/>
              </a:ext>
            </a:extLst>
          </a:blip>
          <a:srcRect t="11759" r="76094" b="65278"/>
          <a:stretch/>
        </p:blipFill>
        <p:spPr>
          <a:xfrm>
            <a:off x="0" y="806450"/>
            <a:ext cx="2914650" cy="1574800"/>
          </a:xfrm>
          <a:prstGeom prst="rect">
            <a:avLst/>
          </a:prstGeom>
        </p:spPr>
      </p:pic>
      <p:pic>
        <p:nvPicPr>
          <p:cNvPr id="9" name="Picture 8"/>
          <p:cNvPicPr>
            <a:picLocks noChangeAspect="1"/>
          </p:cNvPicPr>
          <p:nvPr userDrawn="1"/>
        </p:nvPicPr>
        <p:blipFill rotWithShape="1">
          <a:blip r:embed="rId5" cstate="print">
            <a:extLst>
              <a:ext uri="{28A0092B-C50C-407E-A947-70E740481C1C}">
                <a14:useLocalDpi xmlns:a14="http://schemas.microsoft.com/office/drawing/2010/main" val="0"/>
              </a:ext>
            </a:extLst>
          </a:blip>
          <a:srcRect l="68659" b="50893"/>
          <a:stretch/>
        </p:blipFill>
        <p:spPr>
          <a:xfrm>
            <a:off x="9194800" y="-1"/>
            <a:ext cx="2997200" cy="2641601"/>
          </a:xfrm>
          <a:prstGeom prst="rect">
            <a:avLst/>
          </a:prstGeom>
        </p:spPr>
      </p:pic>
    </p:spTree>
    <p:extLst>
      <p:ext uri="{BB962C8B-B14F-4D97-AF65-F5344CB8AC3E}">
        <p14:creationId xmlns:p14="http://schemas.microsoft.com/office/powerpoint/2010/main" val="4014349244"/>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rotWithShape="1">
          <a:blip r:embed="rId4" cstate="print">
            <a:extLst>
              <a:ext uri="{28A0092B-C50C-407E-A947-70E740481C1C}">
                <a14:useLocalDpi xmlns:a14="http://schemas.microsoft.com/office/drawing/2010/main" val="0"/>
              </a:ext>
            </a:extLst>
          </a:blip>
          <a:srcRect t="11759" r="76094" b="65278"/>
          <a:stretch/>
        </p:blipFill>
        <p:spPr>
          <a:xfrm>
            <a:off x="0" y="806450"/>
            <a:ext cx="2914650" cy="1574800"/>
          </a:xfrm>
          <a:prstGeom prst="rect">
            <a:avLst/>
          </a:prstGeom>
        </p:spPr>
      </p:pic>
      <p:pic>
        <p:nvPicPr>
          <p:cNvPr id="9" name="Picture 8"/>
          <p:cNvPicPr>
            <a:picLocks noChangeAspect="1"/>
          </p:cNvPicPr>
          <p:nvPr userDrawn="1"/>
        </p:nvPicPr>
        <p:blipFill rotWithShape="1">
          <a:blip r:embed="rId5" cstate="print">
            <a:extLst>
              <a:ext uri="{28A0092B-C50C-407E-A947-70E740481C1C}">
                <a14:useLocalDpi xmlns:a14="http://schemas.microsoft.com/office/drawing/2010/main" val="0"/>
              </a:ext>
            </a:extLst>
          </a:blip>
          <a:srcRect l="68659" b="50893"/>
          <a:stretch/>
        </p:blipFill>
        <p:spPr>
          <a:xfrm>
            <a:off x="9194800" y="-1"/>
            <a:ext cx="2997200" cy="2641601"/>
          </a:xfrm>
          <a:prstGeom prst="rect">
            <a:avLst/>
          </a:prstGeom>
        </p:spPr>
      </p:pic>
    </p:spTree>
    <p:extLst>
      <p:ext uri="{BB962C8B-B14F-4D97-AF65-F5344CB8AC3E}">
        <p14:creationId xmlns:p14="http://schemas.microsoft.com/office/powerpoint/2010/main" val="135595171"/>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rotWithShape="1">
          <a:blip r:embed="rId4" cstate="print">
            <a:extLst>
              <a:ext uri="{28A0092B-C50C-407E-A947-70E740481C1C}">
                <a14:useLocalDpi xmlns:a14="http://schemas.microsoft.com/office/drawing/2010/main" val="0"/>
              </a:ext>
            </a:extLst>
          </a:blip>
          <a:srcRect t="11759" r="76094" b="65278"/>
          <a:stretch/>
        </p:blipFill>
        <p:spPr>
          <a:xfrm>
            <a:off x="0" y="806450"/>
            <a:ext cx="2914650" cy="1574800"/>
          </a:xfrm>
          <a:prstGeom prst="rect">
            <a:avLst/>
          </a:prstGeom>
        </p:spPr>
      </p:pic>
      <p:pic>
        <p:nvPicPr>
          <p:cNvPr id="9" name="Picture 8"/>
          <p:cNvPicPr>
            <a:picLocks noChangeAspect="1"/>
          </p:cNvPicPr>
          <p:nvPr userDrawn="1"/>
        </p:nvPicPr>
        <p:blipFill rotWithShape="1">
          <a:blip r:embed="rId5" cstate="print">
            <a:extLst>
              <a:ext uri="{28A0092B-C50C-407E-A947-70E740481C1C}">
                <a14:useLocalDpi xmlns:a14="http://schemas.microsoft.com/office/drawing/2010/main" val="0"/>
              </a:ext>
            </a:extLst>
          </a:blip>
          <a:srcRect l="68659" b="50893"/>
          <a:stretch/>
        </p:blipFill>
        <p:spPr>
          <a:xfrm>
            <a:off x="9194800" y="-1"/>
            <a:ext cx="2997200" cy="2641601"/>
          </a:xfrm>
          <a:prstGeom prst="rect">
            <a:avLst/>
          </a:prstGeom>
        </p:spPr>
      </p:pic>
    </p:spTree>
    <p:extLst>
      <p:ext uri="{BB962C8B-B14F-4D97-AF65-F5344CB8AC3E}">
        <p14:creationId xmlns:p14="http://schemas.microsoft.com/office/powerpoint/2010/main" val="1746543646"/>
      </p:ext>
    </p:extLst>
  </p:cSld>
  <p:clrMap bg1="lt1" tx1="dk1" bg2="lt2" tx2="dk2" accent1="accent1" accent2="accent2" accent3="accent3" accent4="accent4" accent5="accent5" accent6="accent6" hlink="hlink" folHlink="folHlink"/>
  <p:sldLayoutIdLst>
    <p:sldLayoutId id="214748365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5" cstate="print">
            <a:extLst>
              <a:ext uri="{28A0092B-C50C-407E-A947-70E740481C1C}">
                <a14:useLocalDpi xmlns:a14="http://schemas.microsoft.com/office/drawing/2010/main" val="0"/>
              </a:ext>
            </a:extLst>
          </a:blip>
          <a:srcRect r="95781" b="87407"/>
          <a:stretch/>
        </p:blipFill>
        <p:spPr>
          <a:xfrm>
            <a:off x="0" y="0"/>
            <a:ext cx="514350" cy="863600"/>
          </a:xfrm>
          <a:prstGeom prst="rect">
            <a:avLst/>
          </a:prstGeom>
        </p:spPr>
      </p:pic>
      <p:pic>
        <p:nvPicPr>
          <p:cNvPr id="8" name="Picture 7"/>
          <p:cNvPicPr>
            <a:picLocks noChangeAspect="1"/>
          </p:cNvPicPr>
          <p:nvPr userDrawn="1"/>
        </p:nvPicPr>
        <p:blipFill rotWithShape="1">
          <a:blip r:embed="rId6" cstate="print">
            <a:extLst>
              <a:ext uri="{28A0092B-C50C-407E-A947-70E740481C1C}">
                <a14:useLocalDpi xmlns:a14="http://schemas.microsoft.com/office/drawing/2010/main" val="0"/>
              </a:ext>
            </a:extLst>
          </a:blip>
          <a:srcRect t="88519" b="7592"/>
          <a:stretch/>
        </p:blipFill>
        <p:spPr>
          <a:xfrm>
            <a:off x="0" y="6070600"/>
            <a:ext cx="12192000" cy="266700"/>
          </a:xfrm>
          <a:prstGeom prst="rect">
            <a:avLst/>
          </a:prstGeom>
        </p:spPr>
      </p:pic>
      <p:pic>
        <p:nvPicPr>
          <p:cNvPr id="10" name="Picture 9"/>
          <p:cNvPicPr>
            <a:picLocks noChangeAspect="1"/>
          </p:cNvPicPr>
          <p:nvPr userDrawn="1"/>
        </p:nvPicPr>
        <p:blipFill rotWithShape="1">
          <a:blip r:embed="rId7" cstate="print">
            <a:extLst>
              <a:ext uri="{28A0092B-C50C-407E-A947-70E740481C1C}">
                <a14:useLocalDpi xmlns:a14="http://schemas.microsoft.com/office/drawing/2010/main" val="0"/>
              </a:ext>
            </a:extLst>
          </a:blip>
          <a:srcRect l="88906" b="80093"/>
          <a:stretch/>
        </p:blipFill>
        <p:spPr>
          <a:xfrm>
            <a:off x="10839450" y="0"/>
            <a:ext cx="1352550" cy="1365250"/>
          </a:xfrm>
          <a:prstGeom prst="rect">
            <a:avLst/>
          </a:prstGeom>
        </p:spPr>
      </p:pic>
    </p:spTree>
    <p:extLst>
      <p:ext uri="{BB962C8B-B14F-4D97-AF65-F5344CB8AC3E}">
        <p14:creationId xmlns:p14="http://schemas.microsoft.com/office/powerpoint/2010/main" val="2890960852"/>
      </p:ext>
    </p:extLst>
  </p:cSld>
  <p:clrMap bg1="lt1" tx1="dk1" bg2="lt2" tx2="dk2" accent1="accent1" accent2="accent2" accent3="accent3" accent4="accent4" accent5="accent5" accent6="accent6" hlink="hlink" folHlink="folHlink"/>
  <p:sldLayoutIdLst>
    <p:sldLayoutId id="2147483653" r:id="rId1"/>
    <p:sldLayoutId id="2147483658" r:id="rId2"/>
    <p:sldLayoutId id="2147483659" r:id="rId3"/>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t="88519" b="7592"/>
          <a:stretch/>
        </p:blipFill>
        <p:spPr>
          <a:xfrm>
            <a:off x="0" y="6070600"/>
            <a:ext cx="12192000" cy="266700"/>
          </a:xfrm>
          <a:prstGeom prst="rect">
            <a:avLst/>
          </a:prstGeom>
        </p:spPr>
      </p:pic>
    </p:spTree>
    <p:extLst>
      <p:ext uri="{BB962C8B-B14F-4D97-AF65-F5344CB8AC3E}">
        <p14:creationId xmlns:p14="http://schemas.microsoft.com/office/powerpoint/2010/main" val="1542005305"/>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4/2/2026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Picture 6">
            <a:extLst>
              <a:ext uri="{FF2B5EF4-FFF2-40B4-BE49-F238E27FC236}">
                <a16:creationId xmlns:a16="http://schemas.microsoft.com/office/drawing/2014/main" id="{9FE20AEE-ADFE-3380-3679-4B8E9482008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r="95781" b="87407"/>
          <a:stretch/>
        </p:blipFill>
        <p:spPr>
          <a:xfrm>
            <a:off x="0" y="0"/>
            <a:ext cx="514350" cy="863600"/>
          </a:xfrm>
          <a:prstGeom prst="rect">
            <a:avLst/>
          </a:prstGeom>
        </p:spPr>
      </p:pic>
      <p:pic>
        <p:nvPicPr>
          <p:cNvPr id="8" name="Picture 7">
            <a:extLst>
              <a:ext uri="{FF2B5EF4-FFF2-40B4-BE49-F238E27FC236}">
                <a16:creationId xmlns:a16="http://schemas.microsoft.com/office/drawing/2014/main" id="{1C7BC333-1232-CF6E-7306-39A0B2FB77DC}"/>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88519" b="7592"/>
          <a:stretch/>
        </p:blipFill>
        <p:spPr>
          <a:xfrm>
            <a:off x="0" y="6070600"/>
            <a:ext cx="12192000" cy="266700"/>
          </a:xfrm>
          <a:prstGeom prst="rect">
            <a:avLst/>
          </a:prstGeom>
        </p:spPr>
      </p:pic>
      <p:pic>
        <p:nvPicPr>
          <p:cNvPr id="9" name="Picture 8">
            <a:extLst>
              <a:ext uri="{FF2B5EF4-FFF2-40B4-BE49-F238E27FC236}">
                <a16:creationId xmlns:a16="http://schemas.microsoft.com/office/drawing/2014/main" id="{17B499E0-EF12-EC39-1C1D-29B727B96E11}"/>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l="88906" b="80093"/>
          <a:stretch/>
        </p:blipFill>
        <p:spPr>
          <a:xfrm>
            <a:off x="10839450" y="0"/>
            <a:ext cx="1352550" cy="1365250"/>
          </a:xfrm>
          <a:prstGeom prst="rect">
            <a:avLst/>
          </a:prstGeom>
        </p:spPr>
      </p:pic>
    </p:spTree>
    <p:extLst>
      <p:ext uri="{BB962C8B-B14F-4D97-AF65-F5344CB8AC3E}">
        <p14:creationId xmlns:p14="http://schemas.microsoft.com/office/powerpoint/2010/main" val="2869526028"/>
      </p:ext>
    </p:extLst>
  </p:cSld>
  <p:clrMap bg1="dk1" tx1="lt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26.emf"/><Relationship Id="rId4" Type="http://schemas.openxmlformats.org/officeDocument/2006/relationships/image" Target="../media/image25.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4.emf"/></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4.emf"/></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nSpc>
                <a:spcPct val="100000"/>
              </a:lnSpc>
            </a:pPr>
            <a:r>
              <a:rPr lang="en-US" sz="4400" dirty="0"/>
              <a:t>Occurrence of 6PPD-quinone in Environmental Waters</a:t>
            </a:r>
            <a:endParaRPr lang="en-CA" sz="4400" dirty="0"/>
          </a:p>
        </p:txBody>
      </p:sp>
      <p:sp>
        <p:nvSpPr>
          <p:cNvPr id="3" name="Subtitle 2"/>
          <p:cNvSpPr>
            <a:spLocks noGrp="1"/>
          </p:cNvSpPr>
          <p:nvPr>
            <p:ph type="subTitle" idx="1"/>
          </p:nvPr>
        </p:nvSpPr>
        <p:spPr/>
        <p:txBody>
          <a:bodyPr/>
          <a:lstStyle/>
          <a:p>
            <a:r>
              <a:rPr lang="en-US" dirty="0" err="1"/>
              <a:t>Egemen</a:t>
            </a:r>
            <a:r>
              <a:rPr lang="en-US" dirty="0"/>
              <a:t> Aydin, Ph.D.</a:t>
            </a:r>
          </a:p>
          <a:p>
            <a:endParaRPr lang="en-CA" dirty="0"/>
          </a:p>
        </p:txBody>
      </p:sp>
    </p:spTree>
    <p:extLst>
      <p:ext uri="{BB962C8B-B14F-4D97-AF65-F5344CB8AC3E}">
        <p14:creationId xmlns:p14="http://schemas.microsoft.com/office/powerpoint/2010/main" val="31333744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8281" y="392040"/>
            <a:ext cx="9261142" cy="687498"/>
          </a:xfrm>
        </p:spPr>
        <p:txBody>
          <a:bodyPr>
            <a:normAutofit fontScale="90000"/>
          </a:bodyPr>
          <a:lstStyle/>
          <a:p>
            <a:r>
              <a:rPr lang="en-US" dirty="0">
                <a:latin typeface="+mj-lt"/>
              </a:rPr>
              <a:t>Environmental impact </a:t>
            </a:r>
          </a:p>
        </p:txBody>
      </p:sp>
      <p:pic>
        <p:nvPicPr>
          <p:cNvPr id="4" name="Picture 3"/>
          <p:cNvPicPr>
            <a:picLocks noChangeAspect="1"/>
          </p:cNvPicPr>
          <p:nvPr/>
        </p:nvPicPr>
        <p:blipFill>
          <a:blip r:embed="rId3"/>
          <a:stretch>
            <a:fillRect/>
          </a:stretch>
        </p:blipFill>
        <p:spPr>
          <a:xfrm>
            <a:off x="3153858" y="1079538"/>
            <a:ext cx="5264818" cy="4683564"/>
          </a:xfrm>
          <a:prstGeom prst="rect">
            <a:avLst/>
          </a:prstGeom>
        </p:spPr>
      </p:pic>
      <p:sp>
        <p:nvSpPr>
          <p:cNvPr id="5" name="TextBox 4"/>
          <p:cNvSpPr txBox="1"/>
          <p:nvPr/>
        </p:nvSpPr>
        <p:spPr>
          <a:xfrm>
            <a:off x="6677638" y="5763102"/>
            <a:ext cx="1888508" cy="261610"/>
          </a:xfrm>
          <a:prstGeom prst="rect">
            <a:avLst/>
          </a:prstGeom>
          <a:noFill/>
        </p:spPr>
        <p:txBody>
          <a:bodyPr wrap="square" rtlCol="0">
            <a:spAutoFit/>
          </a:bodyPr>
          <a:lstStyle/>
          <a:p>
            <a:r>
              <a:rPr lang="en-US" sz="1100" dirty="0"/>
              <a:t>Source: Jiang et al., 2024</a:t>
            </a:r>
          </a:p>
        </p:txBody>
      </p:sp>
      <p:sp>
        <p:nvSpPr>
          <p:cNvPr id="6" name="Text Placeholder 2"/>
          <p:cNvSpPr txBox="1">
            <a:spLocks/>
          </p:cNvSpPr>
          <p:nvPr/>
        </p:nvSpPr>
        <p:spPr>
          <a:xfrm>
            <a:off x="345947" y="6255198"/>
            <a:ext cx="11466687" cy="1961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dirty="0">
                <a:latin typeface="+mj-lt"/>
              </a:rPr>
              <a:t>Occurrence of 6PPD-quinone in Environmental Waters</a:t>
            </a:r>
            <a:endParaRPr lang="en-CA" sz="900" dirty="0">
              <a:latin typeface="+mj-lt"/>
            </a:endParaRPr>
          </a:p>
        </p:txBody>
      </p:sp>
    </p:spTree>
    <p:extLst>
      <p:ext uri="{BB962C8B-B14F-4D97-AF65-F5344CB8AC3E}">
        <p14:creationId xmlns:p14="http://schemas.microsoft.com/office/powerpoint/2010/main" val="21218944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9892" y="365125"/>
            <a:ext cx="9261142" cy="687498"/>
          </a:xfrm>
        </p:spPr>
        <p:txBody>
          <a:bodyPr>
            <a:normAutofit fontScale="90000"/>
          </a:bodyPr>
          <a:lstStyle/>
          <a:p>
            <a:r>
              <a:rPr lang="en-US" dirty="0">
                <a:latin typeface="+mj-lt"/>
              </a:rPr>
              <a:t>Method Development &amp; Validation</a:t>
            </a:r>
          </a:p>
        </p:txBody>
      </p:sp>
      <p:sp>
        <p:nvSpPr>
          <p:cNvPr id="2" name="Content Placeholder 1"/>
          <p:cNvSpPr>
            <a:spLocks noGrp="1"/>
          </p:cNvSpPr>
          <p:nvPr>
            <p:ph idx="1"/>
          </p:nvPr>
        </p:nvSpPr>
        <p:spPr>
          <a:xfrm>
            <a:off x="687198" y="1489822"/>
            <a:ext cx="10515600" cy="3986418"/>
          </a:xfrm>
        </p:spPr>
        <p:txBody>
          <a:bodyPr/>
          <a:lstStyle/>
          <a:p>
            <a:r>
              <a:rPr lang="en-US" sz="1800" dirty="0">
                <a:latin typeface="+mn-lt"/>
              </a:rPr>
              <a:t>We have extensive quality assurance and quality control criteria that are followed when a method is developed. </a:t>
            </a:r>
          </a:p>
          <a:p>
            <a:r>
              <a:rPr lang="en-US" sz="1800" dirty="0">
                <a:latin typeface="+mn-lt"/>
              </a:rPr>
              <a:t>Performance parameters such as:</a:t>
            </a:r>
          </a:p>
          <a:p>
            <a:pPr lvl="2"/>
            <a:r>
              <a:rPr lang="en-US" sz="1800" dirty="0">
                <a:latin typeface="+mn-lt"/>
              </a:rPr>
              <a:t>Method detection limits</a:t>
            </a:r>
          </a:p>
          <a:p>
            <a:pPr lvl="2"/>
            <a:r>
              <a:rPr lang="en-US" sz="1800" dirty="0">
                <a:latin typeface="+mn-lt"/>
              </a:rPr>
              <a:t>Accuracy</a:t>
            </a:r>
          </a:p>
          <a:p>
            <a:pPr lvl="2"/>
            <a:r>
              <a:rPr lang="en-US" sz="1800" dirty="0">
                <a:latin typeface="+mn-lt"/>
              </a:rPr>
              <a:t>Precision and recovery values</a:t>
            </a:r>
          </a:p>
          <a:p>
            <a:pPr marL="457200" lvl="1" indent="0">
              <a:buNone/>
            </a:pPr>
            <a:r>
              <a:rPr lang="en-US" sz="1800" dirty="0">
                <a:latin typeface="+mn-lt"/>
              </a:rPr>
              <a:t>Are calculated to determine if validation results meet our performance limits.</a:t>
            </a:r>
          </a:p>
          <a:p>
            <a:r>
              <a:rPr lang="en-US" sz="1800" dirty="0">
                <a:latin typeface="+mn-lt"/>
              </a:rPr>
              <a:t>The EPA draft method was not available when our development started so internal corporate criteria were used during setup. </a:t>
            </a:r>
          </a:p>
          <a:p>
            <a:r>
              <a:rPr lang="en-US" sz="1800" dirty="0"/>
              <a:t>Validated EPA 1634 Draft and started to use it after publication.</a:t>
            </a:r>
            <a:r>
              <a:rPr lang="en-US" sz="1800" dirty="0">
                <a:latin typeface="+mn-lt"/>
              </a:rPr>
              <a:t> </a:t>
            </a:r>
          </a:p>
        </p:txBody>
      </p:sp>
      <p:sp>
        <p:nvSpPr>
          <p:cNvPr id="4" name="Text Placeholder 2"/>
          <p:cNvSpPr txBox="1">
            <a:spLocks/>
          </p:cNvSpPr>
          <p:nvPr/>
        </p:nvSpPr>
        <p:spPr>
          <a:xfrm>
            <a:off x="345947" y="6255198"/>
            <a:ext cx="11466687" cy="1961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dirty="0">
                <a:latin typeface="+mj-lt"/>
              </a:rPr>
              <a:t>Occurrence of 6PPD-quinone in Environmental Waters</a:t>
            </a:r>
            <a:endParaRPr lang="en-CA" sz="900" dirty="0">
              <a:latin typeface="+mj-lt"/>
            </a:endParaRPr>
          </a:p>
        </p:txBody>
      </p:sp>
    </p:spTree>
    <p:extLst>
      <p:ext uri="{BB962C8B-B14F-4D97-AF65-F5344CB8AC3E}">
        <p14:creationId xmlns:p14="http://schemas.microsoft.com/office/powerpoint/2010/main" val="41337179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20226" y="390292"/>
            <a:ext cx="9261142" cy="687498"/>
          </a:xfrm>
        </p:spPr>
        <p:txBody>
          <a:bodyPr>
            <a:normAutofit fontScale="90000"/>
          </a:bodyPr>
          <a:lstStyle/>
          <a:p>
            <a:r>
              <a:rPr lang="en-US" dirty="0">
                <a:latin typeface="+mj-lt"/>
              </a:rPr>
              <a:t>Analytical method </a:t>
            </a:r>
          </a:p>
        </p:txBody>
      </p:sp>
      <p:sp>
        <p:nvSpPr>
          <p:cNvPr id="2" name="Content Placeholder 1"/>
          <p:cNvSpPr>
            <a:spLocks noGrp="1"/>
          </p:cNvSpPr>
          <p:nvPr>
            <p:ph idx="1"/>
          </p:nvPr>
        </p:nvSpPr>
        <p:spPr>
          <a:xfrm>
            <a:off x="838200" y="1052623"/>
            <a:ext cx="10515600" cy="868545"/>
          </a:xfrm>
        </p:spPr>
        <p:txBody>
          <a:bodyPr/>
          <a:lstStyle/>
          <a:p>
            <a:r>
              <a:rPr lang="en-US" sz="1800" dirty="0">
                <a:latin typeface="+mn-lt"/>
              </a:rPr>
              <a:t>Developed in 2021 by AGAT with custom synthesized standards</a:t>
            </a:r>
          </a:p>
          <a:p>
            <a:r>
              <a:rPr lang="en-US" sz="1800" dirty="0">
                <a:latin typeface="+mn-lt"/>
              </a:rPr>
              <a:t>Currently complies with EPA 1634 draft with commercially available standards</a:t>
            </a:r>
          </a:p>
          <a:p>
            <a:endParaRPr lang="en-US" sz="1800" dirty="0">
              <a:latin typeface="+mn-lt"/>
            </a:endParaRPr>
          </a:p>
          <a:p>
            <a:endParaRPr lang="en-US" sz="1800" dirty="0">
              <a:latin typeface="+mn-lt"/>
            </a:endParaRPr>
          </a:p>
          <a:p>
            <a:endParaRPr lang="en-US" sz="1800" dirty="0">
              <a:latin typeface="+mn-lt"/>
            </a:endParaRPr>
          </a:p>
          <a:p>
            <a:endParaRPr lang="en-US" sz="1800" dirty="0">
              <a:latin typeface="+mn-lt"/>
            </a:endParaRPr>
          </a:p>
          <a:p>
            <a:endParaRPr lang="en-US" sz="1800" dirty="0">
              <a:latin typeface="+mn-lt"/>
            </a:endParaRPr>
          </a:p>
          <a:p>
            <a:endParaRPr lang="en-US" sz="1800" dirty="0">
              <a:latin typeface="+mn-lt"/>
            </a:endParaRPr>
          </a:p>
          <a:p>
            <a:endParaRPr lang="en-US" dirty="0"/>
          </a:p>
          <a:p>
            <a:endParaRPr lang="en-US" dirty="0"/>
          </a:p>
        </p:txBody>
      </p:sp>
      <p:sp>
        <p:nvSpPr>
          <p:cNvPr id="4" name="Flowchart: Process 3"/>
          <p:cNvSpPr/>
          <p:nvPr/>
        </p:nvSpPr>
        <p:spPr>
          <a:xfrm>
            <a:off x="4793941" y="2104010"/>
            <a:ext cx="2494625" cy="843378"/>
          </a:xfrm>
          <a:prstGeom prst="flowChartProcess">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Sample: </a:t>
            </a:r>
          </a:p>
          <a:p>
            <a:pPr algn="ctr"/>
            <a:r>
              <a:rPr lang="en-US" sz="1600" dirty="0">
                <a:solidFill>
                  <a:schemeClr val="tx1"/>
                </a:solidFill>
              </a:rPr>
              <a:t>250 mL in glass bottles</a:t>
            </a:r>
          </a:p>
          <a:p>
            <a:pPr algn="ctr"/>
            <a:r>
              <a:rPr lang="en-US" sz="1600" dirty="0">
                <a:solidFill>
                  <a:schemeClr val="tx1"/>
                </a:solidFill>
              </a:rPr>
              <a:t>Hold time: 14 days</a:t>
            </a:r>
          </a:p>
        </p:txBody>
      </p:sp>
      <p:sp>
        <p:nvSpPr>
          <p:cNvPr id="7" name="Flowchart: Process 6"/>
          <p:cNvSpPr/>
          <p:nvPr/>
        </p:nvSpPr>
        <p:spPr>
          <a:xfrm>
            <a:off x="4793940" y="3513237"/>
            <a:ext cx="2494625" cy="843378"/>
          </a:xfrm>
          <a:prstGeom prst="flowChartProcess">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Solid phase extraction</a:t>
            </a:r>
          </a:p>
        </p:txBody>
      </p:sp>
      <p:cxnSp>
        <p:nvCxnSpPr>
          <p:cNvPr id="9" name="Straight Arrow Connector 8"/>
          <p:cNvCxnSpPr>
            <a:stCxn id="4" idx="2"/>
            <a:endCxn id="7" idx="0"/>
          </p:cNvCxnSpPr>
          <p:nvPr/>
        </p:nvCxnSpPr>
        <p:spPr>
          <a:xfrm flipH="1">
            <a:off x="6041253" y="2947388"/>
            <a:ext cx="1" cy="5658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Flowchart: Process 10"/>
          <p:cNvSpPr/>
          <p:nvPr/>
        </p:nvSpPr>
        <p:spPr>
          <a:xfrm>
            <a:off x="6096000" y="2931000"/>
            <a:ext cx="2040386" cy="598624"/>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Spike surrogate</a:t>
            </a:r>
          </a:p>
        </p:txBody>
      </p:sp>
      <p:sp>
        <p:nvSpPr>
          <p:cNvPr id="12" name="Flowchart: Process 11"/>
          <p:cNvSpPr/>
          <p:nvPr/>
        </p:nvSpPr>
        <p:spPr>
          <a:xfrm>
            <a:off x="4793940" y="4922464"/>
            <a:ext cx="2494625" cy="843378"/>
          </a:xfrm>
          <a:prstGeom prst="flowChartProcess">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Analysis by LC-MS/MS</a:t>
            </a:r>
          </a:p>
        </p:txBody>
      </p:sp>
      <p:cxnSp>
        <p:nvCxnSpPr>
          <p:cNvPr id="13" name="Straight Arrow Connector 12"/>
          <p:cNvCxnSpPr>
            <a:endCxn id="12" idx="0"/>
          </p:cNvCxnSpPr>
          <p:nvPr/>
        </p:nvCxnSpPr>
        <p:spPr>
          <a:xfrm flipH="1">
            <a:off x="6041253" y="4356615"/>
            <a:ext cx="1" cy="5658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Flowchart: Process 13"/>
          <p:cNvSpPr/>
          <p:nvPr/>
        </p:nvSpPr>
        <p:spPr>
          <a:xfrm>
            <a:off x="6096000" y="4340227"/>
            <a:ext cx="2040386" cy="598624"/>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Spike ISTD</a:t>
            </a:r>
          </a:p>
        </p:txBody>
      </p:sp>
      <p:sp>
        <p:nvSpPr>
          <p:cNvPr id="15" name="Text Placeholder 2"/>
          <p:cNvSpPr txBox="1">
            <a:spLocks/>
          </p:cNvSpPr>
          <p:nvPr/>
        </p:nvSpPr>
        <p:spPr>
          <a:xfrm>
            <a:off x="345947" y="6255198"/>
            <a:ext cx="11466687" cy="1961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dirty="0">
                <a:latin typeface="+mj-lt"/>
              </a:rPr>
              <a:t>Occurrence of 6PPD-quinone in Environmental Waters</a:t>
            </a:r>
            <a:endParaRPr lang="en-CA" sz="900" dirty="0">
              <a:latin typeface="+mj-lt"/>
            </a:endParaRPr>
          </a:p>
        </p:txBody>
      </p:sp>
      <p:pic>
        <p:nvPicPr>
          <p:cNvPr id="1026" name="Picture 2" descr="Introduction to Solid Phase Extraction Technology - Hawa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5987" y="3327515"/>
            <a:ext cx="2050730" cy="121482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1): Steps of solid phase extraction method. | Download Scientific Diagra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91132" y="2927521"/>
            <a:ext cx="2312077" cy="1751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79928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137481" y="1190274"/>
            <a:ext cx="5465941" cy="4053840"/>
          </a:xfrm>
          <a:prstGeom prst="rect">
            <a:avLst/>
          </a:prstGeom>
        </p:spPr>
      </p:pic>
      <p:sp>
        <p:nvSpPr>
          <p:cNvPr id="3" name="Title 2"/>
          <p:cNvSpPr>
            <a:spLocks noGrp="1"/>
          </p:cNvSpPr>
          <p:nvPr>
            <p:ph type="title"/>
          </p:nvPr>
        </p:nvSpPr>
        <p:spPr>
          <a:xfrm>
            <a:off x="486670" y="371971"/>
            <a:ext cx="9261142" cy="687498"/>
          </a:xfrm>
        </p:spPr>
        <p:txBody>
          <a:bodyPr>
            <a:normAutofit fontScale="90000"/>
          </a:bodyPr>
          <a:lstStyle/>
          <a:p>
            <a:r>
              <a:rPr lang="en-US" dirty="0">
                <a:latin typeface="+mj-lt"/>
              </a:rPr>
              <a:t>Analytical Method</a:t>
            </a:r>
          </a:p>
        </p:txBody>
      </p:sp>
      <p:sp>
        <p:nvSpPr>
          <p:cNvPr id="2" name="Content Placeholder 1"/>
          <p:cNvSpPr>
            <a:spLocks noGrp="1"/>
          </p:cNvSpPr>
          <p:nvPr>
            <p:ph idx="1"/>
          </p:nvPr>
        </p:nvSpPr>
        <p:spPr>
          <a:xfrm>
            <a:off x="586531" y="1489590"/>
            <a:ext cx="5156474" cy="1470796"/>
          </a:xfrm>
        </p:spPr>
        <p:txBody>
          <a:bodyPr>
            <a:normAutofit/>
          </a:bodyPr>
          <a:lstStyle/>
          <a:p>
            <a:r>
              <a:rPr lang="en-US" sz="1800" dirty="0">
                <a:latin typeface="+mn-lt"/>
              </a:rPr>
              <a:t>Tandem quadrupole liquid chromatography mass spectrometry (LC-QQQ, LC-MS/MS, LC-TQ)</a:t>
            </a:r>
          </a:p>
          <a:p>
            <a:r>
              <a:rPr lang="en-US" sz="1800" dirty="0">
                <a:latin typeface="+mn-lt"/>
              </a:rPr>
              <a:t>Multiple Reaction Monitoring</a:t>
            </a:r>
          </a:p>
          <a:p>
            <a:r>
              <a:rPr lang="en-US" sz="1800" dirty="0">
                <a:latin typeface="+mn-lt"/>
              </a:rPr>
              <a:t>Enhanced selectivity and sensitivity</a:t>
            </a:r>
          </a:p>
        </p:txBody>
      </p:sp>
      <p:sp>
        <p:nvSpPr>
          <p:cNvPr id="5" name="TextBox 4"/>
          <p:cNvSpPr txBox="1"/>
          <p:nvPr/>
        </p:nvSpPr>
        <p:spPr>
          <a:xfrm>
            <a:off x="9670597" y="5113309"/>
            <a:ext cx="1829347" cy="261610"/>
          </a:xfrm>
          <a:prstGeom prst="rect">
            <a:avLst/>
          </a:prstGeom>
          <a:noFill/>
        </p:spPr>
        <p:txBody>
          <a:bodyPr wrap="none" rtlCol="0">
            <a:spAutoFit/>
          </a:bodyPr>
          <a:lstStyle/>
          <a:p>
            <a:r>
              <a:rPr lang="en-US" sz="1100" dirty="0"/>
              <a:t>Source: Agilent Technologies</a:t>
            </a:r>
          </a:p>
        </p:txBody>
      </p:sp>
      <p:sp>
        <p:nvSpPr>
          <p:cNvPr id="6" name="Text Placeholder 2"/>
          <p:cNvSpPr txBox="1">
            <a:spLocks/>
          </p:cNvSpPr>
          <p:nvPr/>
        </p:nvSpPr>
        <p:spPr>
          <a:xfrm>
            <a:off x="345947" y="6255198"/>
            <a:ext cx="11466687" cy="1961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dirty="0">
                <a:latin typeface="+mj-lt"/>
              </a:rPr>
              <a:t>Occurrence of 6PPD-quinone in Environmental Waters</a:t>
            </a:r>
            <a:endParaRPr lang="en-CA" sz="900" dirty="0">
              <a:latin typeface="+mj-lt"/>
            </a:endParaRPr>
          </a:p>
        </p:txBody>
      </p:sp>
      <p:pic>
        <p:nvPicPr>
          <p:cNvPr id="2050" name="Picture 2" descr="Introduction on Selected / Multiple Reaction Monitoring and Parallel Reaction Monitoring ..."/>
          <p:cNvPicPr>
            <a:picLocks noChangeAspect="1" noChangeArrowheads="1"/>
          </p:cNvPicPr>
          <p:nvPr/>
        </p:nvPicPr>
        <p:blipFill rotWithShape="1">
          <a:blip r:embed="rId4">
            <a:extLst>
              <a:ext uri="{28A0092B-C50C-407E-A947-70E740481C1C}">
                <a14:useLocalDpi xmlns:a14="http://schemas.microsoft.com/office/drawing/2010/main" val="0"/>
              </a:ext>
            </a:extLst>
          </a:blip>
          <a:srcRect b="56179"/>
          <a:stretch/>
        </p:blipFill>
        <p:spPr bwMode="auto">
          <a:xfrm>
            <a:off x="192054" y="3390048"/>
            <a:ext cx="5862466" cy="1015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16311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6670" y="393725"/>
            <a:ext cx="9261142" cy="687498"/>
          </a:xfrm>
        </p:spPr>
        <p:txBody>
          <a:bodyPr>
            <a:normAutofit fontScale="90000"/>
          </a:bodyPr>
          <a:lstStyle/>
          <a:p>
            <a:r>
              <a:rPr lang="en-US" dirty="0">
                <a:latin typeface="+mj-lt"/>
              </a:rPr>
              <a:t>Analytical method </a:t>
            </a:r>
          </a:p>
        </p:txBody>
      </p:sp>
      <p:sp>
        <p:nvSpPr>
          <p:cNvPr id="2" name="Content Placeholder 1"/>
          <p:cNvSpPr>
            <a:spLocks noGrp="1"/>
          </p:cNvSpPr>
          <p:nvPr>
            <p:ph idx="1"/>
          </p:nvPr>
        </p:nvSpPr>
        <p:spPr>
          <a:xfrm>
            <a:off x="588271" y="1235822"/>
            <a:ext cx="5884639" cy="2874836"/>
          </a:xfrm>
        </p:spPr>
        <p:txBody>
          <a:bodyPr/>
          <a:lstStyle/>
          <a:p>
            <a:pPr>
              <a:spcBef>
                <a:spcPts val="600"/>
              </a:spcBef>
              <a:spcAft>
                <a:spcPts val="600"/>
              </a:spcAft>
            </a:pPr>
            <a:r>
              <a:rPr lang="en-US" sz="1800" dirty="0">
                <a:latin typeface="+mn-lt"/>
              </a:rPr>
              <a:t>Isotope dilution quantification</a:t>
            </a:r>
          </a:p>
          <a:p>
            <a:pPr lvl="1">
              <a:spcBef>
                <a:spcPts val="600"/>
              </a:spcBef>
              <a:spcAft>
                <a:spcPts val="600"/>
              </a:spcAft>
            </a:pPr>
            <a:r>
              <a:rPr lang="en-US" sz="1800" dirty="0">
                <a:latin typeface="+mn-lt"/>
              </a:rPr>
              <a:t>Ultimate accuracy with surrogate recovery correction.</a:t>
            </a:r>
          </a:p>
          <a:p>
            <a:pPr lvl="1">
              <a:spcBef>
                <a:spcPts val="600"/>
              </a:spcBef>
              <a:spcAft>
                <a:spcPts val="600"/>
              </a:spcAft>
            </a:pPr>
            <a:r>
              <a:rPr lang="en-US" sz="1800" dirty="0">
                <a:latin typeface="+mn-lt"/>
              </a:rPr>
              <a:t>Mitigation of matrix effects and sample preparation inefficiencies.</a:t>
            </a:r>
          </a:p>
          <a:p>
            <a:pPr>
              <a:lnSpc>
                <a:spcPct val="100000"/>
              </a:lnSpc>
              <a:spcBef>
                <a:spcPts val="600"/>
              </a:spcBef>
              <a:spcAft>
                <a:spcPts val="600"/>
              </a:spcAft>
            </a:pPr>
            <a:r>
              <a:rPr lang="en-US" sz="1800" dirty="0">
                <a:latin typeface="+mn-lt"/>
              </a:rPr>
              <a:t>2 different Isotopically labeled 6PPD-quinone for surrogate and internal standard.</a:t>
            </a:r>
          </a:p>
          <a:p>
            <a:pPr>
              <a:spcBef>
                <a:spcPts val="600"/>
              </a:spcBef>
              <a:spcAft>
                <a:spcPts val="600"/>
              </a:spcAft>
            </a:pPr>
            <a:r>
              <a:rPr lang="en-US" sz="1800" dirty="0">
                <a:latin typeface="+mn-lt"/>
              </a:rPr>
              <a:t>Wide linear range (1 - 500 ng/L) </a:t>
            </a:r>
          </a:p>
          <a:p>
            <a:endParaRPr lang="en-US" dirty="0"/>
          </a:p>
        </p:txBody>
      </p:sp>
      <p:pic>
        <p:nvPicPr>
          <p:cNvPr id="4" name="Picture 3"/>
          <p:cNvPicPr>
            <a:picLocks noChangeAspect="1"/>
          </p:cNvPicPr>
          <p:nvPr/>
        </p:nvPicPr>
        <p:blipFill>
          <a:blip r:embed="rId3"/>
          <a:stretch>
            <a:fillRect/>
          </a:stretch>
        </p:blipFill>
        <p:spPr>
          <a:xfrm>
            <a:off x="7128042" y="996274"/>
            <a:ext cx="3288948" cy="1600200"/>
          </a:xfrm>
          <a:prstGeom prst="rect">
            <a:avLst/>
          </a:prstGeom>
          <a:solidFill>
            <a:schemeClr val="tx1"/>
          </a:solidFill>
        </p:spPr>
      </p:pic>
      <p:pic>
        <p:nvPicPr>
          <p:cNvPr id="5" name="Picture 4"/>
          <p:cNvPicPr>
            <a:picLocks noChangeAspect="1"/>
          </p:cNvPicPr>
          <p:nvPr/>
        </p:nvPicPr>
        <p:blipFill>
          <a:blip r:embed="rId4"/>
          <a:stretch>
            <a:fillRect/>
          </a:stretch>
        </p:blipFill>
        <p:spPr>
          <a:xfrm>
            <a:off x="7128042" y="2635817"/>
            <a:ext cx="3288948" cy="1600200"/>
          </a:xfrm>
          <a:prstGeom prst="rect">
            <a:avLst/>
          </a:prstGeom>
          <a:solidFill>
            <a:schemeClr val="tx1"/>
          </a:solidFill>
        </p:spPr>
      </p:pic>
      <p:pic>
        <p:nvPicPr>
          <p:cNvPr id="6" name="Picture 5"/>
          <p:cNvPicPr>
            <a:picLocks noChangeAspect="1"/>
          </p:cNvPicPr>
          <p:nvPr/>
        </p:nvPicPr>
        <p:blipFill>
          <a:blip r:embed="rId5"/>
          <a:stretch>
            <a:fillRect/>
          </a:stretch>
        </p:blipFill>
        <p:spPr>
          <a:xfrm>
            <a:off x="7128042" y="4265257"/>
            <a:ext cx="3288948" cy="1600200"/>
          </a:xfrm>
          <a:prstGeom prst="rect">
            <a:avLst/>
          </a:prstGeom>
          <a:solidFill>
            <a:schemeClr val="tx1"/>
          </a:solidFill>
        </p:spPr>
      </p:pic>
      <p:sp>
        <p:nvSpPr>
          <p:cNvPr id="7" name="TextBox 6"/>
          <p:cNvSpPr txBox="1"/>
          <p:nvPr/>
        </p:nvSpPr>
        <p:spPr>
          <a:xfrm>
            <a:off x="10432774" y="1486899"/>
            <a:ext cx="1759226" cy="369332"/>
          </a:xfrm>
          <a:prstGeom prst="rect">
            <a:avLst/>
          </a:prstGeom>
          <a:noFill/>
        </p:spPr>
        <p:txBody>
          <a:bodyPr wrap="square" rtlCol="0">
            <a:spAutoFit/>
          </a:bodyPr>
          <a:lstStyle/>
          <a:p>
            <a:r>
              <a:rPr lang="en-US" dirty="0"/>
              <a:t>6PPD-quinone</a:t>
            </a:r>
          </a:p>
        </p:txBody>
      </p:sp>
      <p:sp>
        <p:nvSpPr>
          <p:cNvPr id="8" name="TextBox 7"/>
          <p:cNvSpPr txBox="1"/>
          <p:nvPr/>
        </p:nvSpPr>
        <p:spPr>
          <a:xfrm>
            <a:off x="10416990" y="3083929"/>
            <a:ext cx="2068264" cy="369332"/>
          </a:xfrm>
          <a:prstGeom prst="rect">
            <a:avLst/>
          </a:prstGeom>
          <a:noFill/>
        </p:spPr>
        <p:txBody>
          <a:bodyPr wrap="square" rtlCol="0">
            <a:spAutoFit/>
          </a:bodyPr>
          <a:lstStyle/>
          <a:p>
            <a:r>
              <a:rPr lang="en-US" dirty="0"/>
              <a:t>d</a:t>
            </a:r>
            <a:r>
              <a:rPr lang="en-US" baseline="-25000" dirty="0"/>
              <a:t>5</a:t>
            </a:r>
            <a:r>
              <a:rPr lang="en-US" dirty="0"/>
              <a:t>-6PPD-quinone</a:t>
            </a:r>
          </a:p>
        </p:txBody>
      </p:sp>
      <p:sp>
        <p:nvSpPr>
          <p:cNvPr id="9" name="TextBox 8"/>
          <p:cNvSpPr txBox="1"/>
          <p:nvPr/>
        </p:nvSpPr>
        <p:spPr>
          <a:xfrm>
            <a:off x="10327340" y="4746826"/>
            <a:ext cx="2298779" cy="369332"/>
          </a:xfrm>
          <a:prstGeom prst="rect">
            <a:avLst/>
          </a:prstGeom>
          <a:noFill/>
        </p:spPr>
        <p:txBody>
          <a:bodyPr wrap="square" rtlCol="0">
            <a:spAutoFit/>
          </a:bodyPr>
          <a:lstStyle/>
          <a:p>
            <a:r>
              <a:rPr lang="en-US" baseline="30000" dirty="0"/>
              <a:t>13</a:t>
            </a:r>
            <a:r>
              <a:rPr lang="en-US" dirty="0"/>
              <a:t>C</a:t>
            </a:r>
            <a:r>
              <a:rPr lang="en-US" baseline="-25000" dirty="0"/>
              <a:t>6</a:t>
            </a:r>
            <a:r>
              <a:rPr lang="en-US" dirty="0"/>
              <a:t>-6PPD-quinone</a:t>
            </a:r>
          </a:p>
        </p:txBody>
      </p:sp>
      <p:sp>
        <p:nvSpPr>
          <p:cNvPr id="10" name="Text Placeholder 2"/>
          <p:cNvSpPr txBox="1">
            <a:spLocks/>
          </p:cNvSpPr>
          <p:nvPr/>
        </p:nvSpPr>
        <p:spPr>
          <a:xfrm>
            <a:off x="345947" y="6255198"/>
            <a:ext cx="11466687" cy="1961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dirty="0">
                <a:latin typeface="+mj-lt"/>
              </a:rPr>
              <a:t>Occurrence of 6PPD-quinone in Environmental Waters</a:t>
            </a:r>
            <a:endParaRPr lang="en-CA" sz="900" dirty="0">
              <a:latin typeface="+mj-lt"/>
            </a:endParaRPr>
          </a:p>
        </p:txBody>
      </p:sp>
      <p:grpSp>
        <p:nvGrpSpPr>
          <p:cNvPr id="11" name="Group 4">
            <a:extLst>
              <a:ext uri="{FF2B5EF4-FFF2-40B4-BE49-F238E27FC236}">
                <a16:creationId xmlns:a16="http://schemas.microsoft.com/office/drawing/2014/main" id="{534FA0D1-40E6-403B-48D2-46A50389750B}"/>
              </a:ext>
            </a:extLst>
          </p:cNvPr>
          <p:cNvGrpSpPr>
            <a:grpSpLocks noChangeAspect="1"/>
          </p:cNvGrpSpPr>
          <p:nvPr/>
        </p:nvGrpSpPr>
        <p:grpSpPr bwMode="auto">
          <a:xfrm>
            <a:off x="486670" y="4331138"/>
            <a:ext cx="5343525" cy="1468438"/>
            <a:chOff x="568" y="2818"/>
            <a:chExt cx="3366" cy="925"/>
          </a:xfrm>
        </p:grpSpPr>
        <p:sp>
          <p:nvSpPr>
            <p:cNvPr id="13" name="AutoShape 3">
              <a:extLst>
                <a:ext uri="{FF2B5EF4-FFF2-40B4-BE49-F238E27FC236}">
                  <a16:creationId xmlns:a16="http://schemas.microsoft.com/office/drawing/2014/main" id="{D6C6BEA2-A189-5315-5704-EA3A38476640}"/>
                </a:ext>
              </a:extLst>
            </p:cNvPr>
            <p:cNvSpPr>
              <a:spLocks noChangeAspect="1" noChangeArrowheads="1" noTextEdit="1"/>
            </p:cNvSpPr>
            <p:nvPr/>
          </p:nvSpPr>
          <p:spPr bwMode="auto">
            <a:xfrm>
              <a:off x="568" y="2818"/>
              <a:ext cx="3312" cy="9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5">
              <a:extLst>
                <a:ext uri="{FF2B5EF4-FFF2-40B4-BE49-F238E27FC236}">
                  <a16:creationId xmlns:a16="http://schemas.microsoft.com/office/drawing/2014/main" id="{BEE0778D-C2F8-CA43-38B3-E9460A34C060}"/>
                </a:ext>
              </a:extLst>
            </p:cNvPr>
            <p:cNvSpPr>
              <a:spLocks noChangeArrowheads="1"/>
            </p:cNvSpPr>
            <p:nvPr/>
          </p:nvSpPr>
          <p:spPr bwMode="auto">
            <a:xfrm>
              <a:off x="3189" y="3640"/>
              <a:ext cx="745"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384350"/>
                  </a:solidFill>
                  <a:effectLst/>
                  <a:latin typeface="Microsoft Sans Serif" panose="020B0604020202020204" pitchFamily="34" charset="0"/>
                </a:rPr>
                <a:t>Acquisition Time (min)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Line 6">
              <a:extLst>
                <a:ext uri="{FF2B5EF4-FFF2-40B4-BE49-F238E27FC236}">
                  <a16:creationId xmlns:a16="http://schemas.microsoft.com/office/drawing/2014/main" id="{86BE722B-E77F-6E33-AAFA-6B9EC76B18C8}"/>
                </a:ext>
              </a:extLst>
            </p:cNvPr>
            <p:cNvSpPr>
              <a:spLocks noChangeShapeType="1"/>
            </p:cNvSpPr>
            <p:nvPr/>
          </p:nvSpPr>
          <p:spPr bwMode="auto">
            <a:xfrm>
              <a:off x="881" y="3507"/>
              <a:ext cx="2993" cy="0"/>
            </a:xfrm>
            <a:prstGeom prst="line">
              <a:avLst/>
            </a:prstGeom>
            <a:noFill/>
            <a:ln w="0">
              <a:solidFill>
                <a:srgbClr val="38435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Line 7">
              <a:extLst>
                <a:ext uri="{FF2B5EF4-FFF2-40B4-BE49-F238E27FC236}">
                  <a16:creationId xmlns:a16="http://schemas.microsoft.com/office/drawing/2014/main" id="{DE8C03BF-0D68-0B2B-7F00-9F5E172F758E}"/>
                </a:ext>
              </a:extLst>
            </p:cNvPr>
            <p:cNvSpPr>
              <a:spLocks noChangeShapeType="1"/>
            </p:cNvSpPr>
            <p:nvPr/>
          </p:nvSpPr>
          <p:spPr bwMode="auto">
            <a:xfrm>
              <a:off x="1103" y="3507"/>
              <a:ext cx="0" cy="42"/>
            </a:xfrm>
            <a:prstGeom prst="line">
              <a:avLst/>
            </a:prstGeom>
            <a:noFill/>
            <a:ln w="0">
              <a:solidFill>
                <a:srgbClr val="38435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Rectangle 8">
              <a:extLst>
                <a:ext uri="{FF2B5EF4-FFF2-40B4-BE49-F238E27FC236}">
                  <a16:creationId xmlns:a16="http://schemas.microsoft.com/office/drawing/2014/main" id="{F5A60871-0F04-F01C-6908-C991BD52AAD7}"/>
                </a:ext>
              </a:extLst>
            </p:cNvPr>
            <p:cNvSpPr>
              <a:spLocks noChangeArrowheads="1"/>
            </p:cNvSpPr>
            <p:nvPr/>
          </p:nvSpPr>
          <p:spPr bwMode="auto">
            <a:xfrm>
              <a:off x="1055" y="3549"/>
              <a:ext cx="132"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384350"/>
                  </a:solidFill>
                  <a:effectLst/>
                  <a:latin typeface="Microsoft Sans Serif" panose="020B0604020202020204" pitchFamily="34" charset="0"/>
                </a:rPr>
                <a:t>4.4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Line 9">
              <a:extLst>
                <a:ext uri="{FF2B5EF4-FFF2-40B4-BE49-F238E27FC236}">
                  <a16:creationId xmlns:a16="http://schemas.microsoft.com/office/drawing/2014/main" id="{B27B46E4-52B9-A59B-D532-B45F202044C0}"/>
                </a:ext>
              </a:extLst>
            </p:cNvPr>
            <p:cNvSpPr>
              <a:spLocks noChangeShapeType="1"/>
            </p:cNvSpPr>
            <p:nvPr/>
          </p:nvSpPr>
          <p:spPr bwMode="auto">
            <a:xfrm>
              <a:off x="1404" y="3507"/>
              <a:ext cx="0" cy="42"/>
            </a:xfrm>
            <a:prstGeom prst="line">
              <a:avLst/>
            </a:prstGeom>
            <a:noFill/>
            <a:ln w="0">
              <a:solidFill>
                <a:srgbClr val="38435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Rectangle 10">
              <a:extLst>
                <a:ext uri="{FF2B5EF4-FFF2-40B4-BE49-F238E27FC236}">
                  <a16:creationId xmlns:a16="http://schemas.microsoft.com/office/drawing/2014/main" id="{F45BBE0B-17B4-45AB-F531-5E12DD704801}"/>
                </a:ext>
              </a:extLst>
            </p:cNvPr>
            <p:cNvSpPr>
              <a:spLocks noChangeArrowheads="1"/>
            </p:cNvSpPr>
            <p:nvPr/>
          </p:nvSpPr>
          <p:spPr bwMode="auto">
            <a:xfrm>
              <a:off x="1355" y="3549"/>
              <a:ext cx="132"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384350"/>
                  </a:solidFill>
                  <a:effectLst/>
                  <a:latin typeface="Microsoft Sans Serif" panose="020B0604020202020204" pitchFamily="34" charset="0"/>
                </a:rPr>
                <a:t>4.6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Line 11">
              <a:extLst>
                <a:ext uri="{FF2B5EF4-FFF2-40B4-BE49-F238E27FC236}">
                  <a16:creationId xmlns:a16="http://schemas.microsoft.com/office/drawing/2014/main" id="{359D60F9-6B92-48A9-9A27-39341D26F54C}"/>
                </a:ext>
              </a:extLst>
            </p:cNvPr>
            <p:cNvSpPr>
              <a:spLocks noChangeShapeType="1"/>
            </p:cNvSpPr>
            <p:nvPr/>
          </p:nvSpPr>
          <p:spPr bwMode="auto">
            <a:xfrm>
              <a:off x="1704" y="3507"/>
              <a:ext cx="0" cy="42"/>
            </a:xfrm>
            <a:prstGeom prst="line">
              <a:avLst/>
            </a:prstGeom>
            <a:noFill/>
            <a:ln w="0">
              <a:solidFill>
                <a:srgbClr val="38435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Rectangle 12">
              <a:extLst>
                <a:ext uri="{FF2B5EF4-FFF2-40B4-BE49-F238E27FC236}">
                  <a16:creationId xmlns:a16="http://schemas.microsoft.com/office/drawing/2014/main" id="{0F4F5462-F811-3821-5866-F93A092097E7}"/>
                </a:ext>
              </a:extLst>
            </p:cNvPr>
            <p:cNvSpPr>
              <a:spLocks noChangeArrowheads="1"/>
            </p:cNvSpPr>
            <p:nvPr/>
          </p:nvSpPr>
          <p:spPr bwMode="auto">
            <a:xfrm>
              <a:off x="1656" y="3549"/>
              <a:ext cx="132"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384350"/>
                  </a:solidFill>
                  <a:effectLst/>
                  <a:latin typeface="Microsoft Sans Serif" panose="020B0604020202020204" pitchFamily="34" charset="0"/>
                </a:rPr>
                <a:t>4.8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 name="Line 13">
              <a:extLst>
                <a:ext uri="{FF2B5EF4-FFF2-40B4-BE49-F238E27FC236}">
                  <a16:creationId xmlns:a16="http://schemas.microsoft.com/office/drawing/2014/main" id="{DB7FAF9E-B4B9-57CD-2B22-13DCA96C5D5F}"/>
                </a:ext>
              </a:extLst>
            </p:cNvPr>
            <p:cNvSpPr>
              <a:spLocks noChangeShapeType="1"/>
            </p:cNvSpPr>
            <p:nvPr/>
          </p:nvSpPr>
          <p:spPr bwMode="auto">
            <a:xfrm>
              <a:off x="2005" y="3507"/>
              <a:ext cx="0" cy="42"/>
            </a:xfrm>
            <a:prstGeom prst="line">
              <a:avLst/>
            </a:prstGeom>
            <a:noFill/>
            <a:ln w="0">
              <a:solidFill>
                <a:srgbClr val="38435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Rectangle 14">
              <a:extLst>
                <a:ext uri="{FF2B5EF4-FFF2-40B4-BE49-F238E27FC236}">
                  <a16:creationId xmlns:a16="http://schemas.microsoft.com/office/drawing/2014/main" id="{859A1A26-3CD7-84C5-1007-23A9B511EFEA}"/>
                </a:ext>
              </a:extLst>
            </p:cNvPr>
            <p:cNvSpPr>
              <a:spLocks noChangeArrowheads="1"/>
            </p:cNvSpPr>
            <p:nvPr/>
          </p:nvSpPr>
          <p:spPr bwMode="auto">
            <a:xfrm>
              <a:off x="1987" y="3549"/>
              <a:ext cx="72"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384350"/>
                  </a:solidFill>
                  <a:effectLst/>
                  <a:latin typeface="Microsoft Sans Serif" panose="020B0604020202020204" pitchFamily="34" charset="0"/>
                </a:rPr>
                <a:t>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4" name="Line 15">
              <a:extLst>
                <a:ext uri="{FF2B5EF4-FFF2-40B4-BE49-F238E27FC236}">
                  <a16:creationId xmlns:a16="http://schemas.microsoft.com/office/drawing/2014/main" id="{3DC0F5DE-F0D4-2504-6BE1-6A73BA73713E}"/>
                </a:ext>
              </a:extLst>
            </p:cNvPr>
            <p:cNvSpPr>
              <a:spLocks noChangeShapeType="1"/>
            </p:cNvSpPr>
            <p:nvPr/>
          </p:nvSpPr>
          <p:spPr bwMode="auto">
            <a:xfrm>
              <a:off x="2305" y="3507"/>
              <a:ext cx="0" cy="42"/>
            </a:xfrm>
            <a:prstGeom prst="line">
              <a:avLst/>
            </a:prstGeom>
            <a:noFill/>
            <a:ln w="0">
              <a:solidFill>
                <a:srgbClr val="38435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Rectangle 16">
              <a:extLst>
                <a:ext uri="{FF2B5EF4-FFF2-40B4-BE49-F238E27FC236}">
                  <a16:creationId xmlns:a16="http://schemas.microsoft.com/office/drawing/2014/main" id="{4DE44910-64A4-2E6E-FDF5-06AE427C26A8}"/>
                </a:ext>
              </a:extLst>
            </p:cNvPr>
            <p:cNvSpPr>
              <a:spLocks noChangeArrowheads="1"/>
            </p:cNvSpPr>
            <p:nvPr/>
          </p:nvSpPr>
          <p:spPr bwMode="auto">
            <a:xfrm>
              <a:off x="2257" y="3549"/>
              <a:ext cx="132"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384350"/>
                  </a:solidFill>
                  <a:effectLst/>
                  <a:latin typeface="Microsoft Sans Serif" panose="020B0604020202020204" pitchFamily="34" charset="0"/>
                </a:rPr>
                <a:t>5.2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6" name="Line 17">
              <a:extLst>
                <a:ext uri="{FF2B5EF4-FFF2-40B4-BE49-F238E27FC236}">
                  <a16:creationId xmlns:a16="http://schemas.microsoft.com/office/drawing/2014/main" id="{12820204-E002-D786-B5C9-25814DC184EF}"/>
                </a:ext>
              </a:extLst>
            </p:cNvPr>
            <p:cNvSpPr>
              <a:spLocks noChangeShapeType="1"/>
            </p:cNvSpPr>
            <p:nvPr/>
          </p:nvSpPr>
          <p:spPr bwMode="auto">
            <a:xfrm>
              <a:off x="2600" y="3507"/>
              <a:ext cx="0" cy="42"/>
            </a:xfrm>
            <a:prstGeom prst="line">
              <a:avLst/>
            </a:prstGeom>
            <a:noFill/>
            <a:ln w="0">
              <a:solidFill>
                <a:srgbClr val="38435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Rectangle 18">
              <a:extLst>
                <a:ext uri="{FF2B5EF4-FFF2-40B4-BE49-F238E27FC236}">
                  <a16:creationId xmlns:a16="http://schemas.microsoft.com/office/drawing/2014/main" id="{590E683F-754A-783D-D4C8-7797E64FC32E}"/>
                </a:ext>
              </a:extLst>
            </p:cNvPr>
            <p:cNvSpPr>
              <a:spLocks noChangeArrowheads="1"/>
            </p:cNvSpPr>
            <p:nvPr/>
          </p:nvSpPr>
          <p:spPr bwMode="auto">
            <a:xfrm>
              <a:off x="2552" y="3549"/>
              <a:ext cx="132"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384350"/>
                  </a:solidFill>
                  <a:effectLst/>
                  <a:latin typeface="Microsoft Sans Serif" panose="020B0604020202020204" pitchFamily="34" charset="0"/>
                </a:rPr>
                <a:t>5.4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Line 19">
              <a:extLst>
                <a:ext uri="{FF2B5EF4-FFF2-40B4-BE49-F238E27FC236}">
                  <a16:creationId xmlns:a16="http://schemas.microsoft.com/office/drawing/2014/main" id="{6D12BB76-75ED-E78C-93BB-E0AD145CE595}"/>
                </a:ext>
              </a:extLst>
            </p:cNvPr>
            <p:cNvSpPr>
              <a:spLocks noChangeShapeType="1"/>
            </p:cNvSpPr>
            <p:nvPr/>
          </p:nvSpPr>
          <p:spPr bwMode="auto">
            <a:xfrm>
              <a:off x="2900" y="3507"/>
              <a:ext cx="0" cy="42"/>
            </a:xfrm>
            <a:prstGeom prst="line">
              <a:avLst/>
            </a:prstGeom>
            <a:noFill/>
            <a:ln w="0">
              <a:solidFill>
                <a:srgbClr val="38435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0">
              <a:extLst>
                <a:ext uri="{FF2B5EF4-FFF2-40B4-BE49-F238E27FC236}">
                  <a16:creationId xmlns:a16="http://schemas.microsoft.com/office/drawing/2014/main" id="{CE865882-5415-3858-A503-079EC3D1FB2B}"/>
                </a:ext>
              </a:extLst>
            </p:cNvPr>
            <p:cNvSpPr>
              <a:spLocks noChangeArrowheads="1"/>
            </p:cNvSpPr>
            <p:nvPr/>
          </p:nvSpPr>
          <p:spPr bwMode="auto">
            <a:xfrm>
              <a:off x="2852" y="3549"/>
              <a:ext cx="132"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384350"/>
                  </a:solidFill>
                  <a:effectLst/>
                  <a:latin typeface="Microsoft Sans Serif" panose="020B0604020202020204" pitchFamily="34" charset="0"/>
                </a:rPr>
                <a:t>5.6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 name="Line 21">
              <a:extLst>
                <a:ext uri="{FF2B5EF4-FFF2-40B4-BE49-F238E27FC236}">
                  <a16:creationId xmlns:a16="http://schemas.microsoft.com/office/drawing/2014/main" id="{8394289C-9213-27F6-E8A9-6C84C3BC10FA}"/>
                </a:ext>
              </a:extLst>
            </p:cNvPr>
            <p:cNvSpPr>
              <a:spLocks noChangeShapeType="1"/>
            </p:cNvSpPr>
            <p:nvPr/>
          </p:nvSpPr>
          <p:spPr bwMode="auto">
            <a:xfrm>
              <a:off x="3201" y="3507"/>
              <a:ext cx="0" cy="42"/>
            </a:xfrm>
            <a:prstGeom prst="line">
              <a:avLst/>
            </a:prstGeom>
            <a:noFill/>
            <a:ln w="0">
              <a:solidFill>
                <a:srgbClr val="38435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Rectangle 22">
              <a:extLst>
                <a:ext uri="{FF2B5EF4-FFF2-40B4-BE49-F238E27FC236}">
                  <a16:creationId xmlns:a16="http://schemas.microsoft.com/office/drawing/2014/main" id="{058CFDD0-2FE7-E337-DEE6-52B2DED02F68}"/>
                </a:ext>
              </a:extLst>
            </p:cNvPr>
            <p:cNvSpPr>
              <a:spLocks noChangeArrowheads="1"/>
            </p:cNvSpPr>
            <p:nvPr/>
          </p:nvSpPr>
          <p:spPr bwMode="auto">
            <a:xfrm>
              <a:off x="3153" y="3549"/>
              <a:ext cx="132"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384350"/>
                  </a:solidFill>
                  <a:effectLst/>
                  <a:latin typeface="Microsoft Sans Serif" panose="020B0604020202020204" pitchFamily="34" charset="0"/>
                </a:rPr>
                <a:t>5.8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2" name="Line 23">
              <a:extLst>
                <a:ext uri="{FF2B5EF4-FFF2-40B4-BE49-F238E27FC236}">
                  <a16:creationId xmlns:a16="http://schemas.microsoft.com/office/drawing/2014/main" id="{5AE0E5C9-17F3-9C32-C433-6842D9DADC5B}"/>
                </a:ext>
              </a:extLst>
            </p:cNvPr>
            <p:cNvSpPr>
              <a:spLocks noChangeShapeType="1"/>
            </p:cNvSpPr>
            <p:nvPr/>
          </p:nvSpPr>
          <p:spPr bwMode="auto">
            <a:xfrm>
              <a:off x="3501" y="3507"/>
              <a:ext cx="0" cy="42"/>
            </a:xfrm>
            <a:prstGeom prst="line">
              <a:avLst/>
            </a:prstGeom>
            <a:noFill/>
            <a:ln w="0">
              <a:solidFill>
                <a:srgbClr val="38435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Rectangle 24">
              <a:extLst>
                <a:ext uri="{FF2B5EF4-FFF2-40B4-BE49-F238E27FC236}">
                  <a16:creationId xmlns:a16="http://schemas.microsoft.com/office/drawing/2014/main" id="{1919F2EA-0CAF-72BA-1531-6CEBF557A61E}"/>
                </a:ext>
              </a:extLst>
            </p:cNvPr>
            <p:cNvSpPr>
              <a:spLocks noChangeArrowheads="1"/>
            </p:cNvSpPr>
            <p:nvPr/>
          </p:nvSpPr>
          <p:spPr bwMode="auto">
            <a:xfrm>
              <a:off x="3483" y="3549"/>
              <a:ext cx="72"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384350"/>
                  </a:solidFill>
                  <a:effectLst/>
                  <a:latin typeface="Microsoft Sans Serif" panose="020B0604020202020204" pitchFamily="34" charset="0"/>
                </a:rPr>
                <a:t>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4" name="Line 25">
              <a:extLst>
                <a:ext uri="{FF2B5EF4-FFF2-40B4-BE49-F238E27FC236}">
                  <a16:creationId xmlns:a16="http://schemas.microsoft.com/office/drawing/2014/main" id="{977247D8-2730-8C8E-38CA-CE2A7A6586A0}"/>
                </a:ext>
              </a:extLst>
            </p:cNvPr>
            <p:cNvSpPr>
              <a:spLocks noChangeShapeType="1"/>
            </p:cNvSpPr>
            <p:nvPr/>
          </p:nvSpPr>
          <p:spPr bwMode="auto">
            <a:xfrm>
              <a:off x="3802" y="3507"/>
              <a:ext cx="0" cy="42"/>
            </a:xfrm>
            <a:prstGeom prst="line">
              <a:avLst/>
            </a:prstGeom>
            <a:noFill/>
            <a:ln w="0">
              <a:solidFill>
                <a:srgbClr val="38435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Rectangle 26">
              <a:extLst>
                <a:ext uri="{FF2B5EF4-FFF2-40B4-BE49-F238E27FC236}">
                  <a16:creationId xmlns:a16="http://schemas.microsoft.com/office/drawing/2014/main" id="{EB355738-2230-5F1E-AF3B-F22220D57EF0}"/>
                </a:ext>
              </a:extLst>
            </p:cNvPr>
            <p:cNvSpPr>
              <a:spLocks noChangeArrowheads="1"/>
            </p:cNvSpPr>
            <p:nvPr/>
          </p:nvSpPr>
          <p:spPr bwMode="auto">
            <a:xfrm>
              <a:off x="3754" y="3549"/>
              <a:ext cx="132"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384350"/>
                  </a:solidFill>
                  <a:effectLst/>
                  <a:latin typeface="Microsoft Sans Serif" panose="020B0604020202020204" pitchFamily="34" charset="0"/>
                </a:rPr>
                <a:t>6.2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 name="Rectangle 27">
              <a:extLst>
                <a:ext uri="{FF2B5EF4-FFF2-40B4-BE49-F238E27FC236}">
                  <a16:creationId xmlns:a16="http://schemas.microsoft.com/office/drawing/2014/main" id="{B174B699-CBC5-78BB-2DDE-44A963A8F4D0}"/>
                </a:ext>
              </a:extLst>
            </p:cNvPr>
            <p:cNvSpPr>
              <a:spLocks noChangeArrowheads="1"/>
            </p:cNvSpPr>
            <p:nvPr/>
          </p:nvSpPr>
          <p:spPr bwMode="auto">
            <a:xfrm rot="16200000">
              <a:off x="584" y="3352"/>
              <a:ext cx="84"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384350"/>
                  </a:solidFill>
                  <a:effectLst/>
                  <a:latin typeface="Microsoft Sans Serif" panose="020B0604020202020204" pitchFamily="34" charset="0"/>
                </a:rPr>
                <a:t>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7" name="Rectangle 28">
              <a:extLst>
                <a:ext uri="{FF2B5EF4-FFF2-40B4-BE49-F238E27FC236}">
                  <a16:creationId xmlns:a16="http://schemas.microsoft.com/office/drawing/2014/main" id="{EEA234DC-71A1-1A8F-82C8-A1A89852BF32}"/>
                </a:ext>
              </a:extLst>
            </p:cNvPr>
            <p:cNvSpPr>
              <a:spLocks noChangeArrowheads="1"/>
            </p:cNvSpPr>
            <p:nvPr/>
          </p:nvSpPr>
          <p:spPr bwMode="auto">
            <a:xfrm rot="16200000">
              <a:off x="590" y="3310"/>
              <a:ext cx="72"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384350"/>
                  </a:solidFill>
                  <a:effectLst/>
                  <a:latin typeface="Microsoft Sans Serif" panose="020B060402020202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8" name="Rectangle 29">
              <a:extLst>
                <a:ext uri="{FF2B5EF4-FFF2-40B4-BE49-F238E27FC236}">
                  <a16:creationId xmlns:a16="http://schemas.microsoft.com/office/drawing/2014/main" id="{A9AE9B86-C333-86C3-50F9-5A41BB9945AC}"/>
                </a:ext>
              </a:extLst>
            </p:cNvPr>
            <p:cNvSpPr>
              <a:spLocks noChangeArrowheads="1"/>
            </p:cNvSpPr>
            <p:nvPr/>
          </p:nvSpPr>
          <p:spPr bwMode="auto">
            <a:xfrm rot="16200000">
              <a:off x="602" y="3286"/>
              <a:ext cx="48"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384350"/>
                  </a:solidFill>
                  <a:effectLst/>
                  <a:latin typeface="Microsoft Sans Serif" panose="020B0604020202020204" pitchFamily="34"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9" name="Rectangle 30">
              <a:extLst>
                <a:ext uri="{FF2B5EF4-FFF2-40B4-BE49-F238E27FC236}">
                  <a16:creationId xmlns:a16="http://schemas.microsoft.com/office/drawing/2014/main" id="{66107F9F-1C68-3CE5-D38A-3B67FA1DF57E}"/>
                </a:ext>
              </a:extLst>
            </p:cNvPr>
            <p:cNvSpPr>
              <a:spLocks noChangeArrowheads="1"/>
            </p:cNvSpPr>
            <p:nvPr/>
          </p:nvSpPr>
          <p:spPr bwMode="auto">
            <a:xfrm rot="16200000">
              <a:off x="590" y="3262"/>
              <a:ext cx="72"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384350"/>
                  </a:solidFill>
                  <a:effectLst/>
                  <a:latin typeface="Microsoft Sans Serif" panose="020B060402020202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0" name="Rectangle 31">
              <a:extLst>
                <a:ext uri="{FF2B5EF4-FFF2-40B4-BE49-F238E27FC236}">
                  <a16:creationId xmlns:a16="http://schemas.microsoft.com/office/drawing/2014/main" id="{7EAD1610-2DF5-AD1F-AEFA-A38450C4E70F}"/>
                </a:ext>
              </a:extLst>
            </p:cNvPr>
            <p:cNvSpPr>
              <a:spLocks noChangeArrowheads="1"/>
            </p:cNvSpPr>
            <p:nvPr/>
          </p:nvSpPr>
          <p:spPr bwMode="auto">
            <a:xfrm rot="16200000">
              <a:off x="602" y="3237"/>
              <a:ext cx="48"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384350"/>
                  </a:solidFill>
                  <a:effectLst/>
                  <a:latin typeface="Microsoft Sans Serif" panose="020B0604020202020204" pitchFamily="34"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1" name="Rectangle 32">
              <a:extLst>
                <a:ext uri="{FF2B5EF4-FFF2-40B4-BE49-F238E27FC236}">
                  <a16:creationId xmlns:a16="http://schemas.microsoft.com/office/drawing/2014/main" id="{5250B4C7-2CDF-3F51-72D2-BA7B140BA3DD}"/>
                </a:ext>
              </a:extLst>
            </p:cNvPr>
            <p:cNvSpPr>
              <a:spLocks noChangeArrowheads="1"/>
            </p:cNvSpPr>
            <p:nvPr/>
          </p:nvSpPr>
          <p:spPr bwMode="auto">
            <a:xfrm rot="16200000">
              <a:off x="602" y="3219"/>
              <a:ext cx="48"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384350"/>
                  </a:solidFill>
                  <a:effectLst/>
                  <a:latin typeface="Microsoft Sans Serif" panose="020B0604020202020204" pitchFamily="34"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2" name="Rectangle 33">
              <a:extLst>
                <a:ext uri="{FF2B5EF4-FFF2-40B4-BE49-F238E27FC236}">
                  <a16:creationId xmlns:a16="http://schemas.microsoft.com/office/drawing/2014/main" id="{A70C192F-5DA3-B031-B64E-40A037CCE4F5}"/>
                </a:ext>
              </a:extLst>
            </p:cNvPr>
            <p:cNvSpPr>
              <a:spLocks noChangeArrowheads="1"/>
            </p:cNvSpPr>
            <p:nvPr/>
          </p:nvSpPr>
          <p:spPr bwMode="auto">
            <a:xfrm rot="16200000">
              <a:off x="593" y="3198"/>
              <a:ext cx="66"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384350"/>
                  </a:solidFill>
                  <a:effectLst/>
                  <a:latin typeface="Microsoft Sans Serif" panose="020B0604020202020204" pitchFamily="34" charset="0"/>
                </a:rPr>
                <a:t>v</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3" name="Rectangle 34">
              <a:extLst>
                <a:ext uri="{FF2B5EF4-FFF2-40B4-BE49-F238E27FC236}">
                  <a16:creationId xmlns:a16="http://schemas.microsoft.com/office/drawing/2014/main" id="{2B8C7074-2D14-B505-8208-089D293A00A9}"/>
                </a:ext>
              </a:extLst>
            </p:cNvPr>
            <p:cNvSpPr>
              <a:spLocks noChangeArrowheads="1"/>
            </p:cNvSpPr>
            <p:nvPr/>
          </p:nvSpPr>
          <p:spPr bwMode="auto">
            <a:xfrm rot="16200000">
              <a:off x="590" y="3159"/>
              <a:ext cx="72"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384350"/>
                  </a:solidFill>
                  <a:effectLst/>
                  <a:latin typeface="Microsoft Sans Serif" panose="020B0604020202020204" pitchFamily="34"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 name="Rectangle 35">
              <a:extLst>
                <a:ext uri="{FF2B5EF4-FFF2-40B4-BE49-F238E27FC236}">
                  <a16:creationId xmlns:a16="http://schemas.microsoft.com/office/drawing/2014/main" id="{D91DF926-98DD-EF2A-FE71-4011FD006434}"/>
                </a:ext>
              </a:extLst>
            </p:cNvPr>
            <p:cNvSpPr>
              <a:spLocks noChangeArrowheads="1"/>
            </p:cNvSpPr>
            <p:nvPr/>
          </p:nvSpPr>
          <p:spPr bwMode="auto">
            <a:xfrm rot="16200000">
              <a:off x="602" y="3135"/>
              <a:ext cx="48"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384350"/>
                  </a:solidFill>
                  <a:effectLst/>
                  <a:latin typeface="Microsoft Sans Serif"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5" name="Rectangle 36">
              <a:extLst>
                <a:ext uri="{FF2B5EF4-FFF2-40B4-BE49-F238E27FC236}">
                  <a16:creationId xmlns:a16="http://schemas.microsoft.com/office/drawing/2014/main" id="{F40B4380-CB6C-CDBE-C98D-30DF8924E1F9}"/>
                </a:ext>
              </a:extLst>
            </p:cNvPr>
            <p:cNvSpPr>
              <a:spLocks noChangeArrowheads="1"/>
            </p:cNvSpPr>
            <p:nvPr/>
          </p:nvSpPr>
          <p:spPr bwMode="auto">
            <a:xfrm rot="16200000">
              <a:off x="587" y="3102"/>
              <a:ext cx="78"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384350"/>
                  </a:solidFill>
                  <a:effectLst/>
                  <a:latin typeface="Microsoft Sans Serif" panose="020B060402020202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6" name="Rectangle 37">
              <a:extLst>
                <a:ext uri="{FF2B5EF4-FFF2-40B4-BE49-F238E27FC236}">
                  <a16:creationId xmlns:a16="http://schemas.microsoft.com/office/drawing/2014/main" id="{E2A3FB35-E023-39A4-08BF-FBCFA35A810A}"/>
                </a:ext>
              </a:extLst>
            </p:cNvPr>
            <p:cNvSpPr>
              <a:spLocks noChangeArrowheads="1"/>
            </p:cNvSpPr>
            <p:nvPr/>
          </p:nvSpPr>
          <p:spPr bwMode="auto">
            <a:xfrm rot="16200000">
              <a:off x="590" y="3062"/>
              <a:ext cx="72"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384350"/>
                  </a:solidFill>
                  <a:effectLst/>
                  <a:latin typeface="Microsoft Sans Serif" panose="020B0604020202020204" pitchFamily="34"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7" name="Rectangle 38">
              <a:extLst>
                <a:ext uri="{FF2B5EF4-FFF2-40B4-BE49-F238E27FC236}">
                  <a16:creationId xmlns:a16="http://schemas.microsoft.com/office/drawing/2014/main" id="{286CC985-1B3C-AE82-5369-FB4AE20B0055}"/>
                </a:ext>
              </a:extLst>
            </p:cNvPr>
            <p:cNvSpPr>
              <a:spLocks noChangeArrowheads="1"/>
            </p:cNvSpPr>
            <p:nvPr/>
          </p:nvSpPr>
          <p:spPr bwMode="auto">
            <a:xfrm rot="16200000">
              <a:off x="590" y="3026"/>
              <a:ext cx="72"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384350"/>
                  </a:solidFill>
                  <a:effectLst/>
                  <a:latin typeface="Microsoft Sans Serif" panose="020B0604020202020204" pitchFamily="34" charset="0"/>
                </a:rPr>
                <a:t>u</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8" name="Rectangle 39">
              <a:extLst>
                <a:ext uri="{FF2B5EF4-FFF2-40B4-BE49-F238E27FC236}">
                  <a16:creationId xmlns:a16="http://schemas.microsoft.com/office/drawing/2014/main" id="{39151E82-B66F-E195-EEBA-19BCAEB035FE}"/>
                </a:ext>
              </a:extLst>
            </p:cNvPr>
            <p:cNvSpPr>
              <a:spLocks noChangeArrowheads="1"/>
            </p:cNvSpPr>
            <p:nvPr/>
          </p:nvSpPr>
          <p:spPr bwMode="auto">
            <a:xfrm rot="16200000">
              <a:off x="590" y="2990"/>
              <a:ext cx="72"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384350"/>
                  </a:solidFill>
                  <a:effectLst/>
                  <a:latin typeface="Microsoft Sans Serif" panose="020B0604020202020204" pitchFamily="34"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9" name="Rectangle 40">
              <a:extLst>
                <a:ext uri="{FF2B5EF4-FFF2-40B4-BE49-F238E27FC236}">
                  <a16:creationId xmlns:a16="http://schemas.microsoft.com/office/drawing/2014/main" id="{0CDD204B-EA10-516F-28FF-1AD087B944E0}"/>
                </a:ext>
              </a:extLst>
            </p:cNvPr>
            <p:cNvSpPr>
              <a:spLocks noChangeArrowheads="1"/>
            </p:cNvSpPr>
            <p:nvPr/>
          </p:nvSpPr>
          <p:spPr bwMode="auto">
            <a:xfrm rot="16200000">
              <a:off x="590" y="2954"/>
              <a:ext cx="72"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384350"/>
                  </a:solidFill>
                  <a:effectLst/>
                  <a:latin typeface="Microsoft Sans Serif" panose="020B060402020202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0" name="Rectangle 41">
              <a:extLst>
                <a:ext uri="{FF2B5EF4-FFF2-40B4-BE49-F238E27FC236}">
                  <a16:creationId xmlns:a16="http://schemas.microsoft.com/office/drawing/2014/main" id="{2E4B8A9A-93FD-15EB-71E3-0111DC95D2D6}"/>
                </a:ext>
              </a:extLst>
            </p:cNvPr>
            <p:cNvSpPr>
              <a:spLocks noChangeArrowheads="1"/>
            </p:cNvSpPr>
            <p:nvPr/>
          </p:nvSpPr>
          <p:spPr bwMode="auto">
            <a:xfrm rot="16200000">
              <a:off x="590" y="2917"/>
              <a:ext cx="72"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384350"/>
                  </a:solidFill>
                  <a:effectLst/>
                  <a:latin typeface="Microsoft Sans Serif" panose="020B0604020202020204"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1" name="Rectangle 42">
              <a:extLst>
                <a:ext uri="{FF2B5EF4-FFF2-40B4-BE49-F238E27FC236}">
                  <a16:creationId xmlns:a16="http://schemas.microsoft.com/office/drawing/2014/main" id="{9D3FA719-D208-677A-BBC4-E9263C3CC1D9}"/>
                </a:ext>
              </a:extLst>
            </p:cNvPr>
            <p:cNvSpPr>
              <a:spLocks noChangeArrowheads="1"/>
            </p:cNvSpPr>
            <p:nvPr/>
          </p:nvSpPr>
          <p:spPr bwMode="auto">
            <a:xfrm rot="16200000">
              <a:off x="590" y="2881"/>
              <a:ext cx="72"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384350"/>
                  </a:solidFill>
                  <a:effectLst/>
                  <a:latin typeface="Microsoft Sans Serif"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2" name="Line 43">
              <a:extLst>
                <a:ext uri="{FF2B5EF4-FFF2-40B4-BE49-F238E27FC236}">
                  <a16:creationId xmlns:a16="http://schemas.microsoft.com/office/drawing/2014/main" id="{A0420CB5-9B01-3A86-A725-DD524810B15A}"/>
                </a:ext>
              </a:extLst>
            </p:cNvPr>
            <p:cNvSpPr>
              <a:spLocks noChangeShapeType="1"/>
            </p:cNvSpPr>
            <p:nvPr/>
          </p:nvSpPr>
          <p:spPr bwMode="auto">
            <a:xfrm flipV="1">
              <a:off x="875" y="2921"/>
              <a:ext cx="0" cy="580"/>
            </a:xfrm>
            <a:prstGeom prst="line">
              <a:avLst/>
            </a:prstGeom>
            <a:noFill/>
            <a:ln w="0">
              <a:solidFill>
                <a:srgbClr val="38435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Rectangle 44">
              <a:extLst>
                <a:ext uri="{FF2B5EF4-FFF2-40B4-BE49-F238E27FC236}">
                  <a16:creationId xmlns:a16="http://schemas.microsoft.com/office/drawing/2014/main" id="{A149891C-4652-0A5D-DF84-8D204B400365}"/>
                </a:ext>
              </a:extLst>
            </p:cNvPr>
            <p:cNvSpPr>
              <a:spLocks noChangeArrowheads="1"/>
            </p:cNvSpPr>
            <p:nvPr/>
          </p:nvSpPr>
          <p:spPr bwMode="auto">
            <a:xfrm>
              <a:off x="808" y="2921"/>
              <a:ext cx="54"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384350"/>
                  </a:solidFill>
                  <a:effectLst/>
                  <a:latin typeface="Microsoft Sans Serif" panose="020B060402020202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4" name="Rectangle 45">
              <a:extLst>
                <a:ext uri="{FF2B5EF4-FFF2-40B4-BE49-F238E27FC236}">
                  <a16:creationId xmlns:a16="http://schemas.microsoft.com/office/drawing/2014/main" id="{F979FFE8-1791-88B6-E92B-FD4388AF130E}"/>
                </a:ext>
              </a:extLst>
            </p:cNvPr>
            <p:cNvSpPr>
              <a:spLocks noChangeArrowheads="1"/>
            </p:cNvSpPr>
            <p:nvPr/>
          </p:nvSpPr>
          <p:spPr bwMode="auto">
            <a:xfrm>
              <a:off x="682" y="2933"/>
              <a:ext cx="144"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384350"/>
                  </a:solidFill>
                  <a:effectLst/>
                  <a:latin typeface="Microsoft Sans Serif" panose="020B0604020202020204" pitchFamily="34" charset="0"/>
                </a:rPr>
                <a:t>x10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5" name="Line 46">
              <a:extLst>
                <a:ext uri="{FF2B5EF4-FFF2-40B4-BE49-F238E27FC236}">
                  <a16:creationId xmlns:a16="http://schemas.microsoft.com/office/drawing/2014/main" id="{B95683EA-8B76-795F-D961-E33F632AFA41}"/>
                </a:ext>
              </a:extLst>
            </p:cNvPr>
            <p:cNvSpPr>
              <a:spLocks noChangeShapeType="1"/>
            </p:cNvSpPr>
            <p:nvPr/>
          </p:nvSpPr>
          <p:spPr bwMode="auto">
            <a:xfrm flipH="1">
              <a:off x="851" y="3446"/>
              <a:ext cx="24" cy="0"/>
            </a:xfrm>
            <a:prstGeom prst="line">
              <a:avLst/>
            </a:prstGeom>
            <a:noFill/>
            <a:ln w="0">
              <a:solidFill>
                <a:srgbClr val="38435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Rectangle 47">
              <a:extLst>
                <a:ext uri="{FF2B5EF4-FFF2-40B4-BE49-F238E27FC236}">
                  <a16:creationId xmlns:a16="http://schemas.microsoft.com/office/drawing/2014/main" id="{381308FC-68C0-80F1-FE94-D502448D27AD}"/>
                </a:ext>
              </a:extLst>
            </p:cNvPr>
            <p:cNvSpPr>
              <a:spLocks noChangeArrowheads="1"/>
            </p:cNvSpPr>
            <p:nvPr/>
          </p:nvSpPr>
          <p:spPr bwMode="auto">
            <a:xfrm>
              <a:off x="802" y="3404"/>
              <a:ext cx="72"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384350"/>
                  </a:solidFill>
                  <a:effectLst/>
                  <a:latin typeface="Microsoft Sans Serif" panose="020B060402020202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7" name="Line 48">
              <a:extLst>
                <a:ext uri="{FF2B5EF4-FFF2-40B4-BE49-F238E27FC236}">
                  <a16:creationId xmlns:a16="http://schemas.microsoft.com/office/drawing/2014/main" id="{E04200FD-6A64-164F-D925-323F3D067713}"/>
                </a:ext>
              </a:extLst>
            </p:cNvPr>
            <p:cNvSpPr>
              <a:spLocks noChangeShapeType="1"/>
            </p:cNvSpPr>
            <p:nvPr/>
          </p:nvSpPr>
          <p:spPr bwMode="auto">
            <a:xfrm flipH="1">
              <a:off x="851" y="3356"/>
              <a:ext cx="24" cy="0"/>
            </a:xfrm>
            <a:prstGeom prst="line">
              <a:avLst/>
            </a:prstGeom>
            <a:noFill/>
            <a:ln w="0">
              <a:solidFill>
                <a:srgbClr val="38435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Rectangle 49">
              <a:extLst>
                <a:ext uri="{FF2B5EF4-FFF2-40B4-BE49-F238E27FC236}">
                  <a16:creationId xmlns:a16="http://schemas.microsoft.com/office/drawing/2014/main" id="{FE065670-DE82-EA52-5AB2-7201658FEB74}"/>
                </a:ext>
              </a:extLst>
            </p:cNvPr>
            <p:cNvSpPr>
              <a:spLocks noChangeArrowheads="1"/>
            </p:cNvSpPr>
            <p:nvPr/>
          </p:nvSpPr>
          <p:spPr bwMode="auto">
            <a:xfrm>
              <a:off x="712" y="3314"/>
              <a:ext cx="168"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384350"/>
                  </a:solidFill>
                  <a:effectLst/>
                  <a:latin typeface="Microsoft Sans Serif" panose="020B0604020202020204" pitchFamily="34" charset="0"/>
                </a:rPr>
                <a:t>0.25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9" name="Line 50">
              <a:extLst>
                <a:ext uri="{FF2B5EF4-FFF2-40B4-BE49-F238E27FC236}">
                  <a16:creationId xmlns:a16="http://schemas.microsoft.com/office/drawing/2014/main" id="{A36B937F-BD2D-1D5C-5650-33DEEBD3DF21}"/>
                </a:ext>
              </a:extLst>
            </p:cNvPr>
            <p:cNvSpPr>
              <a:spLocks noChangeShapeType="1"/>
            </p:cNvSpPr>
            <p:nvPr/>
          </p:nvSpPr>
          <p:spPr bwMode="auto">
            <a:xfrm flipH="1">
              <a:off x="851" y="3265"/>
              <a:ext cx="24" cy="0"/>
            </a:xfrm>
            <a:prstGeom prst="line">
              <a:avLst/>
            </a:prstGeom>
            <a:noFill/>
            <a:ln w="0">
              <a:solidFill>
                <a:srgbClr val="38435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Rectangle 51">
              <a:extLst>
                <a:ext uri="{FF2B5EF4-FFF2-40B4-BE49-F238E27FC236}">
                  <a16:creationId xmlns:a16="http://schemas.microsoft.com/office/drawing/2014/main" id="{F531FE6C-06C1-1B77-8BF6-C7F143DFE989}"/>
                </a:ext>
              </a:extLst>
            </p:cNvPr>
            <p:cNvSpPr>
              <a:spLocks noChangeArrowheads="1"/>
            </p:cNvSpPr>
            <p:nvPr/>
          </p:nvSpPr>
          <p:spPr bwMode="auto">
            <a:xfrm>
              <a:off x="748" y="3223"/>
              <a:ext cx="132"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384350"/>
                  </a:solidFill>
                  <a:effectLst/>
                  <a:latin typeface="Microsoft Sans Serif" panose="020B0604020202020204" pitchFamily="34" charset="0"/>
                </a:rPr>
                <a:t>0.5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1" name="Line 52">
              <a:extLst>
                <a:ext uri="{FF2B5EF4-FFF2-40B4-BE49-F238E27FC236}">
                  <a16:creationId xmlns:a16="http://schemas.microsoft.com/office/drawing/2014/main" id="{29134B42-0F7E-7859-C94C-A71E71C8251A}"/>
                </a:ext>
              </a:extLst>
            </p:cNvPr>
            <p:cNvSpPr>
              <a:spLocks noChangeShapeType="1"/>
            </p:cNvSpPr>
            <p:nvPr/>
          </p:nvSpPr>
          <p:spPr bwMode="auto">
            <a:xfrm flipH="1">
              <a:off x="851" y="3174"/>
              <a:ext cx="24" cy="0"/>
            </a:xfrm>
            <a:prstGeom prst="line">
              <a:avLst/>
            </a:prstGeom>
            <a:noFill/>
            <a:ln w="0">
              <a:solidFill>
                <a:srgbClr val="38435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Rectangle 53">
              <a:extLst>
                <a:ext uri="{FF2B5EF4-FFF2-40B4-BE49-F238E27FC236}">
                  <a16:creationId xmlns:a16="http://schemas.microsoft.com/office/drawing/2014/main" id="{4200302E-98F6-730B-EA5F-F0706D978CA3}"/>
                </a:ext>
              </a:extLst>
            </p:cNvPr>
            <p:cNvSpPr>
              <a:spLocks noChangeArrowheads="1"/>
            </p:cNvSpPr>
            <p:nvPr/>
          </p:nvSpPr>
          <p:spPr bwMode="auto">
            <a:xfrm>
              <a:off x="712" y="3133"/>
              <a:ext cx="168"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384350"/>
                  </a:solidFill>
                  <a:effectLst/>
                  <a:latin typeface="Microsoft Sans Serif" panose="020B0604020202020204" pitchFamily="34" charset="0"/>
                </a:rPr>
                <a:t>0.75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3" name="Line 54">
              <a:extLst>
                <a:ext uri="{FF2B5EF4-FFF2-40B4-BE49-F238E27FC236}">
                  <a16:creationId xmlns:a16="http://schemas.microsoft.com/office/drawing/2014/main" id="{76B8BA5D-3C32-3FB2-9F9B-8C8999A29A7A}"/>
                </a:ext>
              </a:extLst>
            </p:cNvPr>
            <p:cNvSpPr>
              <a:spLocks noChangeShapeType="1"/>
            </p:cNvSpPr>
            <p:nvPr/>
          </p:nvSpPr>
          <p:spPr bwMode="auto">
            <a:xfrm flipH="1">
              <a:off x="851" y="3078"/>
              <a:ext cx="24" cy="0"/>
            </a:xfrm>
            <a:prstGeom prst="line">
              <a:avLst/>
            </a:prstGeom>
            <a:noFill/>
            <a:ln w="0">
              <a:solidFill>
                <a:srgbClr val="38435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Rectangle 55">
              <a:extLst>
                <a:ext uri="{FF2B5EF4-FFF2-40B4-BE49-F238E27FC236}">
                  <a16:creationId xmlns:a16="http://schemas.microsoft.com/office/drawing/2014/main" id="{B13495C2-FD66-2D38-8E51-BA26C668C9DD}"/>
                </a:ext>
              </a:extLst>
            </p:cNvPr>
            <p:cNvSpPr>
              <a:spLocks noChangeArrowheads="1"/>
            </p:cNvSpPr>
            <p:nvPr/>
          </p:nvSpPr>
          <p:spPr bwMode="auto">
            <a:xfrm>
              <a:off x="802" y="3036"/>
              <a:ext cx="72"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384350"/>
                  </a:solidFill>
                  <a:effectLst/>
                  <a:latin typeface="Microsoft Sans Serif" panose="020B060402020202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5" name="Line 56">
              <a:extLst>
                <a:ext uri="{FF2B5EF4-FFF2-40B4-BE49-F238E27FC236}">
                  <a16:creationId xmlns:a16="http://schemas.microsoft.com/office/drawing/2014/main" id="{13E51617-9E87-6E16-8D31-980BCA0AF4F4}"/>
                </a:ext>
              </a:extLst>
            </p:cNvPr>
            <p:cNvSpPr>
              <a:spLocks noChangeShapeType="1"/>
            </p:cNvSpPr>
            <p:nvPr/>
          </p:nvSpPr>
          <p:spPr bwMode="auto">
            <a:xfrm flipH="1">
              <a:off x="851" y="2987"/>
              <a:ext cx="24" cy="0"/>
            </a:xfrm>
            <a:prstGeom prst="line">
              <a:avLst/>
            </a:prstGeom>
            <a:noFill/>
            <a:ln w="0">
              <a:solidFill>
                <a:srgbClr val="38435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 name="Freeform 57">
              <a:extLst>
                <a:ext uri="{FF2B5EF4-FFF2-40B4-BE49-F238E27FC236}">
                  <a16:creationId xmlns:a16="http://schemas.microsoft.com/office/drawing/2014/main" id="{5E445430-A345-9E2D-1AF4-49B815665E78}"/>
                </a:ext>
              </a:extLst>
            </p:cNvPr>
            <p:cNvSpPr>
              <a:spLocks/>
            </p:cNvSpPr>
            <p:nvPr/>
          </p:nvSpPr>
          <p:spPr bwMode="auto">
            <a:xfrm>
              <a:off x="887" y="3078"/>
              <a:ext cx="2981" cy="374"/>
            </a:xfrm>
            <a:custGeom>
              <a:avLst/>
              <a:gdLst>
                <a:gd name="T0" fmla="*/ 42 w 2981"/>
                <a:gd name="T1" fmla="*/ 368 h 374"/>
                <a:gd name="T2" fmla="*/ 96 w 2981"/>
                <a:gd name="T3" fmla="*/ 368 h 374"/>
                <a:gd name="T4" fmla="*/ 144 w 2981"/>
                <a:gd name="T5" fmla="*/ 368 h 374"/>
                <a:gd name="T6" fmla="*/ 198 w 2981"/>
                <a:gd name="T7" fmla="*/ 368 h 374"/>
                <a:gd name="T8" fmla="*/ 246 w 2981"/>
                <a:gd name="T9" fmla="*/ 368 h 374"/>
                <a:gd name="T10" fmla="*/ 300 w 2981"/>
                <a:gd name="T11" fmla="*/ 368 h 374"/>
                <a:gd name="T12" fmla="*/ 354 w 2981"/>
                <a:gd name="T13" fmla="*/ 368 h 374"/>
                <a:gd name="T14" fmla="*/ 402 w 2981"/>
                <a:gd name="T15" fmla="*/ 368 h 374"/>
                <a:gd name="T16" fmla="*/ 456 w 2981"/>
                <a:gd name="T17" fmla="*/ 368 h 374"/>
                <a:gd name="T18" fmla="*/ 505 w 2981"/>
                <a:gd name="T19" fmla="*/ 368 h 374"/>
                <a:gd name="T20" fmla="*/ 559 w 2981"/>
                <a:gd name="T21" fmla="*/ 368 h 374"/>
                <a:gd name="T22" fmla="*/ 607 w 2981"/>
                <a:gd name="T23" fmla="*/ 368 h 374"/>
                <a:gd name="T24" fmla="*/ 661 w 2981"/>
                <a:gd name="T25" fmla="*/ 368 h 374"/>
                <a:gd name="T26" fmla="*/ 709 w 2981"/>
                <a:gd name="T27" fmla="*/ 368 h 374"/>
                <a:gd name="T28" fmla="*/ 763 w 2981"/>
                <a:gd name="T29" fmla="*/ 368 h 374"/>
                <a:gd name="T30" fmla="*/ 811 w 2981"/>
                <a:gd name="T31" fmla="*/ 368 h 374"/>
                <a:gd name="T32" fmla="*/ 865 w 2981"/>
                <a:gd name="T33" fmla="*/ 368 h 374"/>
                <a:gd name="T34" fmla="*/ 919 w 2981"/>
                <a:gd name="T35" fmla="*/ 368 h 374"/>
                <a:gd name="T36" fmla="*/ 967 w 2981"/>
                <a:gd name="T37" fmla="*/ 368 h 374"/>
                <a:gd name="T38" fmla="*/ 1021 w 2981"/>
                <a:gd name="T39" fmla="*/ 368 h 374"/>
                <a:gd name="T40" fmla="*/ 1070 w 2981"/>
                <a:gd name="T41" fmla="*/ 368 h 374"/>
                <a:gd name="T42" fmla="*/ 1124 w 2981"/>
                <a:gd name="T43" fmla="*/ 368 h 374"/>
                <a:gd name="T44" fmla="*/ 1172 w 2981"/>
                <a:gd name="T45" fmla="*/ 368 h 374"/>
                <a:gd name="T46" fmla="*/ 1226 w 2981"/>
                <a:gd name="T47" fmla="*/ 368 h 374"/>
                <a:gd name="T48" fmla="*/ 1274 w 2981"/>
                <a:gd name="T49" fmla="*/ 368 h 374"/>
                <a:gd name="T50" fmla="*/ 1328 w 2981"/>
                <a:gd name="T51" fmla="*/ 368 h 374"/>
                <a:gd name="T52" fmla="*/ 1376 w 2981"/>
                <a:gd name="T53" fmla="*/ 368 h 374"/>
                <a:gd name="T54" fmla="*/ 1430 w 2981"/>
                <a:gd name="T55" fmla="*/ 332 h 374"/>
                <a:gd name="T56" fmla="*/ 1478 w 2981"/>
                <a:gd name="T57" fmla="*/ 12 h 374"/>
                <a:gd name="T58" fmla="*/ 1532 w 2981"/>
                <a:gd name="T59" fmla="*/ 217 h 374"/>
                <a:gd name="T60" fmla="*/ 1587 w 2981"/>
                <a:gd name="T61" fmla="*/ 356 h 374"/>
                <a:gd name="T62" fmla="*/ 1635 w 2981"/>
                <a:gd name="T63" fmla="*/ 362 h 374"/>
                <a:gd name="T64" fmla="*/ 1689 w 2981"/>
                <a:gd name="T65" fmla="*/ 368 h 374"/>
                <a:gd name="T66" fmla="*/ 1737 w 2981"/>
                <a:gd name="T67" fmla="*/ 368 h 374"/>
                <a:gd name="T68" fmla="*/ 1791 w 2981"/>
                <a:gd name="T69" fmla="*/ 368 h 374"/>
                <a:gd name="T70" fmla="*/ 1839 w 2981"/>
                <a:gd name="T71" fmla="*/ 368 h 374"/>
                <a:gd name="T72" fmla="*/ 1893 w 2981"/>
                <a:gd name="T73" fmla="*/ 368 h 374"/>
                <a:gd name="T74" fmla="*/ 1941 w 2981"/>
                <a:gd name="T75" fmla="*/ 368 h 374"/>
                <a:gd name="T76" fmla="*/ 1995 w 2981"/>
                <a:gd name="T77" fmla="*/ 368 h 374"/>
                <a:gd name="T78" fmla="*/ 2043 w 2981"/>
                <a:gd name="T79" fmla="*/ 368 h 374"/>
                <a:gd name="T80" fmla="*/ 2097 w 2981"/>
                <a:gd name="T81" fmla="*/ 368 h 374"/>
                <a:gd name="T82" fmla="*/ 2152 w 2981"/>
                <a:gd name="T83" fmla="*/ 368 h 374"/>
                <a:gd name="T84" fmla="*/ 2200 w 2981"/>
                <a:gd name="T85" fmla="*/ 368 h 374"/>
                <a:gd name="T86" fmla="*/ 2254 w 2981"/>
                <a:gd name="T87" fmla="*/ 368 h 374"/>
                <a:gd name="T88" fmla="*/ 2302 w 2981"/>
                <a:gd name="T89" fmla="*/ 368 h 374"/>
                <a:gd name="T90" fmla="*/ 2356 w 2981"/>
                <a:gd name="T91" fmla="*/ 368 h 374"/>
                <a:gd name="T92" fmla="*/ 2404 w 2981"/>
                <a:gd name="T93" fmla="*/ 368 h 374"/>
                <a:gd name="T94" fmla="*/ 2458 w 2981"/>
                <a:gd name="T95" fmla="*/ 368 h 374"/>
                <a:gd name="T96" fmla="*/ 2506 w 2981"/>
                <a:gd name="T97" fmla="*/ 368 h 374"/>
                <a:gd name="T98" fmla="*/ 2560 w 2981"/>
                <a:gd name="T99" fmla="*/ 368 h 374"/>
                <a:gd name="T100" fmla="*/ 2608 w 2981"/>
                <a:gd name="T101" fmla="*/ 368 h 374"/>
                <a:gd name="T102" fmla="*/ 2662 w 2981"/>
                <a:gd name="T103" fmla="*/ 368 h 374"/>
                <a:gd name="T104" fmla="*/ 2717 w 2981"/>
                <a:gd name="T105" fmla="*/ 368 h 374"/>
                <a:gd name="T106" fmla="*/ 2765 w 2981"/>
                <a:gd name="T107" fmla="*/ 368 h 374"/>
                <a:gd name="T108" fmla="*/ 2819 w 2981"/>
                <a:gd name="T109" fmla="*/ 368 h 374"/>
                <a:gd name="T110" fmla="*/ 2867 w 2981"/>
                <a:gd name="T111" fmla="*/ 368 h 374"/>
                <a:gd name="T112" fmla="*/ 2921 w 2981"/>
                <a:gd name="T113" fmla="*/ 368 h 374"/>
                <a:gd name="T114" fmla="*/ 2969 w 2981"/>
                <a:gd name="T115"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81" h="374">
                  <a:moveTo>
                    <a:pt x="0" y="368"/>
                  </a:moveTo>
                  <a:lnTo>
                    <a:pt x="12" y="368"/>
                  </a:lnTo>
                  <a:lnTo>
                    <a:pt x="24" y="368"/>
                  </a:lnTo>
                  <a:lnTo>
                    <a:pt x="36" y="368"/>
                  </a:lnTo>
                  <a:lnTo>
                    <a:pt x="42" y="368"/>
                  </a:lnTo>
                  <a:lnTo>
                    <a:pt x="54" y="368"/>
                  </a:lnTo>
                  <a:lnTo>
                    <a:pt x="66" y="368"/>
                  </a:lnTo>
                  <a:lnTo>
                    <a:pt x="72" y="368"/>
                  </a:lnTo>
                  <a:lnTo>
                    <a:pt x="84" y="368"/>
                  </a:lnTo>
                  <a:lnTo>
                    <a:pt x="96" y="368"/>
                  </a:lnTo>
                  <a:lnTo>
                    <a:pt x="108" y="368"/>
                  </a:lnTo>
                  <a:lnTo>
                    <a:pt x="114" y="368"/>
                  </a:lnTo>
                  <a:lnTo>
                    <a:pt x="126" y="368"/>
                  </a:lnTo>
                  <a:lnTo>
                    <a:pt x="138" y="368"/>
                  </a:lnTo>
                  <a:lnTo>
                    <a:pt x="144" y="368"/>
                  </a:lnTo>
                  <a:lnTo>
                    <a:pt x="156" y="368"/>
                  </a:lnTo>
                  <a:lnTo>
                    <a:pt x="168" y="368"/>
                  </a:lnTo>
                  <a:lnTo>
                    <a:pt x="174" y="368"/>
                  </a:lnTo>
                  <a:lnTo>
                    <a:pt x="186" y="368"/>
                  </a:lnTo>
                  <a:lnTo>
                    <a:pt x="198" y="368"/>
                  </a:lnTo>
                  <a:lnTo>
                    <a:pt x="210" y="368"/>
                  </a:lnTo>
                  <a:lnTo>
                    <a:pt x="216" y="368"/>
                  </a:lnTo>
                  <a:lnTo>
                    <a:pt x="228" y="368"/>
                  </a:lnTo>
                  <a:lnTo>
                    <a:pt x="240" y="368"/>
                  </a:lnTo>
                  <a:lnTo>
                    <a:pt x="246" y="368"/>
                  </a:lnTo>
                  <a:lnTo>
                    <a:pt x="258" y="368"/>
                  </a:lnTo>
                  <a:lnTo>
                    <a:pt x="270" y="368"/>
                  </a:lnTo>
                  <a:lnTo>
                    <a:pt x="282" y="368"/>
                  </a:lnTo>
                  <a:lnTo>
                    <a:pt x="288" y="368"/>
                  </a:lnTo>
                  <a:lnTo>
                    <a:pt x="300" y="368"/>
                  </a:lnTo>
                  <a:lnTo>
                    <a:pt x="312" y="368"/>
                  </a:lnTo>
                  <a:lnTo>
                    <a:pt x="318" y="368"/>
                  </a:lnTo>
                  <a:lnTo>
                    <a:pt x="330" y="368"/>
                  </a:lnTo>
                  <a:lnTo>
                    <a:pt x="342" y="368"/>
                  </a:lnTo>
                  <a:lnTo>
                    <a:pt x="354" y="368"/>
                  </a:lnTo>
                  <a:lnTo>
                    <a:pt x="360" y="368"/>
                  </a:lnTo>
                  <a:lnTo>
                    <a:pt x="372" y="368"/>
                  </a:lnTo>
                  <a:lnTo>
                    <a:pt x="384" y="368"/>
                  </a:lnTo>
                  <a:lnTo>
                    <a:pt x="390" y="368"/>
                  </a:lnTo>
                  <a:lnTo>
                    <a:pt x="402" y="368"/>
                  </a:lnTo>
                  <a:lnTo>
                    <a:pt x="414" y="368"/>
                  </a:lnTo>
                  <a:lnTo>
                    <a:pt x="420" y="368"/>
                  </a:lnTo>
                  <a:lnTo>
                    <a:pt x="432" y="368"/>
                  </a:lnTo>
                  <a:lnTo>
                    <a:pt x="444" y="368"/>
                  </a:lnTo>
                  <a:lnTo>
                    <a:pt x="456" y="368"/>
                  </a:lnTo>
                  <a:lnTo>
                    <a:pt x="462" y="368"/>
                  </a:lnTo>
                  <a:lnTo>
                    <a:pt x="474" y="368"/>
                  </a:lnTo>
                  <a:lnTo>
                    <a:pt x="487" y="368"/>
                  </a:lnTo>
                  <a:lnTo>
                    <a:pt x="493" y="368"/>
                  </a:lnTo>
                  <a:lnTo>
                    <a:pt x="505" y="368"/>
                  </a:lnTo>
                  <a:lnTo>
                    <a:pt x="517" y="368"/>
                  </a:lnTo>
                  <a:lnTo>
                    <a:pt x="529" y="368"/>
                  </a:lnTo>
                  <a:lnTo>
                    <a:pt x="535" y="368"/>
                  </a:lnTo>
                  <a:lnTo>
                    <a:pt x="547" y="368"/>
                  </a:lnTo>
                  <a:lnTo>
                    <a:pt x="559" y="368"/>
                  </a:lnTo>
                  <a:lnTo>
                    <a:pt x="565" y="368"/>
                  </a:lnTo>
                  <a:lnTo>
                    <a:pt x="577" y="368"/>
                  </a:lnTo>
                  <a:lnTo>
                    <a:pt x="589" y="368"/>
                  </a:lnTo>
                  <a:lnTo>
                    <a:pt x="601" y="368"/>
                  </a:lnTo>
                  <a:lnTo>
                    <a:pt x="607" y="368"/>
                  </a:lnTo>
                  <a:lnTo>
                    <a:pt x="619" y="368"/>
                  </a:lnTo>
                  <a:lnTo>
                    <a:pt x="631" y="368"/>
                  </a:lnTo>
                  <a:lnTo>
                    <a:pt x="637" y="368"/>
                  </a:lnTo>
                  <a:lnTo>
                    <a:pt x="649" y="368"/>
                  </a:lnTo>
                  <a:lnTo>
                    <a:pt x="661" y="368"/>
                  </a:lnTo>
                  <a:lnTo>
                    <a:pt x="673" y="368"/>
                  </a:lnTo>
                  <a:lnTo>
                    <a:pt x="679" y="368"/>
                  </a:lnTo>
                  <a:lnTo>
                    <a:pt x="691" y="368"/>
                  </a:lnTo>
                  <a:lnTo>
                    <a:pt x="703" y="368"/>
                  </a:lnTo>
                  <a:lnTo>
                    <a:pt x="709" y="368"/>
                  </a:lnTo>
                  <a:lnTo>
                    <a:pt x="721" y="368"/>
                  </a:lnTo>
                  <a:lnTo>
                    <a:pt x="733" y="368"/>
                  </a:lnTo>
                  <a:lnTo>
                    <a:pt x="739" y="368"/>
                  </a:lnTo>
                  <a:lnTo>
                    <a:pt x="751" y="368"/>
                  </a:lnTo>
                  <a:lnTo>
                    <a:pt x="763" y="368"/>
                  </a:lnTo>
                  <a:lnTo>
                    <a:pt x="775" y="368"/>
                  </a:lnTo>
                  <a:lnTo>
                    <a:pt x="781" y="368"/>
                  </a:lnTo>
                  <a:lnTo>
                    <a:pt x="793" y="368"/>
                  </a:lnTo>
                  <a:lnTo>
                    <a:pt x="805" y="368"/>
                  </a:lnTo>
                  <a:lnTo>
                    <a:pt x="811" y="368"/>
                  </a:lnTo>
                  <a:lnTo>
                    <a:pt x="823" y="368"/>
                  </a:lnTo>
                  <a:lnTo>
                    <a:pt x="835" y="368"/>
                  </a:lnTo>
                  <a:lnTo>
                    <a:pt x="847" y="368"/>
                  </a:lnTo>
                  <a:lnTo>
                    <a:pt x="853" y="368"/>
                  </a:lnTo>
                  <a:lnTo>
                    <a:pt x="865" y="368"/>
                  </a:lnTo>
                  <a:lnTo>
                    <a:pt x="877" y="368"/>
                  </a:lnTo>
                  <a:lnTo>
                    <a:pt x="883" y="368"/>
                  </a:lnTo>
                  <a:lnTo>
                    <a:pt x="895" y="368"/>
                  </a:lnTo>
                  <a:lnTo>
                    <a:pt x="907" y="368"/>
                  </a:lnTo>
                  <a:lnTo>
                    <a:pt x="919" y="368"/>
                  </a:lnTo>
                  <a:lnTo>
                    <a:pt x="925" y="368"/>
                  </a:lnTo>
                  <a:lnTo>
                    <a:pt x="937" y="368"/>
                  </a:lnTo>
                  <a:lnTo>
                    <a:pt x="949" y="368"/>
                  </a:lnTo>
                  <a:lnTo>
                    <a:pt x="955" y="368"/>
                  </a:lnTo>
                  <a:lnTo>
                    <a:pt x="967" y="368"/>
                  </a:lnTo>
                  <a:lnTo>
                    <a:pt x="979" y="368"/>
                  </a:lnTo>
                  <a:lnTo>
                    <a:pt x="985" y="368"/>
                  </a:lnTo>
                  <a:lnTo>
                    <a:pt x="997" y="368"/>
                  </a:lnTo>
                  <a:lnTo>
                    <a:pt x="1009" y="368"/>
                  </a:lnTo>
                  <a:lnTo>
                    <a:pt x="1021" y="368"/>
                  </a:lnTo>
                  <a:lnTo>
                    <a:pt x="1027" y="368"/>
                  </a:lnTo>
                  <a:lnTo>
                    <a:pt x="1040" y="368"/>
                  </a:lnTo>
                  <a:lnTo>
                    <a:pt x="1052" y="368"/>
                  </a:lnTo>
                  <a:lnTo>
                    <a:pt x="1058" y="368"/>
                  </a:lnTo>
                  <a:lnTo>
                    <a:pt x="1070" y="368"/>
                  </a:lnTo>
                  <a:lnTo>
                    <a:pt x="1082" y="368"/>
                  </a:lnTo>
                  <a:lnTo>
                    <a:pt x="1094" y="368"/>
                  </a:lnTo>
                  <a:lnTo>
                    <a:pt x="1100" y="368"/>
                  </a:lnTo>
                  <a:lnTo>
                    <a:pt x="1112" y="368"/>
                  </a:lnTo>
                  <a:lnTo>
                    <a:pt x="1124" y="368"/>
                  </a:lnTo>
                  <a:lnTo>
                    <a:pt x="1130" y="368"/>
                  </a:lnTo>
                  <a:lnTo>
                    <a:pt x="1142" y="368"/>
                  </a:lnTo>
                  <a:lnTo>
                    <a:pt x="1154" y="368"/>
                  </a:lnTo>
                  <a:lnTo>
                    <a:pt x="1166" y="368"/>
                  </a:lnTo>
                  <a:lnTo>
                    <a:pt x="1172" y="368"/>
                  </a:lnTo>
                  <a:lnTo>
                    <a:pt x="1184" y="368"/>
                  </a:lnTo>
                  <a:lnTo>
                    <a:pt x="1196" y="368"/>
                  </a:lnTo>
                  <a:lnTo>
                    <a:pt x="1202" y="368"/>
                  </a:lnTo>
                  <a:lnTo>
                    <a:pt x="1214" y="368"/>
                  </a:lnTo>
                  <a:lnTo>
                    <a:pt x="1226" y="368"/>
                  </a:lnTo>
                  <a:lnTo>
                    <a:pt x="1232" y="368"/>
                  </a:lnTo>
                  <a:lnTo>
                    <a:pt x="1244" y="368"/>
                  </a:lnTo>
                  <a:lnTo>
                    <a:pt x="1256" y="368"/>
                  </a:lnTo>
                  <a:lnTo>
                    <a:pt x="1268" y="368"/>
                  </a:lnTo>
                  <a:lnTo>
                    <a:pt x="1274" y="368"/>
                  </a:lnTo>
                  <a:lnTo>
                    <a:pt x="1286" y="368"/>
                  </a:lnTo>
                  <a:lnTo>
                    <a:pt x="1298" y="368"/>
                  </a:lnTo>
                  <a:lnTo>
                    <a:pt x="1304" y="368"/>
                  </a:lnTo>
                  <a:lnTo>
                    <a:pt x="1316" y="368"/>
                  </a:lnTo>
                  <a:lnTo>
                    <a:pt x="1328" y="368"/>
                  </a:lnTo>
                  <a:lnTo>
                    <a:pt x="1340" y="368"/>
                  </a:lnTo>
                  <a:lnTo>
                    <a:pt x="1346" y="368"/>
                  </a:lnTo>
                  <a:lnTo>
                    <a:pt x="1358" y="368"/>
                  </a:lnTo>
                  <a:lnTo>
                    <a:pt x="1370" y="368"/>
                  </a:lnTo>
                  <a:lnTo>
                    <a:pt x="1376" y="368"/>
                  </a:lnTo>
                  <a:lnTo>
                    <a:pt x="1388" y="368"/>
                  </a:lnTo>
                  <a:lnTo>
                    <a:pt x="1400" y="368"/>
                  </a:lnTo>
                  <a:lnTo>
                    <a:pt x="1412" y="362"/>
                  </a:lnTo>
                  <a:lnTo>
                    <a:pt x="1418" y="356"/>
                  </a:lnTo>
                  <a:lnTo>
                    <a:pt x="1430" y="332"/>
                  </a:lnTo>
                  <a:lnTo>
                    <a:pt x="1442" y="296"/>
                  </a:lnTo>
                  <a:lnTo>
                    <a:pt x="1448" y="241"/>
                  </a:lnTo>
                  <a:lnTo>
                    <a:pt x="1460" y="163"/>
                  </a:lnTo>
                  <a:lnTo>
                    <a:pt x="1472" y="78"/>
                  </a:lnTo>
                  <a:lnTo>
                    <a:pt x="1478" y="12"/>
                  </a:lnTo>
                  <a:lnTo>
                    <a:pt x="1490" y="0"/>
                  </a:lnTo>
                  <a:lnTo>
                    <a:pt x="1502" y="36"/>
                  </a:lnTo>
                  <a:lnTo>
                    <a:pt x="1514" y="72"/>
                  </a:lnTo>
                  <a:lnTo>
                    <a:pt x="1520" y="145"/>
                  </a:lnTo>
                  <a:lnTo>
                    <a:pt x="1532" y="217"/>
                  </a:lnTo>
                  <a:lnTo>
                    <a:pt x="1544" y="278"/>
                  </a:lnTo>
                  <a:lnTo>
                    <a:pt x="1550" y="320"/>
                  </a:lnTo>
                  <a:lnTo>
                    <a:pt x="1562" y="344"/>
                  </a:lnTo>
                  <a:lnTo>
                    <a:pt x="1574" y="350"/>
                  </a:lnTo>
                  <a:lnTo>
                    <a:pt x="1587" y="356"/>
                  </a:lnTo>
                  <a:lnTo>
                    <a:pt x="1593" y="362"/>
                  </a:lnTo>
                  <a:lnTo>
                    <a:pt x="1605" y="362"/>
                  </a:lnTo>
                  <a:lnTo>
                    <a:pt x="1617" y="362"/>
                  </a:lnTo>
                  <a:lnTo>
                    <a:pt x="1623" y="362"/>
                  </a:lnTo>
                  <a:lnTo>
                    <a:pt x="1635" y="362"/>
                  </a:lnTo>
                  <a:lnTo>
                    <a:pt x="1647" y="368"/>
                  </a:lnTo>
                  <a:lnTo>
                    <a:pt x="1659" y="368"/>
                  </a:lnTo>
                  <a:lnTo>
                    <a:pt x="1665" y="368"/>
                  </a:lnTo>
                  <a:lnTo>
                    <a:pt x="1677" y="368"/>
                  </a:lnTo>
                  <a:lnTo>
                    <a:pt x="1689" y="368"/>
                  </a:lnTo>
                  <a:lnTo>
                    <a:pt x="1695" y="368"/>
                  </a:lnTo>
                  <a:lnTo>
                    <a:pt x="1707" y="368"/>
                  </a:lnTo>
                  <a:lnTo>
                    <a:pt x="1719" y="368"/>
                  </a:lnTo>
                  <a:lnTo>
                    <a:pt x="1725" y="368"/>
                  </a:lnTo>
                  <a:lnTo>
                    <a:pt x="1737" y="368"/>
                  </a:lnTo>
                  <a:lnTo>
                    <a:pt x="1749" y="368"/>
                  </a:lnTo>
                  <a:lnTo>
                    <a:pt x="1761" y="368"/>
                  </a:lnTo>
                  <a:lnTo>
                    <a:pt x="1767" y="368"/>
                  </a:lnTo>
                  <a:lnTo>
                    <a:pt x="1779" y="368"/>
                  </a:lnTo>
                  <a:lnTo>
                    <a:pt x="1791" y="368"/>
                  </a:lnTo>
                  <a:lnTo>
                    <a:pt x="1797" y="368"/>
                  </a:lnTo>
                  <a:lnTo>
                    <a:pt x="1809" y="368"/>
                  </a:lnTo>
                  <a:lnTo>
                    <a:pt x="1821" y="368"/>
                  </a:lnTo>
                  <a:lnTo>
                    <a:pt x="1833" y="368"/>
                  </a:lnTo>
                  <a:lnTo>
                    <a:pt x="1839" y="368"/>
                  </a:lnTo>
                  <a:lnTo>
                    <a:pt x="1851" y="368"/>
                  </a:lnTo>
                  <a:lnTo>
                    <a:pt x="1863" y="368"/>
                  </a:lnTo>
                  <a:lnTo>
                    <a:pt x="1869" y="368"/>
                  </a:lnTo>
                  <a:lnTo>
                    <a:pt x="1881" y="368"/>
                  </a:lnTo>
                  <a:lnTo>
                    <a:pt x="1893" y="368"/>
                  </a:lnTo>
                  <a:lnTo>
                    <a:pt x="1905" y="368"/>
                  </a:lnTo>
                  <a:lnTo>
                    <a:pt x="1911" y="368"/>
                  </a:lnTo>
                  <a:lnTo>
                    <a:pt x="1923" y="368"/>
                  </a:lnTo>
                  <a:lnTo>
                    <a:pt x="1935" y="368"/>
                  </a:lnTo>
                  <a:lnTo>
                    <a:pt x="1941" y="368"/>
                  </a:lnTo>
                  <a:lnTo>
                    <a:pt x="1953" y="368"/>
                  </a:lnTo>
                  <a:lnTo>
                    <a:pt x="1965" y="368"/>
                  </a:lnTo>
                  <a:lnTo>
                    <a:pt x="1971" y="368"/>
                  </a:lnTo>
                  <a:lnTo>
                    <a:pt x="1983" y="368"/>
                  </a:lnTo>
                  <a:lnTo>
                    <a:pt x="1995" y="368"/>
                  </a:lnTo>
                  <a:lnTo>
                    <a:pt x="2007" y="368"/>
                  </a:lnTo>
                  <a:lnTo>
                    <a:pt x="2013" y="368"/>
                  </a:lnTo>
                  <a:lnTo>
                    <a:pt x="2025" y="368"/>
                  </a:lnTo>
                  <a:lnTo>
                    <a:pt x="2037" y="368"/>
                  </a:lnTo>
                  <a:lnTo>
                    <a:pt x="2043" y="368"/>
                  </a:lnTo>
                  <a:lnTo>
                    <a:pt x="2055" y="368"/>
                  </a:lnTo>
                  <a:lnTo>
                    <a:pt x="2067" y="368"/>
                  </a:lnTo>
                  <a:lnTo>
                    <a:pt x="2079" y="368"/>
                  </a:lnTo>
                  <a:lnTo>
                    <a:pt x="2085" y="368"/>
                  </a:lnTo>
                  <a:lnTo>
                    <a:pt x="2097" y="368"/>
                  </a:lnTo>
                  <a:lnTo>
                    <a:pt x="2109" y="368"/>
                  </a:lnTo>
                  <a:lnTo>
                    <a:pt x="2115" y="368"/>
                  </a:lnTo>
                  <a:lnTo>
                    <a:pt x="2128" y="368"/>
                  </a:lnTo>
                  <a:lnTo>
                    <a:pt x="2140" y="368"/>
                  </a:lnTo>
                  <a:lnTo>
                    <a:pt x="2152" y="368"/>
                  </a:lnTo>
                  <a:lnTo>
                    <a:pt x="2158" y="368"/>
                  </a:lnTo>
                  <a:lnTo>
                    <a:pt x="2170" y="368"/>
                  </a:lnTo>
                  <a:lnTo>
                    <a:pt x="2182" y="368"/>
                  </a:lnTo>
                  <a:lnTo>
                    <a:pt x="2188" y="368"/>
                  </a:lnTo>
                  <a:lnTo>
                    <a:pt x="2200" y="368"/>
                  </a:lnTo>
                  <a:lnTo>
                    <a:pt x="2212" y="368"/>
                  </a:lnTo>
                  <a:lnTo>
                    <a:pt x="2224" y="368"/>
                  </a:lnTo>
                  <a:lnTo>
                    <a:pt x="2230" y="368"/>
                  </a:lnTo>
                  <a:lnTo>
                    <a:pt x="2242" y="368"/>
                  </a:lnTo>
                  <a:lnTo>
                    <a:pt x="2254" y="368"/>
                  </a:lnTo>
                  <a:lnTo>
                    <a:pt x="2260" y="368"/>
                  </a:lnTo>
                  <a:lnTo>
                    <a:pt x="2272" y="368"/>
                  </a:lnTo>
                  <a:lnTo>
                    <a:pt x="2284" y="368"/>
                  </a:lnTo>
                  <a:lnTo>
                    <a:pt x="2290" y="368"/>
                  </a:lnTo>
                  <a:lnTo>
                    <a:pt x="2302" y="368"/>
                  </a:lnTo>
                  <a:lnTo>
                    <a:pt x="2314" y="368"/>
                  </a:lnTo>
                  <a:lnTo>
                    <a:pt x="2326" y="368"/>
                  </a:lnTo>
                  <a:lnTo>
                    <a:pt x="2332" y="368"/>
                  </a:lnTo>
                  <a:lnTo>
                    <a:pt x="2344" y="368"/>
                  </a:lnTo>
                  <a:lnTo>
                    <a:pt x="2356" y="368"/>
                  </a:lnTo>
                  <a:lnTo>
                    <a:pt x="2362" y="368"/>
                  </a:lnTo>
                  <a:lnTo>
                    <a:pt x="2374" y="368"/>
                  </a:lnTo>
                  <a:lnTo>
                    <a:pt x="2386" y="368"/>
                  </a:lnTo>
                  <a:lnTo>
                    <a:pt x="2398" y="368"/>
                  </a:lnTo>
                  <a:lnTo>
                    <a:pt x="2404" y="368"/>
                  </a:lnTo>
                  <a:lnTo>
                    <a:pt x="2416" y="368"/>
                  </a:lnTo>
                  <a:lnTo>
                    <a:pt x="2428" y="368"/>
                  </a:lnTo>
                  <a:lnTo>
                    <a:pt x="2434" y="368"/>
                  </a:lnTo>
                  <a:lnTo>
                    <a:pt x="2446" y="368"/>
                  </a:lnTo>
                  <a:lnTo>
                    <a:pt x="2458" y="368"/>
                  </a:lnTo>
                  <a:lnTo>
                    <a:pt x="2470" y="368"/>
                  </a:lnTo>
                  <a:lnTo>
                    <a:pt x="2476" y="368"/>
                  </a:lnTo>
                  <a:lnTo>
                    <a:pt x="2488" y="368"/>
                  </a:lnTo>
                  <a:lnTo>
                    <a:pt x="2500" y="368"/>
                  </a:lnTo>
                  <a:lnTo>
                    <a:pt x="2506" y="368"/>
                  </a:lnTo>
                  <a:lnTo>
                    <a:pt x="2518" y="368"/>
                  </a:lnTo>
                  <a:lnTo>
                    <a:pt x="2530" y="368"/>
                  </a:lnTo>
                  <a:lnTo>
                    <a:pt x="2536" y="368"/>
                  </a:lnTo>
                  <a:lnTo>
                    <a:pt x="2548" y="368"/>
                  </a:lnTo>
                  <a:lnTo>
                    <a:pt x="2560" y="368"/>
                  </a:lnTo>
                  <a:lnTo>
                    <a:pt x="2572" y="368"/>
                  </a:lnTo>
                  <a:lnTo>
                    <a:pt x="2578" y="368"/>
                  </a:lnTo>
                  <a:lnTo>
                    <a:pt x="2590" y="368"/>
                  </a:lnTo>
                  <a:lnTo>
                    <a:pt x="2602" y="368"/>
                  </a:lnTo>
                  <a:lnTo>
                    <a:pt x="2608" y="368"/>
                  </a:lnTo>
                  <a:lnTo>
                    <a:pt x="2620" y="368"/>
                  </a:lnTo>
                  <a:lnTo>
                    <a:pt x="2632" y="368"/>
                  </a:lnTo>
                  <a:lnTo>
                    <a:pt x="2644" y="368"/>
                  </a:lnTo>
                  <a:lnTo>
                    <a:pt x="2650" y="368"/>
                  </a:lnTo>
                  <a:lnTo>
                    <a:pt x="2662" y="368"/>
                  </a:lnTo>
                  <a:lnTo>
                    <a:pt x="2675" y="368"/>
                  </a:lnTo>
                  <a:lnTo>
                    <a:pt x="2681" y="368"/>
                  </a:lnTo>
                  <a:lnTo>
                    <a:pt x="2693" y="368"/>
                  </a:lnTo>
                  <a:lnTo>
                    <a:pt x="2705" y="368"/>
                  </a:lnTo>
                  <a:lnTo>
                    <a:pt x="2717" y="368"/>
                  </a:lnTo>
                  <a:lnTo>
                    <a:pt x="2723" y="368"/>
                  </a:lnTo>
                  <a:lnTo>
                    <a:pt x="2735" y="368"/>
                  </a:lnTo>
                  <a:lnTo>
                    <a:pt x="2747" y="368"/>
                  </a:lnTo>
                  <a:lnTo>
                    <a:pt x="2753" y="368"/>
                  </a:lnTo>
                  <a:lnTo>
                    <a:pt x="2765" y="368"/>
                  </a:lnTo>
                  <a:lnTo>
                    <a:pt x="2777" y="374"/>
                  </a:lnTo>
                  <a:lnTo>
                    <a:pt x="2783" y="374"/>
                  </a:lnTo>
                  <a:lnTo>
                    <a:pt x="2795" y="368"/>
                  </a:lnTo>
                  <a:lnTo>
                    <a:pt x="2807" y="368"/>
                  </a:lnTo>
                  <a:lnTo>
                    <a:pt x="2819" y="368"/>
                  </a:lnTo>
                  <a:lnTo>
                    <a:pt x="2825" y="368"/>
                  </a:lnTo>
                  <a:lnTo>
                    <a:pt x="2837" y="368"/>
                  </a:lnTo>
                  <a:lnTo>
                    <a:pt x="2849" y="368"/>
                  </a:lnTo>
                  <a:lnTo>
                    <a:pt x="2855" y="368"/>
                  </a:lnTo>
                  <a:lnTo>
                    <a:pt x="2867" y="368"/>
                  </a:lnTo>
                  <a:lnTo>
                    <a:pt x="2879" y="368"/>
                  </a:lnTo>
                  <a:lnTo>
                    <a:pt x="2891" y="368"/>
                  </a:lnTo>
                  <a:lnTo>
                    <a:pt x="2897" y="368"/>
                  </a:lnTo>
                  <a:lnTo>
                    <a:pt x="2909" y="368"/>
                  </a:lnTo>
                  <a:lnTo>
                    <a:pt x="2921" y="368"/>
                  </a:lnTo>
                  <a:lnTo>
                    <a:pt x="2927" y="368"/>
                  </a:lnTo>
                  <a:lnTo>
                    <a:pt x="2939" y="368"/>
                  </a:lnTo>
                  <a:lnTo>
                    <a:pt x="2951" y="368"/>
                  </a:lnTo>
                  <a:lnTo>
                    <a:pt x="2963" y="368"/>
                  </a:lnTo>
                  <a:lnTo>
                    <a:pt x="2969" y="374"/>
                  </a:lnTo>
                  <a:lnTo>
                    <a:pt x="2981" y="36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 name="Freeform 58">
              <a:extLst>
                <a:ext uri="{FF2B5EF4-FFF2-40B4-BE49-F238E27FC236}">
                  <a16:creationId xmlns:a16="http://schemas.microsoft.com/office/drawing/2014/main" id="{C20ADC1B-2CBF-E7E8-2EFB-A4B293172E41}"/>
                </a:ext>
              </a:extLst>
            </p:cNvPr>
            <p:cNvSpPr>
              <a:spLocks/>
            </p:cNvSpPr>
            <p:nvPr/>
          </p:nvSpPr>
          <p:spPr bwMode="auto">
            <a:xfrm>
              <a:off x="881" y="3035"/>
              <a:ext cx="2987" cy="423"/>
            </a:xfrm>
            <a:custGeom>
              <a:avLst/>
              <a:gdLst>
                <a:gd name="T0" fmla="*/ 42 w 2987"/>
                <a:gd name="T1" fmla="*/ 411 h 423"/>
                <a:gd name="T2" fmla="*/ 90 w 2987"/>
                <a:gd name="T3" fmla="*/ 411 h 423"/>
                <a:gd name="T4" fmla="*/ 144 w 2987"/>
                <a:gd name="T5" fmla="*/ 417 h 423"/>
                <a:gd name="T6" fmla="*/ 198 w 2987"/>
                <a:gd name="T7" fmla="*/ 411 h 423"/>
                <a:gd name="T8" fmla="*/ 246 w 2987"/>
                <a:gd name="T9" fmla="*/ 411 h 423"/>
                <a:gd name="T10" fmla="*/ 300 w 2987"/>
                <a:gd name="T11" fmla="*/ 405 h 423"/>
                <a:gd name="T12" fmla="*/ 348 w 2987"/>
                <a:gd name="T13" fmla="*/ 411 h 423"/>
                <a:gd name="T14" fmla="*/ 402 w 2987"/>
                <a:gd name="T15" fmla="*/ 405 h 423"/>
                <a:gd name="T16" fmla="*/ 450 w 2987"/>
                <a:gd name="T17" fmla="*/ 405 h 423"/>
                <a:gd name="T18" fmla="*/ 505 w 2987"/>
                <a:gd name="T19" fmla="*/ 411 h 423"/>
                <a:gd name="T20" fmla="*/ 553 w 2987"/>
                <a:gd name="T21" fmla="*/ 411 h 423"/>
                <a:gd name="T22" fmla="*/ 607 w 2987"/>
                <a:gd name="T23" fmla="*/ 405 h 423"/>
                <a:gd name="T24" fmla="*/ 655 w 2987"/>
                <a:gd name="T25" fmla="*/ 393 h 423"/>
                <a:gd name="T26" fmla="*/ 709 w 2987"/>
                <a:gd name="T27" fmla="*/ 236 h 423"/>
                <a:gd name="T28" fmla="*/ 763 w 2987"/>
                <a:gd name="T29" fmla="*/ 158 h 423"/>
                <a:gd name="T30" fmla="*/ 811 w 2987"/>
                <a:gd name="T31" fmla="*/ 381 h 423"/>
                <a:gd name="T32" fmla="*/ 865 w 2987"/>
                <a:gd name="T33" fmla="*/ 411 h 423"/>
                <a:gd name="T34" fmla="*/ 913 w 2987"/>
                <a:gd name="T35" fmla="*/ 405 h 423"/>
                <a:gd name="T36" fmla="*/ 967 w 2987"/>
                <a:gd name="T37" fmla="*/ 351 h 423"/>
                <a:gd name="T38" fmla="*/ 1015 w 2987"/>
                <a:gd name="T39" fmla="*/ 272 h 423"/>
                <a:gd name="T40" fmla="*/ 1070 w 2987"/>
                <a:gd name="T41" fmla="*/ 345 h 423"/>
                <a:gd name="T42" fmla="*/ 1118 w 2987"/>
                <a:gd name="T43" fmla="*/ 357 h 423"/>
                <a:gd name="T44" fmla="*/ 1172 w 2987"/>
                <a:gd name="T45" fmla="*/ 393 h 423"/>
                <a:gd name="T46" fmla="*/ 1220 w 2987"/>
                <a:gd name="T47" fmla="*/ 387 h 423"/>
                <a:gd name="T48" fmla="*/ 1274 w 2987"/>
                <a:gd name="T49" fmla="*/ 230 h 423"/>
                <a:gd name="T50" fmla="*/ 1322 w 2987"/>
                <a:gd name="T51" fmla="*/ 31 h 423"/>
                <a:gd name="T52" fmla="*/ 1376 w 2987"/>
                <a:gd name="T53" fmla="*/ 351 h 423"/>
                <a:gd name="T54" fmla="*/ 1430 w 2987"/>
                <a:gd name="T55" fmla="*/ 393 h 423"/>
                <a:gd name="T56" fmla="*/ 1478 w 2987"/>
                <a:gd name="T57" fmla="*/ 133 h 423"/>
                <a:gd name="T58" fmla="*/ 1532 w 2987"/>
                <a:gd name="T59" fmla="*/ 218 h 423"/>
                <a:gd name="T60" fmla="*/ 1580 w 2987"/>
                <a:gd name="T61" fmla="*/ 399 h 423"/>
                <a:gd name="T62" fmla="*/ 1635 w 2987"/>
                <a:gd name="T63" fmla="*/ 405 h 423"/>
                <a:gd name="T64" fmla="*/ 1683 w 2987"/>
                <a:gd name="T65" fmla="*/ 405 h 423"/>
                <a:gd name="T66" fmla="*/ 1737 w 2987"/>
                <a:gd name="T67" fmla="*/ 411 h 423"/>
                <a:gd name="T68" fmla="*/ 1785 w 2987"/>
                <a:gd name="T69" fmla="*/ 411 h 423"/>
                <a:gd name="T70" fmla="*/ 1839 w 2987"/>
                <a:gd name="T71" fmla="*/ 411 h 423"/>
                <a:gd name="T72" fmla="*/ 1887 w 2987"/>
                <a:gd name="T73" fmla="*/ 411 h 423"/>
                <a:gd name="T74" fmla="*/ 1941 w 2987"/>
                <a:gd name="T75" fmla="*/ 411 h 423"/>
                <a:gd name="T76" fmla="*/ 1995 w 2987"/>
                <a:gd name="T77" fmla="*/ 417 h 423"/>
                <a:gd name="T78" fmla="*/ 2043 w 2987"/>
                <a:gd name="T79" fmla="*/ 417 h 423"/>
                <a:gd name="T80" fmla="*/ 2097 w 2987"/>
                <a:gd name="T81" fmla="*/ 417 h 423"/>
                <a:gd name="T82" fmla="*/ 2146 w 2987"/>
                <a:gd name="T83" fmla="*/ 417 h 423"/>
                <a:gd name="T84" fmla="*/ 2200 w 2987"/>
                <a:gd name="T85" fmla="*/ 417 h 423"/>
                <a:gd name="T86" fmla="*/ 2248 w 2987"/>
                <a:gd name="T87" fmla="*/ 417 h 423"/>
                <a:gd name="T88" fmla="*/ 2302 w 2987"/>
                <a:gd name="T89" fmla="*/ 417 h 423"/>
                <a:gd name="T90" fmla="*/ 2350 w 2987"/>
                <a:gd name="T91" fmla="*/ 417 h 423"/>
                <a:gd name="T92" fmla="*/ 2404 w 2987"/>
                <a:gd name="T93" fmla="*/ 417 h 423"/>
                <a:gd name="T94" fmla="*/ 2452 w 2987"/>
                <a:gd name="T95" fmla="*/ 417 h 423"/>
                <a:gd name="T96" fmla="*/ 2506 w 2987"/>
                <a:gd name="T97" fmla="*/ 423 h 423"/>
                <a:gd name="T98" fmla="*/ 2560 w 2987"/>
                <a:gd name="T99" fmla="*/ 417 h 423"/>
                <a:gd name="T100" fmla="*/ 2608 w 2987"/>
                <a:gd name="T101" fmla="*/ 423 h 423"/>
                <a:gd name="T102" fmla="*/ 2662 w 2987"/>
                <a:gd name="T103" fmla="*/ 423 h 423"/>
                <a:gd name="T104" fmla="*/ 2711 w 2987"/>
                <a:gd name="T105" fmla="*/ 417 h 423"/>
                <a:gd name="T106" fmla="*/ 2765 w 2987"/>
                <a:gd name="T107" fmla="*/ 417 h 423"/>
                <a:gd name="T108" fmla="*/ 2813 w 2987"/>
                <a:gd name="T109" fmla="*/ 417 h 423"/>
                <a:gd name="T110" fmla="*/ 2867 w 2987"/>
                <a:gd name="T111" fmla="*/ 411 h 423"/>
                <a:gd name="T112" fmla="*/ 2915 w 2987"/>
                <a:gd name="T113" fmla="*/ 417 h 423"/>
                <a:gd name="T114" fmla="*/ 2969 w 2987"/>
                <a:gd name="T115" fmla="*/ 417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87" h="423">
                  <a:moveTo>
                    <a:pt x="0" y="417"/>
                  </a:moveTo>
                  <a:lnTo>
                    <a:pt x="12" y="417"/>
                  </a:lnTo>
                  <a:lnTo>
                    <a:pt x="18" y="417"/>
                  </a:lnTo>
                  <a:lnTo>
                    <a:pt x="30" y="417"/>
                  </a:lnTo>
                  <a:lnTo>
                    <a:pt x="42" y="411"/>
                  </a:lnTo>
                  <a:lnTo>
                    <a:pt x="54" y="411"/>
                  </a:lnTo>
                  <a:lnTo>
                    <a:pt x="60" y="411"/>
                  </a:lnTo>
                  <a:lnTo>
                    <a:pt x="72" y="411"/>
                  </a:lnTo>
                  <a:lnTo>
                    <a:pt x="84" y="411"/>
                  </a:lnTo>
                  <a:lnTo>
                    <a:pt x="90" y="411"/>
                  </a:lnTo>
                  <a:lnTo>
                    <a:pt x="102" y="411"/>
                  </a:lnTo>
                  <a:lnTo>
                    <a:pt x="114" y="411"/>
                  </a:lnTo>
                  <a:lnTo>
                    <a:pt x="126" y="411"/>
                  </a:lnTo>
                  <a:lnTo>
                    <a:pt x="132" y="411"/>
                  </a:lnTo>
                  <a:lnTo>
                    <a:pt x="144" y="417"/>
                  </a:lnTo>
                  <a:lnTo>
                    <a:pt x="156" y="417"/>
                  </a:lnTo>
                  <a:lnTo>
                    <a:pt x="162" y="411"/>
                  </a:lnTo>
                  <a:lnTo>
                    <a:pt x="174" y="417"/>
                  </a:lnTo>
                  <a:lnTo>
                    <a:pt x="186" y="417"/>
                  </a:lnTo>
                  <a:lnTo>
                    <a:pt x="198" y="411"/>
                  </a:lnTo>
                  <a:lnTo>
                    <a:pt x="204" y="411"/>
                  </a:lnTo>
                  <a:lnTo>
                    <a:pt x="216" y="411"/>
                  </a:lnTo>
                  <a:lnTo>
                    <a:pt x="228" y="411"/>
                  </a:lnTo>
                  <a:lnTo>
                    <a:pt x="234" y="411"/>
                  </a:lnTo>
                  <a:lnTo>
                    <a:pt x="246" y="411"/>
                  </a:lnTo>
                  <a:lnTo>
                    <a:pt x="258" y="405"/>
                  </a:lnTo>
                  <a:lnTo>
                    <a:pt x="264" y="405"/>
                  </a:lnTo>
                  <a:lnTo>
                    <a:pt x="276" y="405"/>
                  </a:lnTo>
                  <a:lnTo>
                    <a:pt x="288" y="405"/>
                  </a:lnTo>
                  <a:lnTo>
                    <a:pt x="300" y="405"/>
                  </a:lnTo>
                  <a:lnTo>
                    <a:pt x="306" y="405"/>
                  </a:lnTo>
                  <a:lnTo>
                    <a:pt x="318" y="405"/>
                  </a:lnTo>
                  <a:lnTo>
                    <a:pt x="330" y="405"/>
                  </a:lnTo>
                  <a:lnTo>
                    <a:pt x="336" y="405"/>
                  </a:lnTo>
                  <a:lnTo>
                    <a:pt x="348" y="411"/>
                  </a:lnTo>
                  <a:lnTo>
                    <a:pt x="360" y="405"/>
                  </a:lnTo>
                  <a:lnTo>
                    <a:pt x="372" y="405"/>
                  </a:lnTo>
                  <a:lnTo>
                    <a:pt x="378" y="405"/>
                  </a:lnTo>
                  <a:lnTo>
                    <a:pt x="390" y="405"/>
                  </a:lnTo>
                  <a:lnTo>
                    <a:pt x="402" y="405"/>
                  </a:lnTo>
                  <a:lnTo>
                    <a:pt x="408" y="405"/>
                  </a:lnTo>
                  <a:lnTo>
                    <a:pt x="420" y="405"/>
                  </a:lnTo>
                  <a:lnTo>
                    <a:pt x="432" y="405"/>
                  </a:lnTo>
                  <a:lnTo>
                    <a:pt x="444" y="405"/>
                  </a:lnTo>
                  <a:lnTo>
                    <a:pt x="450" y="405"/>
                  </a:lnTo>
                  <a:lnTo>
                    <a:pt x="462" y="405"/>
                  </a:lnTo>
                  <a:lnTo>
                    <a:pt x="474" y="405"/>
                  </a:lnTo>
                  <a:lnTo>
                    <a:pt x="480" y="405"/>
                  </a:lnTo>
                  <a:lnTo>
                    <a:pt x="493" y="405"/>
                  </a:lnTo>
                  <a:lnTo>
                    <a:pt x="505" y="411"/>
                  </a:lnTo>
                  <a:lnTo>
                    <a:pt x="511" y="411"/>
                  </a:lnTo>
                  <a:lnTo>
                    <a:pt x="523" y="411"/>
                  </a:lnTo>
                  <a:lnTo>
                    <a:pt x="535" y="411"/>
                  </a:lnTo>
                  <a:lnTo>
                    <a:pt x="547" y="411"/>
                  </a:lnTo>
                  <a:lnTo>
                    <a:pt x="553" y="411"/>
                  </a:lnTo>
                  <a:lnTo>
                    <a:pt x="565" y="411"/>
                  </a:lnTo>
                  <a:lnTo>
                    <a:pt x="577" y="411"/>
                  </a:lnTo>
                  <a:lnTo>
                    <a:pt x="583" y="411"/>
                  </a:lnTo>
                  <a:lnTo>
                    <a:pt x="595" y="411"/>
                  </a:lnTo>
                  <a:lnTo>
                    <a:pt x="607" y="405"/>
                  </a:lnTo>
                  <a:lnTo>
                    <a:pt x="619" y="399"/>
                  </a:lnTo>
                  <a:lnTo>
                    <a:pt x="625" y="399"/>
                  </a:lnTo>
                  <a:lnTo>
                    <a:pt x="637" y="393"/>
                  </a:lnTo>
                  <a:lnTo>
                    <a:pt x="649" y="393"/>
                  </a:lnTo>
                  <a:lnTo>
                    <a:pt x="655" y="393"/>
                  </a:lnTo>
                  <a:lnTo>
                    <a:pt x="667" y="387"/>
                  </a:lnTo>
                  <a:lnTo>
                    <a:pt x="679" y="369"/>
                  </a:lnTo>
                  <a:lnTo>
                    <a:pt x="691" y="339"/>
                  </a:lnTo>
                  <a:lnTo>
                    <a:pt x="697" y="296"/>
                  </a:lnTo>
                  <a:lnTo>
                    <a:pt x="709" y="236"/>
                  </a:lnTo>
                  <a:lnTo>
                    <a:pt x="721" y="176"/>
                  </a:lnTo>
                  <a:lnTo>
                    <a:pt x="727" y="127"/>
                  </a:lnTo>
                  <a:lnTo>
                    <a:pt x="739" y="121"/>
                  </a:lnTo>
                  <a:lnTo>
                    <a:pt x="751" y="127"/>
                  </a:lnTo>
                  <a:lnTo>
                    <a:pt x="763" y="158"/>
                  </a:lnTo>
                  <a:lnTo>
                    <a:pt x="769" y="212"/>
                  </a:lnTo>
                  <a:lnTo>
                    <a:pt x="781" y="266"/>
                  </a:lnTo>
                  <a:lnTo>
                    <a:pt x="793" y="321"/>
                  </a:lnTo>
                  <a:lnTo>
                    <a:pt x="799" y="351"/>
                  </a:lnTo>
                  <a:lnTo>
                    <a:pt x="811" y="381"/>
                  </a:lnTo>
                  <a:lnTo>
                    <a:pt x="823" y="393"/>
                  </a:lnTo>
                  <a:lnTo>
                    <a:pt x="829" y="399"/>
                  </a:lnTo>
                  <a:lnTo>
                    <a:pt x="841" y="405"/>
                  </a:lnTo>
                  <a:lnTo>
                    <a:pt x="853" y="405"/>
                  </a:lnTo>
                  <a:lnTo>
                    <a:pt x="865" y="411"/>
                  </a:lnTo>
                  <a:lnTo>
                    <a:pt x="871" y="405"/>
                  </a:lnTo>
                  <a:lnTo>
                    <a:pt x="883" y="411"/>
                  </a:lnTo>
                  <a:lnTo>
                    <a:pt x="895" y="405"/>
                  </a:lnTo>
                  <a:lnTo>
                    <a:pt x="901" y="405"/>
                  </a:lnTo>
                  <a:lnTo>
                    <a:pt x="913" y="405"/>
                  </a:lnTo>
                  <a:lnTo>
                    <a:pt x="925" y="405"/>
                  </a:lnTo>
                  <a:lnTo>
                    <a:pt x="937" y="399"/>
                  </a:lnTo>
                  <a:lnTo>
                    <a:pt x="943" y="387"/>
                  </a:lnTo>
                  <a:lnTo>
                    <a:pt x="955" y="375"/>
                  </a:lnTo>
                  <a:lnTo>
                    <a:pt x="967" y="351"/>
                  </a:lnTo>
                  <a:lnTo>
                    <a:pt x="973" y="321"/>
                  </a:lnTo>
                  <a:lnTo>
                    <a:pt x="985" y="290"/>
                  </a:lnTo>
                  <a:lnTo>
                    <a:pt x="997" y="266"/>
                  </a:lnTo>
                  <a:lnTo>
                    <a:pt x="1009" y="260"/>
                  </a:lnTo>
                  <a:lnTo>
                    <a:pt x="1015" y="272"/>
                  </a:lnTo>
                  <a:lnTo>
                    <a:pt x="1027" y="284"/>
                  </a:lnTo>
                  <a:lnTo>
                    <a:pt x="1040" y="303"/>
                  </a:lnTo>
                  <a:lnTo>
                    <a:pt x="1046" y="327"/>
                  </a:lnTo>
                  <a:lnTo>
                    <a:pt x="1058" y="333"/>
                  </a:lnTo>
                  <a:lnTo>
                    <a:pt x="1070" y="345"/>
                  </a:lnTo>
                  <a:lnTo>
                    <a:pt x="1076" y="339"/>
                  </a:lnTo>
                  <a:lnTo>
                    <a:pt x="1088" y="339"/>
                  </a:lnTo>
                  <a:lnTo>
                    <a:pt x="1100" y="339"/>
                  </a:lnTo>
                  <a:lnTo>
                    <a:pt x="1112" y="351"/>
                  </a:lnTo>
                  <a:lnTo>
                    <a:pt x="1118" y="357"/>
                  </a:lnTo>
                  <a:lnTo>
                    <a:pt x="1130" y="369"/>
                  </a:lnTo>
                  <a:lnTo>
                    <a:pt x="1142" y="381"/>
                  </a:lnTo>
                  <a:lnTo>
                    <a:pt x="1148" y="387"/>
                  </a:lnTo>
                  <a:lnTo>
                    <a:pt x="1160" y="393"/>
                  </a:lnTo>
                  <a:lnTo>
                    <a:pt x="1172" y="393"/>
                  </a:lnTo>
                  <a:lnTo>
                    <a:pt x="1184" y="393"/>
                  </a:lnTo>
                  <a:lnTo>
                    <a:pt x="1190" y="393"/>
                  </a:lnTo>
                  <a:lnTo>
                    <a:pt x="1202" y="393"/>
                  </a:lnTo>
                  <a:lnTo>
                    <a:pt x="1214" y="393"/>
                  </a:lnTo>
                  <a:lnTo>
                    <a:pt x="1220" y="387"/>
                  </a:lnTo>
                  <a:lnTo>
                    <a:pt x="1232" y="381"/>
                  </a:lnTo>
                  <a:lnTo>
                    <a:pt x="1244" y="369"/>
                  </a:lnTo>
                  <a:lnTo>
                    <a:pt x="1256" y="339"/>
                  </a:lnTo>
                  <a:lnTo>
                    <a:pt x="1262" y="296"/>
                  </a:lnTo>
                  <a:lnTo>
                    <a:pt x="1274" y="230"/>
                  </a:lnTo>
                  <a:lnTo>
                    <a:pt x="1286" y="145"/>
                  </a:lnTo>
                  <a:lnTo>
                    <a:pt x="1292" y="49"/>
                  </a:lnTo>
                  <a:lnTo>
                    <a:pt x="1304" y="13"/>
                  </a:lnTo>
                  <a:lnTo>
                    <a:pt x="1316" y="0"/>
                  </a:lnTo>
                  <a:lnTo>
                    <a:pt x="1322" y="31"/>
                  </a:lnTo>
                  <a:lnTo>
                    <a:pt x="1334" y="73"/>
                  </a:lnTo>
                  <a:lnTo>
                    <a:pt x="1346" y="133"/>
                  </a:lnTo>
                  <a:lnTo>
                    <a:pt x="1358" y="224"/>
                  </a:lnTo>
                  <a:lnTo>
                    <a:pt x="1364" y="303"/>
                  </a:lnTo>
                  <a:lnTo>
                    <a:pt x="1376" y="351"/>
                  </a:lnTo>
                  <a:lnTo>
                    <a:pt x="1388" y="381"/>
                  </a:lnTo>
                  <a:lnTo>
                    <a:pt x="1394" y="393"/>
                  </a:lnTo>
                  <a:lnTo>
                    <a:pt x="1406" y="399"/>
                  </a:lnTo>
                  <a:lnTo>
                    <a:pt x="1418" y="399"/>
                  </a:lnTo>
                  <a:lnTo>
                    <a:pt x="1430" y="393"/>
                  </a:lnTo>
                  <a:lnTo>
                    <a:pt x="1436" y="363"/>
                  </a:lnTo>
                  <a:lnTo>
                    <a:pt x="1448" y="333"/>
                  </a:lnTo>
                  <a:lnTo>
                    <a:pt x="1460" y="284"/>
                  </a:lnTo>
                  <a:lnTo>
                    <a:pt x="1466" y="206"/>
                  </a:lnTo>
                  <a:lnTo>
                    <a:pt x="1478" y="133"/>
                  </a:lnTo>
                  <a:lnTo>
                    <a:pt x="1490" y="109"/>
                  </a:lnTo>
                  <a:lnTo>
                    <a:pt x="1502" y="85"/>
                  </a:lnTo>
                  <a:lnTo>
                    <a:pt x="1508" y="109"/>
                  </a:lnTo>
                  <a:lnTo>
                    <a:pt x="1520" y="158"/>
                  </a:lnTo>
                  <a:lnTo>
                    <a:pt x="1532" y="218"/>
                  </a:lnTo>
                  <a:lnTo>
                    <a:pt x="1538" y="278"/>
                  </a:lnTo>
                  <a:lnTo>
                    <a:pt x="1550" y="333"/>
                  </a:lnTo>
                  <a:lnTo>
                    <a:pt x="1562" y="369"/>
                  </a:lnTo>
                  <a:lnTo>
                    <a:pt x="1568" y="387"/>
                  </a:lnTo>
                  <a:lnTo>
                    <a:pt x="1580" y="399"/>
                  </a:lnTo>
                  <a:lnTo>
                    <a:pt x="1593" y="399"/>
                  </a:lnTo>
                  <a:lnTo>
                    <a:pt x="1605" y="399"/>
                  </a:lnTo>
                  <a:lnTo>
                    <a:pt x="1611" y="399"/>
                  </a:lnTo>
                  <a:lnTo>
                    <a:pt x="1623" y="405"/>
                  </a:lnTo>
                  <a:lnTo>
                    <a:pt x="1635" y="405"/>
                  </a:lnTo>
                  <a:lnTo>
                    <a:pt x="1641" y="405"/>
                  </a:lnTo>
                  <a:lnTo>
                    <a:pt x="1653" y="405"/>
                  </a:lnTo>
                  <a:lnTo>
                    <a:pt x="1665" y="405"/>
                  </a:lnTo>
                  <a:lnTo>
                    <a:pt x="1677" y="405"/>
                  </a:lnTo>
                  <a:lnTo>
                    <a:pt x="1683" y="405"/>
                  </a:lnTo>
                  <a:lnTo>
                    <a:pt x="1695" y="411"/>
                  </a:lnTo>
                  <a:lnTo>
                    <a:pt x="1707" y="411"/>
                  </a:lnTo>
                  <a:lnTo>
                    <a:pt x="1713" y="411"/>
                  </a:lnTo>
                  <a:lnTo>
                    <a:pt x="1725" y="411"/>
                  </a:lnTo>
                  <a:lnTo>
                    <a:pt x="1737" y="411"/>
                  </a:lnTo>
                  <a:lnTo>
                    <a:pt x="1749" y="411"/>
                  </a:lnTo>
                  <a:lnTo>
                    <a:pt x="1755" y="411"/>
                  </a:lnTo>
                  <a:lnTo>
                    <a:pt x="1767" y="411"/>
                  </a:lnTo>
                  <a:lnTo>
                    <a:pt x="1779" y="411"/>
                  </a:lnTo>
                  <a:lnTo>
                    <a:pt x="1785" y="411"/>
                  </a:lnTo>
                  <a:lnTo>
                    <a:pt x="1797" y="411"/>
                  </a:lnTo>
                  <a:lnTo>
                    <a:pt x="1809" y="411"/>
                  </a:lnTo>
                  <a:lnTo>
                    <a:pt x="1815" y="411"/>
                  </a:lnTo>
                  <a:lnTo>
                    <a:pt x="1827" y="411"/>
                  </a:lnTo>
                  <a:lnTo>
                    <a:pt x="1839" y="411"/>
                  </a:lnTo>
                  <a:lnTo>
                    <a:pt x="1851" y="411"/>
                  </a:lnTo>
                  <a:lnTo>
                    <a:pt x="1857" y="411"/>
                  </a:lnTo>
                  <a:lnTo>
                    <a:pt x="1869" y="411"/>
                  </a:lnTo>
                  <a:lnTo>
                    <a:pt x="1881" y="411"/>
                  </a:lnTo>
                  <a:lnTo>
                    <a:pt x="1887" y="411"/>
                  </a:lnTo>
                  <a:lnTo>
                    <a:pt x="1899" y="405"/>
                  </a:lnTo>
                  <a:lnTo>
                    <a:pt x="1911" y="405"/>
                  </a:lnTo>
                  <a:lnTo>
                    <a:pt x="1923" y="405"/>
                  </a:lnTo>
                  <a:lnTo>
                    <a:pt x="1929" y="405"/>
                  </a:lnTo>
                  <a:lnTo>
                    <a:pt x="1941" y="411"/>
                  </a:lnTo>
                  <a:lnTo>
                    <a:pt x="1953" y="411"/>
                  </a:lnTo>
                  <a:lnTo>
                    <a:pt x="1959" y="411"/>
                  </a:lnTo>
                  <a:lnTo>
                    <a:pt x="1971" y="411"/>
                  </a:lnTo>
                  <a:lnTo>
                    <a:pt x="1983" y="411"/>
                  </a:lnTo>
                  <a:lnTo>
                    <a:pt x="1995" y="417"/>
                  </a:lnTo>
                  <a:lnTo>
                    <a:pt x="2001" y="417"/>
                  </a:lnTo>
                  <a:lnTo>
                    <a:pt x="2013" y="417"/>
                  </a:lnTo>
                  <a:lnTo>
                    <a:pt x="2025" y="417"/>
                  </a:lnTo>
                  <a:lnTo>
                    <a:pt x="2031" y="417"/>
                  </a:lnTo>
                  <a:lnTo>
                    <a:pt x="2043" y="417"/>
                  </a:lnTo>
                  <a:lnTo>
                    <a:pt x="2055" y="417"/>
                  </a:lnTo>
                  <a:lnTo>
                    <a:pt x="2067" y="417"/>
                  </a:lnTo>
                  <a:lnTo>
                    <a:pt x="2073" y="417"/>
                  </a:lnTo>
                  <a:lnTo>
                    <a:pt x="2085" y="417"/>
                  </a:lnTo>
                  <a:lnTo>
                    <a:pt x="2097" y="417"/>
                  </a:lnTo>
                  <a:lnTo>
                    <a:pt x="2103" y="417"/>
                  </a:lnTo>
                  <a:lnTo>
                    <a:pt x="2115" y="417"/>
                  </a:lnTo>
                  <a:lnTo>
                    <a:pt x="2127" y="417"/>
                  </a:lnTo>
                  <a:lnTo>
                    <a:pt x="2134" y="417"/>
                  </a:lnTo>
                  <a:lnTo>
                    <a:pt x="2146" y="417"/>
                  </a:lnTo>
                  <a:lnTo>
                    <a:pt x="2158" y="417"/>
                  </a:lnTo>
                  <a:lnTo>
                    <a:pt x="2170" y="417"/>
                  </a:lnTo>
                  <a:lnTo>
                    <a:pt x="2176" y="417"/>
                  </a:lnTo>
                  <a:lnTo>
                    <a:pt x="2188" y="417"/>
                  </a:lnTo>
                  <a:lnTo>
                    <a:pt x="2200" y="417"/>
                  </a:lnTo>
                  <a:lnTo>
                    <a:pt x="2206" y="417"/>
                  </a:lnTo>
                  <a:lnTo>
                    <a:pt x="2218" y="417"/>
                  </a:lnTo>
                  <a:lnTo>
                    <a:pt x="2230" y="417"/>
                  </a:lnTo>
                  <a:lnTo>
                    <a:pt x="2242" y="417"/>
                  </a:lnTo>
                  <a:lnTo>
                    <a:pt x="2248" y="417"/>
                  </a:lnTo>
                  <a:lnTo>
                    <a:pt x="2260" y="417"/>
                  </a:lnTo>
                  <a:lnTo>
                    <a:pt x="2272" y="417"/>
                  </a:lnTo>
                  <a:lnTo>
                    <a:pt x="2278" y="417"/>
                  </a:lnTo>
                  <a:lnTo>
                    <a:pt x="2290" y="417"/>
                  </a:lnTo>
                  <a:lnTo>
                    <a:pt x="2302" y="417"/>
                  </a:lnTo>
                  <a:lnTo>
                    <a:pt x="2314" y="417"/>
                  </a:lnTo>
                  <a:lnTo>
                    <a:pt x="2320" y="417"/>
                  </a:lnTo>
                  <a:lnTo>
                    <a:pt x="2332" y="417"/>
                  </a:lnTo>
                  <a:lnTo>
                    <a:pt x="2344" y="417"/>
                  </a:lnTo>
                  <a:lnTo>
                    <a:pt x="2350" y="417"/>
                  </a:lnTo>
                  <a:lnTo>
                    <a:pt x="2362" y="417"/>
                  </a:lnTo>
                  <a:lnTo>
                    <a:pt x="2374" y="417"/>
                  </a:lnTo>
                  <a:lnTo>
                    <a:pt x="2380" y="417"/>
                  </a:lnTo>
                  <a:lnTo>
                    <a:pt x="2392" y="417"/>
                  </a:lnTo>
                  <a:lnTo>
                    <a:pt x="2404" y="417"/>
                  </a:lnTo>
                  <a:lnTo>
                    <a:pt x="2416" y="417"/>
                  </a:lnTo>
                  <a:lnTo>
                    <a:pt x="2422" y="417"/>
                  </a:lnTo>
                  <a:lnTo>
                    <a:pt x="2434" y="417"/>
                  </a:lnTo>
                  <a:lnTo>
                    <a:pt x="2446" y="417"/>
                  </a:lnTo>
                  <a:lnTo>
                    <a:pt x="2452" y="417"/>
                  </a:lnTo>
                  <a:lnTo>
                    <a:pt x="2464" y="423"/>
                  </a:lnTo>
                  <a:lnTo>
                    <a:pt x="2476" y="423"/>
                  </a:lnTo>
                  <a:lnTo>
                    <a:pt x="2488" y="423"/>
                  </a:lnTo>
                  <a:lnTo>
                    <a:pt x="2494" y="423"/>
                  </a:lnTo>
                  <a:lnTo>
                    <a:pt x="2506" y="423"/>
                  </a:lnTo>
                  <a:lnTo>
                    <a:pt x="2518" y="423"/>
                  </a:lnTo>
                  <a:lnTo>
                    <a:pt x="2524" y="417"/>
                  </a:lnTo>
                  <a:lnTo>
                    <a:pt x="2536" y="417"/>
                  </a:lnTo>
                  <a:lnTo>
                    <a:pt x="2548" y="423"/>
                  </a:lnTo>
                  <a:lnTo>
                    <a:pt x="2560" y="417"/>
                  </a:lnTo>
                  <a:lnTo>
                    <a:pt x="2566" y="417"/>
                  </a:lnTo>
                  <a:lnTo>
                    <a:pt x="2578" y="417"/>
                  </a:lnTo>
                  <a:lnTo>
                    <a:pt x="2590" y="417"/>
                  </a:lnTo>
                  <a:lnTo>
                    <a:pt x="2596" y="423"/>
                  </a:lnTo>
                  <a:lnTo>
                    <a:pt x="2608" y="423"/>
                  </a:lnTo>
                  <a:lnTo>
                    <a:pt x="2620" y="423"/>
                  </a:lnTo>
                  <a:lnTo>
                    <a:pt x="2626" y="417"/>
                  </a:lnTo>
                  <a:lnTo>
                    <a:pt x="2638" y="423"/>
                  </a:lnTo>
                  <a:lnTo>
                    <a:pt x="2650" y="417"/>
                  </a:lnTo>
                  <a:lnTo>
                    <a:pt x="2662" y="423"/>
                  </a:lnTo>
                  <a:lnTo>
                    <a:pt x="2668" y="417"/>
                  </a:lnTo>
                  <a:lnTo>
                    <a:pt x="2681" y="417"/>
                  </a:lnTo>
                  <a:lnTo>
                    <a:pt x="2693" y="417"/>
                  </a:lnTo>
                  <a:lnTo>
                    <a:pt x="2699" y="417"/>
                  </a:lnTo>
                  <a:lnTo>
                    <a:pt x="2711" y="417"/>
                  </a:lnTo>
                  <a:lnTo>
                    <a:pt x="2723" y="417"/>
                  </a:lnTo>
                  <a:lnTo>
                    <a:pt x="2735" y="417"/>
                  </a:lnTo>
                  <a:lnTo>
                    <a:pt x="2741" y="417"/>
                  </a:lnTo>
                  <a:lnTo>
                    <a:pt x="2753" y="417"/>
                  </a:lnTo>
                  <a:lnTo>
                    <a:pt x="2765" y="417"/>
                  </a:lnTo>
                  <a:lnTo>
                    <a:pt x="2771" y="417"/>
                  </a:lnTo>
                  <a:lnTo>
                    <a:pt x="2783" y="417"/>
                  </a:lnTo>
                  <a:lnTo>
                    <a:pt x="2795" y="417"/>
                  </a:lnTo>
                  <a:lnTo>
                    <a:pt x="2807" y="417"/>
                  </a:lnTo>
                  <a:lnTo>
                    <a:pt x="2813" y="417"/>
                  </a:lnTo>
                  <a:lnTo>
                    <a:pt x="2825" y="417"/>
                  </a:lnTo>
                  <a:lnTo>
                    <a:pt x="2837" y="417"/>
                  </a:lnTo>
                  <a:lnTo>
                    <a:pt x="2843" y="417"/>
                  </a:lnTo>
                  <a:lnTo>
                    <a:pt x="2855" y="417"/>
                  </a:lnTo>
                  <a:lnTo>
                    <a:pt x="2867" y="411"/>
                  </a:lnTo>
                  <a:lnTo>
                    <a:pt x="2873" y="411"/>
                  </a:lnTo>
                  <a:lnTo>
                    <a:pt x="2885" y="411"/>
                  </a:lnTo>
                  <a:lnTo>
                    <a:pt x="2897" y="411"/>
                  </a:lnTo>
                  <a:lnTo>
                    <a:pt x="2909" y="411"/>
                  </a:lnTo>
                  <a:lnTo>
                    <a:pt x="2915" y="417"/>
                  </a:lnTo>
                  <a:lnTo>
                    <a:pt x="2927" y="417"/>
                  </a:lnTo>
                  <a:lnTo>
                    <a:pt x="2939" y="417"/>
                  </a:lnTo>
                  <a:lnTo>
                    <a:pt x="2945" y="417"/>
                  </a:lnTo>
                  <a:lnTo>
                    <a:pt x="2957" y="417"/>
                  </a:lnTo>
                  <a:lnTo>
                    <a:pt x="2969" y="417"/>
                  </a:lnTo>
                  <a:lnTo>
                    <a:pt x="2981" y="417"/>
                  </a:lnTo>
                  <a:lnTo>
                    <a:pt x="2987" y="417"/>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 name="Rectangle 59">
              <a:extLst>
                <a:ext uri="{FF2B5EF4-FFF2-40B4-BE49-F238E27FC236}">
                  <a16:creationId xmlns:a16="http://schemas.microsoft.com/office/drawing/2014/main" id="{A306EE27-2901-77DF-8C83-5FC6F8E2E26C}"/>
                </a:ext>
              </a:extLst>
            </p:cNvPr>
            <p:cNvSpPr>
              <a:spLocks noChangeArrowheads="1"/>
            </p:cNvSpPr>
            <p:nvPr/>
          </p:nvSpPr>
          <p:spPr bwMode="auto">
            <a:xfrm>
              <a:off x="592" y="2837"/>
              <a:ext cx="493"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Microsoft Sans Serif" panose="020B0604020202020204" pitchFamily="34" charset="0"/>
                </a:rPr>
                <a:t>299.2 -&gt; 241.1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9" name="Rectangle 60">
              <a:extLst>
                <a:ext uri="{FF2B5EF4-FFF2-40B4-BE49-F238E27FC236}">
                  <a16:creationId xmlns:a16="http://schemas.microsoft.com/office/drawing/2014/main" id="{5D930C9F-C9EC-7CE3-0517-56A13FB6719A}"/>
                </a:ext>
              </a:extLst>
            </p:cNvPr>
            <p:cNvSpPr>
              <a:spLocks noChangeArrowheads="1"/>
            </p:cNvSpPr>
            <p:nvPr/>
          </p:nvSpPr>
          <p:spPr bwMode="auto">
            <a:xfrm>
              <a:off x="1055" y="2837"/>
              <a:ext cx="535"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FF"/>
                  </a:solidFill>
                  <a:effectLst/>
                  <a:latin typeface="Microsoft Sans Serif" panose="020B0604020202020204" pitchFamily="34" charset="0"/>
                </a:rPr>
                <a:t>, 299.2 -&gt; 215.1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0" name="Rectangle 61">
              <a:extLst>
                <a:ext uri="{FF2B5EF4-FFF2-40B4-BE49-F238E27FC236}">
                  <a16:creationId xmlns:a16="http://schemas.microsoft.com/office/drawing/2014/main" id="{FC41EC02-5E4C-3257-A33A-1B1D85650900}"/>
                </a:ext>
              </a:extLst>
            </p:cNvPr>
            <p:cNvSpPr>
              <a:spLocks noChangeArrowheads="1"/>
            </p:cNvSpPr>
            <p:nvPr/>
          </p:nvSpPr>
          <p:spPr bwMode="auto">
            <a:xfrm>
              <a:off x="911" y="2939"/>
              <a:ext cx="70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FF"/>
                  </a:solidFill>
                  <a:effectLst/>
                  <a:latin typeface="Microsoft Sans Serif" panose="020B0604020202020204" pitchFamily="34" charset="0"/>
                </a:rPr>
                <a:t>Ratio = 93.8 (93.9 %)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1" name="Freeform 62">
              <a:extLst>
                <a:ext uri="{FF2B5EF4-FFF2-40B4-BE49-F238E27FC236}">
                  <a16:creationId xmlns:a16="http://schemas.microsoft.com/office/drawing/2014/main" id="{C89665DF-B526-8562-4CD2-89EA9F53BA93}"/>
                </a:ext>
              </a:extLst>
            </p:cNvPr>
            <p:cNvSpPr>
              <a:spLocks noEditPoints="1"/>
            </p:cNvSpPr>
            <p:nvPr/>
          </p:nvSpPr>
          <p:spPr bwMode="auto">
            <a:xfrm>
              <a:off x="2377" y="2921"/>
              <a:ext cx="6" cy="568"/>
            </a:xfrm>
            <a:custGeom>
              <a:avLst/>
              <a:gdLst>
                <a:gd name="T0" fmla="*/ 6 w 6"/>
                <a:gd name="T1" fmla="*/ 12 h 568"/>
                <a:gd name="T2" fmla="*/ 0 w 6"/>
                <a:gd name="T3" fmla="*/ 0 h 568"/>
                <a:gd name="T4" fmla="*/ 6 w 6"/>
                <a:gd name="T5" fmla="*/ 24 h 568"/>
                <a:gd name="T6" fmla="*/ 0 w 6"/>
                <a:gd name="T7" fmla="*/ 36 h 568"/>
                <a:gd name="T8" fmla="*/ 6 w 6"/>
                <a:gd name="T9" fmla="*/ 24 h 568"/>
                <a:gd name="T10" fmla="*/ 6 w 6"/>
                <a:gd name="T11" fmla="*/ 60 h 568"/>
                <a:gd name="T12" fmla="*/ 0 w 6"/>
                <a:gd name="T13" fmla="*/ 48 h 568"/>
                <a:gd name="T14" fmla="*/ 6 w 6"/>
                <a:gd name="T15" fmla="*/ 72 h 568"/>
                <a:gd name="T16" fmla="*/ 0 w 6"/>
                <a:gd name="T17" fmla="*/ 84 h 568"/>
                <a:gd name="T18" fmla="*/ 6 w 6"/>
                <a:gd name="T19" fmla="*/ 72 h 568"/>
                <a:gd name="T20" fmla="*/ 6 w 6"/>
                <a:gd name="T21" fmla="*/ 108 h 568"/>
                <a:gd name="T22" fmla="*/ 0 w 6"/>
                <a:gd name="T23" fmla="*/ 96 h 568"/>
                <a:gd name="T24" fmla="*/ 6 w 6"/>
                <a:gd name="T25" fmla="*/ 121 h 568"/>
                <a:gd name="T26" fmla="*/ 0 w 6"/>
                <a:gd name="T27" fmla="*/ 133 h 568"/>
                <a:gd name="T28" fmla="*/ 6 w 6"/>
                <a:gd name="T29" fmla="*/ 121 h 568"/>
                <a:gd name="T30" fmla="*/ 6 w 6"/>
                <a:gd name="T31" fmla="*/ 157 h 568"/>
                <a:gd name="T32" fmla="*/ 0 w 6"/>
                <a:gd name="T33" fmla="*/ 145 h 568"/>
                <a:gd name="T34" fmla="*/ 6 w 6"/>
                <a:gd name="T35" fmla="*/ 169 h 568"/>
                <a:gd name="T36" fmla="*/ 0 w 6"/>
                <a:gd name="T37" fmla="*/ 181 h 568"/>
                <a:gd name="T38" fmla="*/ 6 w 6"/>
                <a:gd name="T39" fmla="*/ 169 h 568"/>
                <a:gd name="T40" fmla="*/ 6 w 6"/>
                <a:gd name="T41" fmla="*/ 205 h 568"/>
                <a:gd name="T42" fmla="*/ 0 w 6"/>
                <a:gd name="T43" fmla="*/ 193 h 568"/>
                <a:gd name="T44" fmla="*/ 6 w 6"/>
                <a:gd name="T45" fmla="*/ 217 h 568"/>
                <a:gd name="T46" fmla="*/ 0 w 6"/>
                <a:gd name="T47" fmla="*/ 229 h 568"/>
                <a:gd name="T48" fmla="*/ 6 w 6"/>
                <a:gd name="T49" fmla="*/ 217 h 568"/>
                <a:gd name="T50" fmla="*/ 6 w 6"/>
                <a:gd name="T51" fmla="*/ 253 h 568"/>
                <a:gd name="T52" fmla="*/ 0 w 6"/>
                <a:gd name="T53" fmla="*/ 241 h 568"/>
                <a:gd name="T54" fmla="*/ 6 w 6"/>
                <a:gd name="T55" fmla="*/ 265 h 568"/>
                <a:gd name="T56" fmla="*/ 0 w 6"/>
                <a:gd name="T57" fmla="*/ 278 h 568"/>
                <a:gd name="T58" fmla="*/ 6 w 6"/>
                <a:gd name="T59" fmla="*/ 265 h 568"/>
                <a:gd name="T60" fmla="*/ 6 w 6"/>
                <a:gd name="T61" fmla="*/ 302 h 568"/>
                <a:gd name="T62" fmla="*/ 0 w 6"/>
                <a:gd name="T63" fmla="*/ 290 h 568"/>
                <a:gd name="T64" fmla="*/ 6 w 6"/>
                <a:gd name="T65" fmla="*/ 314 h 568"/>
                <a:gd name="T66" fmla="*/ 0 w 6"/>
                <a:gd name="T67" fmla="*/ 326 h 568"/>
                <a:gd name="T68" fmla="*/ 6 w 6"/>
                <a:gd name="T69" fmla="*/ 314 h 568"/>
                <a:gd name="T70" fmla="*/ 6 w 6"/>
                <a:gd name="T71" fmla="*/ 350 h 568"/>
                <a:gd name="T72" fmla="*/ 0 w 6"/>
                <a:gd name="T73" fmla="*/ 338 h 568"/>
                <a:gd name="T74" fmla="*/ 6 w 6"/>
                <a:gd name="T75" fmla="*/ 362 h 568"/>
                <a:gd name="T76" fmla="*/ 0 w 6"/>
                <a:gd name="T77" fmla="*/ 374 h 568"/>
                <a:gd name="T78" fmla="*/ 6 w 6"/>
                <a:gd name="T79" fmla="*/ 362 h 568"/>
                <a:gd name="T80" fmla="*/ 6 w 6"/>
                <a:gd name="T81" fmla="*/ 398 h 568"/>
                <a:gd name="T82" fmla="*/ 0 w 6"/>
                <a:gd name="T83" fmla="*/ 386 h 568"/>
                <a:gd name="T84" fmla="*/ 6 w 6"/>
                <a:gd name="T85" fmla="*/ 410 h 568"/>
                <a:gd name="T86" fmla="*/ 0 w 6"/>
                <a:gd name="T87" fmla="*/ 423 h 568"/>
                <a:gd name="T88" fmla="*/ 6 w 6"/>
                <a:gd name="T89" fmla="*/ 410 h 568"/>
                <a:gd name="T90" fmla="*/ 6 w 6"/>
                <a:gd name="T91" fmla="*/ 447 h 568"/>
                <a:gd name="T92" fmla="*/ 0 w 6"/>
                <a:gd name="T93" fmla="*/ 435 h 568"/>
                <a:gd name="T94" fmla="*/ 6 w 6"/>
                <a:gd name="T95" fmla="*/ 459 h 568"/>
                <a:gd name="T96" fmla="*/ 0 w 6"/>
                <a:gd name="T97" fmla="*/ 471 h 568"/>
                <a:gd name="T98" fmla="*/ 6 w 6"/>
                <a:gd name="T99" fmla="*/ 459 h 568"/>
                <a:gd name="T100" fmla="*/ 6 w 6"/>
                <a:gd name="T101" fmla="*/ 495 h 568"/>
                <a:gd name="T102" fmla="*/ 0 w 6"/>
                <a:gd name="T103" fmla="*/ 483 h 568"/>
                <a:gd name="T104" fmla="*/ 6 w 6"/>
                <a:gd name="T105" fmla="*/ 507 h 568"/>
                <a:gd name="T106" fmla="*/ 0 w 6"/>
                <a:gd name="T107" fmla="*/ 519 h 568"/>
                <a:gd name="T108" fmla="*/ 6 w 6"/>
                <a:gd name="T109" fmla="*/ 507 h 568"/>
                <a:gd name="T110" fmla="*/ 6 w 6"/>
                <a:gd name="T111" fmla="*/ 543 h 568"/>
                <a:gd name="T112" fmla="*/ 0 w 6"/>
                <a:gd name="T113" fmla="*/ 531 h 568"/>
                <a:gd name="T114" fmla="*/ 6 w 6"/>
                <a:gd name="T115" fmla="*/ 555 h 568"/>
                <a:gd name="T116" fmla="*/ 0 w 6"/>
                <a:gd name="T117" fmla="*/ 568 h 568"/>
                <a:gd name="T118" fmla="*/ 6 w 6"/>
                <a:gd name="T119" fmla="*/ 555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 h="568">
                  <a:moveTo>
                    <a:pt x="6" y="0"/>
                  </a:moveTo>
                  <a:lnTo>
                    <a:pt x="6" y="12"/>
                  </a:lnTo>
                  <a:lnTo>
                    <a:pt x="0" y="12"/>
                  </a:lnTo>
                  <a:lnTo>
                    <a:pt x="0" y="0"/>
                  </a:lnTo>
                  <a:lnTo>
                    <a:pt x="6" y="0"/>
                  </a:lnTo>
                  <a:close/>
                  <a:moveTo>
                    <a:pt x="6" y="24"/>
                  </a:moveTo>
                  <a:lnTo>
                    <a:pt x="6" y="36"/>
                  </a:lnTo>
                  <a:lnTo>
                    <a:pt x="0" y="36"/>
                  </a:lnTo>
                  <a:lnTo>
                    <a:pt x="0" y="24"/>
                  </a:lnTo>
                  <a:lnTo>
                    <a:pt x="6" y="24"/>
                  </a:lnTo>
                  <a:close/>
                  <a:moveTo>
                    <a:pt x="6" y="48"/>
                  </a:moveTo>
                  <a:lnTo>
                    <a:pt x="6" y="60"/>
                  </a:lnTo>
                  <a:lnTo>
                    <a:pt x="0" y="60"/>
                  </a:lnTo>
                  <a:lnTo>
                    <a:pt x="0" y="48"/>
                  </a:lnTo>
                  <a:lnTo>
                    <a:pt x="6" y="48"/>
                  </a:lnTo>
                  <a:close/>
                  <a:moveTo>
                    <a:pt x="6" y="72"/>
                  </a:moveTo>
                  <a:lnTo>
                    <a:pt x="6" y="84"/>
                  </a:lnTo>
                  <a:lnTo>
                    <a:pt x="0" y="84"/>
                  </a:lnTo>
                  <a:lnTo>
                    <a:pt x="0" y="72"/>
                  </a:lnTo>
                  <a:lnTo>
                    <a:pt x="6" y="72"/>
                  </a:lnTo>
                  <a:close/>
                  <a:moveTo>
                    <a:pt x="6" y="96"/>
                  </a:moveTo>
                  <a:lnTo>
                    <a:pt x="6" y="108"/>
                  </a:lnTo>
                  <a:lnTo>
                    <a:pt x="0" y="108"/>
                  </a:lnTo>
                  <a:lnTo>
                    <a:pt x="0" y="96"/>
                  </a:lnTo>
                  <a:lnTo>
                    <a:pt x="6" y="96"/>
                  </a:lnTo>
                  <a:close/>
                  <a:moveTo>
                    <a:pt x="6" y="121"/>
                  </a:moveTo>
                  <a:lnTo>
                    <a:pt x="6" y="133"/>
                  </a:lnTo>
                  <a:lnTo>
                    <a:pt x="0" y="133"/>
                  </a:lnTo>
                  <a:lnTo>
                    <a:pt x="0" y="121"/>
                  </a:lnTo>
                  <a:lnTo>
                    <a:pt x="6" y="121"/>
                  </a:lnTo>
                  <a:close/>
                  <a:moveTo>
                    <a:pt x="6" y="145"/>
                  </a:moveTo>
                  <a:lnTo>
                    <a:pt x="6" y="157"/>
                  </a:lnTo>
                  <a:lnTo>
                    <a:pt x="0" y="157"/>
                  </a:lnTo>
                  <a:lnTo>
                    <a:pt x="0" y="145"/>
                  </a:lnTo>
                  <a:lnTo>
                    <a:pt x="6" y="145"/>
                  </a:lnTo>
                  <a:close/>
                  <a:moveTo>
                    <a:pt x="6" y="169"/>
                  </a:moveTo>
                  <a:lnTo>
                    <a:pt x="6" y="181"/>
                  </a:lnTo>
                  <a:lnTo>
                    <a:pt x="0" y="181"/>
                  </a:lnTo>
                  <a:lnTo>
                    <a:pt x="0" y="169"/>
                  </a:lnTo>
                  <a:lnTo>
                    <a:pt x="6" y="169"/>
                  </a:lnTo>
                  <a:close/>
                  <a:moveTo>
                    <a:pt x="6" y="193"/>
                  </a:moveTo>
                  <a:lnTo>
                    <a:pt x="6" y="205"/>
                  </a:lnTo>
                  <a:lnTo>
                    <a:pt x="0" y="205"/>
                  </a:lnTo>
                  <a:lnTo>
                    <a:pt x="0" y="193"/>
                  </a:lnTo>
                  <a:lnTo>
                    <a:pt x="6" y="193"/>
                  </a:lnTo>
                  <a:close/>
                  <a:moveTo>
                    <a:pt x="6" y="217"/>
                  </a:moveTo>
                  <a:lnTo>
                    <a:pt x="6" y="229"/>
                  </a:lnTo>
                  <a:lnTo>
                    <a:pt x="0" y="229"/>
                  </a:lnTo>
                  <a:lnTo>
                    <a:pt x="0" y="217"/>
                  </a:lnTo>
                  <a:lnTo>
                    <a:pt x="6" y="217"/>
                  </a:lnTo>
                  <a:close/>
                  <a:moveTo>
                    <a:pt x="6" y="241"/>
                  </a:moveTo>
                  <a:lnTo>
                    <a:pt x="6" y="253"/>
                  </a:lnTo>
                  <a:lnTo>
                    <a:pt x="0" y="253"/>
                  </a:lnTo>
                  <a:lnTo>
                    <a:pt x="0" y="241"/>
                  </a:lnTo>
                  <a:lnTo>
                    <a:pt x="6" y="241"/>
                  </a:lnTo>
                  <a:close/>
                  <a:moveTo>
                    <a:pt x="6" y="265"/>
                  </a:moveTo>
                  <a:lnTo>
                    <a:pt x="6" y="278"/>
                  </a:lnTo>
                  <a:lnTo>
                    <a:pt x="0" y="278"/>
                  </a:lnTo>
                  <a:lnTo>
                    <a:pt x="0" y="265"/>
                  </a:lnTo>
                  <a:lnTo>
                    <a:pt x="6" y="265"/>
                  </a:lnTo>
                  <a:close/>
                  <a:moveTo>
                    <a:pt x="6" y="290"/>
                  </a:moveTo>
                  <a:lnTo>
                    <a:pt x="6" y="302"/>
                  </a:lnTo>
                  <a:lnTo>
                    <a:pt x="0" y="302"/>
                  </a:lnTo>
                  <a:lnTo>
                    <a:pt x="0" y="290"/>
                  </a:lnTo>
                  <a:lnTo>
                    <a:pt x="6" y="290"/>
                  </a:lnTo>
                  <a:close/>
                  <a:moveTo>
                    <a:pt x="6" y="314"/>
                  </a:moveTo>
                  <a:lnTo>
                    <a:pt x="6" y="326"/>
                  </a:lnTo>
                  <a:lnTo>
                    <a:pt x="0" y="326"/>
                  </a:lnTo>
                  <a:lnTo>
                    <a:pt x="0" y="314"/>
                  </a:lnTo>
                  <a:lnTo>
                    <a:pt x="6" y="314"/>
                  </a:lnTo>
                  <a:close/>
                  <a:moveTo>
                    <a:pt x="6" y="338"/>
                  </a:moveTo>
                  <a:lnTo>
                    <a:pt x="6" y="350"/>
                  </a:lnTo>
                  <a:lnTo>
                    <a:pt x="0" y="350"/>
                  </a:lnTo>
                  <a:lnTo>
                    <a:pt x="0" y="338"/>
                  </a:lnTo>
                  <a:lnTo>
                    <a:pt x="6" y="338"/>
                  </a:lnTo>
                  <a:close/>
                  <a:moveTo>
                    <a:pt x="6" y="362"/>
                  </a:moveTo>
                  <a:lnTo>
                    <a:pt x="6" y="374"/>
                  </a:lnTo>
                  <a:lnTo>
                    <a:pt x="0" y="374"/>
                  </a:lnTo>
                  <a:lnTo>
                    <a:pt x="0" y="362"/>
                  </a:lnTo>
                  <a:lnTo>
                    <a:pt x="6" y="362"/>
                  </a:lnTo>
                  <a:close/>
                  <a:moveTo>
                    <a:pt x="6" y="386"/>
                  </a:moveTo>
                  <a:lnTo>
                    <a:pt x="6" y="398"/>
                  </a:lnTo>
                  <a:lnTo>
                    <a:pt x="0" y="398"/>
                  </a:lnTo>
                  <a:lnTo>
                    <a:pt x="0" y="386"/>
                  </a:lnTo>
                  <a:lnTo>
                    <a:pt x="6" y="386"/>
                  </a:lnTo>
                  <a:close/>
                  <a:moveTo>
                    <a:pt x="6" y="410"/>
                  </a:moveTo>
                  <a:lnTo>
                    <a:pt x="6" y="423"/>
                  </a:lnTo>
                  <a:lnTo>
                    <a:pt x="0" y="423"/>
                  </a:lnTo>
                  <a:lnTo>
                    <a:pt x="0" y="410"/>
                  </a:lnTo>
                  <a:lnTo>
                    <a:pt x="6" y="410"/>
                  </a:lnTo>
                  <a:close/>
                  <a:moveTo>
                    <a:pt x="6" y="435"/>
                  </a:moveTo>
                  <a:lnTo>
                    <a:pt x="6" y="447"/>
                  </a:lnTo>
                  <a:lnTo>
                    <a:pt x="0" y="447"/>
                  </a:lnTo>
                  <a:lnTo>
                    <a:pt x="0" y="435"/>
                  </a:lnTo>
                  <a:lnTo>
                    <a:pt x="6" y="435"/>
                  </a:lnTo>
                  <a:close/>
                  <a:moveTo>
                    <a:pt x="6" y="459"/>
                  </a:moveTo>
                  <a:lnTo>
                    <a:pt x="6" y="471"/>
                  </a:lnTo>
                  <a:lnTo>
                    <a:pt x="0" y="471"/>
                  </a:lnTo>
                  <a:lnTo>
                    <a:pt x="0" y="459"/>
                  </a:lnTo>
                  <a:lnTo>
                    <a:pt x="6" y="459"/>
                  </a:lnTo>
                  <a:close/>
                  <a:moveTo>
                    <a:pt x="6" y="483"/>
                  </a:moveTo>
                  <a:lnTo>
                    <a:pt x="6" y="495"/>
                  </a:lnTo>
                  <a:lnTo>
                    <a:pt x="0" y="495"/>
                  </a:lnTo>
                  <a:lnTo>
                    <a:pt x="0" y="483"/>
                  </a:lnTo>
                  <a:lnTo>
                    <a:pt x="6" y="483"/>
                  </a:lnTo>
                  <a:close/>
                  <a:moveTo>
                    <a:pt x="6" y="507"/>
                  </a:moveTo>
                  <a:lnTo>
                    <a:pt x="6" y="519"/>
                  </a:lnTo>
                  <a:lnTo>
                    <a:pt x="0" y="519"/>
                  </a:lnTo>
                  <a:lnTo>
                    <a:pt x="0" y="507"/>
                  </a:lnTo>
                  <a:lnTo>
                    <a:pt x="6" y="507"/>
                  </a:lnTo>
                  <a:close/>
                  <a:moveTo>
                    <a:pt x="6" y="531"/>
                  </a:moveTo>
                  <a:lnTo>
                    <a:pt x="6" y="543"/>
                  </a:lnTo>
                  <a:lnTo>
                    <a:pt x="0" y="543"/>
                  </a:lnTo>
                  <a:lnTo>
                    <a:pt x="0" y="531"/>
                  </a:lnTo>
                  <a:lnTo>
                    <a:pt x="6" y="531"/>
                  </a:lnTo>
                  <a:close/>
                  <a:moveTo>
                    <a:pt x="6" y="555"/>
                  </a:moveTo>
                  <a:lnTo>
                    <a:pt x="6" y="568"/>
                  </a:lnTo>
                  <a:lnTo>
                    <a:pt x="0" y="568"/>
                  </a:lnTo>
                  <a:lnTo>
                    <a:pt x="0" y="555"/>
                  </a:lnTo>
                  <a:lnTo>
                    <a:pt x="6" y="555"/>
                  </a:lnTo>
                  <a:close/>
                </a:path>
              </a:pathLst>
            </a:custGeom>
            <a:solidFill>
              <a:srgbClr val="00008B"/>
            </a:solidFill>
            <a:ln w="9525">
              <a:solidFill>
                <a:srgbClr val="00008B"/>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7188709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5059" y="404702"/>
            <a:ext cx="9261142" cy="687498"/>
          </a:xfrm>
        </p:spPr>
        <p:txBody>
          <a:bodyPr>
            <a:normAutofit fontScale="90000"/>
          </a:bodyPr>
          <a:lstStyle/>
          <a:p>
            <a:r>
              <a:rPr lang="en-US" dirty="0">
                <a:latin typeface="+mj-lt"/>
              </a:rPr>
              <a:t>Analytical method </a:t>
            </a:r>
          </a:p>
        </p:txBody>
      </p:sp>
      <p:sp>
        <p:nvSpPr>
          <p:cNvPr id="2" name="Content Placeholder 1"/>
          <p:cNvSpPr>
            <a:spLocks noGrp="1"/>
          </p:cNvSpPr>
          <p:nvPr>
            <p:ph idx="1"/>
          </p:nvPr>
        </p:nvSpPr>
        <p:spPr>
          <a:xfrm>
            <a:off x="854978" y="3941849"/>
            <a:ext cx="10515600" cy="1485828"/>
          </a:xfrm>
        </p:spPr>
        <p:txBody>
          <a:bodyPr/>
          <a:lstStyle/>
          <a:p>
            <a:r>
              <a:rPr lang="en-US" sz="1800" dirty="0">
                <a:latin typeface="+mn-lt"/>
              </a:rPr>
              <a:t>Reporting limit: 30x lower than NOEC</a:t>
            </a:r>
          </a:p>
          <a:p>
            <a:r>
              <a:rPr lang="en-US" sz="1800" dirty="0">
                <a:latin typeface="+mn-lt"/>
              </a:rPr>
              <a:t>High accuracy and precision</a:t>
            </a:r>
          </a:p>
          <a:p>
            <a:r>
              <a:rPr lang="en-US" sz="1800" dirty="0">
                <a:latin typeface="+mn-lt"/>
              </a:rPr>
              <a:t>Fast and environmentally friendly sample preparation</a:t>
            </a:r>
          </a:p>
          <a:p>
            <a:r>
              <a:rPr lang="en-US" sz="1800" dirty="0">
                <a:latin typeface="+mn-lt"/>
              </a:rPr>
              <a:t>Experience with many samples</a:t>
            </a: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596653937"/>
              </p:ext>
            </p:extLst>
          </p:nvPr>
        </p:nvGraphicFramePr>
        <p:xfrm>
          <a:off x="2015290" y="1407237"/>
          <a:ext cx="8128000" cy="185420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200744222"/>
                    </a:ext>
                  </a:extLst>
                </a:gridCol>
                <a:gridCol w="4064000">
                  <a:extLst>
                    <a:ext uri="{9D8B030D-6E8A-4147-A177-3AD203B41FA5}">
                      <a16:colId xmlns:a16="http://schemas.microsoft.com/office/drawing/2014/main" val="3967128766"/>
                    </a:ext>
                  </a:extLst>
                </a:gridCol>
              </a:tblGrid>
              <a:tr h="370840">
                <a:tc>
                  <a:txBody>
                    <a:bodyPr/>
                    <a:lstStyle/>
                    <a:p>
                      <a:pPr algn="ctr"/>
                      <a:r>
                        <a:rPr lang="en-US" dirty="0"/>
                        <a:t>Parameter</a:t>
                      </a:r>
                    </a:p>
                  </a:txBody>
                  <a:tcPr/>
                </a:tc>
                <a:tc>
                  <a:txBody>
                    <a:bodyPr/>
                    <a:lstStyle/>
                    <a:p>
                      <a:pPr algn="ctr"/>
                      <a:r>
                        <a:rPr lang="en-US" dirty="0"/>
                        <a:t>Value</a:t>
                      </a:r>
                    </a:p>
                  </a:txBody>
                  <a:tcPr/>
                </a:tc>
                <a:extLst>
                  <a:ext uri="{0D108BD9-81ED-4DB2-BD59-A6C34878D82A}">
                    <a16:rowId xmlns:a16="http://schemas.microsoft.com/office/drawing/2014/main" val="1733696514"/>
                  </a:ext>
                </a:extLst>
              </a:tr>
              <a:tr h="370840">
                <a:tc>
                  <a:txBody>
                    <a:bodyPr/>
                    <a:lstStyle/>
                    <a:p>
                      <a:pPr algn="ctr"/>
                      <a:r>
                        <a:rPr lang="en-US" dirty="0"/>
                        <a:t>MDL</a:t>
                      </a:r>
                    </a:p>
                  </a:txBody>
                  <a:tcPr/>
                </a:tc>
                <a:tc>
                  <a:txBody>
                    <a:bodyPr/>
                    <a:lstStyle/>
                    <a:p>
                      <a:pPr algn="ctr"/>
                      <a:r>
                        <a:rPr lang="en-US" dirty="0"/>
                        <a:t>0.3 ng/L</a:t>
                      </a:r>
                    </a:p>
                  </a:txBody>
                  <a:tcPr/>
                </a:tc>
                <a:extLst>
                  <a:ext uri="{0D108BD9-81ED-4DB2-BD59-A6C34878D82A}">
                    <a16:rowId xmlns:a16="http://schemas.microsoft.com/office/drawing/2014/main" val="611516431"/>
                  </a:ext>
                </a:extLst>
              </a:tr>
              <a:tr h="370840">
                <a:tc>
                  <a:txBody>
                    <a:bodyPr/>
                    <a:lstStyle/>
                    <a:p>
                      <a:pPr algn="ctr"/>
                      <a:r>
                        <a:rPr lang="en-US" dirty="0"/>
                        <a:t>Reporting Limit</a:t>
                      </a:r>
                    </a:p>
                  </a:txBody>
                  <a:tcPr/>
                </a:tc>
                <a:tc>
                  <a:txBody>
                    <a:bodyPr/>
                    <a:lstStyle/>
                    <a:p>
                      <a:pPr algn="ctr"/>
                      <a:r>
                        <a:rPr lang="en-US" dirty="0"/>
                        <a:t>1.0 ng/L</a:t>
                      </a:r>
                    </a:p>
                  </a:txBody>
                  <a:tcPr/>
                </a:tc>
                <a:extLst>
                  <a:ext uri="{0D108BD9-81ED-4DB2-BD59-A6C34878D82A}">
                    <a16:rowId xmlns:a16="http://schemas.microsoft.com/office/drawing/2014/main" val="1780714009"/>
                  </a:ext>
                </a:extLst>
              </a:tr>
              <a:tr h="370840">
                <a:tc>
                  <a:txBody>
                    <a:bodyPr/>
                    <a:lstStyle/>
                    <a:p>
                      <a:pPr algn="ctr"/>
                      <a:r>
                        <a:rPr lang="en-US" dirty="0"/>
                        <a:t>Accuracy (n=10)</a:t>
                      </a:r>
                    </a:p>
                  </a:txBody>
                  <a:tcPr/>
                </a:tc>
                <a:tc>
                  <a:txBody>
                    <a:bodyPr/>
                    <a:lstStyle/>
                    <a:p>
                      <a:pPr algn="ctr"/>
                      <a:r>
                        <a:rPr lang="en-US" dirty="0"/>
                        <a:t>97%</a:t>
                      </a:r>
                    </a:p>
                  </a:txBody>
                  <a:tcPr/>
                </a:tc>
                <a:extLst>
                  <a:ext uri="{0D108BD9-81ED-4DB2-BD59-A6C34878D82A}">
                    <a16:rowId xmlns:a16="http://schemas.microsoft.com/office/drawing/2014/main" val="2323997732"/>
                  </a:ext>
                </a:extLst>
              </a:tr>
              <a:tr h="370840">
                <a:tc>
                  <a:txBody>
                    <a:bodyPr/>
                    <a:lstStyle/>
                    <a:p>
                      <a:pPr algn="ctr"/>
                      <a:r>
                        <a:rPr lang="en-US" dirty="0"/>
                        <a:t>Uncertainty (n=10)</a:t>
                      </a:r>
                    </a:p>
                  </a:txBody>
                  <a:tcPr/>
                </a:tc>
                <a:tc>
                  <a:txBody>
                    <a:bodyPr/>
                    <a:lstStyle/>
                    <a:p>
                      <a:pPr algn="ctr"/>
                      <a:r>
                        <a:rPr lang="en-US" dirty="0"/>
                        <a:t>6%</a:t>
                      </a:r>
                    </a:p>
                  </a:txBody>
                  <a:tcPr/>
                </a:tc>
                <a:extLst>
                  <a:ext uri="{0D108BD9-81ED-4DB2-BD59-A6C34878D82A}">
                    <a16:rowId xmlns:a16="http://schemas.microsoft.com/office/drawing/2014/main" val="3663438226"/>
                  </a:ext>
                </a:extLst>
              </a:tr>
            </a:tbl>
          </a:graphicData>
        </a:graphic>
      </p:graphicFrame>
      <p:sp>
        <p:nvSpPr>
          <p:cNvPr id="5" name="Text Placeholder 2"/>
          <p:cNvSpPr txBox="1">
            <a:spLocks/>
          </p:cNvSpPr>
          <p:nvPr/>
        </p:nvSpPr>
        <p:spPr>
          <a:xfrm>
            <a:off x="345947" y="6255198"/>
            <a:ext cx="11466687" cy="1961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dirty="0">
                <a:latin typeface="+mj-lt"/>
              </a:rPr>
              <a:t>Occurrence of 6PPD-quinone in Environmental Waters</a:t>
            </a:r>
            <a:endParaRPr lang="en-CA" sz="900" dirty="0">
              <a:latin typeface="+mj-lt"/>
            </a:endParaRPr>
          </a:p>
        </p:txBody>
      </p:sp>
    </p:spTree>
    <p:extLst>
      <p:ext uri="{BB962C8B-B14F-4D97-AF65-F5344CB8AC3E}">
        <p14:creationId xmlns:p14="http://schemas.microsoft.com/office/powerpoint/2010/main" val="10767203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5059" y="429541"/>
            <a:ext cx="9261142" cy="459488"/>
          </a:xfrm>
        </p:spPr>
        <p:txBody>
          <a:bodyPr>
            <a:normAutofit fontScale="90000"/>
          </a:bodyPr>
          <a:lstStyle/>
          <a:p>
            <a:r>
              <a:rPr lang="en-US" dirty="0">
                <a:latin typeface="+mj-lt"/>
              </a:rPr>
              <a:t>Occurrence</a:t>
            </a:r>
          </a:p>
        </p:txBody>
      </p:sp>
      <p:pic>
        <p:nvPicPr>
          <p:cNvPr id="6" name="Picture 5"/>
          <p:cNvPicPr>
            <a:picLocks noChangeAspect="1"/>
          </p:cNvPicPr>
          <p:nvPr/>
        </p:nvPicPr>
        <p:blipFill>
          <a:blip r:embed="rId3"/>
          <a:stretch>
            <a:fillRect/>
          </a:stretch>
        </p:blipFill>
        <p:spPr>
          <a:xfrm>
            <a:off x="2295633" y="1200301"/>
            <a:ext cx="7600734" cy="4563723"/>
          </a:xfrm>
          <a:prstGeom prst="rect">
            <a:avLst/>
          </a:prstGeom>
        </p:spPr>
      </p:pic>
      <p:sp>
        <p:nvSpPr>
          <p:cNvPr id="5" name="TextBox 4"/>
          <p:cNvSpPr txBox="1"/>
          <p:nvPr/>
        </p:nvSpPr>
        <p:spPr>
          <a:xfrm>
            <a:off x="8161337" y="5748001"/>
            <a:ext cx="1735030" cy="261610"/>
          </a:xfrm>
          <a:prstGeom prst="rect">
            <a:avLst/>
          </a:prstGeom>
          <a:noFill/>
        </p:spPr>
        <p:txBody>
          <a:bodyPr wrap="square" rtlCol="0">
            <a:spAutoFit/>
          </a:bodyPr>
          <a:lstStyle/>
          <a:p>
            <a:r>
              <a:rPr lang="en-US" sz="1100" dirty="0"/>
              <a:t>Source: Tian et al., 2022</a:t>
            </a:r>
          </a:p>
        </p:txBody>
      </p:sp>
      <p:sp>
        <p:nvSpPr>
          <p:cNvPr id="7" name="Text Placeholder 2"/>
          <p:cNvSpPr txBox="1">
            <a:spLocks/>
          </p:cNvSpPr>
          <p:nvPr/>
        </p:nvSpPr>
        <p:spPr>
          <a:xfrm>
            <a:off x="345947" y="6255198"/>
            <a:ext cx="11466687" cy="1961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dirty="0">
                <a:latin typeface="+mj-lt"/>
              </a:rPr>
              <a:t>Occurrence of 6PPD-quinone in Environmental Waters</a:t>
            </a:r>
            <a:endParaRPr lang="en-CA" sz="900" dirty="0">
              <a:latin typeface="+mj-lt"/>
            </a:endParaRPr>
          </a:p>
        </p:txBody>
      </p:sp>
    </p:spTree>
    <p:extLst>
      <p:ext uri="{BB962C8B-B14F-4D97-AF65-F5344CB8AC3E}">
        <p14:creationId xmlns:p14="http://schemas.microsoft.com/office/powerpoint/2010/main" val="40359102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D3C04E-2709-128A-9C0E-A80E051A4A13}"/>
              </a:ext>
            </a:extLst>
          </p:cNvPr>
          <p:cNvSpPr>
            <a:spLocks noGrp="1"/>
          </p:cNvSpPr>
          <p:nvPr>
            <p:ph type="title"/>
          </p:nvPr>
        </p:nvSpPr>
        <p:spPr>
          <a:xfrm>
            <a:off x="838200" y="365125"/>
            <a:ext cx="10515600" cy="549275"/>
          </a:xfrm>
        </p:spPr>
        <p:txBody>
          <a:bodyPr>
            <a:normAutofit fontScale="90000"/>
          </a:bodyPr>
          <a:lstStyle/>
          <a:p>
            <a:r>
              <a:rPr lang="en-US" dirty="0"/>
              <a:t>AGAT monitoring study</a:t>
            </a:r>
          </a:p>
        </p:txBody>
      </p:sp>
      <p:pic>
        <p:nvPicPr>
          <p:cNvPr id="4" name="Picture 3">
            <a:extLst>
              <a:ext uri="{FF2B5EF4-FFF2-40B4-BE49-F238E27FC236}">
                <a16:creationId xmlns:a16="http://schemas.microsoft.com/office/drawing/2014/main" id="{328EA7F9-CFF2-68CB-3309-E4FA171DC05B}"/>
              </a:ext>
            </a:extLst>
          </p:cNvPr>
          <p:cNvPicPr>
            <a:picLocks noChangeAspect="1"/>
          </p:cNvPicPr>
          <p:nvPr/>
        </p:nvPicPr>
        <p:blipFill>
          <a:blip r:embed="rId3"/>
          <a:srcRect/>
          <a:stretch/>
        </p:blipFill>
        <p:spPr bwMode="auto">
          <a:xfrm>
            <a:off x="2943860" y="1546947"/>
            <a:ext cx="6304280" cy="4305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2">
            <a:extLst>
              <a:ext uri="{FF2B5EF4-FFF2-40B4-BE49-F238E27FC236}">
                <a16:creationId xmlns:a16="http://schemas.microsoft.com/office/drawing/2014/main" id="{F958FAAB-8532-F361-5495-40F149BC5CD0}"/>
              </a:ext>
            </a:extLst>
          </p:cNvPr>
          <p:cNvSpPr txBox="1">
            <a:spLocks/>
          </p:cNvSpPr>
          <p:nvPr/>
        </p:nvSpPr>
        <p:spPr>
          <a:xfrm>
            <a:off x="345947" y="6255198"/>
            <a:ext cx="11466687" cy="1961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dirty="0">
                <a:latin typeface="+mj-lt"/>
              </a:rPr>
              <a:t>Occurrence of 6PPD-quinone in Environmental Waters</a:t>
            </a:r>
            <a:endParaRPr lang="en-CA" sz="900" dirty="0">
              <a:latin typeface="+mj-lt"/>
            </a:endParaRPr>
          </a:p>
        </p:txBody>
      </p:sp>
      <p:sp>
        <p:nvSpPr>
          <p:cNvPr id="6" name="Oval 5">
            <a:extLst>
              <a:ext uri="{FF2B5EF4-FFF2-40B4-BE49-F238E27FC236}">
                <a16:creationId xmlns:a16="http://schemas.microsoft.com/office/drawing/2014/main" id="{56E9B0E4-661D-716C-C982-0D7C8463C28D}"/>
              </a:ext>
            </a:extLst>
          </p:cNvPr>
          <p:cNvSpPr/>
          <p:nvPr/>
        </p:nvSpPr>
        <p:spPr>
          <a:xfrm>
            <a:off x="2943860" y="3952240"/>
            <a:ext cx="855980" cy="528320"/>
          </a:xfrm>
          <a:prstGeom prst="ellipse">
            <a:avLst/>
          </a:prstGeom>
          <a:noFill/>
          <a:ln w="57150">
            <a:solidFill>
              <a:srgbClr val="FFF2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D774083-9735-EDBA-9E9E-C105820FF8D3}"/>
              </a:ext>
            </a:extLst>
          </p:cNvPr>
          <p:cNvSpPr/>
          <p:nvPr/>
        </p:nvSpPr>
        <p:spPr>
          <a:xfrm>
            <a:off x="3878580" y="4165600"/>
            <a:ext cx="855980" cy="528320"/>
          </a:xfrm>
          <a:prstGeom prst="ellipse">
            <a:avLst/>
          </a:prstGeom>
          <a:noFill/>
          <a:ln w="57150">
            <a:solidFill>
              <a:srgbClr val="FFF2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4F763DE-F79A-25D6-860C-DF540E7B9A96}"/>
              </a:ext>
            </a:extLst>
          </p:cNvPr>
          <p:cNvSpPr/>
          <p:nvPr/>
        </p:nvSpPr>
        <p:spPr>
          <a:xfrm>
            <a:off x="6774180" y="5415280"/>
            <a:ext cx="855980" cy="528320"/>
          </a:xfrm>
          <a:prstGeom prst="ellipse">
            <a:avLst/>
          </a:prstGeom>
          <a:noFill/>
          <a:ln w="57150">
            <a:solidFill>
              <a:srgbClr val="FFF2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E9D9B51-2F97-EFD4-3954-CEB2CB18B1F4}"/>
              </a:ext>
            </a:extLst>
          </p:cNvPr>
          <p:cNvSpPr/>
          <p:nvPr/>
        </p:nvSpPr>
        <p:spPr>
          <a:xfrm>
            <a:off x="6845300" y="4886960"/>
            <a:ext cx="855980" cy="528320"/>
          </a:xfrm>
          <a:prstGeom prst="ellipse">
            <a:avLst/>
          </a:prstGeom>
          <a:noFill/>
          <a:ln w="57150">
            <a:solidFill>
              <a:srgbClr val="FFF2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A9F9EB5-CC61-B324-EE45-A21061197FFF}"/>
              </a:ext>
            </a:extLst>
          </p:cNvPr>
          <p:cNvSpPr txBox="1"/>
          <p:nvPr/>
        </p:nvSpPr>
        <p:spPr>
          <a:xfrm>
            <a:off x="640080" y="2255520"/>
            <a:ext cx="1960880" cy="646331"/>
          </a:xfrm>
          <a:prstGeom prst="rect">
            <a:avLst/>
          </a:prstGeom>
          <a:noFill/>
        </p:spPr>
        <p:txBody>
          <a:bodyPr wrap="square" rtlCol="0">
            <a:spAutoFit/>
          </a:bodyPr>
          <a:lstStyle/>
          <a:p>
            <a:r>
              <a:rPr lang="en-US" dirty="0"/>
              <a:t>River water </a:t>
            </a:r>
          </a:p>
          <a:p>
            <a:r>
              <a:rPr lang="en-US" dirty="0"/>
              <a:t>Surface runoff</a:t>
            </a:r>
          </a:p>
        </p:txBody>
      </p:sp>
      <p:sp>
        <p:nvSpPr>
          <p:cNvPr id="11" name="TextBox 10">
            <a:extLst>
              <a:ext uri="{FF2B5EF4-FFF2-40B4-BE49-F238E27FC236}">
                <a16:creationId xmlns:a16="http://schemas.microsoft.com/office/drawing/2014/main" id="{5D93E62B-3349-A2A0-1DC1-8960D23D60F4}"/>
              </a:ext>
            </a:extLst>
          </p:cNvPr>
          <p:cNvSpPr txBox="1"/>
          <p:nvPr/>
        </p:nvSpPr>
        <p:spPr>
          <a:xfrm>
            <a:off x="560705" y="5392782"/>
            <a:ext cx="1448695" cy="369332"/>
          </a:xfrm>
          <a:prstGeom prst="rect">
            <a:avLst/>
          </a:prstGeom>
          <a:noFill/>
        </p:spPr>
        <p:txBody>
          <a:bodyPr wrap="square" rtlCol="0">
            <a:spAutoFit/>
          </a:bodyPr>
          <a:lstStyle/>
          <a:p>
            <a:r>
              <a:rPr lang="en-US" dirty="0"/>
              <a:t>Snow melt</a:t>
            </a:r>
          </a:p>
        </p:txBody>
      </p:sp>
      <p:sp>
        <p:nvSpPr>
          <p:cNvPr id="12" name="TextBox 11">
            <a:extLst>
              <a:ext uri="{FF2B5EF4-FFF2-40B4-BE49-F238E27FC236}">
                <a16:creationId xmlns:a16="http://schemas.microsoft.com/office/drawing/2014/main" id="{25BC54B5-6C66-9638-13D6-627CB9500F9F}"/>
              </a:ext>
            </a:extLst>
          </p:cNvPr>
          <p:cNvSpPr txBox="1"/>
          <p:nvPr/>
        </p:nvSpPr>
        <p:spPr>
          <a:xfrm>
            <a:off x="9429750" y="5366093"/>
            <a:ext cx="1960880" cy="646331"/>
          </a:xfrm>
          <a:prstGeom prst="rect">
            <a:avLst/>
          </a:prstGeom>
          <a:noFill/>
        </p:spPr>
        <p:txBody>
          <a:bodyPr wrap="square" rtlCol="0">
            <a:spAutoFit/>
          </a:bodyPr>
          <a:lstStyle/>
          <a:p>
            <a:r>
              <a:rPr lang="en-US" dirty="0"/>
              <a:t>Snow melt</a:t>
            </a:r>
          </a:p>
          <a:p>
            <a:r>
              <a:rPr lang="en-US" dirty="0"/>
              <a:t>Surface runoff</a:t>
            </a:r>
          </a:p>
        </p:txBody>
      </p:sp>
      <p:sp>
        <p:nvSpPr>
          <p:cNvPr id="13" name="TextBox 12">
            <a:extLst>
              <a:ext uri="{FF2B5EF4-FFF2-40B4-BE49-F238E27FC236}">
                <a16:creationId xmlns:a16="http://schemas.microsoft.com/office/drawing/2014/main" id="{3BE71537-DD5B-7FD2-ECD7-225ADF431C72}"/>
              </a:ext>
            </a:extLst>
          </p:cNvPr>
          <p:cNvSpPr txBox="1"/>
          <p:nvPr/>
        </p:nvSpPr>
        <p:spPr>
          <a:xfrm>
            <a:off x="9558020" y="1464640"/>
            <a:ext cx="1960880" cy="923330"/>
          </a:xfrm>
          <a:prstGeom prst="rect">
            <a:avLst/>
          </a:prstGeom>
          <a:noFill/>
        </p:spPr>
        <p:txBody>
          <a:bodyPr wrap="square" rtlCol="0">
            <a:spAutoFit/>
          </a:bodyPr>
          <a:lstStyle/>
          <a:p>
            <a:r>
              <a:rPr lang="en-US" dirty="0"/>
              <a:t>Snow melt</a:t>
            </a:r>
          </a:p>
          <a:p>
            <a:r>
              <a:rPr lang="en-US" dirty="0"/>
              <a:t>Surface runoff</a:t>
            </a:r>
          </a:p>
          <a:p>
            <a:r>
              <a:rPr lang="en-US" dirty="0"/>
              <a:t>River water</a:t>
            </a:r>
          </a:p>
        </p:txBody>
      </p:sp>
      <p:cxnSp>
        <p:nvCxnSpPr>
          <p:cNvPr id="15" name="Straight Arrow Connector 14">
            <a:extLst>
              <a:ext uri="{FF2B5EF4-FFF2-40B4-BE49-F238E27FC236}">
                <a16:creationId xmlns:a16="http://schemas.microsoft.com/office/drawing/2014/main" id="{CBD9737C-D16D-34E6-6341-FE7D1A07772A}"/>
              </a:ext>
            </a:extLst>
          </p:cNvPr>
          <p:cNvCxnSpPr>
            <a:cxnSpLocks/>
            <a:endCxn id="13" idx="1"/>
          </p:cNvCxnSpPr>
          <p:nvPr/>
        </p:nvCxnSpPr>
        <p:spPr>
          <a:xfrm flipV="1">
            <a:off x="7539990" y="1926305"/>
            <a:ext cx="2018030" cy="2945801"/>
          </a:xfrm>
          <a:prstGeom prst="straightConnector1">
            <a:avLst/>
          </a:prstGeom>
          <a:ln w="38100">
            <a:solidFill>
              <a:srgbClr val="FFF203"/>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30DD7E1-CA98-7A15-F0B1-6997C65A979D}"/>
              </a:ext>
            </a:extLst>
          </p:cNvPr>
          <p:cNvCxnSpPr>
            <a:cxnSpLocks/>
            <a:endCxn id="12" idx="1"/>
          </p:cNvCxnSpPr>
          <p:nvPr/>
        </p:nvCxnSpPr>
        <p:spPr>
          <a:xfrm>
            <a:off x="7539990" y="5634100"/>
            <a:ext cx="1889760" cy="55159"/>
          </a:xfrm>
          <a:prstGeom prst="straightConnector1">
            <a:avLst/>
          </a:prstGeom>
          <a:ln w="38100">
            <a:solidFill>
              <a:srgbClr val="FFF203"/>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40BA059-60F7-0ED7-99D5-F0B6FAC3C650}"/>
              </a:ext>
            </a:extLst>
          </p:cNvPr>
          <p:cNvCxnSpPr>
            <a:cxnSpLocks/>
            <a:stCxn id="6" idx="1"/>
            <a:endCxn id="10" idx="2"/>
          </p:cNvCxnSpPr>
          <p:nvPr/>
        </p:nvCxnSpPr>
        <p:spPr>
          <a:xfrm flipH="1" flipV="1">
            <a:off x="1620520" y="2901851"/>
            <a:ext cx="1448695" cy="1127760"/>
          </a:xfrm>
          <a:prstGeom prst="straightConnector1">
            <a:avLst/>
          </a:prstGeom>
          <a:ln w="38100">
            <a:solidFill>
              <a:srgbClr val="FFF203"/>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8998A80-B2FD-D002-11F2-FA3699E10A3E}"/>
              </a:ext>
            </a:extLst>
          </p:cNvPr>
          <p:cNvCxnSpPr>
            <a:cxnSpLocks/>
          </p:cNvCxnSpPr>
          <p:nvPr/>
        </p:nvCxnSpPr>
        <p:spPr>
          <a:xfrm flipH="1">
            <a:off x="1727200" y="4670365"/>
            <a:ext cx="2312670" cy="744915"/>
          </a:xfrm>
          <a:prstGeom prst="straightConnector1">
            <a:avLst/>
          </a:prstGeom>
          <a:ln w="38100">
            <a:solidFill>
              <a:srgbClr val="FFF20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79363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35246-2A1D-2E09-46DF-08A60D38CB9E}"/>
              </a:ext>
            </a:extLst>
          </p:cNvPr>
          <p:cNvSpPr>
            <a:spLocks noGrp="1"/>
          </p:cNvSpPr>
          <p:nvPr>
            <p:ph type="title"/>
          </p:nvPr>
        </p:nvSpPr>
        <p:spPr>
          <a:xfrm>
            <a:off x="838200" y="365125"/>
            <a:ext cx="10515600" cy="520603"/>
          </a:xfrm>
        </p:spPr>
        <p:txBody>
          <a:bodyPr>
            <a:normAutofit fontScale="90000"/>
          </a:bodyPr>
          <a:lstStyle/>
          <a:p>
            <a:r>
              <a:rPr lang="en-US" dirty="0"/>
              <a:t>AGAT monitoring study</a:t>
            </a:r>
          </a:p>
        </p:txBody>
      </p:sp>
      <p:pic>
        <p:nvPicPr>
          <p:cNvPr id="5" name="Picture 4">
            <a:extLst>
              <a:ext uri="{FF2B5EF4-FFF2-40B4-BE49-F238E27FC236}">
                <a16:creationId xmlns:a16="http://schemas.microsoft.com/office/drawing/2014/main" id="{F4FD1B28-37B1-D46D-C754-439651D7C580}"/>
              </a:ext>
            </a:extLst>
          </p:cNvPr>
          <p:cNvPicPr>
            <a:picLocks noChangeAspect="1"/>
          </p:cNvPicPr>
          <p:nvPr/>
        </p:nvPicPr>
        <p:blipFill>
          <a:blip r:embed="rId2"/>
          <a:stretch>
            <a:fillRect/>
          </a:stretch>
        </p:blipFill>
        <p:spPr>
          <a:xfrm>
            <a:off x="1997235" y="1137921"/>
            <a:ext cx="8197530" cy="4844512"/>
          </a:xfrm>
          <a:prstGeom prst="rect">
            <a:avLst/>
          </a:prstGeom>
        </p:spPr>
      </p:pic>
      <p:sp>
        <p:nvSpPr>
          <p:cNvPr id="6" name="Text Placeholder 2">
            <a:extLst>
              <a:ext uri="{FF2B5EF4-FFF2-40B4-BE49-F238E27FC236}">
                <a16:creationId xmlns:a16="http://schemas.microsoft.com/office/drawing/2014/main" id="{82F6EE70-543E-E12B-652C-3376F7B8F31A}"/>
              </a:ext>
            </a:extLst>
          </p:cNvPr>
          <p:cNvSpPr txBox="1">
            <a:spLocks/>
          </p:cNvSpPr>
          <p:nvPr/>
        </p:nvSpPr>
        <p:spPr>
          <a:xfrm>
            <a:off x="345947" y="6255198"/>
            <a:ext cx="11466687" cy="1961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dirty="0">
                <a:latin typeface="+mj-lt"/>
              </a:rPr>
              <a:t>Occurrence of 6PPD-quinone in Environmental Waters</a:t>
            </a:r>
            <a:endParaRPr lang="en-CA" sz="900" dirty="0">
              <a:latin typeface="+mj-lt"/>
            </a:endParaRPr>
          </a:p>
        </p:txBody>
      </p:sp>
    </p:spTree>
    <p:extLst>
      <p:ext uri="{BB962C8B-B14F-4D97-AF65-F5344CB8AC3E}">
        <p14:creationId xmlns:p14="http://schemas.microsoft.com/office/powerpoint/2010/main" val="14121381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3448" y="382157"/>
            <a:ext cx="9261142" cy="687498"/>
          </a:xfrm>
        </p:spPr>
        <p:txBody>
          <a:bodyPr>
            <a:normAutofit fontScale="90000"/>
          </a:bodyPr>
          <a:lstStyle/>
          <a:p>
            <a:r>
              <a:rPr lang="en-US" dirty="0">
                <a:latin typeface="+mj-lt"/>
              </a:rPr>
              <a:t>Regulatory landscape</a:t>
            </a:r>
          </a:p>
        </p:txBody>
      </p:sp>
      <p:sp>
        <p:nvSpPr>
          <p:cNvPr id="2" name="Content Placeholder 1"/>
          <p:cNvSpPr>
            <a:spLocks noGrp="1"/>
          </p:cNvSpPr>
          <p:nvPr>
            <p:ph idx="1"/>
          </p:nvPr>
        </p:nvSpPr>
        <p:spPr>
          <a:xfrm>
            <a:off x="687198" y="1379792"/>
            <a:ext cx="10515600" cy="4604447"/>
          </a:xfrm>
        </p:spPr>
        <p:txBody>
          <a:bodyPr>
            <a:normAutofit/>
          </a:bodyPr>
          <a:lstStyle/>
          <a:p>
            <a:pPr>
              <a:spcAft>
                <a:spcPts val="600"/>
              </a:spcAft>
            </a:pPr>
            <a:r>
              <a:rPr lang="en-US" sz="1800" dirty="0">
                <a:latin typeface="+mn-lt"/>
              </a:rPr>
              <a:t>EPA 1634 draft method</a:t>
            </a:r>
          </a:p>
          <a:p>
            <a:pPr lvl="1">
              <a:spcAft>
                <a:spcPts val="600"/>
              </a:spcAft>
            </a:pPr>
            <a:r>
              <a:rPr lang="en-US" sz="1800" dirty="0">
                <a:latin typeface="+mn-lt"/>
              </a:rPr>
              <a:t>Similar to AGAT in-house method</a:t>
            </a:r>
          </a:p>
          <a:p>
            <a:pPr lvl="1">
              <a:spcAft>
                <a:spcPts val="600"/>
              </a:spcAft>
            </a:pPr>
            <a:r>
              <a:rPr lang="en-US" sz="1800" dirty="0">
                <a:latin typeface="+mn-lt"/>
              </a:rPr>
              <a:t>SPE sample prep with LC-MS/MS detection</a:t>
            </a:r>
          </a:p>
          <a:p>
            <a:pPr lvl="1">
              <a:spcAft>
                <a:spcPts val="600"/>
              </a:spcAft>
            </a:pPr>
            <a:r>
              <a:rPr lang="en-US" sz="1800" dirty="0">
                <a:latin typeface="+mn-lt"/>
              </a:rPr>
              <a:t>Isotope dilution</a:t>
            </a:r>
          </a:p>
          <a:p>
            <a:pPr>
              <a:spcAft>
                <a:spcPts val="600"/>
              </a:spcAft>
            </a:pPr>
            <a:r>
              <a:rPr lang="en-US" sz="1800" dirty="0">
                <a:latin typeface="+mn-lt"/>
              </a:rPr>
              <a:t>EPA screening value: 11 ng/L</a:t>
            </a:r>
          </a:p>
          <a:p>
            <a:pPr lvl="1">
              <a:spcAft>
                <a:spcPts val="600"/>
              </a:spcAft>
            </a:pPr>
            <a:r>
              <a:rPr lang="en-US" sz="1400" dirty="0">
                <a:latin typeface="+mn-lt"/>
              </a:rPr>
              <a:t>1h average</a:t>
            </a:r>
          </a:p>
          <a:p>
            <a:pPr lvl="1">
              <a:spcAft>
                <a:spcPts val="600"/>
              </a:spcAft>
            </a:pPr>
            <a:r>
              <a:rPr lang="en-US" sz="1400" dirty="0">
                <a:latin typeface="+mn-lt"/>
              </a:rPr>
              <a:t>Exceedance of once in three years</a:t>
            </a:r>
          </a:p>
          <a:p>
            <a:pPr>
              <a:spcAft>
                <a:spcPts val="600"/>
              </a:spcAft>
            </a:pPr>
            <a:r>
              <a:rPr lang="en-US" sz="1800" dirty="0">
                <a:latin typeface="+mn-lt"/>
              </a:rPr>
              <a:t>WA aquatic life criteria: 12 ng/L</a:t>
            </a:r>
          </a:p>
          <a:p>
            <a:pPr>
              <a:spcAft>
                <a:spcPts val="600"/>
              </a:spcAft>
            </a:pPr>
            <a:r>
              <a:rPr lang="en-US" sz="1800" dirty="0">
                <a:latin typeface="+mn-lt"/>
              </a:rPr>
              <a:t>BC short term acute water quality guidelin</a:t>
            </a:r>
            <a:r>
              <a:rPr lang="en-US" sz="1800" dirty="0"/>
              <a:t>e: </a:t>
            </a:r>
            <a:r>
              <a:rPr lang="en-US" sz="1800" dirty="0">
                <a:latin typeface="+mn-lt"/>
              </a:rPr>
              <a:t>10 ng/L</a:t>
            </a:r>
          </a:p>
        </p:txBody>
      </p:sp>
      <p:sp>
        <p:nvSpPr>
          <p:cNvPr id="4" name="Text Placeholder 2"/>
          <p:cNvSpPr txBox="1">
            <a:spLocks/>
          </p:cNvSpPr>
          <p:nvPr/>
        </p:nvSpPr>
        <p:spPr>
          <a:xfrm>
            <a:off x="345947" y="6255198"/>
            <a:ext cx="11466687" cy="1961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dirty="0">
                <a:latin typeface="+mj-lt"/>
              </a:rPr>
              <a:t>Occurrence of 6PPD-quinone in Environmental Waters</a:t>
            </a:r>
            <a:endParaRPr lang="en-CA" sz="900" dirty="0">
              <a:latin typeface="+mj-lt"/>
            </a:endParaRPr>
          </a:p>
        </p:txBody>
      </p:sp>
    </p:spTree>
    <p:extLst>
      <p:ext uri="{BB962C8B-B14F-4D97-AF65-F5344CB8AC3E}">
        <p14:creationId xmlns:p14="http://schemas.microsoft.com/office/powerpoint/2010/main" val="3911383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9892" y="365125"/>
            <a:ext cx="9261142" cy="687498"/>
          </a:xfrm>
        </p:spPr>
        <p:txBody>
          <a:bodyPr>
            <a:normAutofit fontScale="90000"/>
          </a:bodyPr>
          <a:lstStyle/>
          <a:p>
            <a:r>
              <a:rPr lang="en-US" dirty="0">
                <a:latin typeface="+mj-lt"/>
              </a:rPr>
              <a:t>Outline</a:t>
            </a:r>
          </a:p>
        </p:txBody>
      </p:sp>
      <p:sp>
        <p:nvSpPr>
          <p:cNvPr id="5" name="Content Placeholder 4"/>
          <p:cNvSpPr>
            <a:spLocks noGrp="1"/>
          </p:cNvSpPr>
          <p:nvPr>
            <p:ph idx="1"/>
          </p:nvPr>
        </p:nvSpPr>
        <p:spPr>
          <a:xfrm>
            <a:off x="838200" y="1614685"/>
            <a:ext cx="10252046" cy="3611656"/>
          </a:xfrm>
        </p:spPr>
        <p:txBody>
          <a:bodyPr>
            <a:normAutofit fontScale="92500" lnSpcReduction="20000"/>
          </a:bodyPr>
          <a:lstStyle/>
          <a:p>
            <a:pPr>
              <a:spcBef>
                <a:spcPts val="600"/>
              </a:spcBef>
              <a:spcAft>
                <a:spcPts val="600"/>
              </a:spcAft>
            </a:pPr>
            <a:r>
              <a:rPr lang="en-US" sz="1800" dirty="0">
                <a:latin typeface="+mn-lt"/>
              </a:rPr>
              <a:t>Introduction</a:t>
            </a:r>
          </a:p>
          <a:p>
            <a:pPr lvl="1">
              <a:spcBef>
                <a:spcPts val="600"/>
              </a:spcBef>
              <a:spcAft>
                <a:spcPts val="600"/>
              </a:spcAft>
            </a:pPr>
            <a:r>
              <a:rPr lang="en-US" sz="1800" dirty="0">
                <a:latin typeface="+mn-lt"/>
              </a:rPr>
              <a:t>Background information</a:t>
            </a:r>
          </a:p>
          <a:p>
            <a:pPr lvl="1">
              <a:spcBef>
                <a:spcPts val="600"/>
              </a:spcBef>
              <a:spcAft>
                <a:spcPts val="600"/>
              </a:spcAft>
            </a:pPr>
            <a:r>
              <a:rPr lang="en-US" sz="1800" dirty="0">
                <a:latin typeface="+mn-lt"/>
              </a:rPr>
              <a:t>Sources, fate and transport of 6PPD and 6PPD-quinone</a:t>
            </a:r>
          </a:p>
          <a:p>
            <a:pPr lvl="1">
              <a:spcBef>
                <a:spcPts val="600"/>
              </a:spcBef>
              <a:spcAft>
                <a:spcPts val="600"/>
              </a:spcAft>
            </a:pPr>
            <a:r>
              <a:rPr lang="en-US" sz="1800" dirty="0">
                <a:latin typeface="+mn-lt"/>
              </a:rPr>
              <a:t>Exposure routes</a:t>
            </a:r>
          </a:p>
          <a:p>
            <a:pPr lvl="1">
              <a:spcBef>
                <a:spcPts val="600"/>
              </a:spcBef>
              <a:spcAft>
                <a:spcPts val="600"/>
              </a:spcAft>
            </a:pPr>
            <a:r>
              <a:rPr lang="en-US" sz="1800" dirty="0">
                <a:latin typeface="+mn-lt"/>
              </a:rPr>
              <a:t>Environmental Impact of 6PPD-quinone</a:t>
            </a:r>
          </a:p>
          <a:p>
            <a:pPr>
              <a:spcBef>
                <a:spcPts val="600"/>
              </a:spcBef>
              <a:spcAft>
                <a:spcPts val="600"/>
              </a:spcAft>
            </a:pPr>
            <a:r>
              <a:rPr lang="en-US" sz="1800" dirty="0">
                <a:latin typeface="+mn-lt"/>
              </a:rPr>
              <a:t>Analytical method</a:t>
            </a:r>
          </a:p>
          <a:p>
            <a:pPr>
              <a:spcBef>
                <a:spcPts val="600"/>
              </a:spcBef>
              <a:spcAft>
                <a:spcPts val="600"/>
              </a:spcAft>
            </a:pPr>
            <a:r>
              <a:rPr lang="en-US" sz="1800" dirty="0">
                <a:latin typeface="+mn-lt"/>
              </a:rPr>
              <a:t>Occurrence in environmental waters</a:t>
            </a:r>
          </a:p>
          <a:p>
            <a:pPr>
              <a:spcBef>
                <a:spcPts val="600"/>
              </a:spcBef>
              <a:spcAft>
                <a:spcPts val="600"/>
              </a:spcAft>
            </a:pPr>
            <a:r>
              <a:rPr lang="en-US" sz="1800" dirty="0">
                <a:latin typeface="+mn-lt"/>
              </a:rPr>
              <a:t>AGAT monitoring study</a:t>
            </a:r>
          </a:p>
          <a:p>
            <a:pPr>
              <a:spcBef>
                <a:spcPts val="600"/>
              </a:spcBef>
              <a:spcAft>
                <a:spcPts val="600"/>
              </a:spcAft>
            </a:pPr>
            <a:r>
              <a:rPr lang="en-US" sz="1800" dirty="0">
                <a:latin typeface="+mn-lt"/>
              </a:rPr>
              <a:t>Regulatory landscape</a:t>
            </a:r>
          </a:p>
          <a:p>
            <a:pPr>
              <a:spcBef>
                <a:spcPts val="600"/>
              </a:spcBef>
              <a:spcAft>
                <a:spcPts val="600"/>
              </a:spcAft>
            </a:pPr>
            <a:r>
              <a:rPr lang="en-US" sz="1800" dirty="0">
                <a:latin typeface="+mn-lt"/>
              </a:rPr>
              <a:t>What’s next?</a:t>
            </a:r>
          </a:p>
          <a:p>
            <a:endParaRPr lang="en-US" sz="1800" dirty="0">
              <a:latin typeface="+mn-lt"/>
            </a:endParaRPr>
          </a:p>
        </p:txBody>
      </p:sp>
      <p:sp>
        <p:nvSpPr>
          <p:cNvPr id="6" name="Text Placeholder 2"/>
          <p:cNvSpPr txBox="1">
            <a:spLocks/>
          </p:cNvSpPr>
          <p:nvPr/>
        </p:nvSpPr>
        <p:spPr>
          <a:xfrm>
            <a:off x="345947" y="6255198"/>
            <a:ext cx="11466687" cy="1961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a:latin typeface="+mj-lt"/>
              </a:rPr>
              <a:t>Occurrence of 6PPD-quinone in Environmental Waters</a:t>
            </a:r>
            <a:endParaRPr lang="en-CA" sz="900" dirty="0">
              <a:latin typeface="+mj-lt"/>
            </a:endParaRPr>
          </a:p>
        </p:txBody>
      </p:sp>
    </p:spTree>
    <p:extLst>
      <p:ext uri="{BB962C8B-B14F-4D97-AF65-F5344CB8AC3E}">
        <p14:creationId xmlns:p14="http://schemas.microsoft.com/office/powerpoint/2010/main" val="41047429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3448" y="386879"/>
            <a:ext cx="9261142" cy="687498"/>
          </a:xfrm>
        </p:spPr>
        <p:txBody>
          <a:bodyPr>
            <a:normAutofit fontScale="90000"/>
          </a:bodyPr>
          <a:lstStyle/>
          <a:p>
            <a:r>
              <a:rPr lang="en-US" dirty="0">
                <a:latin typeface="+mj-lt"/>
              </a:rPr>
              <a:t>Regulatory landscape</a:t>
            </a:r>
          </a:p>
        </p:txBody>
      </p:sp>
      <p:pic>
        <p:nvPicPr>
          <p:cNvPr id="4" name="Picture 3"/>
          <p:cNvPicPr>
            <a:picLocks noChangeAspect="1"/>
          </p:cNvPicPr>
          <p:nvPr/>
        </p:nvPicPr>
        <p:blipFill>
          <a:blip r:embed="rId3"/>
          <a:stretch>
            <a:fillRect/>
          </a:stretch>
        </p:blipFill>
        <p:spPr>
          <a:xfrm>
            <a:off x="1384771" y="1522546"/>
            <a:ext cx="9064246" cy="3390196"/>
          </a:xfrm>
          <a:prstGeom prst="rect">
            <a:avLst/>
          </a:prstGeom>
        </p:spPr>
      </p:pic>
      <p:sp>
        <p:nvSpPr>
          <p:cNvPr id="5" name="TextBox 4"/>
          <p:cNvSpPr txBox="1"/>
          <p:nvPr/>
        </p:nvSpPr>
        <p:spPr>
          <a:xfrm>
            <a:off x="7608815" y="4971465"/>
            <a:ext cx="2994957" cy="261610"/>
          </a:xfrm>
          <a:prstGeom prst="rect">
            <a:avLst/>
          </a:prstGeom>
          <a:noFill/>
        </p:spPr>
        <p:txBody>
          <a:bodyPr wrap="square" rtlCol="0">
            <a:spAutoFit/>
          </a:bodyPr>
          <a:lstStyle/>
          <a:p>
            <a:r>
              <a:rPr lang="en-US" sz="1100" dirty="0"/>
              <a:t>Source: State of Washington, Dept. Ecology</a:t>
            </a:r>
          </a:p>
        </p:txBody>
      </p:sp>
      <p:sp>
        <p:nvSpPr>
          <p:cNvPr id="6" name="Text Placeholder 2"/>
          <p:cNvSpPr txBox="1">
            <a:spLocks/>
          </p:cNvSpPr>
          <p:nvPr/>
        </p:nvSpPr>
        <p:spPr>
          <a:xfrm>
            <a:off x="345947" y="6255198"/>
            <a:ext cx="11466687" cy="1961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dirty="0">
                <a:latin typeface="+mj-lt"/>
              </a:rPr>
              <a:t>Occurrence of 6PPD-quinone in Environmental Waters</a:t>
            </a:r>
            <a:endParaRPr lang="en-CA" sz="900" dirty="0">
              <a:latin typeface="+mj-lt"/>
            </a:endParaRPr>
          </a:p>
        </p:txBody>
      </p:sp>
    </p:spTree>
    <p:extLst>
      <p:ext uri="{BB962C8B-B14F-4D97-AF65-F5344CB8AC3E}">
        <p14:creationId xmlns:p14="http://schemas.microsoft.com/office/powerpoint/2010/main" val="34668885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6670" y="378490"/>
            <a:ext cx="9261142" cy="687498"/>
          </a:xfrm>
        </p:spPr>
        <p:txBody>
          <a:bodyPr>
            <a:normAutofit fontScale="90000"/>
          </a:bodyPr>
          <a:lstStyle/>
          <a:p>
            <a:r>
              <a:rPr lang="en-US" dirty="0">
                <a:latin typeface="+mj-lt"/>
              </a:rPr>
              <a:t>What’s next?</a:t>
            </a:r>
          </a:p>
        </p:txBody>
      </p:sp>
      <p:sp>
        <p:nvSpPr>
          <p:cNvPr id="2" name="Content Placeholder 1"/>
          <p:cNvSpPr>
            <a:spLocks noGrp="1"/>
          </p:cNvSpPr>
          <p:nvPr>
            <p:ph idx="1"/>
          </p:nvPr>
        </p:nvSpPr>
        <p:spPr>
          <a:xfrm>
            <a:off x="695587" y="1262348"/>
            <a:ext cx="10515600" cy="4742212"/>
          </a:xfrm>
        </p:spPr>
        <p:txBody>
          <a:bodyPr>
            <a:normAutofit fontScale="92500" lnSpcReduction="10000"/>
          </a:bodyPr>
          <a:lstStyle/>
          <a:p>
            <a:pPr>
              <a:spcAft>
                <a:spcPts val="600"/>
              </a:spcAft>
            </a:pPr>
            <a:r>
              <a:rPr lang="en-US" sz="2000" dirty="0">
                <a:latin typeface="+mn-lt"/>
              </a:rPr>
              <a:t>Research is still at an early stage</a:t>
            </a:r>
          </a:p>
          <a:p>
            <a:pPr>
              <a:spcAft>
                <a:spcPts val="600"/>
              </a:spcAft>
            </a:pPr>
            <a:r>
              <a:rPr lang="en-US" sz="2000" dirty="0">
                <a:latin typeface="+mn-lt"/>
              </a:rPr>
              <a:t>Broader Canadian monitoring</a:t>
            </a:r>
          </a:p>
          <a:p>
            <a:pPr>
              <a:spcAft>
                <a:spcPts val="600"/>
              </a:spcAft>
            </a:pPr>
            <a:r>
              <a:rPr lang="en-US" sz="2000" dirty="0">
                <a:latin typeface="+mn-lt"/>
              </a:rPr>
              <a:t>Better understanding of atmospheric deposition</a:t>
            </a:r>
          </a:p>
          <a:p>
            <a:pPr>
              <a:spcAft>
                <a:spcPts val="600"/>
              </a:spcAft>
            </a:pPr>
            <a:r>
              <a:rPr lang="en-US" sz="2000" dirty="0">
                <a:latin typeface="+mn-lt"/>
              </a:rPr>
              <a:t>More data on environmental impact and exposure</a:t>
            </a:r>
          </a:p>
          <a:p>
            <a:pPr lvl="1">
              <a:spcAft>
                <a:spcPts val="600"/>
              </a:spcAft>
            </a:pPr>
            <a:r>
              <a:rPr lang="en-US" sz="2000" dirty="0">
                <a:latin typeface="+mn-lt"/>
              </a:rPr>
              <a:t>Different organisms</a:t>
            </a:r>
          </a:p>
          <a:p>
            <a:pPr lvl="1">
              <a:spcAft>
                <a:spcPts val="600"/>
              </a:spcAft>
            </a:pPr>
            <a:r>
              <a:rPr lang="en-US" sz="2000" dirty="0">
                <a:latin typeface="+mn-lt"/>
              </a:rPr>
              <a:t>Human health effects</a:t>
            </a:r>
          </a:p>
          <a:p>
            <a:pPr lvl="1">
              <a:spcAft>
                <a:spcPts val="600"/>
              </a:spcAft>
            </a:pPr>
            <a:r>
              <a:rPr lang="en-US" sz="2000" dirty="0">
                <a:latin typeface="+mn-lt"/>
              </a:rPr>
              <a:t>Risk assessment</a:t>
            </a:r>
          </a:p>
          <a:p>
            <a:pPr>
              <a:spcAft>
                <a:spcPts val="600"/>
              </a:spcAft>
            </a:pPr>
            <a:r>
              <a:rPr lang="en-US" sz="2000" dirty="0">
                <a:latin typeface="+mn-lt"/>
              </a:rPr>
              <a:t>Mitigation efforts</a:t>
            </a:r>
          </a:p>
          <a:p>
            <a:pPr>
              <a:spcAft>
                <a:spcPts val="600"/>
              </a:spcAft>
            </a:pPr>
            <a:r>
              <a:rPr lang="en-US" sz="2000" dirty="0">
                <a:latin typeface="+mn-lt"/>
              </a:rPr>
              <a:t>Source reduction</a:t>
            </a:r>
          </a:p>
          <a:p>
            <a:pPr>
              <a:spcAft>
                <a:spcPts val="600"/>
              </a:spcAft>
            </a:pPr>
            <a:r>
              <a:rPr lang="en-US" sz="2000" dirty="0">
                <a:latin typeface="+mn-lt"/>
              </a:rPr>
              <a:t>Remediation possibilities</a:t>
            </a:r>
          </a:p>
          <a:p>
            <a:pPr>
              <a:spcAft>
                <a:spcPts val="600"/>
              </a:spcAft>
            </a:pPr>
            <a:r>
              <a:rPr lang="en-US" sz="2000" dirty="0">
                <a:latin typeface="+mn-lt"/>
              </a:rPr>
              <a:t>Other transformation products of 6PPD</a:t>
            </a:r>
          </a:p>
        </p:txBody>
      </p:sp>
      <p:sp>
        <p:nvSpPr>
          <p:cNvPr id="4" name="Text Placeholder 2"/>
          <p:cNvSpPr txBox="1">
            <a:spLocks/>
          </p:cNvSpPr>
          <p:nvPr/>
        </p:nvSpPr>
        <p:spPr>
          <a:xfrm>
            <a:off x="345947" y="6255198"/>
            <a:ext cx="11466687" cy="1961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dirty="0">
                <a:latin typeface="+mj-lt"/>
              </a:rPr>
              <a:t>Occurrence of 6PPD-quinone in Environmental Waters</a:t>
            </a:r>
            <a:endParaRPr lang="en-CA" sz="900" dirty="0">
              <a:latin typeface="+mj-lt"/>
            </a:endParaRPr>
          </a:p>
        </p:txBody>
      </p:sp>
    </p:spTree>
    <p:extLst>
      <p:ext uri="{BB962C8B-B14F-4D97-AF65-F5344CB8AC3E}">
        <p14:creationId xmlns:p14="http://schemas.microsoft.com/office/powerpoint/2010/main" val="17484144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91238" y="2650915"/>
            <a:ext cx="4415078" cy="1033176"/>
          </a:xfrm>
        </p:spPr>
        <p:txBody>
          <a:bodyPr/>
          <a:lstStyle/>
          <a:p>
            <a:r>
              <a:rPr lang="en-US" dirty="0"/>
              <a:t>Questions?</a:t>
            </a:r>
          </a:p>
        </p:txBody>
      </p:sp>
      <p:sp>
        <p:nvSpPr>
          <p:cNvPr id="5" name="Text Placeholder 4"/>
          <p:cNvSpPr>
            <a:spLocks noGrp="1"/>
          </p:cNvSpPr>
          <p:nvPr>
            <p:ph type="body" sz="quarter" idx="12"/>
          </p:nvPr>
        </p:nvSpPr>
        <p:spPr>
          <a:xfrm>
            <a:off x="5680813" y="2543654"/>
            <a:ext cx="4587312" cy="1247698"/>
          </a:xfrm>
        </p:spPr>
        <p:txBody>
          <a:bodyPr/>
          <a:lstStyle/>
          <a:p>
            <a:pPr marL="0" indent="0">
              <a:lnSpc>
                <a:spcPct val="100000"/>
              </a:lnSpc>
              <a:spcBef>
                <a:spcPts val="0"/>
              </a:spcBef>
              <a:buNone/>
            </a:pPr>
            <a:r>
              <a:rPr lang="en-US" sz="2400" b="1" dirty="0"/>
              <a:t>Egemen Aydin, Ph.D.</a:t>
            </a:r>
          </a:p>
          <a:p>
            <a:pPr marL="0" indent="0">
              <a:lnSpc>
                <a:spcPct val="100000"/>
              </a:lnSpc>
              <a:spcBef>
                <a:spcPts val="0"/>
              </a:spcBef>
              <a:buNone/>
            </a:pPr>
            <a:r>
              <a:rPr lang="en-US" sz="2400" dirty="0"/>
              <a:t>Senior Scientific Advisor</a:t>
            </a:r>
          </a:p>
          <a:p>
            <a:pPr marL="0" indent="0">
              <a:lnSpc>
                <a:spcPct val="100000"/>
              </a:lnSpc>
              <a:spcBef>
                <a:spcPts val="0"/>
              </a:spcBef>
              <a:buNone/>
            </a:pPr>
            <a:r>
              <a:rPr lang="en-US" sz="2400" dirty="0"/>
              <a:t>aydin@agatlabs.com</a:t>
            </a:r>
          </a:p>
        </p:txBody>
      </p:sp>
      <p:sp>
        <p:nvSpPr>
          <p:cNvPr id="6" name="Text Placeholder 2"/>
          <p:cNvSpPr txBox="1">
            <a:spLocks/>
          </p:cNvSpPr>
          <p:nvPr/>
        </p:nvSpPr>
        <p:spPr>
          <a:xfrm>
            <a:off x="345947" y="6255198"/>
            <a:ext cx="11466687" cy="1961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dirty="0">
                <a:latin typeface="+mj-lt"/>
              </a:rPr>
              <a:t>Occurrence of 6PPD-quinone in Environmental Waters</a:t>
            </a:r>
            <a:endParaRPr lang="en-CA" sz="900" dirty="0">
              <a:latin typeface="+mj-lt"/>
            </a:endParaRPr>
          </a:p>
        </p:txBody>
      </p:sp>
      <p:sp>
        <p:nvSpPr>
          <p:cNvPr id="2" name="Rectangle 1"/>
          <p:cNvSpPr/>
          <p:nvPr/>
        </p:nvSpPr>
        <p:spPr>
          <a:xfrm>
            <a:off x="260059" y="243281"/>
            <a:ext cx="587229" cy="7382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746339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9892" y="397276"/>
            <a:ext cx="9261142" cy="687498"/>
          </a:xfrm>
        </p:spPr>
        <p:txBody>
          <a:bodyPr>
            <a:normAutofit fontScale="90000"/>
          </a:bodyPr>
          <a:lstStyle/>
          <a:p>
            <a:r>
              <a:rPr lang="en-US" dirty="0">
                <a:latin typeface="+mj-lt"/>
              </a:rPr>
              <a:t>What’s 6PPD-quinone?</a:t>
            </a:r>
          </a:p>
        </p:txBody>
      </p:sp>
      <p:sp>
        <p:nvSpPr>
          <p:cNvPr id="2" name="Content Placeholder 1"/>
          <p:cNvSpPr>
            <a:spLocks noGrp="1"/>
          </p:cNvSpPr>
          <p:nvPr>
            <p:ph sz="half" idx="1"/>
          </p:nvPr>
        </p:nvSpPr>
        <p:spPr>
          <a:xfrm>
            <a:off x="897690" y="1268188"/>
            <a:ext cx="5181600" cy="4869711"/>
          </a:xfrm>
        </p:spPr>
        <p:txBody>
          <a:bodyPr/>
          <a:lstStyle/>
          <a:p>
            <a:r>
              <a:rPr lang="en-US" sz="1600" dirty="0">
                <a:latin typeface="+mn-lt"/>
              </a:rPr>
              <a:t>6PPD-quinone</a:t>
            </a:r>
          </a:p>
          <a:p>
            <a:pPr lvl="1"/>
            <a:r>
              <a:rPr lang="en-US" sz="1600" dirty="0">
                <a:latin typeface="+mn-lt"/>
              </a:rPr>
              <a:t>Transformation product of 6PPD</a:t>
            </a:r>
          </a:p>
          <a:p>
            <a:endParaRPr lang="en-US" sz="1600" dirty="0"/>
          </a:p>
        </p:txBody>
      </p:sp>
      <p:sp>
        <p:nvSpPr>
          <p:cNvPr id="7" name="Content Placeholder 6"/>
          <p:cNvSpPr>
            <a:spLocks noGrp="1"/>
          </p:cNvSpPr>
          <p:nvPr>
            <p:ph sz="half" idx="2"/>
          </p:nvPr>
        </p:nvSpPr>
        <p:spPr>
          <a:xfrm>
            <a:off x="6192091" y="1268189"/>
            <a:ext cx="5181600" cy="4869711"/>
          </a:xfrm>
        </p:spPr>
        <p:txBody>
          <a:bodyPr/>
          <a:lstStyle/>
          <a:p>
            <a:r>
              <a:rPr lang="en-US" sz="1800" dirty="0">
                <a:latin typeface="+mn-lt"/>
              </a:rPr>
              <a:t>6PPD</a:t>
            </a:r>
          </a:p>
          <a:p>
            <a:pPr lvl="1"/>
            <a:r>
              <a:rPr lang="en-US" sz="1800" dirty="0">
                <a:latin typeface="+mn-lt"/>
              </a:rPr>
              <a:t>Used for stronger and more reliable tires</a:t>
            </a:r>
          </a:p>
          <a:p>
            <a:endParaRPr lang="en-US" sz="3200" dirty="0"/>
          </a:p>
          <a:p>
            <a:endParaRPr lang="en-US" sz="3200" dirty="0"/>
          </a:p>
        </p:txBody>
      </p:sp>
      <p:pic>
        <p:nvPicPr>
          <p:cNvPr id="5" name="Picture 4"/>
          <p:cNvPicPr>
            <a:picLocks noChangeAspect="1"/>
          </p:cNvPicPr>
          <p:nvPr/>
        </p:nvPicPr>
        <p:blipFill>
          <a:blip r:embed="rId3"/>
          <a:stretch>
            <a:fillRect/>
          </a:stretch>
        </p:blipFill>
        <p:spPr>
          <a:xfrm>
            <a:off x="6934200" y="2723762"/>
            <a:ext cx="3657600" cy="2143125"/>
          </a:xfrm>
          <a:prstGeom prst="rect">
            <a:avLst/>
          </a:prstGeom>
        </p:spPr>
      </p:pic>
      <p:pic>
        <p:nvPicPr>
          <p:cNvPr id="1028" name="Picture 4" descr="6PPD-キノン｜【分析】製品情報｜試薬-富士フイルム和光純薬"/>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8011" y="2000993"/>
            <a:ext cx="5194189" cy="1094416"/>
          </a:xfrm>
          <a:prstGeom prst="rect">
            <a:avLst/>
          </a:prstGeom>
          <a:solidFill>
            <a:schemeClr val="tx1"/>
          </a:solidFill>
        </p:spPr>
      </p:pic>
      <p:pic>
        <p:nvPicPr>
          <p:cNvPr id="6" name="Picture 5"/>
          <p:cNvPicPr>
            <a:picLocks noChangeAspect="1"/>
          </p:cNvPicPr>
          <p:nvPr/>
        </p:nvPicPr>
        <p:blipFill>
          <a:blip r:embed="rId5"/>
          <a:stretch>
            <a:fillRect/>
          </a:stretch>
        </p:blipFill>
        <p:spPr>
          <a:xfrm>
            <a:off x="1372709" y="3282937"/>
            <a:ext cx="4282366" cy="2209701"/>
          </a:xfrm>
          <a:prstGeom prst="rect">
            <a:avLst/>
          </a:prstGeom>
        </p:spPr>
      </p:pic>
      <p:sp>
        <p:nvSpPr>
          <p:cNvPr id="10" name="TextBox 9"/>
          <p:cNvSpPr txBox="1"/>
          <p:nvPr/>
        </p:nvSpPr>
        <p:spPr>
          <a:xfrm>
            <a:off x="3951216" y="5492638"/>
            <a:ext cx="1856260" cy="261610"/>
          </a:xfrm>
          <a:prstGeom prst="rect">
            <a:avLst/>
          </a:prstGeom>
          <a:noFill/>
        </p:spPr>
        <p:txBody>
          <a:bodyPr wrap="square" rtlCol="0">
            <a:spAutoFit/>
          </a:bodyPr>
          <a:lstStyle/>
          <a:p>
            <a:r>
              <a:rPr lang="en-US" sz="1100" dirty="0"/>
              <a:t>Source: Zhou et al., 2023</a:t>
            </a:r>
          </a:p>
        </p:txBody>
      </p:sp>
      <p:sp>
        <p:nvSpPr>
          <p:cNvPr id="11" name="TextBox 10"/>
          <p:cNvSpPr txBox="1"/>
          <p:nvPr/>
        </p:nvSpPr>
        <p:spPr>
          <a:xfrm>
            <a:off x="7868874" y="4958140"/>
            <a:ext cx="3637326" cy="261610"/>
          </a:xfrm>
          <a:prstGeom prst="rect">
            <a:avLst/>
          </a:prstGeom>
          <a:noFill/>
        </p:spPr>
        <p:txBody>
          <a:bodyPr wrap="square" rtlCol="0">
            <a:spAutoFit/>
          </a:bodyPr>
          <a:lstStyle/>
          <a:p>
            <a:r>
              <a:rPr lang="en-US" sz="1100" dirty="0"/>
              <a:t>Source: US Tire Manufacturers Association</a:t>
            </a:r>
          </a:p>
        </p:txBody>
      </p:sp>
      <p:sp>
        <p:nvSpPr>
          <p:cNvPr id="12" name="Text Placeholder 2"/>
          <p:cNvSpPr txBox="1">
            <a:spLocks/>
          </p:cNvSpPr>
          <p:nvPr/>
        </p:nvSpPr>
        <p:spPr>
          <a:xfrm>
            <a:off x="345947" y="6255198"/>
            <a:ext cx="11466687" cy="1961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a:latin typeface="+mj-lt"/>
              </a:rPr>
              <a:t>Occurrence of 6PPD-quinone in Environmental Waters</a:t>
            </a:r>
            <a:endParaRPr lang="en-CA" sz="900" dirty="0">
              <a:latin typeface="+mj-lt"/>
            </a:endParaRPr>
          </a:p>
        </p:txBody>
      </p:sp>
    </p:spTree>
    <p:extLst>
      <p:ext uri="{BB962C8B-B14F-4D97-AF65-F5344CB8AC3E}">
        <p14:creationId xmlns:p14="http://schemas.microsoft.com/office/powerpoint/2010/main" val="14231153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8281" y="390292"/>
            <a:ext cx="9261142" cy="687498"/>
          </a:xfrm>
        </p:spPr>
        <p:txBody>
          <a:bodyPr>
            <a:normAutofit fontScale="90000"/>
          </a:bodyPr>
          <a:lstStyle/>
          <a:p>
            <a:r>
              <a:rPr lang="en-US" dirty="0">
                <a:latin typeface="+mj-lt"/>
              </a:rPr>
              <a:t>Background information</a:t>
            </a:r>
          </a:p>
        </p:txBody>
      </p:sp>
      <p:sp>
        <p:nvSpPr>
          <p:cNvPr id="2" name="Content Placeholder 1"/>
          <p:cNvSpPr>
            <a:spLocks noGrp="1"/>
          </p:cNvSpPr>
          <p:nvPr>
            <p:ph idx="1"/>
          </p:nvPr>
        </p:nvSpPr>
        <p:spPr>
          <a:xfrm>
            <a:off x="838199" y="1379926"/>
            <a:ext cx="10515600" cy="4859080"/>
          </a:xfrm>
        </p:spPr>
        <p:txBody>
          <a:bodyPr/>
          <a:lstStyle/>
          <a:p>
            <a:r>
              <a:rPr lang="en-US" sz="1800" dirty="0">
                <a:latin typeface="+mn-lt"/>
              </a:rPr>
              <a:t>Symptoms associated to “urban runoff mortality syndrome” as far back as 1999</a:t>
            </a:r>
          </a:p>
          <a:p>
            <a:r>
              <a:rPr lang="en-US" sz="1800" dirty="0">
                <a:latin typeface="+mn-lt"/>
              </a:rPr>
              <a:t>Mysterious high mortality rates of salmon before spawning eggs</a:t>
            </a:r>
          </a:p>
          <a:p>
            <a:r>
              <a:rPr lang="en-US" sz="1800" dirty="0">
                <a:latin typeface="+mn-lt"/>
              </a:rPr>
              <a:t>Symptoms like:</a:t>
            </a:r>
          </a:p>
          <a:p>
            <a:pPr lvl="1"/>
            <a:r>
              <a:rPr lang="en-US" sz="1400" dirty="0">
                <a:latin typeface="+mn-lt"/>
              </a:rPr>
              <a:t>Disorientation</a:t>
            </a:r>
          </a:p>
          <a:p>
            <a:pPr lvl="1"/>
            <a:r>
              <a:rPr lang="en-US" sz="1400" dirty="0">
                <a:latin typeface="+mn-lt"/>
              </a:rPr>
              <a:t>Gasping at surface</a:t>
            </a:r>
          </a:p>
          <a:p>
            <a:pPr lvl="1"/>
            <a:r>
              <a:rPr lang="en-US" sz="1400" dirty="0">
                <a:latin typeface="+mn-lt"/>
              </a:rPr>
              <a:t>Death within hours of entering urban streams</a:t>
            </a:r>
          </a:p>
          <a:p>
            <a:pPr lvl="1"/>
            <a:r>
              <a:rPr lang="en-US" sz="1400" dirty="0">
                <a:latin typeface="+mn-lt"/>
              </a:rPr>
              <a:t>Retaining ocean color</a:t>
            </a:r>
          </a:p>
          <a:p>
            <a:r>
              <a:rPr lang="en-US" sz="1800" dirty="0">
                <a:latin typeface="+mn-lt"/>
              </a:rPr>
              <a:t>No disease or pathogens</a:t>
            </a:r>
          </a:p>
        </p:txBody>
      </p:sp>
      <p:pic>
        <p:nvPicPr>
          <p:cNvPr id="4" name="Picture 3"/>
          <p:cNvPicPr>
            <a:picLocks noChangeAspect="1"/>
          </p:cNvPicPr>
          <p:nvPr/>
        </p:nvPicPr>
        <p:blipFill>
          <a:blip r:embed="rId3"/>
          <a:stretch>
            <a:fillRect/>
          </a:stretch>
        </p:blipFill>
        <p:spPr>
          <a:xfrm>
            <a:off x="6406391" y="3010728"/>
            <a:ext cx="4247627" cy="2461838"/>
          </a:xfrm>
          <a:prstGeom prst="rect">
            <a:avLst/>
          </a:prstGeom>
        </p:spPr>
      </p:pic>
      <p:sp>
        <p:nvSpPr>
          <p:cNvPr id="5" name="TextBox 4"/>
          <p:cNvSpPr txBox="1"/>
          <p:nvPr/>
        </p:nvSpPr>
        <p:spPr>
          <a:xfrm>
            <a:off x="8809790" y="5513092"/>
            <a:ext cx="2544009" cy="261610"/>
          </a:xfrm>
          <a:prstGeom prst="rect">
            <a:avLst/>
          </a:prstGeom>
          <a:noFill/>
        </p:spPr>
        <p:txBody>
          <a:bodyPr wrap="square" rtlCol="0">
            <a:spAutoFit/>
          </a:bodyPr>
          <a:lstStyle/>
          <a:p>
            <a:r>
              <a:rPr lang="en-US" sz="1100" dirty="0"/>
              <a:t>Source: AP Photo/Elaine Thompson</a:t>
            </a:r>
          </a:p>
        </p:txBody>
      </p:sp>
      <p:sp>
        <p:nvSpPr>
          <p:cNvPr id="6" name="Text Placeholder 2"/>
          <p:cNvSpPr txBox="1">
            <a:spLocks/>
          </p:cNvSpPr>
          <p:nvPr/>
        </p:nvSpPr>
        <p:spPr>
          <a:xfrm>
            <a:off x="345947" y="6255198"/>
            <a:ext cx="11466687" cy="1961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a:latin typeface="+mj-lt"/>
              </a:rPr>
              <a:t>Occurrence of 6PPD-quinone in Environmental Waters</a:t>
            </a:r>
            <a:endParaRPr lang="en-CA" sz="900" dirty="0">
              <a:latin typeface="+mj-lt"/>
            </a:endParaRPr>
          </a:p>
        </p:txBody>
      </p:sp>
    </p:spTree>
    <p:extLst>
      <p:ext uri="{BB962C8B-B14F-4D97-AF65-F5344CB8AC3E}">
        <p14:creationId xmlns:p14="http://schemas.microsoft.com/office/powerpoint/2010/main" val="3365252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69892" y="392504"/>
            <a:ext cx="9261142" cy="687498"/>
          </a:xfrm>
        </p:spPr>
        <p:txBody>
          <a:bodyPr>
            <a:normAutofit fontScale="90000"/>
          </a:bodyPr>
          <a:lstStyle/>
          <a:p>
            <a:r>
              <a:rPr lang="en-US" dirty="0">
                <a:latin typeface="+mj-lt"/>
              </a:rPr>
              <a:t>Discovery of 6PPD-quinone</a:t>
            </a:r>
          </a:p>
        </p:txBody>
      </p:sp>
      <p:pic>
        <p:nvPicPr>
          <p:cNvPr id="7" name="Picture 6"/>
          <p:cNvPicPr>
            <a:picLocks noChangeAspect="1"/>
          </p:cNvPicPr>
          <p:nvPr/>
        </p:nvPicPr>
        <p:blipFill>
          <a:blip r:embed="rId3"/>
          <a:stretch>
            <a:fillRect/>
          </a:stretch>
        </p:blipFill>
        <p:spPr>
          <a:xfrm>
            <a:off x="2364540" y="1247368"/>
            <a:ext cx="7523646" cy="2412756"/>
          </a:xfrm>
          <a:prstGeom prst="rect">
            <a:avLst/>
          </a:prstGeom>
        </p:spPr>
      </p:pic>
      <p:pic>
        <p:nvPicPr>
          <p:cNvPr id="6" name="Picture 5"/>
          <p:cNvPicPr>
            <a:picLocks noChangeAspect="1"/>
          </p:cNvPicPr>
          <p:nvPr/>
        </p:nvPicPr>
        <p:blipFill rotWithShape="1">
          <a:blip r:embed="rId4"/>
          <a:srcRect t="45057"/>
          <a:stretch/>
        </p:blipFill>
        <p:spPr>
          <a:xfrm>
            <a:off x="4643802" y="3950562"/>
            <a:ext cx="2965122" cy="1997003"/>
          </a:xfrm>
          <a:prstGeom prst="rect">
            <a:avLst/>
          </a:prstGeom>
        </p:spPr>
      </p:pic>
      <p:sp>
        <p:nvSpPr>
          <p:cNvPr id="3" name="Right Brace 2"/>
          <p:cNvSpPr/>
          <p:nvPr/>
        </p:nvSpPr>
        <p:spPr>
          <a:xfrm rot="16200000">
            <a:off x="5715376" y="640096"/>
            <a:ext cx="639192" cy="3147905"/>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p:cNvSpPr txBox="1"/>
          <p:nvPr/>
        </p:nvSpPr>
        <p:spPr>
          <a:xfrm>
            <a:off x="5238077" y="1357754"/>
            <a:ext cx="1934510" cy="369332"/>
          </a:xfrm>
          <a:prstGeom prst="rect">
            <a:avLst/>
          </a:prstGeom>
          <a:noFill/>
        </p:spPr>
        <p:txBody>
          <a:bodyPr wrap="square" rtlCol="0">
            <a:spAutoFit/>
          </a:bodyPr>
          <a:lstStyle/>
          <a:p>
            <a:r>
              <a:rPr lang="en-US" dirty="0"/>
              <a:t>6PPD-quinone</a:t>
            </a:r>
          </a:p>
        </p:txBody>
      </p:sp>
      <p:sp>
        <p:nvSpPr>
          <p:cNvPr id="8" name="Text Placeholder 2"/>
          <p:cNvSpPr txBox="1">
            <a:spLocks/>
          </p:cNvSpPr>
          <p:nvPr/>
        </p:nvSpPr>
        <p:spPr>
          <a:xfrm>
            <a:off x="345947" y="6255198"/>
            <a:ext cx="11466687" cy="1961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a:latin typeface="+mj-lt"/>
              </a:rPr>
              <a:t>Occurrence of 6PPD-quinone in Environmental Waters</a:t>
            </a:r>
            <a:endParaRPr lang="en-CA" sz="900" dirty="0">
              <a:latin typeface="+mj-lt"/>
            </a:endParaRPr>
          </a:p>
        </p:txBody>
      </p:sp>
    </p:spTree>
    <p:extLst>
      <p:ext uri="{BB962C8B-B14F-4D97-AF65-F5344CB8AC3E}">
        <p14:creationId xmlns:p14="http://schemas.microsoft.com/office/powerpoint/2010/main" val="31930700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8281" y="397272"/>
            <a:ext cx="9261142" cy="687498"/>
          </a:xfrm>
        </p:spPr>
        <p:txBody>
          <a:bodyPr>
            <a:normAutofit fontScale="90000"/>
          </a:bodyPr>
          <a:lstStyle/>
          <a:p>
            <a:r>
              <a:rPr lang="en-US" dirty="0">
                <a:latin typeface="+mj-lt"/>
              </a:rPr>
              <a:t>Fate, transport and exposure routes</a:t>
            </a:r>
          </a:p>
        </p:txBody>
      </p:sp>
      <p:pic>
        <p:nvPicPr>
          <p:cNvPr id="5" name="Picture 4"/>
          <p:cNvPicPr>
            <a:picLocks noChangeAspect="1"/>
          </p:cNvPicPr>
          <p:nvPr/>
        </p:nvPicPr>
        <p:blipFill>
          <a:blip r:embed="rId3"/>
          <a:stretch>
            <a:fillRect/>
          </a:stretch>
        </p:blipFill>
        <p:spPr>
          <a:xfrm>
            <a:off x="2071031" y="1144902"/>
            <a:ext cx="8049938" cy="4547224"/>
          </a:xfrm>
          <a:prstGeom prst="rect">
            <a:avLst/>
          </a:prstGeom>
        </p:spPr>
      </p:pic>
      <p:sp>
        <p:nvSpPr>
          <p:cNvPr id="6" name="TextBox 5"/>
          <p:cNvSpPr txBox="1"/>
          <p:nvPr/>
        </p:nvSpPr>
        <p:spPr>
          <a:xfrm>
            <a:off x="8212822" y="5692126"/>
            <a:ext cx="2022223" cy="261610"/>
          </a:xfrm>
          <a:prstGeom prst="rect">
            <a:avLst/>
          </a:prstGeom>
          <a:noFill/>
        </p:spPr>
        <p:txBody>
          <a:bodyPr wrap="square" rtlCol="0">
            <a:spAutoFit/>
          </a:bodyPr>
          <a:lstStyle/>
          <a:p>
            <a:r>
              <a:rPr lang="en-US" sz="1100" dirty="0"/>
              <a:t>Source: </a:t>
            </a:r>
            <a:r>
              <a:rPr lang="en-US" sz="1100" dirty="0" err="1"/>
              <a:t>Nicomel</a:t>
            </a:r>
            <a:r>
              <a:rPr lang="en-US" sz="1100" dirty="0"/>
              <a:t> and Li, 2023</a:t>
            </a:r>
          </a:p>
        </p:txBody>
      </p:sp>
      <p:sp>
        <p:nvSpPr>
          <p:cNvPr id="7" name="Text Placeholder 2"/>
          <p:cNvSpPr txBox="1">
            <a:spLocks/>
          </p:cNvSpPr>
          <p:nvPr/>
        </p:nvSpPr>
        <p:spPr>
          <a:xfrm>
            <a:off x="345947" y="6255198"/>
            <a:ext cx="11466687" cy="1961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a:latin typeface="+mj-lt"/>
              </a:rPr>
              <a:t>Occurrence of 6PPD-quinone in Environmental Waters</a:t>
            </a:r>
            <a:endParaRPr lang="en-CA" sz="900" dirty="0">
              <a:latin typeface="+mj-lt"/>
            </a:endParaRPr>
          </a:p>
        </p:txBody>
      </p:sp>
    </p:spTree>
    <p:extLst>
      <p:ext uri="{BB962C8B-B14F-4D97-AF65-F5344CB8AC3E}">
        <p14:creationId xmlns:p14="http://schemas.microsoft.com/office/powerpoint/2010/main" val="1136863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8281" y="390546"/>
            <a:ext cx="9261142" cy="687498"/>
          </a:xfrm>
        </p:spPr>
        <p:txBody>
          <a:bodyPr>
            <a:normAutofit fontScale="90000"/>
          </a:bodyPr>
          <a:lstStyle/>
          <a:p>
            <a:r>
              <a:rPr lang="en-US" dirty="0">
                <a:latin typeface="+mj-lt"/>
              </a:rPr>
              <a:t>Environmental impact </a:t>
            </a:r>
          </a:p>
        </p:txBody>
      </p:sp>
      <p:pic>
        <p:nvPicPr>
          <p:cNvPr id="4" name="Picture 3"/>
          <p:cNvPicPr>
            <a:picLocks noChangeAspect="1"/>
          </p:cNvPicPr>
          <p:nvPr/>
        </p:nvPicPr>
        <p:blipFill>
          <a:blip r:embed="rId3"/>
          <a:stretch>
            <a:fillRect/>
          </a:stretch>
        </p:blipFill>
        <p:spPr>
          <a:xfrm>
            <a:off x="6906827" y="2170877"/>
            <a:ext cx="4462019" cy="3036976"/>
          </a:xfrm>
          <a:prstGeom prst="rect">
            <a:avLst/>
          </a:prstGeom>
        </p:spPr>
      </p:pic>
      <p:pic>
        <p:nvPicPr>
          <p:cNvPr id="5" name="Picture 4"/>
          <p:cNvPicPr>
            <a:picLocks noChangeAspect="1"/>
          </p:cNvPicPr>
          <p:nvPr/>
        </p:nvPicPr>
        <p:blipFill>
          <a:blip r:embed="rId4"/>
          <a:stretch>
            <a:fillRect/>
          </a:stretch>
        </p:blipFill>
        <p:spPr>
          <a:xfrm>
            <a:off x="2024008" y="1874555"/>
            <a:ext cx="2965122" cy="3634666"/>
          </a:xfrm>
          <a:prstGeom prst="rect">
            <a:avLst/>
          </a:prstGeom>
        </p:spPr>
      </p:pic>
      <p:sp>
        <p:nvSpPr>
          <p:cNvPr id="6" name="TextBox 5"/>
          <p:cNvSpPr txBox="1"/>
          <p:nvPr/>
        </p:nvSpPr>
        <p:spPr>
          <a:xfrm>
            <a:off x="2277638" y="1335939"/>
            <a:ext cx="2457862" cy="369332"/>
          </a:xfrm>
          <a:prstGeom prst="rect">
            <a:avLst/>
          </a:prstGeom>
          <a:noFill/>
        </p:spPr>
        <p:txBody>
          <a:bodyPr wrap="square" rtlCol="0">
            <a:spAutoFit/>
          </a:bodyPr>
          <a:lstStyle/>
          <a:p>
            <a:pPr algn="ctr"/>
            <a:r>
              <a:rPr lang="en-US" dirty="0"/>
              <a:t>First findings in 2020</a:t>
            </a:r>
          </a:p>
        </p:txBody>
      </p:sp>
      <p:sp>
        <p:nvSpPr>
          <p:cNvPr id="7" name="TextBox 6"/>
          <p:cNvSpPr txBox="1"/>
          <p:nvPr/>
        </p:nvSpPr>
        <p:spPr>
          <a:xfrm>
            <a:off x="7841187" y="1369861"/>
            <a:ext cx="2593298" cy="646331"/>
          </a:xfrm>
          <a:prstGeom prst="rect">
            <a:avLst/>
          </a:prstGeom>
          <a:noFill/>
        </p:spPr>
        <p:txBody>
          <a:bodyPr wrap="square" rtlCol="0">
            <a:spAutoFit/>
          </a:bodyPr>
          <a:lstStyle/>
          <a:p>
            <a:pPr algn="ctr"/>
            <a:r>
              <a:rPr lang="en-US" dirty="0"/>
              <a:t>Revised toxicity in 2022 with pure chemical</a:t>
            </a:r>
          </a:p>
        </p:txBody>
      </p:sp>
      <p:sp>
        <p:nvSpPr>
          <p:cNvPr id="8" name="Oval 7"/>
          <p:cNvSpPr/>
          <p:nvPr/>
        </p:nvSpPr>
        <p:spPr>
          <a:xfrm>
            <a:off x="3346882" y="4843869"/>
            <a:ext cx="1411549" cy="83463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9314156" y="3592117"/>
            <a:ext cx="1800687" cy="93188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310975" y="5493839"/>
            <a:ext cx="1653722" cy="369332"/>
          </a:xfrm>
          <a:prstGeom prst="rect">
            <a:avLst/>
          </a:prstGeom>
          <a:noFill/>
        </p:spPr>
        <p:txBody>
          <a:bodyPr wrap="none" rtlCol="0">
            <a:spAutoFit/>
          </a:bodyPr>
          <a:lstStyle/>
          <a:p>
            <a:r>
              <a:rPr lang="en-US" dirty="0"/>
              <a:t>NOEC = 34 ng/L</a:t>
            </a:r>
          </a:p>
        </p:txBody>
      </p:sp>
      <p:sp>
        <p:nvSpPr>
          <p:cNvPr id="11" name="Text Placeholder 2"/>
          <p:cNvSpPr txBox="1">
            <a:spLocks/>
          </p:cNvSpPr>
          <p:nvPr/>
        </p:nvSpPr>
        <p:spPr>
          <a:xfrm>
            <a:off x="345947" y="6255198"/>
            <a:ext cx="11466687" cy="1961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dirty="0">
                <a:latin typeface="+mj-lt"/>
              </a:rPr>
              <a:t>Occurrence of 6PPD-quinone in Environmental Waters</a:t>
            </a:r>
            <a:endParaRPr lang="en-CA" sz="900" dirty="0">
              <a:latin typeface="+mj-lt"/>
            </a:endParaRPr>
          </a:p>
        </p:txBody>
      </p:sp>
    </p:spTree>
    <p:extLst>
      <p:ext uri="{BB962C8B-B14F-4D97-AF65-F5344CB8AC3E}">
        <p14:creationId xmlns:p14="http://schemas.microsoft.com/office/powerpoint/2010/main" val="4212873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5059" y="399699"/>
            <a:ext cx="9261142" cy="687498"/>
          </a:xfrm>
        </p:spPr>
        <p:txBody>
          <a:bodyPr>
            <a:normAutofit fontScale="90000"/>
          </a:bodyPr>
          <a:lstStyle/>
          <a:p>
            <a:r>
              <a:rPr lang="en-US" dirty="0">
                <a:latin typeface="+mj-lt"/>
              </a:rPr>
              <a:t>Environmental impact </a:t>
            </a:r>
          </a:p>
        </p:txBody>
      </p:sp>
      <p:pic>
        <p:nvPicPr>
          <p:cNvPr id="1026" name="Picture 2" descr="https://ars.els-cdn.com/content/image/1-s2.0-S0160412024002630-gr5_lrg.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b="2201"/>
          <a:stretch/>
        </p:blipFill>
        <p:spPr bwMode="auto">
          <a:xfrm>
            <a:off x="2254646" y="1070419"/>
            <a:ext cx="7235234" cy="47173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776595" y="5763102"/>
            <a:ext cx="1837044" cy="261610"/>
          </a:xfrm>
          <a:prstGeom prst="rect">
            <a:avLst/>
          </a:prstGeom>
          <a:noFill/>
        </p:spPr>
        <p:txBody>
          <a:bodyPr wrap="square" rtlCol="0">
            <a:spAutoFit/>
          </a:bodyPr>
          <a:lstStyle/>
          <a:p>
            <a:r>
              <a:rPr lang="en-US" sz="1100" dirty="0"/>
              <a:t>Source: Jiang et al., 2024</a:t>
            </a:r>
          </a:p>
        </p:txBody>
      </p:sp>
      <p:sp>
        <p:nvSpPr>
          <p:cNvPr id="5" name="Text Placeholder 2"/>
          <p:cNvSpPr txBox="1">
            <a:spLocks/>
          </p:cNvSpPr>
          <p:nvPr/>
        </p:nvSpPr>
        <p:spPr>
          <a:xfrm>
            <a:off x="345947" y="6255198"/>
            <a:ext cx="11466687" cy="1961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dirty="0">
                <a:latin typeface="+mj-lt"/>
              </a:rPr>
              <a:t>Occurrence of 6PPD-quinone in Environmental Waters</a:t>
            </a:r>
            <a:endParaRPr lang="en-CA" sz="900" dirty="0">
              <a:latin typeface="+mj-lt"/>
            </a:endParaRPr>
          </a:p>
        </p:txBody>
      </p:sp>
    </p:spTree>
    <p:extLst>
      <p:ext uri="{BB962C8B-B14F-4D97-AF65-F5344CB8AC3E}">
        <p14:creationId xmlns:p14="http://schemas.microsoft.com/office/powerpoint/2010/main" val="30172562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9892" y="403657"/>
            <a:ext cx="9261142" cy="687498"/>
          </a:xfrm>
        </p:spPr>
        <p:txBody>
          <a:bodyPr>
            <a:normAutofit fontScale="90000"/>
          </a:bodyPr>
          <a:lstStyle/>
          <a:p>
            <a:r>
              <a:rPr lang="en-US" dirty="0">
                <a:latin typeface="+mj-lt"/>
              </a:rPr>
              <a:t>Environmental impact </a:t>
            </a:r>
          </a:p>
        </p:txBody>
      </p:sp>
      <p:pic>
        <p:nvPicPr>
          <p:cNvPr id="2052" name="Picture 4" descr="https://pubs.acs.org/cms/10.1021/acs.est.3c01040/asset/images/large/es3c01040_0009.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3792" y="1461126"/>
            <a:ext cx="7681043" cy="414068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120543" y="5601809"/>
            <a:ext cx="1846385" cy="261610"/>
          </a:xfrm>
          <a:prstGeom prst="rect">
            <a:avLst/>
          </a:prstGeom>
          <a:noFill/>
        </p:spPr>
        <p:txBody>
          <a:bodyPr wrap="square" rtlCol="0">
            <a:spAutoFit/>
          </a:bodyPr>
          <a:lstStyle/>
          <a:p>
            <a:r>
              <a:rPr lang="en-US" sz="1100" dirty="0"/>
              <a:t>Source: Greer et al., 2023</a:t>
            </a:r>
          </a:p>
        </p:txBody>
      </p:sp>
      <p:sp>
        <p:nvSpPr>
          <p:cNvPr id="5" name="Text Placeholder 2"/>
          <p:cNvSpPr txBox="1">
            <a:spLocks/>
          </p:cNvSpPr>
          <p:nvPr/>
        </p:nvSpPr>
        <p:spPr>
          <a:xfrm>
            <a:off x="345947" y="6255198"/>
            <a:ext cx="11466687" cy="1961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dirty="0">
                <a:latin typeface="+mj-lt"/>
              </a:rPr>
              <a:t>Occurrence of 6PPD-quinone in Environmental Waters</a:t>
            </a:r>
            <a:endParaRPr lang="en-CA" sz="900" dirty="0">
              <a:latin typeface="+mj-lt"/>
            </a:endParaRPr>
          </a:p>
        </p:txBody>
      </p:sp>
    </p:spTree>
    <p:extLst>
      <p:ext uri="{BB962C8B-B14F-4D97-AF65-F5344CB8AC3E}">
        <p14:creationId xmlns:p14="http://schemas.microsoft.com/office/powerpoint/2010/main" val="586529380"/>
      </p:ext>
    </p:extLst>
  </p:cSld>
  <p:clrMapOvr>
    <a:masterClrMapping/>
  </p:clrMapOvr>
</p:sld>
</file>

<file path=ppt/theme/theme1.xml><?xml version="1.0" encoding="utf-8"?>
<a:theme xmlns:a="http://schemas.openxmlformats.org/drawingml/2006/main" name="Office Theme">
  <a:themeElements>
    <a:clrScheme name="Custom 1">
      <a:dk1>
        <a:srgbClr val="FFFFFF"/>
      </a:dk1>
      <a:lt1>
        <a:srgbClr val="FFFFFF"/>
      </a:lt1>
      <a:dk2>
        <a:srgbClr val="3C3C3C"/>
      </a:dk2>
      <a:lt2>
        <a:srgbClr val="F2F2F2"/>
      </a:lt2>
      <a:accent1>
        <a:srgbClr val="FFC000"/>
      </a:accent1>
      <a:accent2>
        <a:srgbClr val="C55A11"/>
      </a:accent2>
      <a:accent3>
        <a:srgbClr val="A5A5A5"/>
      </a:accent3>
      <a:accent4>
        <a:srgbClr val="2F5496"/>
      </a:accent4>
      <a:accent5>
        <a:srgbClr val="4472C4"/>
      </a:accent5>
      <a:accent6>
        <a:srgbClr val="70AD47"/>
      </a:accent6>
      <a:hlink>
        <a:srgbClr val="0563C1"/>
      </a:hlink>
      <a:folHlink>
        <a:srgbClr val="954F72"/>
      </a:folHlink>
    </a:clrScheme>
    <a:fontScheme name="Roboto">
      <a:majorFont>
        <a:latin typeface="Roboto Black"/>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AGAT">
      <a:dk1>
        <a:srgbClr val="FFFFFF"/>
      </a:dk1>
      <a:lt1>
        <a:srgbClr val="FFFFFF"/>
      </a:lt1>
      <a:dk2>
        <a:srgbClr val="3C3C3C"/>
      </a:dk2>
      <a:lt2>
        <a:srgbClr val="F2F2F2"/>
      </a:lt2>
      <a:accent1>
        <a:srgbClr val="FFC000"/>
      </a:accent1>
      <a:accent2>
        <a:srgbClr val="C55A11"/>
      </a:accent2>
      <a:accent3>
        <a:srgbClr val="A5A5A5"/>
      </a:accent3>
      <a:accent4>
        <a:srgbClr val="2F5496"/>
      </a:accent4>
      <a:accent5>
        <a:srgbClr val="4472C4"/>
      </a:accent5>
      <a:accent6>
        <a:srgbClr val="70AD47"/>
      </a:accent6>
      <a:hlink>
        <a:srgbClr val="0563C1"/>
      </a:hlink>
      <a:folHlink>
        <a:srgbClr val="954F72"/>
      </a:folHlink>
    </a:clrScheme>
    <a:fontScheme name="Roboto">
      <a:majorFont>
        <a:latin typeface="Roboto Black"/>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Custom Design">
  <a:themeElements>
    <a:clrScheme name="AGAT">
      <a:dk1>
        <a:srgbClr val="FFFFFF"/>
      </a:dk1>
      <a:lt1>
        <a:srgbClr val="FFFFFF"/>
      </a:lt1>
      <a:dk2>
        <a:srgbClr val="3C3C3C"/>
      </a:dk2>
      <a:lt2>
        <a:srgbClr val="F2F2F2"/>
      </a:lt2>
      <a:accent1>
        <a:srgbClr val="FFC000"/>
      </a:accent1>
      <a:accent2>
        <a:srgbClr val="C55A11"/>
      </a:accent2>
      <a:accent3>
        <a:srgbClr val="A5A5A5"/>
      </a:accent3>
      <a:accent4>
        <a:srgbClr val="2F5496"/>
      </a:accent4>
      <a:accent5>
        <a:srgbClr val="4472C4"/>
      </a:accent5>
      <a:accent6>
        <a:srgbClr val="70AD47"/>
      </a:accent6>
      <a:hlink>
        <a:srgbClr val="0563C1"/>
      </a:hlink>
      <a:folHlink>
        <a:srgbClr val="954F72"/>
      </a:folHlink>
    </a:clrScheme>
    <a:fontScheme name="Roboto">
      <a:majorFont>
        <a:latin typeface="Roboto Black"/>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Custom 1">
      <a:dk1>
        <a:srgbClr val="181818"/>
      </a:dk1>
      <a:lt1>
        <a:srgbClr val="FFFFFF"/>
      </a:lt1>
      <a:dk2>
        <a:srgbClr val="3C3C3C"/>
      </a:dk2>
      <a:lt2>
        <a:srgbClr val="F2F2F2"/>
      </a:lt2>
      <a:accent1>
        <a:srgbClr val="FFC000"/>
      </a:accent1>
      <a:accent2>
        <a:srgbClr val="C55A11"/>
      </a:accent2>
      <a:accent3>
        <a:srgbClr val="A5A5A5"/>
      </a:accent3>
      <a:accent4>
        <a:srgbClr val="2F5496"/>
      </a:accent4>
      <a:accent5>
        <a:srgbClr val="4472C4"/>
      </a:accent5>
      <a:accent6>
        <a:srgbClr val="70AD47"/>
      </a:accent6>
      <a:hlink>
        <a:srgbClr val="0563C1"/>
      </a:hlink>
      <a:folHlink>
        <a:srgbClr val="954F72"/>
      </a:folHlink>
    </a:clrScheme>
    <a:fontScheme name="Roboto">
      <a:majorFont>
        <a:latin typeface="Roboto Black"/>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ustom Design">
  <a:themeElements>
    <a:clrScheme name="Custom 1">
      <a:dk1>
        <a:srgbClr val="181818"/>
      </a:dk1>
      <a:lt1>
        <a:srgbClr val="FFFFFF"/>
      </a:lt1>
      <a:dk2>
        <a:srgbClr val="3C3C3C"/>
      </a:dk2>
      <a:lt2>
        <a:srgbClr val="F2F2F2"/>
      </a:lt2>
      <a:accent1>
        <a:srgbClr val="FFC000"/>
      </a:accent1>
      <a:accent2>
        <a:srgbClr val="C55A11"/>
      </a:accent2>
      <a:accent3>
        <a:srgbClr val="A5A5A5"/>
      </a:accent3>
      <a:accent4>
        <a:srgbClr val="2F5496"/>
      </a:accent4>
      <a:accent5>
        <a:srgbClr val="4472C4"/>
      </a:accent5>
      <a:accent6>
        <a:srgbClr val="70AD47"/>
      </a:accent6>
      <a:hlink>
        <a:srgbClr val="0563C1"/>
      </a:hlink>
      <a:folHlink>
        <a:srgbClr val="954F72"/>
      </a:folHlink>
    </a:clrScheme>
    <a:fontScheme name="Roboto">
      <a:majorFont>
        <a:latin typeface="Roboto Black"/>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3E4F19A7-A959-40BB-972C-4880BAF8EB09}"/>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2644</TotalTime>
  <Words>2257</Words>
  <Application>Microsoft Office PowerPoint</Application>
  <PresentationFormat>Widescreen</PresentationFormat>
  <Paragraphs>288</Paragraphs>
  <Slides>22</Slides>
  <Notes>20</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22</vt:i4>
      </vt:variant>
    </vt:vector>
  </HeadingPairs>
  <TitlesOfParts>
    <vt:vector size="36" baseType="lpstr">
      <vt:lpstr>Arial</vt:lpstr>
      <vt:lpstr>Calibri</vt:lpstr>
      <vt:lpstr>Calibri Light</vt:lpstr>
      <vt:lpstr>Franklin Gothic Book</vt:lpstr>
      <vt:lpstr>Franklin Gothic Medium</vt:lpstr>
      <vt:lpstr>Microsoft Sans Serif</vt:lpstr>
      <vt:lpstr>Roboto Black</vt:lpstr>
      <vt:lpstr>Roboto Light</vt:lpstr>
      <vt:lpstr>Office Theme</vt:lpstr>
      <vt:lpstr>Custom Design</vt:lpstr>
      <vt:lpstr>3_Custom Design</vt:lpstr>
      <vt:lpstr>1_Custom Design</vt:lpstr>
      <vt:lpstr>2_Custom Design</vt:lpstr>
      <vt:lpstr>Office 2013 - 2022 Theme</vt:lpstr>
      <vt:lpstr>Occurrence of 6PPD-quinone in Environmental Waters</vt:lpstr>
      <vt:lpstr>Outline</vt:lpstr>
      <vt:lpstr>What’s 6PPD-quinone?</vt:lpstr>
      <vt:lpstr>Background information</vt:lpstr>
      <vt:lpstr>Discovery of 6PPD-quinone</vt:lpstr>
      <vt:lpstr>Fate, transport and exposure routes</vt:lpstr>
      <vt:lpstr>Environmental impact </vt:lpstr>
      <vt:lpstr>Environmental impact </vt:lpstr>
      <vt:lpstr>Environmental impact </vt:lpstr>
      <vt:lpstr>Environmental impact </vt:lpstr>
      <vt:lpstr>Method Development &amp; Validation</vt:lpstr>
      <vt:lpstr>Analytical method </vt:lpstr>
      <vt:lpstr>Analytical Method</vt:lpstr>
      <vt:lpstr>Analytical method </vt:lpstr>
      <vt:lpstr>Analytical method </vt:lpstr>
      <vt:lpstr>Occurrence</vt:lpstr>
      <vt:lpstr>AGAT monitoring study</vt:lpstr>
      <vt:lpstr>AGAT monitoring study</vt:lpstr>
      <vt:lpstr>Regulatory landscape</vt:lpstr>
      <vt:lpstr>Regulatory landscape</vt:lpstr>
      <vt:lpstr>What’s next?</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Mario Palma</dc:creator>
  <cp:lastModifiedBy>Egemen Aydin</cp:lastModifiedBy>
  <cp:revision>39</cp:revision>
  <dcterms:created xsi:type="dcterms:W3CDTF">2025-04-07T18:41:16Z</dcterms:created>
  <dcterms:modified xsi:type="dcterms:W3CDTF">2026-04-02T17:56:59Z</dcterms:modified>
</cp:coreProperties>
</file>