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860" r:id="rId5"/>
    <p:sldMasterId id="2147483889" r:id="rId6"/>
  </p:sldMasterIdLst>
  <p:notesMasterIdLst>
    <p:notesMasterId r:id="rId33"/>
  </p:notesMasterIdLst>
  <p:handoutMasterIdLst>
    <p:handoutMasterId r:id="rId34"/>
  </p:handoutMasterIdLst>
  <p:sldIdLst>
    <p:sldId id="2147481364" r:id="rId7"/>
    <p:sldId id="1747" r:id="rId8"/>
    <p:sldId id="2147481374" r:id="rId9"/>
    <p:sldId id="2147481371" r:id="rId10"/>
    <p:sldId id="2147481370" r:id="rId11"/>
    <p:sldId id="2147481372" r:id="rId12"/>
    <p:sldId id="2147481377" r:id="rId13"/>
    <p:sldId id="2147481378" r:id="rId14"/>
    <p:sldId id="2147481380" r:id="rId15"/>
    <p:sldId id="2147481381" r:id="rId16"/>
    <p:sldId id="2147481384" r:id="rId17"/>
    <p:sldId id="2147481382" r:id="rId18"/>
    <p:sldId id="2147481383" r:id="rId19"/>
    <p:sldId id="1778" r:id="rId20"/>
    <p:sldId id="2147481385" r:id="rId21"/>
    <p:sldId id="1807" r:id="rId22"/>
    <p:sldId id="2147481393" r:id="rId23"/>
    <p:sldId id="2147481392" r:id="rId24"/>
    <p:sldId id="2147481404" r:id="rId25"/>
    <p:sldId id="2147481395" r:id="rId26"/>
    <p:sldId id="2147481403" r:id="rId27"/>
    <p:sldId id="2147481397" r:id="rId28"/>
    <p:sldId id="2147481399" r:id="rId29"/>
    <p:sldId id="2147481398" r:id="rId30"/>
    <p:sldId id="2147481401" r:id="rId31"/>
    <p:sldId id="21474814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D1C45D-77A4-D541-6F1A-6E06C5957BE7}" name="Rutherford, Alana" initials="RA" userId="S::alana.rutherford@stantec.com::9acaa643-b1a4-48e9-8b9e-c56e3a3aca1e" providerId="AD"/>
  <p188:author id="{384277CB-8A95-1D4B-AC5D-ED512D23869E}" name="Ryter, Erika" initials="ER" userId="S::erika.ryter@stantec.com::c3b796b7-d201-44e1-9855-a6dfc1daf5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edman, Andrew" initials="WA" lastIdx="1" clrIdx="0">
    <p:extLst>
      <p:ext uri="{19B8F6BF-5375-455C-9EA6-DF929625EA0E}">
        <p15:presenceInfo xmlns:p15="http://schemas.microsoft.com/office/powerpoint/2012/main" userId="S::Andrew.Wedman@stantec.com::a4500bbe-6dea-4781-b385-e92dbec2d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C9C4BD"/>
    <a:srgbClr val="F2EFEC"/>
    <a:srgbClr val="ED6631"/>
    <a:srgbClr val="E2DDDB"/>
    <a:srgbClr val="1A845C"/>
    <a:srgbClr val="2A73D9"/>
    <a:srgbClr val="F3BE0A"/>
    <a:srgbClr val="F4B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559" autoAdjust="0"/>
  </p:normalViewPr>
  <p:slideViewPr>
    <p:cSldViewPr snapToGrid="0">
      <p:cViewPr varScale="1">
        <p:scale>
          <a:sx n="81" d="100"/>
          <a:sy n="81" d="100"/>
        </p:scale>
        <p:origin x="1026" y="9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122" d="100"/>
          <a:sy n="122" d="100"/>
        </p:scale>
        <p:origin x="500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A0218-PPFSS01\WORK_GROUP2\01221\active\122170687\05_report_deliv\draft_doc\Conferences\RemTech_2026\20241112-122170687-GW%20plots-HR.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A0218-PPFSS01\WORK_GROUP2\01221\active\122170687\05_report_deliv\draft_doc\Conferences\RemTech_2026\20241112-122170687-GW%20plots-HR.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A0218-PPFSS01\WORK_GROUP2\01221\active\122170687\05_report_deliv\draft_doc\Conferences\RemTech_2026\20241112-122170687-GW%20plots-HR.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A0218-PPFSS01\WORK_GROUP2\01221\active\122170687\05_report_deliv\draft_doc\Conferences\RemTech_2026\20241112-122170687-GW%20plots-HR.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A0218-PPFSS01\WORK_GROUP2\01221\active\122170687\05_report_deliv\draft_doc\Conferences\RemTech_2026\20241112-122170687-GW%20plots-H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840548015433548E-2"/>
          <c:y val="7.3803976721702122E-2"/>
          <c:w val="0.84366297323386519"/>
          <c:h val="0.76105764082194471"/>
        </c:manualLayout>
      </c:layout>
      <c:lineChart>
        <c:grouping val="standard"/>
        <c:varyColors val="0"/>
        <c:ser>
          <c:idx val="4"/>
          <c:order val="0"/>
          <c:tx>
            <c:strRef>
              <c:f>CrossTab!$C$329</c:f>
              <c:strCache>
                <c:ptCount val="1"/>
                <c:pt idx="0">
                  <c:v>Tetrachloroethene (PCE)</c:v>
                </c:pt>
              </c:strCache>
            </c:strRef>
          </c:tx>
          <c:spPr>
            <a:ln w="12700" cap="rnd">
              <a:solidFill>
                <a:srgbClr val="F7E609"/>
              </a:solidFill>
              <a:round/>
            </a:ln>
            <a:effectLst/>
          </c:spPr>
          <c:marker>
            <c:symbol val="circle"/>
            <c:size val="5"/>
            <c:spPr>
              <a:solidFill>
                <a:srgbClr val="F7E609"/>
              </a:solidFill>
              <a:ln w="9525">
                <a:solidFill>
                  <a:srgbClr val="F7E609"/>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CrossTab!$C$330:$C$343</c:f>
              <c:numCache>
                <c:formatCode>General</c:formatCode>
                <c:ptCount val="14"/>
                <c:pt idx="0">
                  <c:v>180</c:v>
                </c:pt>
                <c:pt idx="1">
                  <c:v>85</c:v>
                </c:pt>
                <c:pt idx="2">
                  <c:v>210</c:v>
                </c:pt>
                <c:pt idx="3">
                  <c:v>160</c:v>
                </c:pt>
                <c:pt idx="4">
                  <c:v>170</c:v>
                </c:pt>
                <c:pt idx="5">
                  <c:v>220</c:v>
                </c:pt>
                <c:pt idx="7">
                  <c:v>1E-3</c:v>
                </c:pt>
                <c:pt idx="8">
                  <c:v>1E-3</c:v>
                </c:pt>
                <c:pt idx="9">
                  <c:v>1E-3</c:v>
                </c:pt>
                <c:pt idx="10">
                  <c:v>1E-3</c:v>
                </c:pt>
                <c:pt idx="11">
                  <c:v>1E-3</c:v>
                </c:pt>
                <c:pt idx="12">
                  <c:v>1E-3</c:v>
                </c:pt>
                <c:pt idx="13">
                  <c:v>1E-3</c:v>
                </c:pt>
              </c:numCache>
            </c:numRef>
          </c:val>
          <c:smooth val="0"/>
          <c:extLst>
            <c:ext xmlns:c16="http://schemas.microsoft.com/office/drawing/2014/chart" uri="{C3380CC4-5D6E-409C-BE32-E72D297353CC}">
              <c16:uniqueId val="{00000000-D1FC-45CA-B065-2BE01B5C2554}"/>
            </c:ext>
          </c:extLst>
        </c:ser>
        <c:ser>
          <c:idx val="6"/>
          <c:order val="1"/>
          <c:tx>
            <c:strRef>
              <c:f>CrossTab!$D$329</c:f>
              <c:strCache>
                <c:ptCount val="1"/>
                <c:pt idx="0">
                  <c:v>Trichloroethene (TCE)</c:v>
                </c:pt>
              </c:strCache>
            </c:strRef>
          </c:tx>
          <c:spPr>
            <a:ln w="12700" cap="rnd">
              <a:solidFill>
                <a:schemeClr val="accent6"/>
              </a:solidFill>
              <a:round/>
            </a:ln>
            <a:effectLst/>
          </c:spPr>
          <c:marker>
            <c:symbol val="circle"/>
            <c:size val="5"/>
            <c:spPr>
              <a:solidFill>
                <a:schemeClr val="accent6"/>
              </a:solidFill>
              <a:ln w="9525">
                <a:no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CrossTab!$D$330:$D$343</c:f>
              <c:numCache>
                <c:formatCode>General</c:formatCode>
                <c:ptCount val="14"/>
                <c:pt idx="0">
                  <c:v>19</c:v>
                </c:pt>
                <c:pt idx="1">
                  <c:v>21</c:v>
                </c:pt>
                <c:pt idx="2">
                  <c:v>17</c:v>
                </c:pt>
                <c:pt idx="3">
                  <c:v>13</c:v>
                </c:pt>
                <c:pt idx="4">
                  <c:v>16</c:v>
                </c:pt>
                <c:pt idx="5">
                  <c:v>19</c:v>
                </c:pt>
                <c:pt idx="7">
                  <c:v>1E-3</c:v>
                </c:pt>
                <c:pt idx="8">
                  <c:v>1E-3</c:v>
                </c:pt>
                <c:pt idx="9">
                  <c:v>1E-3</c:v>
                </c:pt>
                <c:pt idx="10">
                  <c:v>0.2</c:v>
                </c:pt>
                <c:pt idx="11">
                  <c:v>1E-3</c:v>
                </c:pt>
                <c:pt idx="12">
                  <c:v>1E-3</c:v>
                </c:pt>
                <c:pt idx="13">
                  <c:v>1E-3</c:v>
                </c:pt>
              </c:numCache>
            </c:numRef>
          </c:val>
          <c:smooth val="0"/>
          <c:extLst>
            <c:ext xmlns:c16="http://schemas.microsoft.com/office/drawing/2014/chart" uri="{C3380CC4-5D6E-409C-BE32-E72D297353CC}">
              <c16:uniqueId val="{00000001-D1FC-45CA-B065-2BE01B5C2554}"/>
            </c:ext>
          </c:extLst>
        </c:ser>
        <c:ser>
          <c:idx val="1"/>
          <c:order val="2"/>
          <c:tx>
            <c:strRef>
              <c:f>CrossTab!$E$329</c:f>
              <c:strCache>
                <c:ptCount val="1"/>
                <c:pt idx="0">
                  <c:v>Dichloroethene, cis-1,2-</c:v>
                </c:pt>
              </c:strCache>
            </c:strRef>
          </c:tx>
          <c:spPr>
            <a:ln w="12700"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CrossTab!$E$330:$E$343</c:f>
              <c:numCache>
                <c:formatCode>General</c:formatCode>
                <c:ptCount val="14"/>
                <c:pt idx="0">
                  <c:v>14</c:v>
                </c:pt>
                <c:pt idx="1">
                  <c:v>4.0999999999999996</c:v>
                </c:pt>
                <c:pt idx="2">
                  <c:v>15</c:v>
                </c:pt>
                <c:pt idx="3">
                  <c:v>22</c:v>
                </c:pt>
                <c:pt idx="4">
                  <c:v>2.8</c:v>
                </c:pt>
                <c:pt idx="5">
                  <c:v>64</c:v>
                </c:pt>
                <c:pt idx="7">
                  <c:v>1E-3</c:v>
                </c:pt>
                <c:pt idx="8">
                  <c:v>0.92</c:v>
                </c:pt>
                <c:pt idx="9">
                  <c:v>2.2000000000000002</c:v>
                </c:pt>
                <c:pt idx="10">
                  <c:v>0.79</c:v>
                </c:pt>
                <c:pt idx="11">
                  <c:v>0.9</c:v>
                </c:pt>
                <c:pt idx="12">
                  <c:v>0.76</c:v>
                </c:pt>
                <c:pt idx="13">
                  <c:v>0.56999999999999995</c:v>
                </c:pt>
              </c:numCache>
            </c:numRef>
          </c:val>
          <c:smooth val="0"/>
          <c:extLst>
            <c:ext xmlns:c16="http://schemas.microsoft.com/office/drawing/2014/chart" uri="{C3380CC4-5D6E-409C-BE32-E72D297353CC}">
              <c16:uniqueId val="{00000002-D1FC-45CA-B065-2BE01B5C2554}"/>
            </c:ext>
          </c:extLst>
        </c:ser>
        <c:ser>
          <c:idx val="7"/>
          <c:order val="3"/>
          <c:tx>
            <c:strRef>
              <c:f>CrossTab!$F$329</c:f>
              <c:strCache>
                <c:ptCount val="1"/>
                <c:pt idx="0">
                  <c:v>Vinyl Chloride</c:v>
                </c:pt>
              </c:strCache>
            </c:strRef>
          </c:tx>
          <c:spPr>
            <a:ln w="12700" cap="rnd">
              <a:solidFill>
                <a:srgbClr val="0070C0"/>
              </a:solidFill>
              <a:round/>
            </a:ln>
            <a:effectLst/>
          </c:spPr>
          <c:marker>
            <c:symbol val="circle"/>
            <c:size val="5"/>
            <c:spPr>
              <a:solidFill>
                <a:srgbClr val="0070C0"/>
              </a:solidFill>
              <a:ln w="9525">
                <a:solidFill>
                  <a:srgbClr val="0070C0"/>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CrossTab!$F$330:$F$343</c:f>
              <c:numCache>
                <c:formatCode>General</c:formatCode>
                <c:ptCount val="14"/>
                <c:pt idx="0">
                  <c:v>1E-3</c:v>
                </c:pt>
                <c:pt idx="1">
                  <c:v>1E-3</c:v>
                </c:pt>
                <c:pt idx="2">
                  <c:v>1E-3</c:v>
                </c:pt>
                <c:pt idx="3">
                  <c:v>1E-3</c:v>
                </c:pt>
                <c:pt idx="4">
                  <c:v>1E-3</c:v>
                </c:pt>
                <c:pt idx="5">
                  <c:v>1.7</c:v>
                </c:pt>
                <c:pt idx="7">
                  <c:v>0.36</c:v>
                </c:pt>
                <c:pt idx="8">
                  <c:v>1.9</c:v>
                </c:pt>
                <c:pt idx="9">
                  <c:v>11</c:v>
                </c:pt>
                <c:pt idx="10">
                  <c:v>1.5</c:v>
                </c:pt>
                <c:pt idx="11">
                  <c:v>1.6</c:v>
                </c:pt>
                <c:pt idx="12">
                  <c:v>1.5</c:v>
                </c:pt>
                <c:pt idx="13">
                  <c:v>0.64</c:v>
                </c:pt>
              </c:numCache>
            </c:numRef>
          </c:val>
          <c:smooth val="0"/>
          <c:extLst>
            <c:ext xmlns:c16="http://schemas.microsoft.com/office/drawing/2014/chart" uri="{C3380CC4-5D6E-409C-BE32-E72D297353CC}">
              <c16:uniqueId val="{00000003-D1FC-45CA-B065-2BE01B5C2554}"/>
            </c:ext>
          </c:extLst>
        </c:ser>
        <c:ser>
          <c:idx val="2"/>
          <c:order val="4"/>
          <c:tx>
            <c:strRef>
              <c:f>CrossTab!$G$329</c:f>
              <c:strCache>
                <c:ptCount val="1"/>
                <c:pt idx="0">
                  <c:v>Ethylene (Ethene)</c:v>
                </c:pt>
              </c:strCache>
            </c:strRef>
          </c:tx>
          <c:spPr>
            <a:ln w="12700" cap="rnd">
              <a:solidFill>
                <a:srgbClr val="7030A0"/>
              </a:solidFill>
              <a:round/>
            </a:ln>
            <a:effectLst/>
          </c:spPr>
          <c:marker>
            <c:symbol val="star"/>
            <c:size val="5"/>
            <c:spPr>
              <a:solidFill>
                <a:srgbClr val="7030A0"/>
              </a:solidFill>
              <a:ln w="9525">
                <a:solidFill>
                  <a:srgbClr val="7030A0"/>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CrossTab!$G$330:$G$343</c:f>
              <c:numCache>
                <c:formatCode>General</c:formatCode>
                <c:ptCount val="14"/>
                <c:pt idx="0">
                  <c:v>1E-3</c:v>
                </c:pt>
                <c:pt idx="4">
                  <c:v>1E-3</c:v>
                </c:pt>
                <c:pt idx="5">
                  <c:v>1E-3</c:v>
                </c:pt>
                <c:pt idx="8">
                  <c:v>1.7999999999999999E-2</c:v>
                </c:pt>
                <c:pt idx="9">
                  <c:v>3.9E-2</c:v>
                </c:pt>
                <c:pt idx="10">
                  <c:v>8.9999999999999993E-3</c:v>
                </c:pt>
                <c:pt idx="11">
                  <c:v>8.9999999999999993E-3</c:v>
                </c:pt>
                <c:pt idx="12">
                  <c:v>5.0000000000000001E-3</c:v>
                </c:pt>
                <c:pt idx="13">
                  <c:v>2E-3</c:v>
                </c:pt>
              </c:numCache>
            </c:numRef>
          </c:val>
          <c:smooth val="0"/>
          <c:extLst>
            <c:ext xmlns:c16="http://schemas.microsoft.com/office/drawing/2014/chart" uri="{C3380CC4-5D6E-409C-BE32-E72D297353CC}">
              <c16:uniqueId val="{00000004-D1FC-45CA-B065-2BE01B5C2554}"/>
            </c:ext>
          </c:extLst>
        </c:ser>
        <c:ser>
          <c:idx val="5"/>
          <c:order val="5"/>
          <c:tx>
            <c:strRef>
              <c:f>CrossTab!$H$329</c:f>
              <c:strCache>
                <c:ptCount val="1"/>
                <c:pt idx="0">
                  <c:v>Total Organic Carbon</c:v>
                </c:pt>
              </c:strCache>
            </c:strRef>
          </c:tx>
          <c:spPr>
            <a:ln w="12700" cap="rnd">
              <a:solidFill>
                <a:schemeClr val="tx2"/>
              </a:solidFill>
              <a:round/>
            </a:ln>
            <a:effectLst/>
          </c:spPr>
          <c:marker>
            <c:symbol val="triangle"/>
            <c:size val="5"/>
            <c:spPr>
              <a:solidFill>
                <a:schemeClr val="tx1">
                  <a:lumMod val="50000"/>
                  <a:lumOff val="50000"/>
                </a:schemeClr>
              </a:solidFill>
              <a:ln w="9525">
                <a:solidFill>
                  <a:schemeClr val="tx2"/>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CrossTab!$H$330:$H$343</c:f>
              <c:numCache>
                <c:formatCode>General</c:formatCode>
                <c:ptCount val="14"/>
                <c:pt idx="0">
                  <c:v>8.4</c:v>
                </c:pt>
                <c:pt idx="4">
                  <c:v>2000</c:v>
                </c:pt>
                <c:pt idx="5">
                  <c:v>4400</c:v>
                </c:pt>
                <c:pt idx="6">
                  <c:v>1700</c:v>
                </c:pt>
                <c:pt idx="9">
                  <c:v>3900</c:v>
                </c:pt>
                <c:pt idx="10">
                  <c:v>660</c:v>
                </c:pt>
                <c:pt idx="11">
                  <c:v>93</c:v>
                </c:pt>
                <c:pt idx="12">
                  <c:v>5100</c:v>
                </c:pt>
                <c:pt idx="13">
                  <c:v>340</c:v>
                </c:pt>
              </c:numCache>
            </c:numRef>
          </c:val>
          <c:smooth val="0"/>
          <c:extLst>
            <c:ext xmlns:c16="http://schemas.microsoft.com/office/drawing/2014/chart" uri="{C3380CC4-5D6E-409C-BE32-E72D297353CC}">
              <c16:uniqueId val="{00000005-D1FC-45CA-B065-2BE01B5C2554}"/>
            </c:ext>
          </c:extLst>
        </c:ser>
        <c:ser>
          <c:idx val="3"/>
          <c:order val="6"/>
          <c:tx>
            <c:strRef>
              <c:f>CrossTab!$I$329</c:f>
              <c:strCache>
                <c:ptCount val="1"/>
                <c:pt idx="0">
                  <c:v>Sulfate</c:v>
                </c:pt>
              </c:strCache>
            </c:strRef>
          </c:tx>
          <c:spPr>
            <a:ln w="12700" cap="rnd">
              <a:solidFill>
                <a:srgbClr val="C00000"/>
              </a:solidFill>
              <a:round/>
            </a:ln>
            <a:effectLst/>
          </c:spPr>
          <c:marker>
            <c:symbol val="triangle"/>
            <c:size val="5"/>
            <c:spPr>
              <a:solidFill>
                <a:srgbClr val="C00000"/>
              </a:solidFill>
              <a:ln w="9525">
                <a:solidFill>
                  <a:srgbClr val="C00000"/>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CrossTab!$I$330:$I$343</c:f>
              <c:numCache>
                <c:formatCode>General</c:formatCode>
                <c:ptCount val="14"/>
                <c:pt idx="0">
                  <c:v>33</c:v>
                </c:pt>
                <c:pt idx="4">
                  <c:v>1E-3</c:v>
                </c:pt>
                <c:pt idx="5">
                  <c:v>1E-3</c:v>
                </c:pt>
                <c:pt idx="12">
                  <c:v>1E-3</c:v>
                </c:pt>
                <c:pt idx="13">
                  <c:v>1E-3</c:v>
                </c:pt>
              </c:numCache>
            </c:numRef>
          </c:val>
          <c:smooth val="0"/>
          <c:extLst>
            <c:ext xmlns:c16="http://schemas.microsoft.com/office/drawing/2014/chart" uri="{C3380CC4-5D6E-409C-BE32-E72D297353CC}">
              <c16:uniqueId val="{00000006-D1FC-45CA-B065-2BE01B5C2554}"/>
            </c:ext>
          </c:extLst>
        </c:ser>
        <c:ser>
          <c:idx val="0"/>
          <c:order val="7"/>
          <c:tx>
            <c:strRef>
              <c:f>CrossTab!$K$329</c:f>
              <c:strCache>
                <c:ptCount val="1"/>
                <c:pt idx="0">
                  <c:v>RBTC: Tetrachloroethene (PCE)</c:v>
                </c:pt>
              </c:strCache>
            </c:strRef>
          </c:tx>
          <c:spPr>
            <a:ln w="28575" cap="rnd">
              <a:solidFill>
                <a:srgbClr val="F7E609"/>
              </a:solidFill>
              <a:prstDash val="sysDash"/>
              <a:round/>
            </a:ln>
            <a:effectLst/>
          </c:spPr>
          <c:marker>
            <c:symbol val="none"/>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CrossTab!$K$330:$K$343</c:f>
              <c:numCache>
                <c:formatCode>General</c:formatCode>
                <c:ptCount val="14"/>
                <c:pt idx="0">
                  <c:v>5</c:v>
                </c:pt>
                <c:pt idx="1">
                  <c:v>5</c:v>
                </c:pt>
                <c:pt idx="2">
                  <c:v>5</c:v>
                </c:pt>
                <c:pt idx="3">
                  <c:v>5</c:v>
                </c:pt>
                <c:pt idx="4">
                  <c:v>5</c:v>
                </c:pt>
                <c:pt idx="5">
                  <c:v>5</c:v>
                </c:pt>
                <c:pt idx="6">
                  <c:v>5</c:v>
                </c:pt>
                <c:pt idx="7">
                  <c:v>5</c:v>
                </c:pt>
                <c:pt idx="8">
                  <c:v>5</c:v>
                </c:pt>
                <c:pt idx="9">
                  <c:v>5</c:v>
                </c:pt>
                <c:pt idx="10">
                  <c:v>5</c:v>
                </c:pt>
                <c:pt idx="11">
                  <c:v>5</c:v>
                </c:pt>
                <c:pt idx="12">
                  <c:v>5</c:v>
                </c:pt>
                <c:pt idx="13">
                  <c:v>5</c:v>
                </c:pt>
              </c:numCache>
            </c:numRef>
          </c:val>
          <c:smooth val="0"/>
          <c:extLst>
            <c:ext xmlns:c16="http://schemas.microsoft.com/office/drawing/2014/chart" uri="{C3380CC4-5D6E-409C-BE32-E72D297353CC}">
              <c16:uniqueId val="{00000007-D1FC-45CA-B065-2BE01B5C2554}"/>
            </c:ext>
          </c:extLst>
        </c:ser>
        <c:ser>
          <c:idx val="8"/>
          <c:order val="8"/>
          <c:tx>
            <c:strRef>
              <c:f>CrossTab!$L$329</c:f>
              <c:strCache>
                <c:ptCount val="1"/>
                <c:pt idx="0">
                  <c:v>RBTC: Trichloroethene (TCE)</c:v>
                </c:pt>
              </c:strCache>
            </c:strRef>
          </c:tx>
          <c:spPr>
            <a:ln w="28575" cap="rnd">
              <a:solidFill>
                <a:srgbClr val="FFC000"/>
              </a:solidFill>
              <a:prstDash val="sysDash"/>
              <a:round/>
            </a:ln>
            <a:effectLst/>
          </c:spPr>
          <c:marker>
            <c:symbol val="none"/>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CrossTab!$L$330:$L$343</c:f>
              <c:numCache>
                <c:formatCode>General</c:formatCode>
                <c:ptCount val="14"/>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numCache>
            </c:numRef>
          </c:val>
          <c:smooth val="0"/>
          <c:extLst>
            <c:ext xmlns:c16="http://schemas.microsoft.com/office/drawing/2014/chart" uri="{C3380CC4-5D6E-409C-BE32-E72D297353CC}">
              <c16:uniqueId val="{00000008-D1FC-45CA-B065-2BE01B5C2554}"/>
            </c:ext>
          </c:extLst>
        </c:ser>
        <c:ser>
          <c:idx val="9"/>
          <c:order val="9"/>
          <c:tx>
            <c:strRef>
              <c:f>CrossTab!$M$329</c:f>
              <c:strCache>
                <c:ptCount val="1"/>
                <c:pt idx="0">
                  <c:v>RBTC: Dichloroethene, cis-1,2-</c:v>
                </c:pt>
              </c:strCache>
            </c:strRef>
          </c:tx>
          <c:spPr>
            <a:ln w="28575" cap="rnd">
              <a:solidFill>
                <a:sysClr val="window" lastClr="FFFFFF">
                  <a:lumMod val="50000"/>
                </a:sysClr>
              </a:solidFill>
              <a:prstDash val="sysDash"/>
              <a:round/>
            </a:ln>
            <a:effectLst/>
          </c:spPr>
          <c:marker>
            <c:symbol val="none"/>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CrossTab!$M$330:$M$343</c:f>
              <c:numCache>
                <c:formatCode>General</c:formatCode>
                <c:ptCount val="14"/>
                <c:pt idx="0">
                  <c:v>70</c:v>
                </c:pt>
                <c:pt idx="1">
                  <c:v>70</c:v>
                </c:pt>
                <c:pt idx="2">
                  <c:v>70</c:v>
                </c:pt>
                <c:pt idx="3">
                  <c:v>70</c:v>
                </c:pt>
                <c:pt idx="4">
                  <c:v>70</c:v>
                </c:pt>
                <c:pt idx="5">
                  <c:v>70</c:v>
                </c:pt>
                <c:pt idx="6">
                  <c:v>70</c:v>
                </c:pt>
                <c:pt idx="7">
                  <c:v>70</c:v>
                </c:pt>
                <c:pt idx="8">
                  <c:v>70</c:v>
                </c:pt>
                <c:pt idx="9">
                  <c:v>70</c:v>
                </c:pt>
                <c:pt idx="10">
                  <c:v>70</c:v>
                </c:pt>
                <c:pt idx="11">
                  <c:v>70</c:v>
                </c:pt>
                <c:pt idx="12">
                  <c:v>70</c:v>
                </c:pt>
                <c:pt idx="13">
                  <c:v>70</c:v>
                </c:pt>
              </c:numCache>
            </c:numRef>
          </c:val>
          <c:smooth val="0"/>
          <c:extLst>
            <c:ext xmlns:c16="http://schemas.microsoft.com/office/drawing/2014/chart" uri="{C3380CC4-5D6E-409C-BE32-E72D297353CC}">
              <c16:uniqueId val="{00000009-D1FC-45CA-B065-2BE01B5C2554}"/>
            </c:ext>
          </c:extLst>
        </c:ser>
        <c:ser>
          <c:idx val="10"/>
          <c:order val="10"/>
          <c:tx>
            <c:strRef>
              <c:f>CrossTab!$N$329</c:f>
              <c:strCache>
                <c:ptCount val="1"/>
                <c:pt idx="0">
                  <c:v>RBTC: Vinyl Chloride</c:v>
                </c:pt>
              </c:strCache>
            </c:strRef>
          </c:tx>
          <c:spPr>
            <a:ln w="28575" cap="rnd">
              <a:solidFill>
                <a:srgbClr val="1F497D">
                  <a:lumMod val="60000"/>
                  <a:lumOff val="40000"/>
                </a:srgbClr>
              </a:solidFill>
              <a:prstDash val="sysDash"/>
              <a:round/>
            </a:ln>
            <a:effectLst/>
          </c:spPr>
          <c:marker>
            <c:symbol val="none"/>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CrossTab!$N$330:$N$343</c:f>
              <c:numCache>
                <c:formatCode>General</c:formatCode>
                <c:ptCount val="14"/>
                <c:pt idx="0">
                  <c:v>2</c:v>
                </c:pt>
                <c:pt idx="1">
                  <c:v>2</c:v>
                </c:pt>
                <c:pt idx="2">
                  <c:v>2</c:v>
                </c:pt>
                <c:pt idx="3">
                  <c:v>2</c:v>
                </c:pt>
                <c:pt idx="4">
                  <c:v>2</c:v>
                </c:pt>
                <c:pt idx="5">
                  <c:v>2</c:v>
                </c:pt>
                <c:pt idx="6">
                  <c:v>2</c:v>
                </c:pt>
                <c:pt idx="7">
                  <c:v>2</c:v>
                </c:pt>
                <c:pt idx="8">
                  <c:v>2</c:v>
                </c:pt>
                <c:pt idx="9">
                  <c:v>2</c:v>
                </c:pt>
                <c:pt idx="10">
                  <c:v>2</c:v>
                </c:pt>
                <c:pt idx="11">
                  <c:v>2</c:v>
                </c:pt>
                <c:pt idx="12">
                  <c:v>2</c:v>
                </c:pt>
                <c:pt idx="13">
                  <c:v>2</c:v>
                </c:pt>
              </c:numCache>
            </c:numRef>
          </c:val>
          <c:smooth val="0"/>
          <c:extLst>
            <c:ext xmlns:c16="http://schemas.microsoft.com/office/drawing/2014/chart" uri="{C3380CC4-5D6E-409C-BE32-E72D297353CC}">
              <c16:uniqueId val="{0000000A-D1FC-45CA-B065-2BE01B5C2554}"/>
            </c:ext>
          </c:extLst>
        </c:ser>
        <c:dLbls>
          <c:showLegendKey val="0"/>
          <c:showVal val="0"/>
          <c:showCatName val="0"/>
          <c:showSerName val="0"/>
          <c:showPercent val="0"/>
          <c:showBubbleSize val="0"/>
        </c:dLbls>
        <c:marker val="1"/>
        <c:smooth val="0"/>
        <c:axId val="799015152"/>
        <c:axId val="799014168"/>
      </c:lineChart>
      <c:catAx>
        <c:axId val="799015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Date</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m/dd/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4168"/>
        <c:crossesAt val="1.0000000000000002E-3"/>
        <c:auto val="1"/>
        <c:lblAlgn val="ctr"/>
        <c:lblOffset val="100"/>
        <c:noMultiLvlLbl val="0"/>
      </c:catAx>
      <c:valAx>
        <c:axId val="7990141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800" b="1" i="0" u="none" strike="noStrike" kern="1200" baseline="0">
                    <a:solidFill>
                      <a:sysClr val="windowText" lastClr="000000"/>
                    </a:solidFill>
                    <a:effectLst/>
                    <a:latin typeface="Arial" panose="020B0604020202020204" pitchFamily="34" charset="0"/>
                    <a:cs typeface="Arial" panose="020B0604020202020204" pitchFamily="34" charset="0"/>
                  </a:rPr>
                  <a:t>VOC (ug/L), TOC, Sulphate, Ethene (mg/L)</a:t>
                </a:r>
                <a:endParaRPr lang="en-US" sz="800" b="0" i="0" u="none" strike="noStrike" kern="1200" baseline="0">
                  <a:solidFill>
                    <a:sysClr val="windowText" lastClr="000000"/>
                  </a:solidFill>
                  <a:effectLst/>
                  <a:latin typeface="Arial" panose="020B0604020202020204" pitchFamily="34" charset="0"/>
                  <a:cs typeface="Arial" panose="020B0604020202020204" pitchFamily="34" charset="0"/>
                </a:endParaRPr>
              </a:p>
            </c:rich>
          </c:tx>
          <c:layout>
            <c:manualLayout>
              <c:xMode val="edge"/>
              <c:yMode val="edge"/>
              <c:x val="2.1052938950016464E-3"/>
              <c:y val="0.2107249867260381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5152"/>
        <c:crosses val="autoZero"/>
        <c:crossBetween val="between"/>
      </c:valAx>
      <c:spPr>
        <a:noFill/>
        <a:ln>
          <a:solidFill>
            <a:schemeClr val="bg1">
              <a:lumMod val="75000"/>
            </a:schemeClr>
          </a:solidFill>
        </a:ln>
        <a:effectLst/>
      </c:spPr>
    </c:plotArea>
    <c:legend>
      <c:legendPos val="b"/>
      <c:layout>
        <c:manualLayout>
          <c:xMode val="edge"/>
          <c:yMode val="edge"/>
          <c:x val="5.0000011060701351E-2"/>
          <c:y val="0.9051817397411307"/>
          <c:w val="0.91307717480814565"/>
          <c:h val="9.481826025886933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extLst/>
  </c:chart>
  <c:spPr>
    <a:solidFill>
      <a:schemeClr val="bg1"/>
    </a:solidFill>
    <a:ln w="9525" cap="flat" cmpd="sng" algn="ctr">
      <a:noFill/>
      <a:round/>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840548015433548E-2"/>
          <c:y val="7.3803976721702122E-2"/>
          <c:w val="0.84366297323386519"/>
          <c:h val="0.76105764082194471"/>
        </c:manualLayout>
      </c:layout>
      <c:lineChart>
        <c:grouping val="standard"/>
        <c:varyColors val="0"/>
        <c:ser>
          <c:idx val="4"/>
          <c:order val="0"/>
          <c:tx>
            <c:strRef>
              <c:f>CrossTab!$C$329</c:f>
              <c:strCache>
                <c:ptCount val="1"/>
                <c:pt idx="0">
                  <c:v>Tetrachloroethene (PCE)</c:v>
                </c:pt>
              </c:strCache>
            </c:strRef>
          </c:tx>
          <c:spPr>
            <a:ln w="12700" cap="rnd">
              <a:solidFill>
                <a:srgbClr val="F7E609"/>
              </a:solidFill>
              <a:round/>
            </a:ln>
            <a:effectLst/>
          </c:spPr>
          <c:marker>
            <c:symbol val="circle"/>
            <c:size val="5"/>
            <c:spPr>
              <a:solidFill>
                <a:srgbClr val="F7E609"/>
              </a:solidFill>
              <a:ln w="9525">
                <a:solidFill>
                  <a:srgbClr val="F7E609"/>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CrossTab!$C$330:$C$343</c:f>
              <c:numCache>
                <c:formatCode>General</c:formatCode>
                <c:ptCount val="14"/>
                <c:pt idx="0">
                  <c:v>180</c:v>
                </c:pt>
                <c:pt idx="1">
                  <c:v>85</c:v>
                </c:pt>
                <c:pt idx="2">
                  <c:v>210</c:v>
                </c:pt>
                <c:pt idx="3">
                  <c:v>160</c:v>
                </c:pt>
                <c:pt idx="4">
                  <c:v>170</c:v>
                </c:pt>
                <c:pt idx="5">
                  <c:v>220</c:v>
                </c:pt>
                <c:pt idx="7">
                  <c:v>1E-3</c:v>
                </c:pt>
                <c:pt idx="8">
                  <c:v>1E-3</c:v>
                </c:pt>
                <c:pt idx="9">
                  <c:v>1E-3</c:v>
                </c:pt>
                <c:pt idx="10">
                  <c:v>1E-3</c:v>
                </c:pt>
                <c:pt idx="11">
                  <c:v>1E-3</c:v>
                </c:pt>
                <c:pt idx="12">
                  <c:v>1E-3</c:v>
                </c:pt>
                <c:pt idx="13">
                  <c:v>1E-3</c:v>
                </c:pt>
              </c:numCache>
            </c:numRef>
          </c:val>
          <c:smooth val="0"/>
          <c:extLst>
            <c:ext xmlns:c16="http://schemas.microsoft.com/office/drawing/2014/chart" uri="{C3380CC4-5D6E-409C-BE32-E72D297353CC}">
              <c16:uniqueId val="{00000000-D1FC-45CA-B065-2BE01B5C2554}"/>
            </c:ext>
          </c:extLst>
        </c:ser>
        <c:ser>
          <c:idx val="6"/>
          <c:order val="1"/>
          <c:tx>
            <c:strRef>
              <c:f>CrossTab!$D$329</c:f>
              <c:strCache>
                <c:ptCount val="1"/>
                <c:pt idx="0">
                  <c:v>Trichloroethene (TCE)</c:v>
                </c:pt>
              </c:strCache>
            </c:strRef>
          </c:tx>
          <c:spPr>
            <a:ln w="12700" cap="rnd">
              <a:solidFill>
                <a:schemeClr val="accent6"/>
              </a:solidFill>
              <a:round/>
            </a:ln>
            <a:effectLst/>
          </c:spPr>
          <c:marker>
            <c:symbol val="circle"/>
            <c:size val="5"/>
            <c:spPr>
              <a:solidFill>
                <a:schemeClr val="accent6"/>
              </a:solidFill>
              <a:ln w="9525">
                <a:no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CrossTab!$D$330:$D$343</c:f>
              <c:numCache>
                <c:formatCode>General</c:formatCode>
                <c:ptCount val="14"/>
                <c:pt idx="0">
                  <c:v>19</c:v>
                </c:pt>
                <c:pt idx="1">
                  <c:v>21</c:v>
                </c:pt>
                <c:pt idx="2">
                  <c:v>17</c:v>
                </c:pt>
                <c:pt idx="3">
                  <c:v>13</c:v>
                </c:pt>
                <c:pt idx="4">
                  <c:v>16</c:v>
                </c:pt>
                <c:pt idx="5">
                  <c:v>19</c:v>
                </c:pt>
                <c:pt idx="7">
                  <c:v>1E-3</c:v>
                </c:pt>
                <c:pt idx="8">
                  <c:v>1E-3</c:v>
                </c:pt>
                <c:pt idx="9">
                  <c:v>1E-3</c:v>
                </c:pt>
                <c:pt idx="10">
                  <c:v>0.2</c:v>
                </c:pt>
                <c:pt idx="11">
                  <c:v>1E-3</c:v>
                </c:pt>
                <c:pt idx="12">
                  <c:v>1E-3</c:v>
                </c:pt>
                <c:pt idx="13">
                  <c:v>1E-3</c:v>
                </c:pt>
              </c:numCache>
            </c:numRef>
          </c:val>
          <c:smooth val="0"/>
          <c:extLst>
            <c:ext xmlns:c16="http://schemas.microsoft.com/office/drawing/2014/chart" uri="{C3380CC4-5D6E-409C-BE32-E72D297353CC}">
              <c16:uniqueId val="{00000001-D1FC-45CA-B065-2BE01B5C2554}"/>
            </c:ext>
          </c:extLst>
        </c:ser>
        <c:ser>
          <c:idx val="1"/>
          <c:order val="2"/>
          <c:tx>
            <c:strRef>
              <c:f>CrossTab!$E$329</c:f>
              <c:strCache>
                <c:ptCount val="1"/>
                <c:pt idx="0">
                  <c:v>Dichloroethene, cis-1,2-</c:v>
                </c:pt>
              </c:strCache>
            </c:strRef>
          </c:tx>
          <c:spPr>
            <a:ln w="12700"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CrossTab!$E$330:$E$343</c:f>
              <c:numCache>
                <c:formatCode>General</c:formatCode>
                <c:ptCount val="14"/>
                <c:pt idx="0">
                  <c:v>14</c:v>
                </c:pt>
                <c:pt idx="1">
                  <c:v>4.0999999999999996</c:v>
                </c:pt>
                <c:pt idx="2">
                  <c:v>15</c:v>
                </c:pt>
                <c:pt idx="3">
                  <c:v>22</c:v>
                </c:pt>
                <c:pt idx="4">
                  <c:v>2.8</c:v>
                </c:pt>
                <c:pt idx="5">
                  <c:v>64</c:v>
                </c:pt>
                <c:pt idx="7">
                  <c:v>1E-3</c:v>
                </c:pt>
                <c:pt idx="8">
                  <c:v>0.92</c:v>
                </c:pt>
                <c:pt idx="9">
                  <c:v>2.2000000000000002</c:v>
                </c:pt>
                <c:pt idx="10">
                  <c:v>0.79</c:v>
                </c:pt>
                <c:pt idx="11">
                  <c:v>0.9</c:v>
                </c:pt>
                <c:pt idx="12">
                  <c:v>0.76</c:v>
                </c:pt>
                <c:pt idx="13">
                  <c:v>0.56999999999999995</c:v>
                </c:pt>
              </c:numCache>
            </c:numRef>
          </c:val>
          <c:smooth val="0"/>
          <c:extLst>
            <c:ext xmlns:c16="http://schemas.microsoft.com/office/drawing/2014/chart" uri="{C3380CC4-5D6E-409C-BE32-E72D297353CC}">
              <c16:uniqueId val="{00000002-D1FC-45CA-B065-2BE01B5C2554}"/>
            </c:ext>
          </c:extLst>
        </c:ser>
        <c:ser>
          <c:idx val="7"/>
          <c:order val="3"/>
          <c:tx>
            <c:strRef>
              <c:f>CrossTab!$F$329</c:f>
              <c:strCache>
                <c:ptCount val="1"/>
                <c:pt idx="0">
                  <c:v>Vinyl Chloride</c:v>
                </c:pt>
              </c:strCache>
            </c:strRef>
          </c:tx>
          <c:spPr>
            <a:ln w="12700" cap="rnd">
              <a:solidFill>
                <a:srgbClr val="0070C0"/>
              </a:solidFill>
              <a:round/>
            </a:ln>
            <a:effectLst/>
          </c:spPr>
          <c:marker>
            <c:symbol val="circle"/>
            <c:size val="5"/>
            <c:spPr>
              <a:solidFill>
                <a:srgbClr val="0070C0"/>
              </a:solidFill>
              <a:ln w="9525">
                <a:solidFill>
                  <a:srgbClr val="0070C0"/>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CrossTab!$F$330:$F$343</c:f>
              <c:numCache>
                <c:formatCode>General</c:formatCode>
                <c:ptCount val="14"/>
                <c:pt idx="0">
                  <c:v>1E-3</c:v>
                </c:pt>
                <c:pt idx="1">
                  <c:v>1E-3</c:v>
                </c:pt>
                <c:pt idx="2">
                  <c:v>1E-3</c:v>
                </c:pt>
                <c:pt idx="3">
                  <c:v>1E-3</c:v>
                </c:pt>
                <c:pt idx="4">
                  <c:v>1E-3</c:v>
                </c:pt>
                <c:pt idx="5">
                  <c:v>1.7</c:v>
                </c:pt>
                <c:pt idx="7">
                  <c:v>0.36</c:v>
                </c:pt>
                <c:pt idx="8">
                  <c:v>1.9</c:v>
                </c:pt>
                <c:pt idx="9">
                  <c:v>11</c:v>
                </c:pt>
                <c:pt idx="10">
                  <c:v>1.5</c:v>
                </c:pt>
                <c:pt idx="11">
                  <c:v>1.6</c:v>
                </c:pt>
                <c:pt idx="12">
                  <c:v>1.5</c:v>
                </c:pt>
                <c:pt idx="13">
                  <c:v>0.64</c:v>
                </c:pt>
              </c:numCache>
            </c:numRef>
          </c:val>
          <c:smooth val="0"/>
          <c:extLst>
            <c:ext xmlns:c16="http://schemas.microsoft.com/office/drawing/2014/chart" uri="{C3380CC4-5D6E-409C-BE32-E72D297353CC}">
              <c16:uniqueId val="{00000003-D1FC-45CA-B065-2BE01B5C2554}"/>
            </c:ext>
          </c:extLst>
        </c:ser>
        <c:ser>
          <c:idx val="2"/>
          <c:order val="4"/>
          <c:tx>
            <c:strRef>
              <c:f>CrossTab!$G$329</c:f>
              <c:strCache>
                <c:ptCount val="1"/>
                <c:pt idx="0">
                  <c:v>Ethylene (Ethene)</c:v>
                </c:pt>
              </c:strCache>
            </c:strRef>
          </c:tx>
          <c:spPr>
            <a:ln w="12700" cap="rnd">
              <a:solidFill>
                <a:srgbClr val="7030A0"/>
              </a:solidFill>
              <a:round/>
            </a:ln>
            <a:effectLst/>
          </c:spPr>
          <c:marker>
            <c:symbol val="star"/>
            <c:size val="5"/>
            <c:spPr>
              <a:solidFill>
                <a:srgbClr val="7030A0"/>
              </a:solidFill>
              <a:ln w="9525">
                <a:solidFill>
                  <a:srgbClr val="7030A0"/>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CrossTab!$G$330:$G$343</c:f>
              <c:numCache>
                <c:formatCode>General</c:formatCode>
                <c:ptCount val="14"/>
                <c:pt idx="0">
                  <c:v>1E-3</c:v>
                </c:pt>
                <c:pt idx="4">
                  <c:v>1E-3</c:v>
                </c:pt>
                <c:pt idx="5">
                  <c:v>1E-3</c:v>
                </c:pt>
                <c:pt idx="8">
                  <c:v>1.7999999999999999E-2</c:v>
                </c:pt>
                <c:pt idx="9">
                  <c:v>3.9E-2</c:v>
                </c:pt>
                <c:pt idx="10">
                  <c:v>8.9999999999999993E-3</c:v>
                </c:pt>
                <c:pt idx="11">
                  <c:v>8.9999999999999993E-3</c:v>
                </c:pt>
                <c:pt idx="12">
                  <c:v>5.0000000000000001E-3</c:v>
                </c:pt>
                <c:pt idx="13">
                  <c:v>2E-3</c:v>
                </c:pt>
              </c:numCache>
            </c:numRef>
          </c:val>
          <c:smooth val="0"/>
          <c:extLst>
            <c:ext xmlns:c16="http://schemas.microsoft.com/office/drawing/2014/chart" uri="{C3380CC4-5D6E-409C-BE32-E72D297353CC}">
              <c16:uniqueId val="{00000004-D1FC-45CA-B065-2BE01B5C2554}"/>
            </c:ext>
          </c:extLst>
        </c:ser>
        <c:ser>
          <c:idx val="5"/>
          <c:order val="5"/>
          <c:tx>
            <c:strRef>
              <c:f>CrossTab!$H$329</c:f>
              <c:strCache>
                <c:ptCount val="1"/>
                <c:pt idx="0">
                  <c:v>Total Organic Carbon</c:v>
                </c:pt>
              </c:strCache>
            </c:strRef>
          </c:tx>
          <c:spPr>
            <a:ln w="12700" cap="rnd">
              <a:solidFill>
                <a:schemeClr val="tx2"/>
              </a:solidFill>
              <a:round/>
            </a:ln>
            <a:effectLst/>
          </c:spPr>
          <c:marker>
            <c:symbol val="triangle"/>
            <c:size val="5"/>
            <c:spPr>
              <a:solidFill>
                <a:schemeClr val="tx1">
                  <a:lumMod val="50000"/>
                  <a:lumOff val="50000"/>
                </a:schemeClr>
              </a:solidFill>
              <a:ln w="9525">
                <a:solidFill>
                  <a:schemeClr val="tx2"/>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CrossTab!$H$330:$H$343</c:f>
              <c:numCache>
                <c:formatCode>General</c:formatCode>
                <c:ptCount val="14"/>
                <c:pt idx="0">
                  <c:v>8.4</c:v>
                </c:pt>
                <c:pt idx="4">
                  <c:v>2000</c:v>
                </c:pt>
                <c:pt idx="5">
                  <c:v>4400</c:v>
                </c:pt>
                <c:pt idx="6">
                  <c:v>1700</c:v>
                </c:pt>
                <c:pt idx="9">
                  <c:v>3900</c:v>
                </c:pt>
                <c:pt idx="10">
                  <c:v>660</c:v>
                </c:pt>
                <c:pt idx="11">
                  <c:v>93</c:v>
                </c:pt>
                <c:pt idx="12">
                  <c:v>5100</c:v>
                </c:pt>
                <c:pt idx="13">
                  <c:v>340</c:v>
                </c:pt>
              </c:numCache>
            </c:numRef>
          </c:val>
          <c:smooth val="0"/>
          <c:extLst>
            <c:ext xmlns:c16="http://schemas.microsoft.com/office/drawing/2014/chart" uri="{C3380CC4-5D6E-409C-BE32-E72D297353CC}">
              <c16:uniqueId val="{00000005-D1FC-45CA-B065-2BE01B5C2554}"/>
            </c:ext>
          </c:extLst>
        </c:ser>
        <c:ser>
          <c:idx val="3"/>
          <c:order val="6"/>
          <c:tx>
            <c:strRef>
              <c:f>CrossTab!$I$329</c:f>
              <c:strCache>
                <c:ptCount val="1"/>
                <c:pt idx="0">
                  <c:v>Sulfate</c:v>
                </c:pt>
              </c:strCache>
            </c:strRef>
          </c:tx>
          <c:spPr>
            <a:ln w="12700" cap="rnd">
              <a:solidFill>
                <a:srgbClr val="C00000"/>
              </a:solidFill>
              <a:round/>
            </a:ln>
            <a:effectLst/>
          </c:spPr>
          <c:marker>
            <c:symbol val="triangle"/>
            <c:size val="5"/>
            <c:spPr>
              <a:solidFill>
                <a:srgbClr val="C00000"/>
              </a:solidFill>
              <a:ln w="9525">
                <a:solidFill>
                  <a:srgbClr val="C00000"/>
                </a:solidFill>
              </a:ln>
              <a:effectLst/>
            </c:spPr>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CrossTab!$I$330:$I$343</c:f>
              <c:numCache>
                <c:formatCode>General</c:formatCode>
                <c:ptCount val="14"/>
                <c:pt idx="0">
                  <c:v>33</c:v>
                </c:pt>
                <c:pt idx="4">
                  <c:v>1E-3</c:v>
                </c:pt>
                <c:pt idx="5">
                  <c:v>1E-3</c:v>
                </c:pt>
                <c:pt idx="12">
                  <c:v>1E-3</c:v>
                </c:pt>
                <c:pt idx="13">
                  <c:v>1E-3</c:v>
                </c:pt>
              </c:numCache>
            </c:numRef>
          </c:val>
          <c:smooth val="0"/>
          <c:extLst>
            <c:ext xmlns:c16="http://schemas.microsoft.com/office/drawing/2014/chart" uri="{C3380CC4-5D6E-409C-BE32-E72D297353CC}">
              <c16:uniqueId val="{00000006-D1FC-45CA-B065-2BE01B5C2554}"/>
            </c:ext>
          </c:extLst>
        </c:ser>
        <c:ser>
          <c:idx val="0"/>
          <c:order val="7"/>
          <c:tx>
            <c:strRef>
              <c:f>CrossTab!$K$329</c:f>
              <c:strCache>
                <c:ptCount val="1"/>
                <c:pt idx="0">
                  <c:v>RBTC: Tetrachloroethene (PCE)</c:v>
                </c:pt>
              </c:strCache>
            </c:strRef>
          </c:tx>
          <c:spPr>
            <a:ln w="28575" cap="rnd">
              <a:solidFill>
                <a:srgbClr val="F7E609"/>
              </a:solidFill>
              <a:prstDash val="sysDash"/>
              <a:round/>
            </a:ln>
            <a:effectLst/>
          </c:spPr>
          <c:marker>
            <c:symbol val="none"/>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CrossTab!$K$330:$K$343</c:f>
              <c:numCache>
                <c:formatCode>General</c:formatCode>
                <c:ptCount val="14"/>
                <c:pt idx="0">
                  <c:v>5</c:v>
                </c:pt>
                <c:pt idx="1">
                  <c:v>5</c:v>
                </c:pt>
                <c:pt idx="2">
                  <c:v>5</c:v>
                </c:pt>
                <c:pt idx="3">
                  <c:v>5</c:v>
                </c:pt>
                <c:pt idx="4">
                  <c:v>5</c:v>
                </c:pt>
                <c:pt idx="5">
                  <c:v>5</c:v>
                </c:pt>
                <c:pt idx="6">
                  <c:v>5</c:v>
                </c:pt>
                <c:pt idx="7">
                  <c:v>5</c:v>
                </c:pt>
                <c:pt idx="8">
                  <c:v>5</c:v>
                </c:pt>
                <c:pt idx="9">
                  <c:v>5</c:v>
                </c:pt>
                <c:pt idx="10">
                  <c:v>5</c:v>
                </c:pt>
                <c:pt idx="11">
                  <c:v>5</c:v>
                </c:pt>
                <c:pt idx="12">
                  <c:v>5</c:v>
                </c:pt>
                <c:pt idx="13">
                  <c:v>5</c:v>
                </c:pt>
              </c:numCache>
            </c:numRef>
          </c:val>
          <c:smooth val="0"/>
          <c:extLst>
            <c:ext xmlns:c16="http://schemas.microsoft.com/office/drawing/2014/chart" uri="{C3380CC4-5D6E-409C-BE32-E72D297353CC}">
              <c16:uniqueId val="{00000007-D1FC-45CA-B065-2BE01B5C2554}"/>
            </c:ext>
          </c:extLst>
        </c:ser>
        <c:ser>
          <c:idx val="8"/>
          <c:order val="8"/>
          <c:tx>
            <c:strRef>
              <c:f>CrossTab!$L$329</c:f>
              <c:strCache>
                <c:ptCount val="1"/>
                <c:pt idx="0">
                  <c:v>RBTC: Trichloroethene (TCE)</c:v>
                </c:pt>
              </c:strCache>
            </c:strRef>
          </c:tx>
          <c:spPr>
            <a:ln w="28575" cap="rnd">
              <a:solidFill>
                <a:srgbClr val="FFC000"/>
              </a:solidFill>
              <a:prstDash val="sysDash"/>
              <a:round/>
            </a:ln>
            <a:effectLst/>
          </c:spPr>
          <c:marker>
            <c:symbol val="none"/>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CrossTab!$L$330:$L$343</c:f>
              <c:numCache>
                <c:formatCode>General</c:formatCode>
                <c:ptCount val="14"/>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numCache>
            </c:numRef>
          </c:val>
          <c:smooth val="0"/>
          <c:extLst>
            <c:ext xmlns:c16="http://schemas.microsoft.com/office/drawing/2014/chart" uri="{C3380CC4-5D6E-409C-BE32-E72D297353CC}">
              <c16:uniqueId val="{00000008-D1FC-45CA-B065-2BE01B5C2554}"/>
            </c:ext>
          </c:extLst>
        </c:ser>
        <c:ser>
          <c:idx val="9"/>
          <c:order val="9"/>
          <c:tx>
            <c:strRef>
              <c:f>CrossTab!$M$329</c:f>
              <c:strCache>
                <c:ptCount val="1"/>
                <c:pt idx="0">
                  <c:v>RBTC: Dichloroethene, cis-1,2-</c:v>
                </c:pt>
              </c:strCache>
            </c:strRef>
          </c:tx>
          <c:spPr>
            <a:ln w="28575" cap="rnd">
              <a:solidFill>
                <a:sysClr val="window" lastClr="FFFFFF">
                  <a:lumMod val="50000"/>
                </a:sysClr>
              </a:solidFill>
              <a:prstDash val="sysDash"/>
              <a:round/>
            </a:ln>
            <a:effectLst/>
          </c:spPr>
          <c:marker>
            <c:symbol val="none"/>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CrossTab!$M$330:$M$343</c:f>
              <c:numCache>
                <c:formatCode>General</c:formatCode>
                <c:ptCount val="14"/>
                <c:pt idx="0">
                  <c:v>70</c:v>
                </c:pt>
                <c:pt idx="1">
                  <c:v>70</c:v>
                </c:pt>
                <c:pt idx="2">
                  <c:v>70</c:v>
                </c:pt>
                <c:pt idx="3">
                  <c:v>70</c:v>
                </c:pt>
                <c:pt idx="4">
                  <c:v>70</c:v>
                </c:pt>
                <c:pt idx="5">
                  <c:v>70</c:v>
                </c:pt>
                <c:pt idx="6">
                  <c:v>70</c:v>
                </c:pt>
                <c:pt idx="7">
                  <c:v>70</c:v>
                </c:pt>
                <c:pt idx="8">
                  <c:v>70</c:v>
                </c:pt>
                <c:pt idx="9">
                  <c:v>70</c:v>
                </c:pt>
                <c:pt idx="10">
                  <c:v>70</c:v>
                </c:pt>
                <c:pt idx="11">
                  <c:v>70</c:v>
                </c:pt>
                <c:pt idx="12">
                  <c:v>70</c:v>
                </c:pt>
                <c:pt idx="13">
                  <c:v>70</c:v>
                </c:pt>
              </c:numCache>
            </c:numRef>
          </c:val>
          <c:smooth val="0"/>
          <c:extLst>
            <c:ext xmlns:c16="http://schemas.microsoft.com/office/drawing/2014/chart" uri="{C3380CC4-5D6E-409C-BE32-E72D297353CC}">
              <c16:uniqueId val="{00000009-D1FC-45CA-B065-2BE01B5C2554}"/>
            </c:ext>
          </c:extLst>
        </c:ser>
        <c:ser>
          <c:idx val="10"/>
          <c:order val="10"/>
          <c:tx>
            <c:strRef>
              <c:f>CrossTab!$N$329</c:f>
              <c:strCache>
                <c:ptCount val="1"/>
                <c:pt idx="0">
                  <c:v>RBTC: Vinyl Chloride</c:v>
                </c:pt>
              </c:strCache>
            </c:strRef>
          </c:tx>
          <c:spPr>
            <a:ln w="28575" cap="rnd">
              <a:solidFill>
                <a:srgbClr val="1F497D">
                  <a:lumMod val="60000"/>
                  <a:lumOff val="40000"/>
                </a:srgbClr>
              </a:solidFill>
              <a:prstDash val="sysDash"/>
              <a:round/>
            </a:ln>
            <a:effectLst/>
          </c:spPr>
          <c:marker>
            <c:symbol val="none"/>
          </c:marker>
          <c:cat>
            <c:strRef>
              <c:f>CrossTab!$B$330:$B$343</c:f>
              <c:strCache>
                <c:ptCount val="14"/>
                <c:pt idx="0">
                  <c:v>14-May-21</c:v>
                </c:pt>
                <c:pt idx="1">
                  <c:v>30-Jul-21</c:v>
                </c:pt>
                <c:pt idx="2">
                  <c:v>02-Nov-21</c:v>
                </c:pt>
                <c:pt idx="3">
                  <c:v>31-Jan-22</c:v>
                </c:pt>
                <c:pt idx="4">
                  <c:v>09-Aug-22</c:v>
                </c:pt>
                <c:pt idx="5">
                  <c:v>22-Nov-22</c:v>
                </c:pt>
                <c:pt idx="6">
                  <c:v>24-Mar-23</c:v>
                </c:pt>
                <c:pt idx="7">
                  <c:v>27-Jul-23</c:v>
                </c:pt>
                <c:pt idx="8">
                  <c:v>10-Oct-23</c:v>
                </c:pt>
                <c:pt idx="9">
                  <c:v>12-Jan-24</c:v>
                </c:pt>
                <c:pt idx="10">
                  <c:v>23-Jul-24</c:v>
                </c:pt>
                <c:pt idx="11">
                  <c:v>11-Oct-24</c:v>
                </c:pt>
                <c:pt idx="12">
                  <c:v>23-Jan-25</c:v>
                </c:pt>
                <c:pt idx="13">
                  <c:v>25-Jun-25</c:v>
                </c:pt>
              </c:strCache>
            </c:strRef>
          </c:cat>
          <c:val>
            <c:numRef>
              <c:f>CrossTab!$N$330:$N$343</c:f>
              <c:numCache>
                <c:formatCode>General</c:formatCode>
                <c:ptCount val="14"/>
                <c:pt idx="0">
                  <c:v>2</c:v>
                </c:pt>
                <c:pt idx="1">
                  <c:v>2</c:v>
                </c:pt>
                <c:pt idx="2">
                  <c:v>2</c:v>
                </c:pt>
                <c:pt idx="3">
                  <c:v>2</c:v>
                </c:pt>
                <c:pt idx="4">
                  <c:v>2</c:v>
                </c:pt>
                <c:pt idx="5">
                  <c:v>2</c:v>
                </c:pt>
                <c:pt idx="6">
                  <c:v>2</c:v>
                </c:pt>
                <c:pt idx="7">
                  <c:v>2</c:v>
                </c:pt>
                <c:pt idx="8">
                  <c:v>2</c:v>
                </c:pt>
                <c:pt idx="9">
                  <c:v>2</c:v>
                </c:pt>
                <c:pt idx="10">
                  <c:v>2</c:v>
                </c:pt>
                <c:pt idx="11">
                  <c:v>2</c:v>
                </c:pt>
                <c:pt idx="12">
                  <c:v>2</c:v>
                </c:pt>
                <c:pt idx="13">
                  <c:v>2</c:v>
                </c:pt>
              </c:numCache>
            </c:numRef>
          </c:val>
          <c:smooth val="0"/>
          <c:extLst>
            <c:ext xmlns:c16="http://schemas.microsoft.com/office/drawing/2014/chart" uri="{C3380CC4-5D6E-409C-BE32-E72D297353CC}">
              <c16:uniqueId val="{0000000A-D1FC-45CA-B065-2BE01B5C2554}"/>
            </c:ext>
          </c:extLst>
        </c:ser>
        <c:dLbls>
          <c:showLegendKey val="0"/>
          <c:showVal val="0"/>
          <c:showCatName val="0"/>
          <c:showSerName val="0"/>
          <c:showPercent val="0"/>
          <c:showBubbleSize val="0"/>
        </c:dLbls>
        <c:marker val="1"/>
        <c:smooth val="0"/>
        <c:axId val="799015152"/>
        <c:axId val="799014168"/>
      </c:lineChart>
      <c:catAx>
        <c:axId val="799015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Date</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m/dd/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4168"/>
        <c:crossesAt val="1.0000000000000002E-3"/>
        <c:auto val="1"/>
        <c:lblAlgn val="ctr"/>
        <c:lblOffset val="100"/>
        <c:noMultiLvlLbl val="0"/>
      </c:catAx>
      <c:valAx>
        <c:axId val="7990141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800" b="1" i="0" u="none" strike="noStrike" kern="1200" baseline="0">
                    <a:solidFill>
                      <a:sysClr val="windowText" lastClr="000000"/>
                    </a:solidFill>
                    <a:effectLst/>
                    <a:latin typeface="Arial" panose="020B0604020202020204" pitchFamily="34" charset="0"/>
                    <a:cs typeface="Arial" panose="020B0604020202020204" pitchFamily="34" charset="0"/>
                  </a:rPr>
                  <a:t>VOC (ug/L), TOC, Sulphate, Ethene (mg/L)</a:t>
                </a:r>
                <a:endParaRPr lang="en-US" sz="800" b="0" i="0" u="none" strike="noStrike" kern="1200" baseline="0">
                  <a:solidFill>
                    <a:sysClr val="windowText" lastClr="000000"/>
                  </a:solidFill>
                  <a:effectLst/>
                  <a:latin typeface="Arial" panose="020B0604020202020204" pitchFamily="34" charset="0"/>
                  <a:cs typeface="Arial" panose="020B0604020202020204" pitchFamily="34" charset="0"/>
                </a:endParaRPr>
              </a:p>
            </c:rich>
          </c:tx>
          <c:layout>
            <c:manualLayout>
              <c:xMode val="edge"/>
              <c:yMode val="edge"/>
              <c:x val="2.1052938950016464E-3"/>
              <c:y val="0.2107249867260381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5152"/>
        <c:crosses val="autoZero"/>
        <c:crossBetween val="between"/>
      </c:valAx>
      <c:spPr>
        <a:noFill/>
        <a:ln>
          <a:solidFill>
            <a:schemeClr val="bg1">
              <a:lumMod val="75000"/>
            </a:schemeClr>
          </a:solidFill>
        </a:ln>
        <a:effectLst/>
      </c:spPr>
    </c:plotArea>
    <c:legend>
      <c:legendPos val="b"/>
      <c:layout>
        <c:manualLayout>
          <c:xMode val="edge"/>
          <c:yMode val="edge"/>
          <c:x val="5.0000011060701351E-2"/>
          <c:y val="0.9051817397411307"/>
          <c:w val="0.91307717480814565"/>
          <c:h val="9.481826025886933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extLst/>
  </c:chart>
  <c:spPr>
    <a:solidFill>
      <a:schemeClr val="bg1"/>
    </a:solidFill>
    <a:ln w="9525" cap="flat" cmpd="sng" algn="ctr">
      <a:noFill/>
      <a:round/>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840548015433548E-2"/>
          <c:y val="7.3803976721702122E-2"/>
          <c:w val="0.84787266355178914"/>
          <c:h val="0.70536623999804759"/>
        </c:manualLayout>
      </c:layout>
      <c:barChart>
        <c:barDir val="col"/>
        <c:grouping val="stacked"/>
        <c:varyColors val="0"/>
        <c:ser>
          <c:idx val="0"/>
          <c:order val="7"/>
          <c:tx>
            <c:strRef>
              <c:f>CrossTab!$J$426</c:f>
              <c:strCache>
                <c:ptCount val="1"/>
                <c:pt idx="0">
                  <c:v>Dehalococcoides</c:v>
                </c:pt>
              </c:strCache>
            </c:strRef>
          </c:tx>
          <c:spPr>
            <a:solidFill>
              <a:srgbClr val="92D050"/>
            </a:solidFill>
            <a:ln>
              <a:noFill/>
            </a:ln>
            <a:effectLst/>
          </c:spPr>
          <c:invertIfNegative val="0"/>
          <c:cat>
            <c:strRef>
              <c:f>CrossTab!$B$427:$B$437</c:f>
              <c:strCache>
                <c:ptCount val="11"/>
                <c:pt idx="0">
                  <c:v>02-Jun-21</c:v>
                </c:pt>
                <c:pt idx="1">
                  <c:v>31-Jan-22</c:v>
                </c:pt>
                <c:pt idx="2">
                  <c:v>09-Aug-22</c:v>
                </c:pt>
                <c:pt idx="3">
                  <c:v>17-Nov-22</c:v>
                </c:pt>
                <c:pt idx="4">
                  <c:v>24-Mar-23</c:v>
                </c:pt>
                <c:pt idx="5">
                  <c:v>06-Jul-23</c:v>
                </c:pt>
                <c:pt idx="6">
                  <c:v>27-Jul-23</c:v>
                </c:pt>
                <c:pt idx="7">
                  <c:v>11-Oct-23</c:v>
                </c:pt>
                <c:pt idx="8">
                  <c:v>11-Jan-24</c:v>
                </c:pt>
                <c:pt idx="9">
                  <c:v>25-Jul-24</c:v>
                </c:pt>
                <c:pt idx="10">
                  <c:v>11-Oct-24</c:v>
                </c:pt>
              </c:strCache>
            </c:strRef>
          </c:cat>
          <c:val>
            <c:numRef>
              <c:f>CrossTab!$J$427:$J$440</c:f>
              <c:numCache>
                <c:formatCode>General</c:formatCode>
                <c:ptCount val="14"/>
                <c:pt idx="5">
                  <c:v>3000</c:v>
                </c:pt>
                <c:pt idx="7">
                  <c:v>200000</c:v>
                </c:pt>
                <c:pt idx="8">
                  <c:v>9260000</c:v>
                </c:pt>
                <c:pt idx="11" formatCode="#,##0.00">
                  <c:v>314468784.44</c:v>
                </c:pt>
                <c:pt idx="12" formatCode="#,##0">
                  <c:v>159000000</c:v>
                </c:pt>
              </c:numCache>
            </c:numRef>
          </c:val>
          <c:extLst>
            <c:ext xmlns:c16="http://schemas.microsoft.com/office/drawing/2014/chart" uri="{C3380CC4-5D6E-409C-BE32-E72D297353CC}">
              <c16:uniqueId val="{00000000-7440-4AAC-B95F-DD33E24771D7}"/>
            </c:ext>
          </c:extLst>
        </c:ser>
        <c:dLbls>
          <c:showLegendKey val="0"/>
          <c:showVal val="0"/>
          <c:showCatName val="0"/>
          <c:showSerName val="0"/>
          <c:showPercent val="0"/>
          <c:showBubbleSize val="0"/>
        </c:dLbls>
        <c:gapWidth val="150"/>
        <c:overlap val="100"/>
        <c:axId val="686881992"/>
        <c:axId val="801254264"/>
      </c:barChart>
      <c:lineChart>
        <c:grouping val="standard"/>
        <c:varyColors val="0"/>
        <c:ser>
          <c:idx val="4"/>
          <c:order val="0"/>
          <c:tx>
            <c:strRef>
              <c:f>CrossTab!$C$426</c:f>
              <c:strCache>
                <c:ptCount val="1"/>
                <c:pt idx="0">
                  <c:v>Tetrachloroethene (PCE)</c:v>
                </c:pt>
              </c:strCache>
            </c:strRef>
          </c:tx>
          <c:spPr>
            <a:ln w="12700" cap="rnd">
              <a:solidFill>
                <a:srgbClr val="F7E609"/>
              </a:solidFill>
              <a:round/>
            </a:ln>
            <a:effectLst/>
          </c:spPr>
          <c:marker>
            <c:symbol val="circle"/>
            <c:size val="5"/>
            <c:spPr>
              <a:solidFill>
                <a:srgbClr val="F7E609"/>
              </a:solidFill>
              <a:ln w="9525">
                <a:solidFill>
                  <a:srgbClr val="F7E609"/>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CrossTab!$C$427:$C$440</c:f>
              <c:numCache>
                <c:formatCode>General</c:formatCode>
                <c:ptCount val="14"/>
                <c:pt idx="0">
                  <c:v>650</c:v>
                </c:pt>
                <c:pt idx="1">
                  <c:v>430</c:v>
                </c:pt>
                <c:pt idx="2">
                  <c:v>390</c:v>
                </c:pt>
                <c:pt idx="3">
                  <c:v>400</c:v>
                </c:pt>
                <c:pt idx="4">
                  <c:v>240</c:v>
                </c:pt>
                <c:pt idx="6">
                  <c:v>200</c:v>
                </c:pt>
                <c:pt idx="7">
                  <c:v>31</c:v>
                </c:pt>
                <c:pt idx="8">
                  <c:v>30</c:v>
                </c:pt>
                <c:pt idx="9">
                  <c:v>48</c:v>
                </c:pt>
                <c:pt idx="10">
                  <c:v>13</c:v>
                </c:pt>
                <c:pt idx="11">
                  <c:v>5.2</c:v>
                </c:pt>
                <c:pt idx="12">
                  <c:v>6.9</c:v>
                </c:pt>
                <c:pt idx="13">
                  <c:v>0.47</c:v>
                </c:pt>
              </c:numCache>
            </c:numRef>
          </c:val>
          <c:smooth val="0"/>
          <c:extLst>
            <c:ext xmlns:c16="http://schemas.microsoft.com/office/drawing/2014/chart" uri="{C3380CC4-5D6E-409C-BE32-E72D297353CC}">
              <c16:uniqueId val="{00000001-7440-4AAC-B95F-DD33E24771D7}"/>
            </c:ext>
          </c:extLst>
        </c:ser>
        <c:ser>
          <c:idx val="6"/>
          <c:order val="1"/>
          <c:tx>
            <c:strRef>
              <c:f>CrossTab!$D$426</c:f>
              <c:strCache>
                <c:ptCount val="1"/>
                <c:pt idx="0">
                  <c:v>Trichloroethene (TCE)</c:v>
                </c:pt>
              </c:strCache>
            </c:strRef>
          </c:tx>
          <c:spPr>
            <a:ln w="12700" cap="rnd">
              <a:solidFill>
                <a:schemeClr val="accent6"/>
              </a:solidFill>
              <a:round/>
            </a:ln>
            <a:effectLst/>
          </c:spPr>
          <c:marker>
            <c:symbol val="circle"/>
            <c:size val="5"/>
            <c:spPr>
              <a:solidFill>
                <a:schemeClr val="accent6"/>
              </a:solidFill>
              <a:ln w="9525">
                <a:no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CrossTab!$D$427:$D$440</c:f>
              <c:numCache>
                <c:formatCode>General</c:formatCode>
                <c:ptCount val="14"/>
                <c:pt idx="0">
                  <c:v>92</c:v>
                </c:pt>
                <c:pt idx="1">
                  <c:v>32</c:v>
                </c:pt>
                <c:pt idx="2">
                  <c:v>52</c:v>
                </c:pt>
                <c:pt idx="3">
                  <c:v>49</c:v>
                </c:pt>
                <c:pt idx="4">
                  <c:v>110</c:v>
                </c:pt>
                <c:pt idx="6">
                  <c:v>36</c:v>
                </c:pt>
                <c:pt idx="7">
                  <c:v>28</c:v>
                </c:pt>
                <c:pt idx="8">
                  <c:v>12</c:v>
                </c:pt>
                <c:pt idx="9">
                  <c:v>33</c:v>
                </c:pt>
                <c:pt idx="10">
                  <c:v>3</c:v>
                </c:pt>
                <c:pt idx="11">
                  <c:v>2.5</c:v>
                </c:pt>
                <c:pt idx="12">
                  <c:v>7.9</c:v>
                </c:pt>
                <c:pt idx="13">
                  <c:v>1E-3</c:v>
                </c:pt>
              </c:numCache>
            </c:numRef>
          </c:val>
          <c:smooth val="0"/>
          <c:extLst>
            <c:ext xmlns:c16="http://schemas.microsoft.com/office/drawing/2014/chart" uri="{C3380CC4-5D6E-409C-BE32-E72D297353CC}">
              <c16:uniqueId val="{00000002-7440-4AAC-B95F-DD33E24771D7}"/>
            </c:ext>
          </c:extLst>
        </c:ser>
        <c:ser>
          <c:idx val="1"/>
          <c:order val="2"/>
          <c:tx>
            <c:strRef>
              <c:f>CrossTab!$E$426</c:f>
              <c:strCache>
                <c:ptCount val="1"/>
                <c:pt idx="0">
                  <c:v>Dichloroethene, cis-1,2-</c:v>
                </c:pt>
              </c:strCache>
            </c:strRef>
          </c:tx>
          <c:spPr>
            <a:ln w="12700"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CrossTab!$E$427:$E$440</c:f>
              <c:numCache>
                <c:formatCode>General</c:formatCode>
                <c:ptCount val="14"/>
                <c:pt idx="0">
                  <c:v>140</c:v>
                </c:pt>
                <c:pt idx="1">
                  <c:v>11</c:v>
                </c:pt>
                <c:pt idx="2">
                  <c:v>490</c:v>
                </c:pt>
                <c:pt idx="3">
                  <c:v>1300</c:v>
                </c:pt>
                <c:pt idx="4">
                  <c:v>1100</c:v>
                </c:pt>
                <c:pt idx="6">
                  <c:v>870</c:v>
                </c:pt>
                <c:pt idx="7">
                  <c:v>2000</c:v>
                </c:pt>
                <c:pt idx="8">
                  <c:v>630</c:v>
                </c:pt>
                <c:pt idx="9">
                  <c:v>1200</c:v>
                </c:pt>
                <c:pt idx="10">
                  <c:v>1300</c:v>
                </c:pt>
                <c:pt idx="11" formatCode="#,##0">
                  <c:v>1000</c:v>
                </c:pt>
                <c:pt idx="12" formatCode="#,##0">
                  <c:v>2100</c:v>
                </c:pt>
                <c:pt idx="13">
                  <c:v>1.3</c:v>
                </c:pt>
              </c:numCache>
            </c:numRef>
          </c:val>
          <c:smooth val="0"/>
          <c:extLst>
            <c:ext xmlns:c16="http://schemas.microsoft.com/office/drawing/2014/chart" uri="{C3380CC4-5D6E-409C-BE32-E72D297353CC}">
              <c16:uniqueId val="{00000003-7440-4AAC-B95F-DD33E24771D7}"/>
            </c:ext>
          </c:extLst>
        </c:ser>
        <c:ser>
          <c:idx val="7"/>
          <c:order val="3"/>
          <c:tx>
            <c:strRef>
              <c:f>CrossTab!$F$426</c:f>
              <c:strCache>
                <c:ptCount val="1"/>
                <c:pt idx="0">
                  <c:v>Vinyl Chloride</c:v>
                </c:pt>
              </c:strCache>
            </c:strRef>
          </c:tx>
          <c:spPr>
            <a:ln w="12700" cap="rnd">
              <a:solidFill>
                <a:srgbClr val="0070C0"/>
              </a:solidFill>
              <a:round/>
            </a:ln>
            <a:effectLst/>
          </c:spPr>
          <c:marker>
            <c:symbol val="circle"/>
            <c:size val="5"/>
            <c:spPr>
              <a:solidFill>
                <a:srgbClr val="0070C0"/>
              </a:solidFill>
              <a:ln w="9525">
                <a:solidFill>
                  <a:srgbClr val="0070C0"/>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CrossTab!$F$427:$F$440</c:f>
              <c:numCache>
                <c:formatCode>General</c:formatCode>
                <c:ptCount val="14"/>
                <c:pt idx="0">
                  <c:v>1E-3</c:v>
                </c:pt>
                <c:pt idx="1">
                  <c:v>1E-3</c:v>
                </c:pt>
                <c:pt idx="2">
                  <c:v>1E-3</c:v>
                </c:pt>
                <c:pt idx="3">
                  <c:v>1E-3</c:v>
                </c:pt>
                <c:pt idx="4">
                  <c:v>1E-3</c:v>
                </c:pt>
                <c:pt idx="6">
                  <c:v>4.0999999999999996</c:v>
                </c:pt>
                <c:pt idx="7">
                  <c:v>7.5</c:v>
                </c:pt>
                <c:pt idx="8">
                  <c:v>87</c:v>
                </c:pt>
                <c:pt idx="9">
                  <c:v>640</c:v>
                </c:pt>
                <c:pt idx="10">
                  <c:v>510</c:v>
                </c:pt>
                <c:pt idx="11">
                  <c:v>500</c:v>
                </c:pt>
                <c:pt idx="12">
                  <c:v>440</c:v>
                </c:pt>
                <c:pt idx="13">
                  <c:v>0.73</c:v>
                </c:pt>
              </c:numCache>
            </c:numRef>
          </c:val>
          <c:smooth val="0"/>
          <c:extLst>
            <c:ext xmlns:c16="http://schemas.microsoft.com/office/drawing/2014/chart" uri="{C3380CC4-5D6E-409C-BE32-E72D297353CC}">
              <c16:uniqueId val="{00000004-7440-4AAC-B95F-DD33E24771D7}"/>
            </c:ext>
          </c:extLst>
        </c:ser>
        <c:ser>
          <c:idx val="2"/>
          <c:order val="4"/>
          <c:tx>
            <c:strRef>
              <c:f>CrossTab!$G$426</c:f>
              <c:strCache>
                <c:ptCount val="1"/>
                <c:pt idx="0">
                  <c:v>Ethylene (Ethene)</c:v>
                </c:pt>
              </c:strCache>
            </c:strRef>
          </c:tx>
          <c:spPr>
            <a:ln w="12700" cap="rnd">
              <a:solidFill>
                <a:srgbClr val="7030A0"/>
              </a:solidFill>
              <a:round/>
            </a:ln>
            <a:effectLst/>
          </c:spPr>
          <c:marker>
            <c:symbol val="star"/>
            <c:size val="5"/>
            <c:spPr>
              <a:solidFill>
                <a:srgbClr val="7030A0"/>
              </a:solidFill>
              <a:ln w="9525">
                <a:solidFill>
                  <a:srgbClr val="7030A0"/>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CrossTab!$G$427:$G$440</c:f>
              <c:numCache>
                <c:formatCode>General</c:formatCode>
                <c:ptCount val="14"/>
                <c:pt idx="0">
                  <c:v>1E-3</c:v>
                </c:pt>
                <c:pt idx="2">
                  <c:v>1E-3</c:v>
                </c:pt>
                <c:pt idx="3">
                  <c:v>1E-3</c:v>
                </c:pt>
                <c:pt idx="4">
                  <c:v>1E-3</c:v>
                </c:pt>
                <c:pt idx="7">
                  <c:v>8.0000000000000002E-3</c:v>
                </c:pt>
                <c:pt idx="8">
                  <c:v>0.01</c:v>
                </c:pt>
                <c:pt idx="9">
                  <c:v>0.13</c:v>
                </c:pt>
                <c:pt idx="10">
                  <c:v>0.11</c:v>
                </c:pt>
                <c:pt idx="11">
                  <c:v>9.1999999999999998E-2</c:v>
                </c:pt>
                <c:pt idx="12">
                  <c:v>7.8E-2</c:v>
                </c:pt>
                <c:pt idx="13">
                  <c:v>0.12</c:v>
                </c:pt>
              </c:numCache>
            </c:numRef>
          </c:val>
          <c:smooth val="0"/>
          <c:extLst>
            <c:ext xmlns:c16="http://schemas.microsoft.com/office/drawing/2014/chart" uri="{C3380CC4-5D6E-409C-BE32-E72D297353CC}">
              <c16:uniqueId val="{00000005-7440-4AAC-B95F-DD33E24771D7}"/>
            </c:ext>
          </c:extLst>
        </c:ser>
        <c:ser>
          <c:idx val="5"/>
          <c:order val="5"/>
          <c:tx>
            <c:strRef>
              <c:f>CrossTab!$H$426</c:f>
              <c:strCache>
                <c:ptCount val="1"/>
                <c:pt idx="0">
                  <c:v>Total Organic Carbon</c:v>
                </c:pt>
              </c:strCache>
            </c:strRef>
          </c:tx>
          <c:spPr>
            <a:ln w="12700" cap="rnd">
              <a:solidFill>
                <a:schemeClr val="tx2"/>
              </a:solidFill>
              <a:round/>
            </a:ln>
            <a:effectLst/>
          </c:spPr>
          <c:marker>
            <c:symbol val="triangle"/>
            <c:size val="5"/>
            <c:spPr>
              <a:solidFill>
                <a:schemeClr val="tx1">
                  <a:lumMod val="50000"/>
                  <a:lumOff val="50000"/>
                </a:schemeClr>
              </a:solidFill>
              <a:ln w="9525">
                <a:solidFill>
                  <a:schemeClr val="tx2"/>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CrossTab!$H$427:$H$440</c:f>
              <c:numCache>
                <c:formatCode>General</c:formatCode>
                <c:ptCount val="14"/>
                <c:pt idx="0">
                  <c:v>23</c:v>
                </c:pt>
                <c:pt idx="2">
                  <c:v>31</c:v>
                </c:pt>
                <c:pt idx="3">
                  <c:v>550</c:v>
                </c:pt>
                <c:pt idx="4">
                  <c:v>140</c:v>
                </c:pt>
                <c:pt idx="5">
                  <c:v>130</c:v>
                </c:pt>
                <c:pt idx="7">
                  <c:v>200</c:v>
                </c:pt>
                <c:pt idx="8">
                  <c:v>56</c:v>
                </c:pt>
                <c:pt idx="9">
                  <c:v>40</c:v>
                </c:pt>
                <c:pt idx="10">
                  <c:v>15</c:v>
                </c:pt>
                <c:pt idx="11">
                  <c:v>6.4</c:v>
                </c:pt>
                <c:pt idx="12">
                  <c:v>16</c:v>
                </c:pt>
                <c:pt idx="13">
                  <c:v>2600</c:v>
                </c:pt>
              </c:numCache>
            </c:numRef>
          </c:val>
          <c:smooth val="0"/>
          <c:extLst>
            <c:ext xmlns:c16="http://schemas.microsoft.com/office/drawing/2014/chart" uri="{C3380CC4-5D6E-409C-BE32-E72D297353CC}">
              <c16:uniqueId val="{00000006-7440-4AAC-B95F-DD33E24771D7}"/>
            </c:ext>
          </c:extLst>
        </c:ser>
        <c:ser>
          <c:idx val="3"/>
          <c:order val="6"/>
          <c:tx>
            <c:strRef>
              <c:f>CrossTab!$I$426</c:f>
              <c:strCache>
                <c:ptCount val="1"/>
                <c:pt idx="0">
                  <c:v>Sulfate</c:v>
                </c:pt>
              </c:strCache>
            </c:strRef>
          </c:tx>
          <c:spPr>
            <a:ln w="12700" cap="rnd">
              <a:solidFill>
                <a:srgbClr val="C00000"/>
              </a:solidFill>
              <a:round/>
            </a:ln>
            <a:effectLst/>
          </c:spPr>
          <c:marker>
            <c:symbol val="triangle"/>
            <c:size val="5"/>
            <c:spPr>
              <a:solidFill>
                <a:srgbClr val="C00000"/>
              </a:solidFill>
              <a:ln w="9525">
                <a:solidFill>
                  <a:srgbClr val="C00000"/>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CrossTab!$I$427:$I$440</c:f>
              <c:numCache>
                <c:formatCode>General</c:formatCode>
                <c:ptCount val="14"/>
                <c:pt idx="0">
                  <c:v>32</c:v>
                </c:pt>
                <c:pt idx="2">
                  <c:v>1E-3</c:v>
                </c:pt>
                <c:pt idx="3">
                  <c:v>1E-3</c:v>
                </c:pt>
                <c:pt idx="5">
                  <c:v>4.0999999999999996</c:v>
                </c:pt>
                <c:pt idx="7">
                  <c:v>1.3</c:v>
                </c:pt>
                <c:pt idx="8">
                  <c:v>2.6</c:v>
                </c:pt>
                <c:pt idx="11">
                  <c:v>11</c:v>
                </c:pt>
                <c:pt idx="12">
                  <c:v>3.6</c:v>
                </c:pt>
              </c:numCache>
            </c:numRef>
          </c:val>
          <c:smooth val="0"/>
          <c:extLst>
            <c:ext xmlns:c16="http://schemas.microsoft.com/office/drawing/2014/chart" uri="{C3380CC4-5D6E-409C-BE32-E72D297353CC}">
              <c16:uniqueId val="{00000007-7440-4AAC-B95F-DD33E24771D7}"/>
            </c:ext>
          </c:extLst>
        </c:ser>
        <c:ser>
          <c:idx val="8"/>
          <c:order val="8"/>
          <c:tx>
            <c:strRef>
              <c:f>CrossTab!$K$426</c:f>
              <c:strCache>
                <c:ptCount val="1"/>
                <c:pt idx="0">
                  <c:v>RBTC: Tetrachloroethene (PCE)</c:v>
                </c:pt>
              </c:strCache>
            </c:strRef>
          </c:tx>
          <c:spPr>
            <a:ln w="28575" cap="rnd">
              <a:solidFill>
                <a:srgbClr val="F7E609"/>
              </a:solidFill>
              <a:prstDash val="sysDash"/>
              <a:round/>
            </a:ln>
            <a:effectLst/>
          </c:spPr>
          <c:marker>
            <c:symbol val="none"/>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CrossTab!$K$427:$K$440</c:f>
              <c:numCache>
                <c:formatCode>General</c:formatCode>
                <c:ptCount val="14"/>
                <c:pt idx="0">
                  <c:v>5</c:v>
                </c:pt>
                <c:pt idx="1">
                  <c:v>5</c:v>
                </c:pt>
                <c:pt idx="2">
                  <c:v>5</c:v>
                </c:pt>
                <c:pt idx="3">
                  <c:v>5</c:v>
                </c:pt>
                <c:pt idx="4">
                  <c:v>5</c:v>
                </c:pt>
                <c:pt idx="5">
                  <c:v>5</c:v>
                </c:pt>
                <c:pt idx="6">
                  <c:v>5</c:v>
                </c:pt>
                <c:pt idx="7">
                  <c:v>5</c:v>
                </c:pt>
                <c:pt idx="8">
                  <c:v>5</c:v>
                </c:pt>
                <c:pt idx="9">
                  <c:v>5</c:v>
                </c:pt>
                <c:pt idx="10">
                  <c:v>5</c:v>
                </c:pt>
                <c:pt idx="11">
                  <c:v>5</c:v>
                </c:pt>
                <c:pt idx="12">
                  <c:v>5</c:v>
                </c:pt>
                <c:pt idx="13">
                  <c:v>5</c:v>
                </c:pt>
              </c:numCache>
            </c:numRef>
          </c:val>
          <c:smooth val="0"/>
          <c:extLst>
            <c:ext xmlns:c16="http://schemas.microsoft.com/office/drawing/2014/chart" uri="{C3380CC4-5D6E-409C-BE32-E72D297353CC}">
              <c16:uniqueId val="{00000008-7440-4AAC-B95F-DD33E24771D7}"/>
            </c:ext>
          </c:extLst>
        </c:ser>
        <c:ser>
          <c:idx val="9"/>
          <c:order val="9"/>
          <c:tx>
            <c:strRef>
              <c:f>CrossTab!$L$426</c:f>
              <c:strCache>
                <c:ptCount val="1"/>
                <c:pt idx="0">
                  <c:v>RBTC: Trichloroethene (TCE)</c:v>
                </c:pt>
              </c:strCache>
            </c:strRef>
          </c:tx>
          <c:spPr>
            <a:ln w="28575" cap="rnd">
              <a:solidFill>
                <a:srgbClr val="FFC000"/>
              </a:solidFill>
              <a:prstDash val="sysDash"/>
              <a:round/>
            </a:ln>
            <a:effectLst/>
          </c:spPr>
          <c:marker>
            <c:symbol val="none"/>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CrossTab!$L$427:$L$440</c:f>
              <c:numCache>
                <c:formatCode>General</c:formatCode>
                <c:ptCount val="14"/>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numCache>
            </c:numRef>
          </c:val>
          <c:smooth val="0"/>
          <c:extLst>
            <c:ext xmlns:c16="http://schemas.microsoft.com/office/drawing/2014/chart" uri="{C3380CC4-5D6E-409C-BE32-E72D297353CC}">
              <c16:uniqueId val="{00000009-7440-4AAC-B95F-DD33E24771D7}"/>
            </c:ext>
          </c:extLst>
        </c:ser>
        <c:ser>
          <c:idx val="10"/>
          <c:order val="10"/>
          <c:tx>
            <c:strRef>
              <c:f>CrossTab!$M$426</c:f>
              <c:strCache>
                <c:ptCount val="1"/>
                <c:pt idx="0">
                  <c:v>RBTC: Dichloroethene, cis-1,2-</c:v>
                </c:pt>
              </c:strCache>
            </c:strRef>
          </c:tx>
          <c:spPr>
            <a:ln w="28575" cap="rnd">
              <a:solidFill>
                <a:schemeClr val="bg1">
                  <a:lumMod val="50000"/>
                </a:schemeClr>
              </a:solidFill>
              <a:prstDash val="sysDash"/>
              <a:round/>
            </a:ln>
            <a:effectLst/>
          </c:spPr>
          <c:marker>
            <c:symbol val="none"/>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CrossTab!$M$427:$M$440</c:f>
              <c:numCache>
                <c:formatCode>General</c:formatCode>
                <c:ptCount val="14"/>
                <c:pt idx="0">
                  <c:v>70</c:v>
                </c:pt>
                <c:pt idx="1">
                  <c:v>70</c:v>
                </c:pt>
                <c:pt idx="2">
                  <c:v>70</c:v>
                </c:pt>
                <c:pt idx="3">
                  <c:v>70</c:v>
                </c:pt>
                <c:pt idx="4">
                  <c:v>70</c:v>
                </c:pt>
                <c:pt idx="5">
                  <c:v>70</c:v>
                </c:pt>
                <c:pt idx="6">
                  <c:v>70</c:v>
                </c:pt>
                <c:pt idx="7">
                  <c:v>70</c:v>
                </c:pt>
                <c:pt idx="8">
                  <c:v>70</c:v>
                </c:pt>
                <c:pt idx="9">
                  <c:v>70</c:v>
                </c:pt>
                <c:pt idx="10">
                  <c:v>70</c:v>
                </c:pt>
                <c:pt idx="11">
                  <c:v>70</c:v>
                </c:pt>
                <c:pt idx="12">
                  <c:v>70</c:v>
                </c:pt>
                <c:pt idx="13">
                  <c:v>70</c:v>
                </c:pt>
              </c:numCache>
            </c:numRef>
          </c:val>
          <c:smooth val="0"/>
          <c:extLst>
            <c:ext xmlns:c16="http://schemas.microsoft.com/office/drawing/2014/chart" uri="{C3380CC4-5D6E-409C-BE32-E72D297353CC}">
              <c16:uniqueId val="{0000000A-7440-4AAC-B95F-DD33E24771D7}"/>
            </c:ext>
          </c:extLst>
        </c:ser>
        <c:ser>
          <c:idx val="11"/>
          <c:order val="11"/>
          <c:tx>
            <c:strRef>
              <c:f>CrossTab!$N$426</c:f>
              <c:strCache>
                <c:ptCount val="1"/>
                <c:pt idx="0">
                  <c:v>RBTC: Vinyl Chloride</c:v>
                </c:pt>
              </c:strCache>
            </c:strRef>
          </c:tx>
          <c:spPr>
            <a:ln w="28575" cap="rnd">
              <a:solidFill>
                <a:schemeClr val="tx2">
                  <a:lumMod val="60000"/>
                  <a:lumOff val="40000"/>
                </a:schemeClr>
              </a:solidFill>
              <a:prstDash val="sysDash"/>
              <a:round/>
            </a:ln>
            <a:effectLst/>
          </c:spPr>
          <c:marker>
            <c:symbol val="none"/>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CrossTab!$N$427:$N$440</c:f>
              <c:numCache>
                <c:formatCode>General</c:formatCode>
                <c:ptCount val="14"/>
                <c:pt idx="0">
                  <c:v>2</c:v>
                </c:pt>
                <c:pt idx="1">
                  <c:v>2</c:v>
                </c:pt>
                <c:pt idx="2">
                  <c:v>2</c:v>
                </c:pt>
                <c:pt idx="3">
                  <c:v>2</c:v>
                </c:pt>
                <c:pt idx="4">
                  <c:v>2</c:v>
                </c:pt>
                <c:pt idx="5">
                  <c:v>2</c:v>
                </c:pt>
                <c:pt idx="6">
                  <c:v>2</c:v>
                </c:pt>
                <c:pt idx="7">
                  <c:v>2</c:v>
                </c:pt>
                <c:pt idx="8">
                  <c:v>2</c:v>
                </c:pt>
                <c:pt idx="9">
                  <c:v>2</c:v>
                </c:pt>
                <c:pt idx="10">
                  <c:v>2</c:v>
                </c:pt>
                <c:pt idx="11">
                  <c:v>2</c:v>
                </c:pt>
                <c:pt idx="12">
                  <c:v>2</c:v>
                </c:pt>
                <c:pt idx="13">
                  <c:v>2</c:v>
                </c:pt>
              </c:numCache>
            </c:numRef>
          </c:val>
          <c:smooth val="0"/>
          <c:extLst>
            <c:ext xmlns:c16="http://schemas.microsoft.com/office/drawing/2014/chart" uri="{C3380CC4-5D6E-409C-BE32-E72D297353CC}">
              <c16:uniqueId val="{0000000B-7440-4AAC-B95F-DD33E24771D7}"/>
            </c:ext>
          </c:extLst>
        </c:ser>
        <c:dLbls>
          <c:showLegendKey val="0"/>
          <c:showVal val="0"/>
          <c:showCatName val="0"/>
          <c:showSerName val="0"/>
          <c:showPercent val="0"/>
          <c:showBubbleSize val="0"/>
        </c:dLbls>
        <c:marker val="1"/>
        <c:smooth val="0"/>
        <c:axId val="799015152"/>
        <c:axId val="799014168"/>
      </c:lineChart>
      <c:catAx>
        <c:axId val="799015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Date</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m/dd/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4168"/>
        <c:crossesAt val="1.0000000000000002E-3"/>
        <c:auto val="1"/>
        <c:lblAlgn val="ctr"/>
        <c:lblOffset val="100"/>
        <c:noMultiLvlLbl val="0"/>
      </c:catAx>
      <c:valAx>
        <c:axId val="7990141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800" b="1" i="0" u="none" strike="noStrike" kern="1200" baseline="0">
                    <a:solidFill>
                      <a:sysClr val="windowText" lastClr="000000"/>
                    </a:solidFill>
                    <a:effectLst/>
                    <a:latin typeface="Arial" panose="020B0604020202020204" pitchFamily="34" charset="0"/>
                    <a:cs typeface="Arial" panose="020B0604020202020204" pitchFamily="34" charset="0"/>
                  </a:rPr>
                  <a:t>VOC (ug/L), TOC, Sulphate, Ethene (mg/L)</a:t>
                </a:r>
                <a:endParaRPr lang="en-US" sz="800" b="0" i="0" u="none" strike="noStrike" kern="1200" baseline="0">
                  <a:solidFill>
                    <a:sysClr val="windowText" lastClr="000000"/>
                  </a:solidFill>
                  <a:effectLst/>
                  <a:latin typeface="Arial" panose="020B0604020202020204" pitchFamily="34" charset="0"/>
                  <a:cs typeface="Arial" panose="020B0604020202020204" pitchFamily="34" charset="0"/>
                </a:endParaRPr>
              </a:p>
            </c:rich>
          </c:tx>
          <c:layout>
            <c:manualLayout>
              <c:xMode val="edge"/>
              <c:yMode val="edge"/>
              <c:x val="1.7271427819233357E-2"/>
              <c:y val="0.24585099762529014"/>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5152"/>
        <c:crosses val="autoZero"/>
        <c:crossBetween val="between"/>
      </c:valAx>
      <c:valAx>
        <c:axId val="801254264"/>
        <c:scaling>
          <c:logBase val="10"/>
          <c:orientation val="minMax"/>
          <c:max val="1000000000"/>
          <c:min val="1000"/>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800" b="1" i="0" u="none" strike="noStrike" kern="1200" baseline="0">
                    <a:solidFill>
                      <a:sysClr val="windowText" lastClr="000000"/>
                    </a:solidFill>
                    <a:effectLst/>
                    <a:latin typeface="Arial" panose="020B0604020202020204" pitchFamily="34" charset="0"/>
                    <a:cs typeface="Arial" panose="020B0604020202020204" pitchFamily="34" charset="0"/>
                  </a:rPr>
                  <a:t>DHC (Number/liter)</a:t>
                </a:r>
                <a:endParaRPr lang="en-US" sz="800" b="0" i="0" u="none" strike="noStrike" kern="1200" baseline="0">
                  <a:solidFill>
                    <a:sysClr val="windowText" lastClr="000000"/>
                  </a:solidFill>
                  <a:effectLst/>
                  <a:latin typeface="Arial" panose="020B0604020202020204" pitchFamily="34" charset="0"/>
                  <a:cs typeface="Arial" panose="020B0604020202020204" pitchFamily="34" charset="0"/>
                </a:endParaRPr>
              </a:p>
            </c:rich>
          </c:tx>
          <c:layout>
            <c:manualLayout>
              <c:xMode val="edge"/>
              <c:yMode val="edge"/>
              <c:x val="0.9772746231911168"/>
              <c:y val="0.3598874427642757"/>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86881992"/>
        <c:crosses val="max"/>
        <c:crossBetween val="between"/>
      </c:valAx>
      <c:catAx>
        <c:axId val="686881992"/>
        <c:scaling>
          <c:orientation val="minMax"/>
        </c:scaling>
        <c:delete val="1"/>
        <c:axPos val="b"/>
        <c:numFmt formatCode="General" sourceLinked="1"/>
        <c:majorTickMark val="out"/>
        <c:minorTickMark val="none"/>
        <c:tickLblPos val="nextTo"/>
        <c:crossAx val="801254264"/>
        <c:crosses val="autoZero"/>
        <c:auto val="1"/>
        <c:lblAlgn val="ctr"/>
        <c:lblOffset val="100"/>
        <c:tickLblSkip val="1"/>
        <c:tickMarkSkip val="1"/>
        <c:noMultiLvlLbl val="0"/>
      </c:catAx>
      <c:spPr>
        <a:noFill/>
        <a:ln>
          <a:solidFill>
            <a:schemeClr val="bg1">
              <a:lumMod val="75000"/>
            </a:schemeClr>
          </a:solid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extLst/>
  </c:chart>
  <c:spPr>
    <a:solidFill>
      <a:schemeClr val="bg1"/>
    </a:solidFill>
    <a:ln w="9525" cap="flat" cmpd="sng" algn="ctr">
      <a:noFill/>
      <a:round/>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840548015433548E-2"/>
          <c:y val="7.3803976721702122E-2"/>
          <c:w val="0.84787266355178914"/>
          <c:h val="0.70536623999804759"/>
        </c:manualLayout>
      </c:layout>
      <c:barChart>
        <c:barDir val="col"/>
        <c:grouping val="stacked"/>
        <c:varyColors val="0"/>
        <c:ser>
          <c:idx val="0"/>
          <c:order val="7"/>
          <c:tx>
            <c:strRef>
              <c:f>CrossTab!$J$426</c:f>
              <c:strCache>
                <c:ptCount val="1"/>
                <c:pt idx="0">
                  <c:v>Dehalococcoides</c:v>
                </c:pt>
              </c:strCache>
            </c:strRef>
          </c:tx>
          <c:spPr>
            <a:solidFill>
              <a:srgbClr val="92D050"/>
            </a:solidFill>
            <a:ln>
              <a:noFill/>
            </a:ln>
            <a:effectLst/>
          </c:spPr>
          <c:invertIfNegative val="0"/>
          <c:cat>
            <c:strRef>
              <c:f>CrossTab!$B$427:$B$437</c:f>
              <c:strCache>
                <c:ptCount val="11"/>
                <c:pt idx="0">
                  <c:v>02-Jun-21</c:v>
                </c:pt>
                <c:pt idx="1">
                  <c:v>31-Jan-22</c:v>
                </c:pt>
                <c:pt idx="2">
                  <c:v>09-Aug-22</c:v>
                </c:pt>
                <c:pt idx="3">
                  <c:v>17-Nov-22</c:v>
                </c:pt>
                <c:pt idx="4">
                  <c:v>24-Mar-23</c:v>
                </c:pt>
                <c:pt idx="5">
                  <c:v>06-Jul-23</c:v>
                </c:pt>
                <c:pt idx="6">
                  <c:v>27-Jul-23</c:v>
                </c:pt>
                <c:pt idx="7">
                  <c:v>11-Oct-23</c:v>
                </c:pt>
                <c:pt idx="8">
                  <c:v>11-Jan-24</c:v>
                </c:pt>
                <c:pt idx="9">
                  <c:v>25-Jul-24</c:v>
                </c:pt>
                <c:pt idx="10">
                  <c:v>11-Oct-24</c:v>
                </c:pt>
              </c:strCache>
            </c:strRef>
          </c:cat>
          <c:val>
            <c:numRef>
              <c:f>CrossTab!$J$427:$J$440</c:f>
              <c:numCache>
                <c:formatCode>General</c:formatCode>
                <c:ptCount val="14"/>
                <c:pt idx="5">
                  <c:v>3000</c:v>
                </c:pt>
                <c:pt idx="7">
                  <c:v>200000</c:v>
                </c:pt>
                <c:pt idx="8">
                  <c:v>9260000</c:v>
                </c:pt>
                <c:pt idx="11" formatCode="#,##0.00">
                  <c:v>314468784.44</c:v>
                </c:pt>
                <c:pt idx="12" formatCode="#,##0">
                  <c:v>159000000</c:v>
                </c:pt>
              </c:numCache>
            </c:numRef>
          </c:val>
          <c:extLst>
            <c:ext xmlns:c16="http://schemas.microsoft.com/office/drawing/2014/chart" uri="{C3380CC4-5D6E-409C-BE32-E72D297353CC}">
              <c16:uniqueId val="{00000000-7440-4AAC-B95F-DD33E24771D7}"/>
            </c:ext>
          </c:extLst>
        </c:ser>
        <c:dLbls>
          <c:showLegendKey val="0"/>
          <c:showVal val="0"/>
          <c:showCatName val="0"/>
          <c:showSerName val="0"/>
          <c:showPercent val="0"/>
          <c:showBubbleSize val="0"/>
        </c:dLbls>
        <c:gapWidth val="150"/>
        <c:overlap val="100"/>
        <c:axId val="686881992"/>
        <c:axId val="801254264"/>
      </c:barChart>
      <c:lineChart>
        <c:grouping val="standard"/>
        <c:varyColors val="0"/>
        <c:ser>
          <c:idx val="4"/>
          <c:order val="0"/>
          <c:tx>
            <c:strRef>
              <c:f>CrossTab!$C$426</c:f>
              <c:strCache>
                <c:ptCount val="1"/>
                <c:pt idx="0">
                  <c:v>Tetrachloroethene (PCE)</c:v>
                </c:pt>
              </c:strCache>
            </c:strRef>
          </c:tx>
          <c:spPr>
            <a:ln w="12700" cap="rnd">
              <a:solidFill>
                <a:srgbClr val="F7E609"/>
              </a:solidFill>
              <a:round/>
            </a:ln>
            <a:effectLst/>
          </c:spPr>
          <c:marker>
            <c:symbol val="circle"/>
            <c:size val="5"/>
            <c:spPr>
              <a:solidFill>
                <a:srgbClr val="F7E609"/>
              </a:solidFill>
              <a:ln w="9525">
                <a:solidFill>
                  <a:srgbClr val="F7E609"/>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CrossTab!$C$427:$C$440</c:f>
              <c:numCache>
                <c:formatCode>General</c:formatCode>
                <c:ptCount val="14"/>
                <c:pt idx="0">
                  <c:v>650</c:v>
                </c:pt>
                <c:pt idx="1">
                  <c:v>430</c:v>
                </c:pt>
                <c:pt idx="2">
                  <c:v>390</c:v>
                </c:pt>
                <c:pt idx="3">
                  <c:v>400</c:v>
                </c:pt>
                <c:pt idx="4">
                  <c:v>240</c:v>
                </c:pt>
                <c:pt idx="6">
                  <c:v>200</c:v>
                </c:pt>
                <c:pt idx="7">
                  <c:v>31</c:v>
                </c:pt>
                <c:pt idx="8">
                  <c:v>30</c:v>
                </c:pt>
                <c:pt idx="9">
                  <c:v>48</c:v>
                </c:pt>
                <c:pt idx="10">
                  <c:v>13</c:v>
                </c:pt>
                <c:pt idx="11">
                  <c:v>5.2</c:v>
                </c:pt>
                <c:pt idx="12">
                  <c:v>6.9</c:v>
                </c:pt>
                <c:pt idx="13">
                  <c:v>0.47</c:v>
                </c:pt>
              </c:numCache>
            </c:numRef>
          </c:val>
          <c:smooth val="0"/>
          <c:extLst>
            <c:ext xmlns:c16="http://schemas.microsoft.com/office/drawing/2014/chart" uri="{C3380CC4-5D6E-409C-BE32-E72D297353CC}">
              <c16:uniqueId val="{00000001-7440-4AAC-B95F-DD33E24771D7}"/>
            </c:ext>
          </c:extLst>
        </c:ser>
        <c:ser>
          <c:idx val="6"/>
          <c:order val="1"/>
          <c:tx>
            <c:strRef>
              <c:f>CrossTab!$D$426</c:f>
              <c:strCache>
                <c:ptCount val="1"/>
                <c:pt idx="0">
                  <c:v>Trichloroethene (TCE)</c:v>
                </c:pt>
              </c:strCache>
            </c:strRef>
          </c:tx>
          <c:spPr>
            <a:ln w="12700" cap="rnd">
              <a:solidFill>
                <a:schemeClr val="accent6"/>
              </a:solidFill>
              <a:round/>
            </a:ln>
            <a:effectLst/>
          </c:spPr>
          <c:marker>
            <c:symbol val="circle"/>
            <c:size val="5"/>
            <c:spPr>
              <a:solidFill>
                <a:schemeClr val="accent6"/>
              </a:solidFill>
              <a:ln w="9525">
                <a:no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CrossTab!$D$427:$D$440</c:f>
              <c:numCache>
                <c:formatCode>General</c:formatCode>
                <c:ptCount val="14"/>
                <c:pt idx="0">
                  <c:v>92</c:v>
                </c:pt>
                <c:pt idx="1">
                  <c:v>32</c:v>
                </c:pt>
                <c:pt idx="2">
                  <c:v>52</c:v>
                </c:pt>
                <c:pt idx="3">
                  <c:v>49</c:v>
                </c:pt>
                <c:pt idx="4">
                  <c:v>110</c:v>
                </c:pt>
                <c:pt idx="6">
                  <c:v>36</c:v>
                </c:pt>
                <c:pt idx="7">
                  <c:v>28</c:v>
                </c:pt>
                <c:pt idx="8">
                  <c:v>12</c:v>
                </c:pt>
                <c:pt idx="9">
                  <c:v>33</c:v>
                </c:pt>
                <c:pt idx="10">
                  <c:v>3</c:v>
                </c:pt>
                <c:pt idx="11">
                  <c:v>2.5</c:v>
                </c:pt>
                <c:pt idx="12">
                  <c:v>7.9</c:v>
                </c:pt>
                <c:pt idx="13">
                  <c:v>1E-3</c:v>
                </c:pt>
              </c:numCache>
            </c:numRef>
          </c:val>
          <c:smooth val="0"/>
          <c:extLst>
            <c:ext xmlns:c16="http://schemas.microsoft.com/office/drawing/2014/chart" uri="{C3380CC4-5D6E-409C-BE32-E72D297353CC}">
              <c16:uniqueId val="{00000002-7440-4AAC-B95F-DD33E24771D7}"/>
            </c:ext>
          </c:extLst>
        </c:ser>
        <c:ser>
          <c:idx val="1"/>
          <c:order val="2"/>
          <c:tx>
            <c:strRef>
              <c:f>CrossTab!$E$426</c:f>
              <c:strCache>
                <c:ptCount val="1"/>
                <c:pt idx="0">
                  <c:v>Dichloroethene, cis-1,2-</c:v>
                </c:pt>
              </c:strCache>
            </c:strRef>
          </c:tx>
          <c:spPr>
            <a:ln w="12700"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CrossTab!$E$427:$E$440</c:f>
              <c:numCache>
                <c:formatCode>General</c:formatCode>
                <c:ptCount val="14"/>
                <c:pt idx="0">
                  <c:v>140</c:v>
                </c:pt>
                <c:pt idx="1">
                  <c:v>11</c:v>
                </c:pt>
                <c:pt idx="2">
                  <c:v>490</c:v>
                </c:pt>
                <c:pt idx="3">
                  <c:v>1300</c:v>
                </c:pt>
                <c:pt idx="4">
                  <c:v>1100</c:v>
                </c:pt>
                <c:pt idx="6">
                  <c:v>870</c:v>
                </c:pt>
                <c:pt idx="7">
                  <c:v>2000</c:v>
                </c:pt>
                <c:pt idx="8">
                  <c:v>630</c:v>
                </c:pt>
                <c:pt idx="9">
                  <c:v>1200</c:v>
                </c:pt>
                <c:pt idx="10">
                  <c:v>1300</c:v>
                </c:pt>
                <c:pt idx="11" formatCode="#,##0">
                  <c:v>1000</c:v>
                </c:pt>
                <c:pt idx="12" formatCode="#,##0">
                  <c:v>2100</c:v>
                </c:pt>
                <c:pt idx="13">
                  <c:v>1.3</c:v>
                </c:pt>
              </c:numCache>
            </c:numRef>
          </c:val>
          <c:smooth val="0"/>
          <c:extLst>
            <c:ext xmlns:c16="http://schemas.microsoft.com/office/drawing/2014/chart" uri="{C3380CC4-5D6E-409C-BE32-E72D297353CC}">
              <c16:uniqueId val="{00000003-7440-4AAC-B95F-DD33E24771D7}"/>
            </c:ext>
          </c:extLst>
        </c:ser>
        <c:ser>
          <c:idx val="7"/>
          <c:order val="3"/>
          <c:tx>
            <c:strRef>
              <c:f>CrossTab!$F$426</c:f>
              <c:strCache>
                <c:ptCount val="1"/>
                <c:pt idx="0">
                  <c:v>Vinyl Chloride</c:v>
                </c:pt>
              </c:strCache>
            </c:strRef>
          </c:tx>
          <c:spPr>
            <a:ln w="12700" cap="rnd">
              <a:solidFill>
                <a:srgbClr val="0070C0"/>
              </a:solidFill>
              <a:round/>
            </a:ln>
            <a:effectLst/>
          </c:spPr>
          <c:marker>
            <c:symbol val="circle"/>
            <c:size val="5"/>
            <c:spPr>
              <a:solidFill>
                <a:srgbClr val="0070C0"/>
              </a:solidFill>
              <a:ln w="9525">
                <a:solidFill>
                  <a:srgbClr val="0070C0"/>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CrossTab!$F$427:$F$440</c:f>
              <c:numCache>
                <c:formatCode>General</c:formatCode>
                <c:ptCount val="14"/>
                <c:pt idx="0">
                  <c:v>1E-3</c:v>
                </c:pt>
                <c:pt idx="1">
                  <c:v>1E-3</c:v>
                </c:pt>
                <c:pt idx="2">
                  <c:v>1E-3</c:v>
                </c:pt>
                <c:pt idx="3">
                  <c:v>1E-3</c:v>
                </c:pt>
                <c:pt idx="4">
                  <c:v>1E-3</c:v>
                </c:pt>
                <c:pt idx="6">
                  <c:v>4.0999999999999996</c:v>
                </c:pt>
                <c:pt idx="7">
                  <c:v>7.5</c:v>
                </c:pt>
                <c:pt idx="8">
                  <c:v>87</c:v>
                </c:pt>
                <c:pt idx="9">
                  <c:v>640</c:v>
                </c:pt>
                <c:pt idx="10">
                  <c:v>510</c:v>
                </c:pt>
                <c:pt idx="11">
                  <c:v>500</c:v>
                </c:pt>
                <c:pt idx="12">
                  <c:v>440</c:v>
                </c:pt>
                <c:pt idx="13">
                  <c:v>0.73</c:v>
                </c:pt>
              </c:numCache>
            </c:numRef>
          </c:val>
          <c:smooth val="0"/>
          <c:extLst>
            <c:ext xmlns:c16="http://schemas.microsoft.com/office/drawing/2014/chart" uri="{C3380CC4-5D6E-409C-BE32-E72D297353CC}">
              <c16:uniqueId val="{00000004-7440-4AAC-B95F-DD33E24771D7}"/>
            </c:ext>
          </c:extLst>
        </c:ser>
        <c:ser>
          <c:idx val="2"/>
          <c:order val="4"/>
          <c:tx>
            <c:strRef>
              <c:f>CrossTab!$G$426</c:f>
              <c:strCache>
                <c:ptCount val="1"/>
                <c:pt idx="0">
                  <c:v>Ethylene (Ethene)</c:v>
                </c:pt>
              </c:strCache>
            </c:strRef>
          </c:tx>
          <c:spPr>
            <a:ln w="12700" cap="rnd">
              <a:solidFill>
                <a:srgbClr val="7030A0"/>
              </a:solidFill>
              <a:round/>
            </a:ln>
            <a:effectLst/>
          </c:spPr>
          <c:marker>
            <c:symbol val="star"/>
            <c:size val="5"/>
            <c:spPr>
              <a:solidFill>
                <a:srgbClr val="7030A0"/>
              </a:solidFill>
              <a:ln w="9525">
                <a:solidFill>
                  <a:srgbClr val="7030A0"/>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CrossTab!$G$427:$G$440</c:f>
              <c:numCache>
                <c:formatCode>General</c:formatCode>
                <c:ptCount val="14"/>
                <c:pt idx="0">
                  <c:v>1E-3</c:v>
                </c:pt>
                <c:pt idx="2">
                  <c:v>1E-3</c:v>
                </c:pt>
                <c:pt idx="3">
                  <c:v>1E-3</c:v>
                </c:pt>
                <c:pt idx="4">
                  <c:v>1E-3</c:v>
                </c:pt>
                <c:pt idx="7">
                  <c:v>8.0000000000000002E-3</c:v>
                </c:pt>
                <c:pt idx="8">
                  <c:v>0.01</c:v>
                </c:pt>
                <c:pt idx="9">
                  <c:v>0.13</c:v>
                </c:pt>
                <c:pt idx="10">
                  <c:v>0.11</c:v>
                </c:pt>
                <c:pt idx="11">
                  <c:v>9.1999999999999998E-2</c:v>
                </c:pt>
                <c:pt idx="12">
                  <c:v>7.8E-2</c:v>
                </c:pt>
                <c:pt idx="13">
                  <c:v>0.12</c:v>
                </c:pt>
              </c:numCache>
            </c:numRef>
          </c:val>
          <c:smooth val="0"/>
          <c:extLst>
            <c:ext xmlns:c16="http://schemas.microsoft.com/office/drawing/2014/chart" uri="{C3380CC4-5D6E-409C-BE32-E72D297353CC}">
              <c16:uniqueId val="{00000005-7440-4AAC-B95F-DD33E24771D7}"/>
            </c:ext>
          </c:extLst>
        </c:ser>
        <c:ser>
          <c:idx val="5"/>
          <c:order val="5"/>
          <c:tx>
            <c:strRef>
              <c:f>CrossTab!$H$426</c:f>
              <c:strCache>
                <c:ptCount val="1"/>
                <c:pt idx="0">
                  <c:v>Total Organic Carbon</c:v>
                </c:pt>
              </c:strCache>
            </c:strRef>
          </c:tx>
          <c:spPr>
            <a:ln w="12700" cap="rnd">
              <a:solidFill>
                <a:schemeClr val="tx2"/>
              </a:solidFill>
              <a:round/>
            </a:ln>
            <a:effectLst/>
          </c:spPr>
          <c:marker>
            <c:symbol val="triangle"/>
            <c:size val="5"/>
            <c:spPr>
              <a:solidFill>
                <a:schemeClr val="tx1">
                  <a:lumMod val="50000"/>
                  <a:lumOff val="50000"/>
                </a:schemeClr>
              </a:solidFill>
              <a:ln w="9525">
                <a:solidFill>
                  <a:schemeClr val="tx2"/>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CrossTab!$H$427:$H$440</c:f>
              <c:numCache>
                <c:formatCode>General</c:formatCode>
                <c:ptCount val="14"/>
                <c:pt idx="0">
                  <c:v>23</c:v>
                </c:pt>
                <c:pt idx="2">
                  <c:v>31</c:v>
                </c:pt>
                <c:pt idx="3">
                  <c:v>550</c:v>
                </c:pt>
                <c:pt idx="4">
                  <c:v>140</c:v>
                </c:pt>
                <c:pt idx="5">
                  <c:v>130</c:v>
                </c:pt>
                <c:pt idx="7">
                  <c:v>200</c:v>
                </c:pt>
                <c:pt idx="8">
                  <c:v>56</c:v>
                </c:pt>
                <c:pt idx="9">
                  <c:v>40</c:v>
                </c:pt>
                <c:pt idx="10">
                  <c:v>15</c:v>
                </c:pt>
                <c:pt idx="11">
                  <c:v>6.4</c:v>
                </c:pt>
                <c:pt idx="12">
                  <c:v>16</c:v>
                </c:pt>
                <c:pt idx="13">
                  <c:v>2600</c:v>
                </c:pt>
              </c:numCache>
            </c:numRef>
          </c:val>
          <c:smooth val="0"/>
          <c:extLst>
            <c:ext xmlns:c16="http://schemas.microsoft.com/office/drawing/2014/chart" uri="{C3380CC4-5D6E-409C-BE32-E72D297353CC}">
              <c16:uniqueId val="{00000006-7440-4AAC-B95F-DD33E24771D7}"/>
            </c:ext>
          </c:extLst>
        </c:ser>
        <c:ser>
          <c:idx val="3"/>
          <c:order val="6"/>
          <c:tx>
            <c:strRef>
              <c:f>CrossTab!$I$426</c:f>
              <c:strCache>
                <c:ptCount val="1"/>
                <c:pt idx="0">
                  <c:v>Sulfate</c:v>
                </c:pt>
              </c:strCache>
            </c:strRef>
          </c:tx>
          <c:spPr>
            <a:ln w="12700" cap="rnd">
              <a:solidFill>
                <a:srgbClr val="C00000"/>
              </a:solidFill>
              <a:round/>
            </a:ln>
            <a:effectLst/>
          </c:spPr>
          <c:marker>
            <c:symbol val="triangle"/>
            <c:size val="5"/>
            <c:spPr>
              <a:solidFill>
                <a:srgbClr val="C00000"/>
              </a:solidFill>
              <a:ln w="9525">
                <a:solidFill>
                  <a:srgbClr val="C00000"/>
                </a:solidFill>
              </a:ln>
              <a:effectLst/>
            </c:spPr>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CrossTab!$I$427:$I$440</c:f>
              <c:numCache>
                <c:formatCode>General</c:formatCode>
                <c:ptCount val="14"/>
                <c:pt idx="0">
                  <c:v>32</c:v>
                </c:pt>
                <c:pt idx="2">
                  <c:v>1E-3</c:v>
                </c:pt>
                <c:pt idx="3">
                  <c:v>1E-3</c:v>
                </c:pt>
                <c:pt idx="5">
                  <c:v>4.0999999999999996</c:v>
                </c:pt>
                <c:pt idx="7">
                  <c:v>1.3</c:v>
                </c:pt>
                <c:pt idx="8">
                  <c:v>2.6</c:v>
                </c:pt>
                <c:pt idx="11">
                  <c:v>11</c:v>
                </c:pt>
                <c:pt idx="12">
                  <c:v>3.6</c:v>
                </c:pt>
              </c:numCache>
            </c:numRef>
          </c:val>
          <c:smooth val="0"/>
          <c:extLst>
            <c:ext xmlns:c16="http://schemas.microsoft.com/office/drawing/2014/chart" uri="{C3380CC4-5D6E-409C-BE32-E72D297353CC}">
              <c16:uniqueId val="{00000007-7440-4AAC-B95F-DD33E24771D7}"/>
            </c:ext>
          </c:extLst>
        </c:ser>
        <c:ser>
          <c:idx val="8"/>
          <c:order val="8"/>
          <c:tx>
            <c:strRef>
              <c:f>CrossTab!$K$426</c:f>
              <c:strCache>
                <c:ptCount val="1"/>
                <c:pt idx="0">
                  <c:v>RBTC: Tetrachloroethene (PCE)</c:v>
                </c:pt>
              </c:strCache>
            </c:strRef>
          </c:tx>
          <c:spPr>
            <a:ln w="28575" cap="rnd">
              <a:solidFill>
                <a:srgbClr val="F7E609"/>
              </a:solidFill>
              <a:prstDash val="sysDash"/>
              <a:round/>
            </a:ln>
            <a:effectLst/>
          </c:spPr>
          <c:marker>
            <c:symbol val="none"/>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CrossTab!$K$427:$K$440</c:f>
              <c:numCache>
                <c:formatCode>General</c:formatCode>
                <c:ptCount val="14"/>
                <c:pt idx="0">
                  <c:v>5</c:v>
                </c:pt>
                <c:pt idx="1">
                  <c:v>5</c:v>
                </c:pt>
                <c:pt idx="2">
                  <c:v>5</c:v>
                </c:pt>
                <c:pt idx="3">
                  <c:v>5</c:v>
                </c:pt>
                <c:pt idx="4">
                  <c:v>5</c:v>
                </c:pt>
                <c:pt idx="5">
                  <c:v>5</c:v>
                </c:pt>
                <c:pt idx="6">
                  <c:v>5</c:v>
                </c:pt>
                <c:pt idx="7">
                  <c:v>5</c:v>
                </c:pt>
                <c:pt idx="8">
                  <c:v>5</c:v>
                </c:pt>
                <c:pt idx="9">
                  <c:v>5</c:v>
                </c:pt>
                <c:pt idx="10">
                  <c:v>5</c:v>
                </c:pt>
                <c:pt idx="11">
                  <c:v>5</c:v>
                </c:pt>
                <c:pt idx="12">
                  <c:v>5</c:v>
                </c:pt>
                <c:pt idx="13">
                  <c:v>5</c:v>
                </c:pt>
              </c:numCache>
            </c:numRef>
          </c:val>
          <c:smooth val="0"/>
          <c:extLst>
            <c:ext xmlns:c16="http://schemas.microsoft.com/office/drawing/2014/chart" uri="{C3380CC4-5D6E-409C-BE32-E72D297353CC}">
              <c16:uniqueId val="{00000008-7440-4AAC-B95F-DD33E24771D7}"/>
            </c:ext>
          </c:extLst>
        </c:ser>
        <c:ser>
          <c:idx val="9"/>
          <c:order val="9"/>
          <c:tx>
            <c:strRef>
              <c:f>CrossTab!$L$426</c:f>
              <c:strCache>
                <c:ptCount val="1"/>
                <c:pt idx="0">
                  <c:v>RBTC: Trichloroethene (TCE)</c:v>
                </c:pt>
              </c:strCache>
            </c:strRef>
          </c:tx>
          <c:spPr>
            <a:ln w="28575" cap="rnd">
              <a:solidFill>
                <a:srgbClr val="FFC000"/>
              </a:solidFill>
              <a:prstDash val="sysDash"/>
              <a:round/>
            </a:ln>
            <a:effectLst/>
          </c:spPr>
          <c:marker>
            <c:symbol val="none"/>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CrossTab!$L$427:$L$440</c:f>
              <c:numCache>
                <c:formatCode>General</c:formatCode>
                <c:ptCount val="14"/>
                <c:pt idx="0">
                  <c:v>50</c:v>
                </c:pt>
                <c:pt idx="1">
                  <c:v>50</c:v>
                </c:pt>
                <c:pt idx="2">
                  <c:v>50</c:v>
                </c:pt>
                <c:pt idx="3">
                  <c:v>50</c:v>
                </c:pt>
                <c:pt idx="4">
                  <c:v>50</c:v>
                </c:pt>
                <c:pt idx="5">
                  <c:v>50</c:v>
                </c:pt>
                <c:pt idx="6">
                  <c:v>50</c:v>
                </c:pt>
                <c:pt idx="7">
                  <c:v>50</c:v>
                </c:pt>
                <c:pt idx="8">
                  <c:v>50</c:v>
                </c:pt>
                <c:pt idx="9">
                  <c:v>50</c:v>
                </c:pt>
                <c:pt idx="10">
                  <c:v>50</c:v>
                </c:pt>
                <c:pt idx="11">
                  <c:v>50</c:v>
                </c:pt>
                <c:pt idx="12">
                  <c:v>50</c:v>
                </c:pt>
                <c:pt idx="13">
                  <c:v>50</c:v>
                </c:pt>
              </c:numCache>
            </c:numRef>
          </c:val>
          <c:smooth val="0"/>
          <c:extLst>
            <c:ext xmlns:c16="http://schemas.microsoft.com/office/drawing/2014/chart" uri="{C3380CC4-5D6E-409C-BE32-E72D297353CC}">
              <c16:uniqueId val="{00000009-7440-4AAC-B95F-DD33E24771D7}"/>
            </c:ext>
          </c:extLst>
        </c:ser>
        <c:ser>
          <c:idx val="10"/>
          <c:order val="10"/>
          <c:tx>
            <c:strRef>
              <c:f>CrossTab!$M$426</c:f>
              <c:strCache>
                <c:ptCount val="1"/>
                <c:pt idx="0">
                  <c:v>RBTC: Dichloroethene, cis-1,2-</c:v>
                </c:pt>
              </c:strCache>
            </c:strRef>
          </c:tx>
          <c:spPr>
            <a:ln w="28575" cap="rnd">
              <a:solidFill>
                <a:schemeClr val="bg1">
                  <a:lumMod val="50000"/>
                </a:schemeClr>
              </a:solidFill>
              <a:prstDash val="sysDash"/>
              <a:round/>
            </a:ln>
            <a:effectLst/>
          </c:spPr>
          <c:marker>
            <c:symbol val="none"/>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CrossTab!$M$427:$M$440</c:f>
              <c:numCache>
                <c:formatCode>General</c:formatCode>
                <c:ptCount val="14"/>
                <c:pt idx="0">
                  <c:v>70</c:v>
                </c:pt>
                <c:pt idx="1">
                  <c:v>70</c:v>
                </c:pt>
                <c:pt idx="2">
                  <c:v>70</c:v>
                </c:pt>
                <c:pt idx="3">
                  <c:v>70</c:v>
                </c:pt>
                <c:pt idx="4">
                  <c:v>70</c:v>
                </c:pt>
                <c:pt idx="5">
                  <c:v>70</c:v>
                </c:pt>
                <c:pt idx="6">
                  <c:v>70</c:v>
                </c:pt>
                <c:pt idx="7">
                  <c:v>70</c:v>
                </c:pt>
                <c:pt idx="8">
                  <c:v>70</c:v>
                </c:pt>
                <c:pt idx="9">
                  <c:v>70</c:v>
                </c:pt>
                <c:pt idx="10">
                  <c:v>70</c:v>
                </c:pt>
                <c:pt idx="11">
                  <c:v>70</c:v>
                </c:pt>
                <c:pt idx="12">
                  <c:v>70</c:v>
                </c:pt>
                <c:pt idx="13">
                  <c:v>70</c:v>
                </c:pt>
              </c:numCache>
            </c:numRef>
          </c:val>
          <c:smooth val="0"/>
          <c:extLst>
            <c:ext xmlns:c16="http://schemas.microsoft.com/office/drawing/2014/chart" uri="{C3380CC4-5D6E-409C-BE32-E72D297353CC}">
              <c16:uniqueId val="{0000000A-7440-4AAC-B95F-DD33E24771D7}"/>
            </c:ext>
          </c:extLst>
        </c:ser>
        <c:ser>
          <c:idx val="11"/>
          <c:order val="11"/>
          <c:tx>
            <c:strRef>
              <c:f>CrossTab!$N$426</c:f>
              <c:strCache>
                <c:ptCount val="1"/>
                <c:pt idx="0">
                  <c:v>RBTC: Vinyl Chloride</c:v>
                </c:pt>
              </c:strCache>
            </c:strRef>
          </c:tx>
          <c:spPr>
            <a:ln w="28575" cap="rnd">
              <a:solidFill>
                <a:schemeClr val="tx2">
                  <a:lumMod val="60000"/>
                  <a:lumOff val="40000"/>
                </a:schemeClr>
              </a:solidFill>
              <a:prstDash val="sysDash"/>
              <a:round/>
            </a:ln>
            <a:effectLst/>
          </c:spPr>
          <c:marker>
            <c:symbol val="none"/>
          </c:marker>
          <c:cat>
            <c:strRef>
              <c:f>CrossTab!$B$427:$B$440</c:f>
              <c:strCache>
                <c:ptCount val="14"/>
                <c:pt idx="0">
                  <c:v>02-Jun-21</c:v>
                </c:pt>
                <c:pt idx="1">
                  <c:v>31-Jan-22</c:v>
                </c:pt>
                <c:pt idx="2">
                  <c:v>09-Aug-22</c:v>
                </c:pt>
                <c:pt idx="3">
                  <c:v>17-Nov-22</c:v>
                </c:pt>
                <c:pt idx="4">
                  <c:v>24-Mar-23</c:v>
                </c:pt>
                <c:pt idx="5">
                  <c:v>06-Jul-23</c:v>
                </c:pt>
                <c:pt idx="6">
                  <c:v>27-Jul-23</c:v>
                </c:pt>
                <c:pt idx="7">
                  <c:v>11-Oct-23</c:v>
                </c:pt>
                <c:pt idx="8">
                  <c:v>11-Jan-24</c:v>
                </c:pt>
                <c:pt idx="9">
                  <c:v>25-Jul-24</c:v>
                </c:pt>
                <c:pt idx="10">
                  <c:v>11-Oct-24</c:v>
                </c:pt>
                <c:pt idx="11">
                  <c:v>23-Jan-25</c:v>
                </c:pt>
                <c:pt idx="12">
                  <c:v>25-Jun-25</c:v>
                </c:pt>
                <c:pt idx="13">
                  <c:v>04-Nov-25</c:v>
                </c:pt>
              </c:strCache>
            </c:strRef>
          </c:cat>
          <c:val>
            <c:numRef>
              <c:f>CrossTab!$N$427:$N$440</c:f>
              <c:numCache>
                <c:formatCode>General</c:formatCode>
                <c:ptCount val="14"/>
                <c:pt idx="0">
                  <c:v>2</c:v>
                </c:pt>
                <c:pt idx="1">
                  <c:v>2</c:v>
                </c:pt>
                <c:pt idx="2">
                  <c:v>2</c:v>
                </c:pt>
                <c:pt idx="3">
                  <c:v>2</c:v>
                </c:pt>
                <c:pt idx="4">
                  <c:v>2</c:v>
                </c:pt>
                <c:pt idx="5">
                  <c:v>2</c:v>
                </c:pt>
                <c:pt idx="6">
                  <c:v>2</c:v>
                </c:pt>
                <c:pt idx="7">
                  <c:v>2</c:v>
                </c:pt>
                <c:pt idx="8">
                  <c:v>2</c:v>
                </c:pt>
                <c:pt idx="9">
                  <c:v>2</c:v>
                </c:pt>
                <c:pt idx="10">
                  <c:v>2</c:v>
                </c:pt>
                <c:pt idx="11">
                  <c:v>2</c:v>
                </c:pt>
                <c:pt idx="12">
                  <c:v>2</c:v>
                </c:pt>
                <c:pt idx="13">
                  <c:v>2</c:v>
                </c:pt>
              </c:numCache>
            </c:numRef>
          </c:val>
          <c:smooth val="0"/>
          <c:extLst>
            <c:ext xmlns:c16="http://schemas.microsoft.com/office/drawing/2014/chart" uri="{C3380CC4-5D6E-409C-BE32-E72D297353CC}">
              <c16:uniqueId val="{0000000B-7440-4AAC-B95F-DD33E24771D7}"/>
            </c:ext>
          </c:extLst>
        </c:ser>
        <c:dLbls>
          <c:showLegendKey val="0"/>
          <c:showVal val="0"/>
          <c:showCatName val="0"/>
          <c:showSerName val="0"/>
          <c:showPercent val="0"/>
          <c:showBubbleSize val="0"/>
        </c:dLbls>
        <c:marker val="1"/>
        <c:smooth val="0"/>
        <c:axId val="799015152"/>
        <c:axId val="799014168"/>
      </c:lineChart>
      <c:catAx>
        <c:axId val="799015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Date</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m/dd/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4168"/>
        <c:crossesAt val="1.0000000000000002E-3"/>
        <c:auto val="1"/>
        <c:lblAlgn val="ctr"/>
        <c:lblOffset val="100"/>
        <c:noMultiLvlLbl val="0"/>
      </c:catAx>
      <c:valAx>
        <c:axId val="7990141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800" b="1" i="0" u="none" strike="noStrike" kern="1200" baseline="0">
                    <a:solidFill>
                      <a:sysClr val="windowText" lastClr="000000"/>
                    </a:solidFill>
                    <a:effectLst/>
                    <a:latin typeface="Arial" panose="020B0604020202020204" pitchFamily="34" charset="0"/>
                    <a:cs typeface="Arial" panose="020B0604020202020204" pitchFamily="34" charset="0"/>
                  </a:rPr>
                  <a:t>VOC (ug/L), TOC, Sulphate, Ethene (mg/L)</a:t>
                </a:r>
                <a:endParaRPr lang="en-US" sz="800" b="0" i="0" u="none" strike="noStrike" kern="1200" baseline="0">
                  <a:solidFill>
                    <a:sysClr val="windowText" lastClr="000000"/>
                  </a:solidFill>
                  <a:effectLst/>
                  <a:latin typeface="Arial" panose="020B0604020202020204" pitchFamily="34" charset="0"/>
                  <a:cs typeface="Arial" panose="020B0604020202020204" pitchFamily="34" charset="0"/>
                </a:endParaRPr>
              </a:p>
            </c:rich>
          </c:tx>
          <c:layout>
            <c:manualLayout>
              <c:xMode val="edge"/>
              <c:yMode val="edge"/>
              <c:x val="1.7271427819233357E-2"/>
              <c:y val="0.24585099762529014"/>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5152"/>
        <c:crosses val="autoZero"/>
        <c:crossBetween val="between"/>
      </c:valAx>
      <c:valAx>
        <c:axId val="801254264"/>
        <c:scaling>
          <c:logBase val="10"/>
          <c:orientation val="minMax"/>
          <c:max val="1000000000"/>
          <c:min val="1000"/>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800" b="1" i="0" u="none" strike="noStrike" kern="1200" baseline="0">
                    <a:solidFill>
                      <a:sysClr val="windowText" lastClr="000000"/>
                    </a:solidFill>
                    <a:effectLst/>
                    <a:latin typeface="Arial" panose="020B0604020202020204" pitchFamily="34" charset="0"/>
                    <a:cs typeface="Arial" panose="020B0604020202020204" pitchFamily="34" charset="0"/>
                  </a:rPr>
                  <a:t>DHC (Number/liter)</a:t>
                </a:r>
                <a:endParaRPr lang="en-US" sz="800" b="0" i="0" u="none" strike="noStrike" kern="1200" baseline="0">
                  <a:solidFill>
                    <a:sysClr val="windowText" lastClr="000000"/>
                  </a:solidFill>
                  <a:effectLst/>
                  <a:latin typeface="Arial" panose="020B0604020202020204" pitchFamily="34" charset="0"/>
                  <a:cs typeface="Arial" panose="020B0604020202020204" pitchFamily="34" charset="0"/>
                </a:endParaRPr>
              </a:p>
            </c:rich>
          </c:tx>
          <c:layout>
            <c:manualLayout>
              <c:xMode val="edge"/>
              <c:yMode val="edge"/>
              <c:x val="0.9772746231911168"/>
              <c:y val="0.3598874427642757"/>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86881992"/>
        <c:crosses val="max"/>
        <c:crossBetween val="between"/>
      </c:valAx>
      <c:catAx>
        <c:axId val="686881992"/>
        <c:scaling>
          <c:orientation val="minMax"/>
        </c:scaling>
        <c:delete val="1"/>
        <c:axPos val="b"/>
        <c:numFmt formatCode="General" sourceLinked="1"/>
        <c:majorTickMark val="out"/>
        <c:minorTickMark val="none"/>
        <c:tickLblPos val="nextTo"/>
        <c:crossAx val="801254264"/>
        <c:crosses val="autoZero"/>
        <c:auto val="1"/>
        <c:lblAlgn val="ctr"/>
        <c:lblOffset val="100"/>
        <c:tickLblSkip val="1"/>
        <c:tickMarkSkip val="1"/>
        <c:noMultiLvlLbl val="0"/>
      </c:catAx>
      <c:spPr>
        <a:noFill/>
        <a:ln>
          <a:solidFill>
            <a:schemeClr val="bg1">
              <a:lumMod val="75000"/>
            </a:schemeClr>
          </a:solid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extLst/>
  </c:chart>
  <c:spPr>
    <a:solidFill>
      <a:schemeClr val="bg1"/>
    </a:solidFill>
    <a:ln w="9525" cap="flat" cmpd="sng" algn="ctr">
      <a:noFill/>
      <a:round/>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840548015433548E-2"/>
          <c:y val="7.3803976721702122E-2"/>
          <c:w val="0.84787266355178914"/>
          <c:h val="0.70536623999804759"/>
        </c:manualLayout>
      </c:layout>
      <c:barChart>
        <c:barDir val="col"/>
        <c:grouping val="stacked"/>
        <c:varyColors val="0"/>
        <c:ser>
          <c:idx val="0"/>
          <c:order val="7"/>
          <c:tx>
            <c:strRef>
              <c:f>CrossTab!$J$554</c:f>
              <c:strCache>
                <c:ptCount val="1"/>
                <c:pt idx="0">
                  <c:v>Dehalococcoides</c:v>
                </c:pt>
              </c:strCache>
            </c:strRef>
          </c:tx>
          <c:spPr>
            <a:solidFill>
              <a:srgbClr val="92D050"/>
            </a:solidFill>
            <a:ln>
              <a:noFill/>
            </a:ln>
            <a:effectLst/>
          </c:spPr>
          <c:invertIfNegative val="0"/>
          <c:cat>
            <c:strRef>
              <c:f>CrossTab!$B$555:$B$561</c:f>
              <c:strCache>
                <c:ptCount val="7"/>
                <c:pt idx="0">
                  <c:v>11-Aug-22</c:v>
                </c:pt>
                <c:pt idx="1">
                  <c:v>12-Aug-22</c:v>
                </c:pt>
                <c:pt idx="2">
                  <c:v>22-Nov-22</c:v>
                </c:pt>
                <c:pt idx="3">
                  <c:v>22-Mar-23</c:v>
                </c:pt>
                <c:pt idx="4">
                  <c:v>05-Jul-23</c:v>
                </c:pt>
                <c:pt idx="5">
                  <c:v>12-Oct-23</c:v>
                </c:pt>
                <c:pt idx="6">
                  <c:v>05-Jan-24</c:v>
                </c:pt>
              </c:strCache>
            </c:strRef>
          </c:cat>
          <c:val>
            <c:numRef>
              <c:f>CrossTab!$J$555:$J$563</c:f>
              <c:numCache>
                <c:formatCode>General</c:formatCode>
                <c:ptCount val="9"/>
                <c:pt idx="1">
                  <c:v>20000000</c:v>
                </c:pt>
                <c:pt idx="2">
                  <c:v>60000000</c:v>
                </c:pt>
                <c:pt idx="3">
                  <c:v>30000000</c:v>
                </c:pt>
                <c:pt idx="4">
                  <c:v>20000000</c:v>
                </c:pt>
              </c:numCache>
            </c:numRef>
          </c:val>
          <c:extLst>
            <c:ext xmlns:c16="http://schemas.microsoft.com/office/drawing/2014/chart" uri="{C3380CC4-5D6E-409C-BE32-E72D297353CC}">
              <c16:uniqueId val="{00000000-1504-4E20-8083-4446BB25DE4B}"/>
            </c:ext>
          </c:extLst>
        </c:ser>
        <c:dLbls>
          <c:showLegendKey val="0"/>
          <c:showVal val="0"/>
          <c:showCatName val="0"/>
          <c:showSerName val="0"/>
          <c:showPercent val="0"/>
          <c:showBubbleSize val="0"/>
        </c:dLbls>
        <c:gapWidth val="150"/>
        <c:overlap val="100"/>
        <c:axId val="686881992"/>
        <c:axId val="801254264"/>
      </c:barChart>
      <c:lineChart>
        <c:grouping val="standard"/>
        <c:varyColors val="0"/>
        <c:ser>
          <c:idx val="4"/>
          <c:order val="0"/>
          <c:tx>
            <c:strRef>
              <c:f>CrossTab!$C$554</c:f>
              <c:strCache>
                <c:ptCount val="1"/>
                <c:pt idx="0">
                  <c:v>Tetrachloroethene (PCE)</c:v>
                </c:pt>
              </c:strCache>
            </c:strRef>
          </c:tx>
          <c:spPr>
            <a:ln w="12700" cap="rnd">
              <a:solidFill>
                <a:srgbClr val="F7E609"/>
              </a:solidFill>
              <a:round/>
            </a:ln>
            <a:effectLst/>
          </c:spPr>
          <c:marker>
            <c:symbol val="circle"/>
            <c:size val="5"/>
            <c:spPr>
              <a:solidFill>
                <a:srgbClr val="F7E609"/>
              </a:solidFill>
              <a:ln w="9525">
                <a:solidFill>
                  <a:srgbClr val="F7E609"/>
                </a:solidFill>
              </a:ln>
              <a:effectLst/>
            </c:spPr>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CrossTab!$C$555:$C$563</c:f>
              <c:numCache>
                <c:formatCode>General</c:formatCode>
                <c:ptCount val="9"/>
                <c:pt idx="0">
                  <c:v>9.5</c:v>
                </c:pt>
                <c:pt idx="2">
                  <c:v>0.74</c:v>
                </c:pt>
                <c:pt idx="3">
                  <c:v>0.51</c:v>
                </c:pt>
                <c:pt idx="4">
                  <c:v>0.43</c:v>
                </c:pt>
                <c:pt idx="5">
                  <c:v>0.41</c:v>
                </c:pt>
                <c:pt idx="6">
                  <c:v>0.42</c:v>
                </c:pt>
                <c:pt idx="7">
                  <c:v>1E-3</c:v>
                </c:pt>
                <c:pt idx="8">
                  <c:v>1E-3</c:v>
                </c:pt>
              </c:numCache>
            </c:numRef>
          </c:val>
          <c:smooth val="0"/>
          <c:extLst>
            <c:ext xmlns:c16="http://schemas.microsoft.com/office/drawing/2014/chart" uri="{C3380CC4-5D6E-409C-BE32-E72D297353CC}">
              <c16:uniqueId val="{00000001-1504-4E20-8083-4446BB25DE4B}"/>
            </c:ext>
          </c:extLst>
        </c:ser>
        <c:ser>
          <c:idx val="6"/>
          <c:order val="1"/>
          <c:tx>
            <c:strRef>
              <c:f>CrossTab!$D$554</c:f>
              <c:strCache>
                <c:ptCount val="1"/>
                <c:pt idx="0">
                  <c:v>Trichloroethene (TCE)</c:v>
                </c:pt>
              </c:strCache>
            </c:strRef>
          </c:tx>
          <c:spPr>
            <a:ln w="12700" cap="rnd">
              <a:solidFill>
                <a:schemeClr val="accent6"/>
              </a:solidFill>
              <a:round/>
            </a:ln>
            <a:effectLst/>
          </c:spPr>
          <c:marker>
            <c:symbol val="circle"/>
            <c:size val="5"/>
            <c:spPr>
              <a:solidFill>
                <a:schemeClr val="accent6"/>
              </a:solidFill>
              <a:ln w="9525">
                <a:noFill/>
              </a:ln>
              <a:effectLst/>
            </c:spPr>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CrossTab!$D$555:$D$563</c:f>
              <c:numCache>
                <c:formatCode>General</c:formatCode>
                <c:ptCount val="9"/>
                <c:pt idx="0">
                  <c:v>120</c:v>
                </c:pt>
                <c:pt idx="2">
                  <c:v>1.9</c:v>
                </c:pt>
                <c:pt idx="3">
                  <c:v>0.92</c:v>
                </c:pt>
                <c:pt idx="4">
                  <c:v>0.81</c:v>
                </c:pt>
                <c:pt idx="5">
                  <c:v>0.66</c:v>
                </c:pt>
                <c:pt idx="6">
                  <c:v>0.59</c:v>
                </c:pt>
                <c:pt idx="7">
                  <c:v>1E-3</c:v>
                </c:pt>
                <c:pt idx="8">
                  <c:v>1E-3</c:v>
                </c:pt>
              </c:numCache>
            </c:numRef>
          </c:val>
          <c:smooth val="0"/>
          <c:extLst>
            <c:ext xmlns:c16="http://schemas.microsoft.com/office/drawing/2014/chart" uri="{C3380CC4-5D6E-409C-BE32-E72D297353CC}">
              <c16:uniqueId val="{00000002-1504-4E20-8083-4446BB25DE4B}"/>
            </c:ext>
          </c:extLst>
        </c:ser>
        <c:ser>
          <c:idx val="1"/>
          <c:order val="2"/>
          <c:tx>
            <c:strRef>
              <c:f>CrossTab!$E$554</c:f>
              <c:strCache>
                <c:ptCount val="1"/>
                <c:pt idx="0">
                  <c:v>Dichloroethene, cis-1,2-</c:v>
                </c:pt>
              </c:strCache>
            </c:strRef>
          </c:tx>
          <c:spPr>
            <a:ln w="12700" cap="rnd">
              <a:solidFill>
                <a:schemeClr val="bg1">
                  <a:lumMod val="50000"/>
                </a:schemeClr>
              </a:solidFill>
              <a:round/>
            </a:ln>
            <a:effectLst/>
          </c:spPr>
          <c:marker>
            <c:symbol val="circle"/>
            <c:size val="5"/>
            <c:spPr>
              <a:solidFill>
                <a:schemeClr val="bg1">
                  <a:lumMod val="50000"/>
                </a:schemeClr>
              </a:solidFill>
              <a:ln w="9525">
                <a:solidFill>
                  <a:schemeClr val="bg1">
                    <a:lumMod val="50000"/>
                  </a:schemeClr>
                </a:solidFill>
              </a:ln>
              <a:effectLst/>
            </c:spPr>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CrossTab!$E$555:$E$563</c:f>
              <c:numCache>
                <c:formatCode>General</c:formatCode>
                <c:ptCount val="9"/>
                <c:pt idx="0">
                  <c:v>22</c:v>
                </c:pt>
                <c:pt idx="2">
                  <c:v>18</c:v>
                </c:pt>
                <c:pt idx="3">
                  <c:v>0.72</c:v>
                </c:pt>
                <c:pt idx="4">
                  <c:v>0.97</c:v>
                </c:pt>
                <c:pt idx="5">
                  <c:v>0.5</c:v>
                </c:pt>
                <c:pt idx="6">
                  <c:v>1E-3</c:v>
                </c:pt>
                <c:pt idx="7">
                  <c:v>1E-3</c:v>
                </c:pt>
                <c:pt idx="8">
                  <c:v>1E-3</c:v>
                </c:pt>
              </c:numCache>
            </c:numRef>
          </c:val>
          <c:smooth val="0"/>
          <c:extLst>
            <c:ext xmlns:c16="http://schemas.microsoft.com/office/drawing/2014/chart" uri="{C3380CC4-5D6E-409C-BE32-E72D297353CC}">
              <c16:uniqueId val="{00000003-1504-4E20-8083-4446BB25DE4B}"/>
            </c:ext>
          </c:extLst>
        </c:ser>
        <c:ser>
          <c:idx val="7"/>
          <c:order val="3"/>
          <c:tx>
            <c:strRef>
              <c:f>CrossTab!$F$554</c:f>
              <c:strCache>
                <c:ptCount val="1"/>
                <c:pt idx="0">
                  <c:v>Vinyl Chloride</c:v>
                </c:pt>
              </c:strCache>
            </c:strRef>
          </c:tx>
          <c:spPr>
            <a:ln w="12700" cap="rnd">
              <a:solidFill>
                <a:srgbClr val="0070C0"/>
              </a:solidFill>
              <a:round/>
            </a:ln>
            <a:effectLst/>
          </c:spPr>
          <c:marker>
            <c:symbol val="circle"/>
            <c:size val="5"/>
            <c:spPr>
              <a:solidFill>
                <a:srgbClr val="0070C0"/>
              </a:solidFill>
              <a:ln w="9525">
                <a:solidFill>
                  <a:srgbClr val="0070C0"/>
                </a:solidFill>
              </a:ln>
              <a:effectLst/>
            </c:spPr>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CrossTab!$F$555:$F$563</c:f>
              <c:numCache>
                <c:formatCode>General</c:formatCode>
                <c:ptCount val="9"/>
                <c:pt idx="0">
                  <c:v>4.9000000000000004</c:v>
                </c:pt>
                <c:pt idx="2">
                  <c:v>6.1</c:v>
                </c:pt>
                <c:pt idx="3">
                  <c:v>0.46</c:v>
                </c:pt>
                <c:pt idx="4">
                  <c:v>0.42</c:v>
                </c:pt>
                <c:pt idx="5">
                  <c:v>0.25</c:v>
                </c:pt>
                <c:pt idx="6">
                  <c:v>0.24</c:v>
                </c:pt>
                <c:pt idx="7">
                  <c:v>1E-3</c:v>
                </c:pt>
                <c:pt idx="8">
                  <c:v>1E-3</c:v>
                </c:pt>
              </c:numCache>
            </c:numRef>
          </c:val>
          <c:smooth val="0"/>
          <c:extLst>
            <c:ext xmlns:c16="http://schemas.microsoft.com/office/drawing/2014/chart" uri="{C3380CC4-5D6E-409C-BE32-E72D297353CC}">
              <c16:uniqueId val="{00000004-1504-4E20-8083-4446BB25DE4B}"/>
            </c:ext>
          </c:extLst>
        </c:ser>
        <c:ser>
          <c:idx val="2"/>
          <c:order val="4"/>
          <c:tx>
            <c:strRef>
              <c:f>CrossTab!$G$554</c:f>
              <c:strCache>
                <c:ptCount val="1"/>
                <c:pt idx="0">
                  <c:v>Ethylene (Ethene)</c:v>
                </c:pt>
              </c:strCache>
            </c:strRef>
          </c:tx>
          <c:spPr>
            <a:ln w="12700" cap="rnd">
              <a:solidFill>
                <a:srgbClr val="7030A0"/>
              </a:solidFill>
              <a:round/>
            </a:ln>
            <a:effectLst/>
          </c:spPr>
          <c:marker>
            <c:symbol val="star"/>
            <c:size val="5"/>
            <c:spPr>
              <a:solidFill>
                <a:srgbClr val="7030A0"/>
              </a:solidFill>
              <a:ln w="9525">
                <a:solidFill>
                  <a:srgbClr val="7030A0"/>
                </a:solidFill>
              </a:ln>
              <a:effectLst/>
            </c:spPr>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CrossTab!$G$555:$G$563</c:f>
              <c:numCache>
                <c:formatCode>General</c:formatCode>
                <c:ptCount val="9"/>
                <c:pt idx="0">
                  <c:v>0.23</c:v>
                </c:pt>
                <c:pt idx="2">
                  <c:v>0.25</c:v>
                </c:pt>
                <c:pt idx="3">
                  <c:v>0.32</c:v>
                </c:pt>
                <c:pt idx="4">
                  <c:v>0.3</c:v>
                </c:pt>
                <c:pt idx="5">
                  <c:v>0.13</c:v>
                </c:pt>
                <c:pt idx="6">
                  <c:v>0.28000000000000003</c:v>
                </c:pt>
                <c:pt idx="7">
                  <c:v>3.9E-2</c:v>
                </c:pt>
                <c:pt idx="8">
                  <c:v>1.4999999999999999E-2</c:v>
                </c:pt>
              </c:numCache>
            </c:numRef>
          </c:val>
          <c:smooth val="0"/>
          <c:extLst>
            <c:ext xmlns:c16="http://schemas.microsoft.com/office/drawing/2014/chart" uri="{C3380CC4-5D6E-409C-BE32-E72D297353CC}">
              <c16:uniqueId val="{00000005-1504-4E20-8083-4446BB25DE4B}"/>
            </c:ext>
          </c:extLst>
        </c:ser>
        <c:ser>
          <c:idx val="5"/>
          <c:order val="5"/>
          <c:tx>
            <c:strRef>
              <c:f>CrossTab!$H$554</c:f>
              <c:strCache>
                <c:ptCount val="1"/>
                <c:pt idx="0">
                  <c:v>Total Organic Carbon</c:v>
                </c:pt>
              </c:strCache>
            </c:strRef>
          </c:tx>
          <c:spPr>
            <a:ln w="12700" cap="rnd">
              <a:solidFill>
                <a:schemeClr val="tx2"/>
              </a:solidFill>
              <a:round/>
            </a:ln>
            <a:effectLst/>
          </c:spPr>
          <c:marker>
            <c:symbol val="triangle"/>
            <c:size val="5"/>
            <c:spPr>
              <a:solidFill>
                <a:schemeClr val="tx1">
                  <a:lumMod val="50000"/>
                  <a:lumOff val="50000"/>
                </a:schemeClr>
              </a:solidFill>
              <a:ln w="9525">
                <a:solidFill>
                  <a:schemeClr val="tx2"/>
                </a:solidFill>
              </a:ln>
              <a:effectLst/>
            </c:spPr>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CrossTab!$H$555:$H$563</c:f>
              <c:numCache>
                <c:formatCode>General</c:formatCode>
                <c:ptCount val="9"/>
                <c:pt idx="0">
                  <c:v>71</c:v>
                </c:pt>
                <c:pt idx="2">
                  <c:v>53</c:v>
                </c:pt>
                <c:pt idx="3">
                  <c:v>34</c:v>
                </c:pt>
                <c:pt idx="4">
                  <c:v>72</c:v>
                </c:pt>
                <c:pt idx="5">
                  <c:v>82</c:v>
                </c:pt>
                <c:pt idx="6">
                  <c:v>53</c:v>
                </c:pt>
                <c:pt idx="7">
                  <c:v>4300</c:v>
                </c:pt>
                <c:pt idx="8">
                  <c:v>1000</c:v>
                </c:pt>
              </c:numCache>
            </c:numRef>
          </c:val>
          <c:smooth val="0"/>
          <c:extLst>
            <c:ext xmlns:c16="http://schemas.microsoft.com/office/drawing/2014/chart" uri="{C3380CC4-5D6E-409C-BE32-E72D297353CC}">
              <c16:uniqueId val="{00000006-1504-4E20-8083-4446BB25DE4B}"/>
            </c:ext>
          </c:extLst>
        </c:ser>
        <c:ser>
          <c:idx val="3"/>
          <c:order val="6"/>
          <c:tx>
            <c:strRef>
              <c:f>CrossTab!$I$554</c:f>
              <c:strCache>
                <c:ptCount val="1"/>
                <c:pt idx="0">
                  <c:v>Sulfate</c:v>
                </c:pt>
              </c:strCache>
            </c:strRef>
          </c:tx>
          <c:spPr>
            <a:ln w="12700" cap="rnd">
              <a:solidFill>
                <a:srgbClr val="C00000"/>
              </a:solidFill>
              <a:round/>
            </a:ln>
            <a:effectLst/>
          </c:spPr>
          <c:marker>
            <c:symbol val="triangle"/>
            <c:size val="5"/>
            <c:spPr>
              <a:solidFill>
                <a:srgbClr val="C00000"/>
              </a:solidFill>
              <a:ln w="9525">
                <a:solidFill>
                  <a:srgbClr val="C00000"/>
                </a:solidFill>
              </a:ln>
              <a:effectLst/>
            </c:spPr>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CrossTab!$I$555:$I$563</c:f>
              <c:numCache>
                <c:formatCode>General</c:formatCode>
                <c:ptCount val="9"/>
                <c:pt idx="0">
                  <c:v>100</c:v>
                </c:pt>
                <c:pt idx="2">
                  <c:v>1E-3</c:v>
                </c:pt>
                <c:pt idx="3">
                  <c:v>1E-3</c:v>
                </c:pt>
                <c:pt idx="4">
                  <c:v>1E-3</c:v>
                </c:pt>
                <c:pt idx="5">
                  <c:v>1E-3</c:v>
                </c:pt>
              </c:numCache>
            </c:numRef>
          </c:val>
          <c:smooth val="0"/>
          <c:extLst>
            <c:ext xmlns:c16="http://schemas.microsoft.com/office/drawing/2014/chart" uri="{C3380CC4-5D6E-409C-BE32-E72D297353CC}">
              <c16:uniqueId val="{00000007-1504-4E20-8083-4446BB25DE4B}"/>
            </c:ext>
          </c:extLst>
        </c:ser>
        <c:ser>
          <c:idx val="8"/>
          <c:order val="8"/>
          <c:tx>
            <c:strRef>
              <c:f>CrossTab!$K$554</c:f>
              <c:strCache>
                <c:ptCount val="1"/>
                <c:pt idx="0">
                  <c:v>RBTC: Tetrachloroethene (PCE)</c:v>
                </c:pt>
              </c:strCache>
            </c:strRef>
          </c:tx>
          <c:spPr>
            <a:ln w="28575" cap="rnd">
              <a:solidFill>
                <a:srgbClr val="F7E609"/>
              </a:solidFill>
              <a:prstDash val="sysDash"/>
              <a:round/>
            </a:ln>
            <a:effectLst/>
          </c:spPr>
          <c:marker>
            <c:symbol val="none"/>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CrossTab!$K$555:$K$563</c:f>
              <c:numCache>
                <c:formatCode>General</c:formatCode>
                <c:ptCount val="9"/>
                <c:pt idx="0">
                  <c:v>5</c:v>
                </c:pt>
                <c:pt idx="1">
                  <c:v>5</c:v>
                </c:pt>
                <c:pt idx="2">
                  <c:v>5</c:v>
                </c:pt>
                <c:pt idx="3">
                  <c:v>5</c:v>
                </c:pt>
                <c:pt idx="4">
                  <c:v>5</c:v>
                </c:pt>
                <c:pt idx="5">
                  <c:v>5</c:v>
                </c:pt>
                <c:pt idx="6">
                  <c:v>5</c:v>
                </c:pt>
                <c:pt idx="7">
                  <c:v>5</c:v>
                </c:pt>
                <c:pt idx="8">
                  <c:v>5</c:v>
                </c:pt>
              </c:numCache>
            </c:numRef>
          </c:val>
          <c:smooth val="0"/>
          <c:extLst>
            <c:ext xmlns:c16="http://schemas.microsoft.com/office/drawing/2014/chart" uri="{C3380CC4-5D6E-409C-BE32-E72D297353CC}">
              <c16:uniqueId val="{00000008-1504-4E20-8083-4446BB25DE4B}"/>
            </c:ext>
          </c:extLst>
        </c:ser>
        <c:ser>
          <c:idx val="9"/>
          <c:order val="9"/>
          <c:tx>
            <c:strRef>
              <c:f>CrossTab!$L$554</c:f>
              <c:strCache>
                <c:ptCount val="1"/>
                <c:pt idx="0">
                  <c:v>RBTC: Trichloroethene (TCE)</c:v>
                </c:pt>
              </c:strCache>
            </c:strRef>
          </c:tx>
          <c:spPr>
            <a:ln w="28575" cap="rnd">
              <a:solidFill>
                <a:srgbClr val="FFC000"/>
              </a:solidFill>
              <a:prstDash val="sysDash"/>
              <a:round/>
            </a:ln>
            <a:effectLst/>
          </c:spPr>
          <c:marker>
            <c:symbol val="none"/>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CrossTab!$L$555:$L$563</c:f>
              <c:numCache>
                <c:formatCode>General</c:formatCode>
                <c:ptCount val="9"/>
                <c:pt idx="0">
                  <c:v>50</c:v>
                </c:pt>
                <c:pt idx="1">
                  <c:v>50</c:v>
                </c:pt>
                <c:pt idx="2">
                  <c:v>50</c:v>
                </c:pt>
                <c:pt idx="3">
                  <c:v>50</c:v>
                </c:pt>
                <c:pt idx="4">
                  <c:v>50</c:v>
                </c:pt>
                <c:pt idx="5">
                  <c:v>50</c:v>
                </c:pt>
                <c:pt idx="6">
                  <c:v>50</c:v>
                </c:pt>
                <c:pt idx="7">
                  <c:v>50</c:v>
                </c:pt>
                <c:pt idx="8">
                  <c:v>50</c:v>
                </c:pt>
              </c:numCache>
            </c:numRef>
          </c:val>
          <c:smooth val="0"/>
          <c:extLst>
            <c:ext xmlns:c16="http://schemas.microsoft.com/office/drawing/2014/chart" uri="{C3380CC4-5D6E-409C-BE32-E72D297353CC}">
              <c16:uniqueId val="{00000009-1504-4E20-8083-4446BB25DE4B}"/>
            </c:ext>
          </c:extLst>
        </c:ser>
        <c:ser>
          <c:idx val="10"/>
          <c:order val="10"/>
          <c:tx>
            <c:strRef>
              <c:f>CrossTab!$M$554</c:f>
              <c:strCache>
                <c:ptCount val="1"/>
                <c:pt idx="0">
                  <c:v>RBTC: Dichloroethene, cis-1,2-</c:v>
                </c:pt>
              </c:strCache>
            </c:strRef>
          </c:tx>
          <c:spPr>
            <a:ln w="28575" cap="rnd">
              <a:solidFill>
                <a:schemeClr val="bg1">
                  <a:lumMod val="50000"/>
                </a:schemeClr>
              </a:solidFill>
              <a:prstDash val="sysDash"/>
              <a:round/>
            </a:ln>
            <a:effectLst/>
          </c:spPr>
          <c:marker>
            <c:symbol val="none"/>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CrossTab!$M$555:$M$563</c:f>
              <c:numCache>
                <c:formatCode>General</c:formatCode>
                <c:ptCount val="9"/>
                <c:pt idx="0">
                  <c:v>70</c:v>
                </c:pt>
                <c:pt idx="1">
                  <c:v>70</c:v>
                </c:pt>
                <c:pt idx="2">
                  <c:v>70</c:v>
                </c:pt>
                <c:pt idx="3">
                  <c:v>70</c:v>
                </c:pt>
                <c:pt idx="4">
                  <c:v>70</c:v>
                </c:pt>
                <c:pt idx="5">
                  <c:v>70</c:v>
                </c:pt>
                <c:pt idx="6">
                  <c:v>70</c:v>
                </c:pt>
                <c:pt idx="7">
                  <c:v>70</c:v>
                </c:pt>
                <c:pt idx="8">
                  <c:v>70</c:v>
                </c:pt>
              </c:numCache>
            </c:numRef>
          </c:val>
          <c:smooth val="0"/>
          <c:extLst>
            <c:ext xmlns:c16="http://schemas.microsoft.com/office/drawing/2014/chart" uri="{C3380CC4-5D6E-409C-BE32-E72D297353CC}">
              <c16:uniqueId val="{0000000A-1504-4E20-8083-4446BB25DE4B}"/>
            </c:ext>
          </c:extLst>
        </c:ser>
        <c:ser>
          <c:idx val="11"/>
          <c:order val="11"/>
          <c:tx>
            <c:strRef>
              <c:f>CrossTab!$N$554</c:f>
              <c:strCache>
                <c:ptCount val="1"/>
                <c:pt idx="0">
                  <c:v>RBTC: Vinyl Chloride</c:v>
                </c:pt>
              </c:strCache>
            </c:strRef>
          </c:tx>
          <c:spPr>
            <a:ln w="28575" cap="rnd">
              <a:solidFill>
                <a:schemeClr val="tx2">
                  <a:lumMod val="60000"/>
                  <a:lumOff val="40000"/>
                </a:schemeClr>
              </a:solidFill>
              <a:prstDash val="sysDash"/>
              <a:round/>
            </a:ln>
            <a:effectLst/>
          </c:spPr>
          <c:marker>
            <c:symbol val="none"/>
          </c:marker>
          <c:cat>
            <c:strRef>
              <c:f>CrossTab!$B$555:$B$563</c:f>
              <c:strCache>
                <c:ptCount val="9"/>
                <c:pt idx="0">
                  <c:v>11-Aug-22</c:v>
                </c:pt>
                <c:pt idx="1">
                  <c:v>12-Aug-22</c:v>
                </c:pt>
                <c:pt idx="2">
                  <c:v>22-Nov-22</c:v>
                </c:pt>
                <c:pt idx="3">
                  <c:v>22-Mar-23</c:v>
                </c:pt>
                <c:pt idx="4">
                  <c:v>05-Jul-23</c:v>
                </c:pt>
                <c:pt idx="5">
                  <c:v>12-Oct-23</c:v>
                </c:pt>
                <c:pt idx="6">
                  <c:v>05-Jan-24</c:v>
                </c:pt>
                <c:pt idx="7">
                  <c:v>28-Jan-25</c:v>
                </c:pt>
                <c:pt idx="8">
                  <c:v>27-Jun-25</c:v>
                </c:pt>
              </c:strCache>
            </c:strRef>
          </c:cat>
          <c:val>
            <c:numRef>
              <c:f>CrossTab!$N$555:$N$563</c:f>
              <c:numCache>
                <c:formatCode>General</c:formatCode>
                <c:ptCount val="9"/>
                <c:pt idx="0">
                  <c:v>2</c:v>
                </c:pt>
                <c:pt idx="1">
                  <c:v>2</c:v>
                </c:pt>
                <c:pt idx="2">
                  <c:v>2</c:v>
                </c:pt>
                <c:pt idx="3">
                  <c:v>2</c:v>
                </c:pt>
                <c:pt idx="4">
                  <c:v>2</c:v>
                </c:pt>
                <c:pt idx="5">
                  <c:v>2</c:v>
                </c:pt>
                <c:pt idx="6">
                  <c:v>2</c:v>
                </c:pt>
                <c:pt idx="7">
                  <c:v>2</c:v>
                </c:pt>
                <c:pt idx="8">
                  <c:v>2</c:v>
                </c:pt>
              </c:numCache>
            </c:numRef>
          </c:val>
          <c:smooth val="0"/>
          <c:extLst>
            <c:ext xmlns:c16="http://schemas.microsoft.com/office/drawing/2014/chart" uri="{C3380CC4-5D6E-409C-BE32-E72D297353CC}">
              <c16:uniqueId val="{0000000B-1504-4E20-8083-4446BB25DE4B}"/>
            </c:ext>
          </c:extLst>
        </c:ser>
        <c:dLbls>
          <c:showLegendKey val="0"/>
          <c:showVal val="0"/>
          <c:showCatName val="0"/>
          <c:showSerName val="0"/>
          <c:showPercent val="0"/>
          <c:showBubbleSize val="0"/>
        </c:dLbls>
        <c:marker val="1"/>
        <c:smooth val="0"/>
        <c:axId val="799015152"/>
        <c:axId val="799014168"/>
      </c:lineChart>
      <c:catAx>
        <c:axId val="799015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000" b="1"/>
                  <a:t>Date</a:t>
                </a:r>
              </a:p>
            </c:rich>
          </c:tx>
          <c:layout>
            <c:manualLayout>
              <c:xMode val="edge"/>
              <c:yMode val="edge"/>
              <c:x val="0.48873644652496068"/>
              <c:y val="0.808324739894003"/>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m/dd/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4168"/>
        <c:crossesAt val="1.0000000000000002E-3"/>
        <c:auto val="1"/>
        <c:lblAlgn val="ctr"/>
        <c:lblOffset val="100"/>
        <c:noMultiLvlLbl val="0"/>
      </c:catAx>
      <c:valAx>
        <c:axId val="799014168"/>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000" b="1" i="0" baseline="0">
                    <a:effectLst/>
                  </a:rPr>
                  <a:t>VOC (ug/L), TOC, Sulphate, Ethene (mg/L)</a:t>
                </a:r>
                <a:endParaRPr lang="en-US" sz="1000">
                  <a:effectLst/>
                </a:endParaRPr>
              </a:p>
            </c:rich>
          </c:tx>
          <c:layout>
            <c:manualLayout>
              <c:xMode val="edge"/>
              <c:yMode val="edge"/>
              <c:x val="1.5824021878395562E-2"/>
              <c:y val="0.15074278020041623"/>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99015152"/>
        <c:crosses val="autoZero"/>
        <c:crossBetween val="between"/>
      </c:valAx>
      <c:valAx>
        <c:axId val="801254264"/>
        <c:scaling>
          <c:logBase val="10"/>
          <c:orientation val="minMax"/>
          <c:max val="1000000000"/>
          <c:min val="1000"/>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000" b="1" i="0" baseline="0">
                    <a:effectLst/>
                  </a:rPr>
                  <a:t>DHC (Number/liter)</a:t>
                </a:r>
                <a:endParaRPr lang="en-US" sz="1000">
                  <a:effectLst/>
                </a:endParaRPr>
              </a:p>
            </c:rich>
          </c:tx>
          <c:layout>
            <c:manualLayout>
              <c:xMode val="edge"/>
              <c:yMode val="edge"/>
              <c:x val="0.97901261385785199"/>
              <c:y val="0.3028225048508935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86881992"/>
        <c:crosses val="max"/>
        <c:crossBetween val="between"/>
      </c:valAx>
      <c:catAx>
        <c:axId val="686881992"/>
        <c:scaling>
          <c:orientation val="minMax"/>
        </c:scaling>
        <c:delete val="1"/>
        <c:axPos val="b"/>
        <c:numFmt formatCode="General" sourceLinked="1"/>
        <c:majorTickMark val="out"/>
        <c:minorTickMark val="none"/>
        <c:tickLblPos val="nextTo"/>
        <c:crossAx val="801254264"/>
        <c:crosses val="autoZero"/>
        <c:auto val="1"/>
        <c:lblAlgn val="ctr"/>
        <c:lblOffset val="100"/>
        <c:tickLblSkip val="1"/>
        <c:tickMarkSkip val="1"/>
        <c:noMultiLvlLbl val="0"/>
      </c:catAx>
      <c:spPr>
        <a:noFill/>
        <a:ln>
          <a:solidFill>
            <a:schemeClr val="bg1">
              <a:lumMod val="75000"/>
            </a:schemeClr>
          </a:solid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span"/>
    <c:showDLblsOverMax val="0"/>
    <c:extLst/>
  </c:chart>
  <c:spPr>
    <a:solidFill>
      <a:schemeClr val="bg1"/>
    </a:solidFill>
    <a:ln w="9525" cap="flat" cmpd="sng" algn="ctr">
      <a:noFill/>
      <a:round/>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B51621-690C-4A3F-89DF-A63F9F011564}" type="datetimeFigureOut">
              <a:rPr lang="en-US" smtClean="0"/>
              <a:t>3/27/2026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7FFA5A-5B3A-4636-8971-523440418C76}" type="slidenum">
              <a:rPr lang="en-US" smtClean="0"/>
              <a:t>‹#›</a:t>
            </a:fld>
            <a:endParaRPr lang="en-US"/>
          </a:p>
        </p:txBody>
      </p:sp>
    </p:spTree>
    <p:extLst>
      <p:ext uri="{BB962C8B-B14F-4D97-AF65-F5344CB8AC3E}">
        <p14:creationId xmlns:p14="http://schemas.microsoft.com/office/powerpoint/2010/main" val="27134362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200-BCBE-4E38-8F30-4AEB6F9D0565}"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Mitchell Davidson, I am an Environmental Scientist with Stantec Consulting, and today I will be presenting to you A Case Study: </a:t>
            </a:r>
          </a:p>
          <a:p>
            <a:r>
              <a:rPr lang="en-US" dirty="0"/>
              <a:t>The Use of Chemical and Biological Techniques to Remediate a </a:t>
            </a:r>
            <a:r>
              <a:rPr lang="en-US" dirty="0" err="1"/>
              <a:t>cVOC</a:t>
            </a:r>
            <a:r>
              <a:rPr lang="en-US" dirty="0"/>
              <a:t> Plume at a Former Landfill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5C21F-68E8-4A22-BBF5-9CD63F183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318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outlined some important changes that were made in the methodology throughout the years. </a:t>
            </a:r>
          </a:p>
          <a:p>
            <a:endParaRPr lang="en-US" dirty="0"/>
          </a:p>
          <a:p>
            <a:pPr marL="171450" indent="-171450">
              <a:buFontTx/>
              <a:buChar char="-"/>
            </a:pPr>
            <a:r>
              <a:rPr lang="en-US" dirty="0"/>
              <a:t>As shown here, Stantec continued with injections of molasses in 2020 through the injection wells put in place by the previous consultant. </a:t>
            </a:r>
          </a:p>
          <a:p>
            <a:pPr marL="171450" indent="-171450">
              <a:buFontTx/>
              <a:buChar char="-"/>
            </a:pPr>
            <a:r>
              <a:rPr lang="en-US" dirty="0"/>
              <a:t>At this time, we started generating a 3D model of the plume using Leapfrog to assist with communication and interpretation</a:t>
            </a:r>
          </a:p>
          <a:p>
            <a:pPr marL="171450" indent="-171450">
              <a:buFontTx/>
              <a:buChar char="-"/>
            </a:pPr>
            <a:r>
              <a:rPr lang="en-US" dirty="0"/>
              <a:t>Throughout the years, we have added a number of monitoring wells (MW20 series, MW21 series, MW22 series, MW24 series, and MW25 series), which have each provided better delineation across the site. </a:t>
            </a:r>
          </a:p>
          <a:p>
            <a:pPr marL="171450" indent="-171450">
              <a:buFontTx/>
              <a:buChar char="-"/>
            </a:pPr>
            <a:r>
              <a:rPr lang="en-US" dirty="0"/>
              <a:t>In year 3 we switched from using Molasses as the source of carbon for the </a:t>
            </a:r>
            <a:r>
              <a:rPr lang="en-US" dirty="0" err="1"/>
              <a:t>Dehaloccoccoides</a:t>
            </a:r>
            <a:r>
              <a:rPr lang="en-US" dirty="0"/>
              <a:t> to using a lactate solution</a:t>
            </a:r>
          </a:p>
          <a:p>
            <a:pPr marL="171450" indent="-171450">
              <a:buFontTx/>
              <a:buChar char="-"/>
            </a:pPr>
            <a:r>
              <a:rPr lang="en-US" dirty="0"/>
              <a:t>In year 4, we moved away from using the injection wells and began injecting using direct push injection techniques to more accurately target hot-spot areas. </a:t>
            </a:r>
          </a:p>
          <a:p>
            <a:pPr marL="171450" indent="-171450">
              <a:buFontTx/>
              <a:buChar char="-"/>
            </a:pPr>
            <a:r>
              <a:rPr lang="en-US" dirty="0"/>
              <a:t>In year 5, we coupled the bioremediation program with a chemical reduction technique, which involved the injection of a combination of Plumetop and </a:t>
            </a:r>
            <a:r>
              <a:rPr lang="en-US" dirty="0" err="1"/>
              <a:t>sulfidated</a:t>
            </a:r>
            <a:r>
              <a:rPr lang="en-US" dirty="0"/>
              <a:t> zero valent iron, a proven effective remediation treatment that chemically reduces PCE to ethene. </a:t>
            </a:r>
          </a:p>
          <a:p>
            <a:pPr marL="171450" indent="-171450">
              <a:buFontTx/>
              <a:buChar char="-"/>
            </a:pPr>
            <a:r>
              <a:rPr lang="en-US" dirty="0"/>
              <a:t>In years 6 and 7 we supported additional chemical reduction and bioremediation. As well, we installed wells near to a legacy well from the early 1980s to investigate potentially anomalous results in the vicinity of this legacy well and we installed wells in the eastern portion of the Site to provide further delineation. </a:t>
            </a:r>
          </a:p>
          <a:p>
            <a:endParaRPr lang="en-CA" dirty="0"/>
          </a:p>
        </p:txBody>
      </p:sp>
      <p:sp>
        <p:nvSpPr>
          <p:cNvPr id="4" name="Slide Number Placeholder 3"/>
          <p:cNvSpPr>
            <a:spLocks noGrp="1"/>
          </p:cNvSpPr>
          <p:nvPr>
            <p:ph type="sldNum" sz="quarter" idx="5"/>
          </p:nvPr>
        </p:nvSpPr>
        <p:spPr/>
        <p:txBody>
          <a:bodyPr/>
          <a:lstStyle/>
          <a:p>
            <a:fld id="{1175C21F-68E8-4A22-BBF5-9CD63F183B33}" type="slidenum">
              <a:rPr lang="en-US" smtClean="0"/>
              <a:t>13</a:t>
            </a:fld>
            <a:endParaRPr lang="en-US"/>
          </a:p>
        </p:txBody>
      </p:sp>
    </p:spTree>
    <p:extLst>
      <p:ext uri="{BB962C8B-B14F-4D97-AF65-F5344CB8AC3E}">
        <p14:creationId xmlns:p14="http://schemas.microsoft.com/office/powerpoint/2010/main" val="169560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starting the video: </a:t>
            </a:r>
          </a:p>
          <a:p>
            <a:r>
              <a:rPr lang="en-US" dirty="0"/>
              <a:t>To keep this presentation on time, we are going to focus on the evolution of only PCE and </a:t>
            </a:r>
            <a:r>
              <a:rPr lang="en-US" dirty="0" err="1"/>
              <a:t>Dehaloccoccoides</a:t>
            </a:r>
            <a:r>
              <a:rPr lang="en-US" dirty="0"/>
              <a:t> at the site through time. The video I am about to play will show the measured and modelled concentrations of PCE and </a:t>
            </a:r>
            <a:r>
              <a:rPr lang="en-US" dirty="0" err="1"/>
              <a:t>Dehaloccoccoides</a:t>
            </a:r>
            <a:r>
              <a:rPr lang="en-US" dirty="0"/>
              <a:t> for one monitoring event in each year, starting in 2020. As well, in this perspective, north is directly up, and relevant concentration data will be located in the top right hand corner as the video plays. </a:t>
            </a:r>
          </a:p>
          <a:p>
            <a:endParaRPr lang="en-US" dirty="0"/>
          </a:p>
          <a:p>
            <a:pPr marL="171450" indent="-171450">
              <a:buFontTx/>
              <a:buChar char="-"/>
            </a:pPr>
            <a:r>
              <a:rPr lang="en-US" dirty="0"/>
              <a:t>In July 2020, we had limited data and the PCE concentrations appeared to be delineated to the east. However, to the west we did not have delineation. Remember this for the lessons learned portion. </a:t>
            </a:r>
          </a:p>
          <a:p>
            <a:pPr marL="0" indent="0">
              <a:buFontTx/>
              <a:buNone/>
            </a:pPr>
            <a:r>
              <a:rPr lang="en-US" dirty="0"/>
              <a:t> </a:t>
            </a:r>
          </a:p>
          <a:p>
            <a:pPr marL="628650" lvl="1" indent="-171450">
              <a:buFontTx/>
              <a:buChar char="-"/>
            </a:pPr>
            <a:r>
              <a:rPr lang="en-US" dirty="0"/>
              <a:t>The </a:t>
            </a:r>
            <a:r>
              <a:rPr lang="en-US" dirty="0" err="1"/>
              <a:t>Dehaloccoccoides</a:t>
            </a:r>
            <a:r>
              <a:rPr lang="en-US" dirty="0"/>
              <a:t> population at this time had not been established, with each well sampled showing an enumeration per </a:t>
            </a:r>
            <a:r>
              <a:rPr lang="en-US" dirty="0" err="1"/>
              <a:t>litre</a:t>
            </a:r>
            <a:r>
              <a:rPr lang="en-US" dirty="0"/>
              <a:t> less than the ideal value dictated by </a:t>
            </a:r>
            <a:r>
              <a:rPr lang="en-US" dirty="0" err="1"/>
              <a:t>SiREM</a:t>
            </a:r>
            <a:r>
              <a:rPr lang="en-US" dirty="0"/>
              <a:t> Labs of 1 x 10^7</a:t>
            </a:r>
          </a:p>
          <a:p>
            <a:pPr marL="0" indent="0">
              <a:buFontTx/>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By November of 2021, the MW20 series wells and MW21 series wells were installed. This provided some better delineation to the west in both the deep Unit C and Shallow Unit E Aquifers. Of particular note is the hot spot discovered in the shallow Unit E Aquifer residing in a swale of the discontinuous leaky confining layer. </a:t>
            </a:r>
          </a:p>
          <a:p>
            <a:pPr marL="171450" indent="-171450">
              <a:buFontTx/>
              <a:buChar char="-"/>
            </a:pPr>
            <a:endParaRPr lang="en-US" dirty="0"/>
          </a:p>
          <a:p>
            <a:pPr marL="628650" lvl="1" indent="-171450">
              <a:buFontTx/>
              <a:buChar char="-"/>
            </a:pPr>
            <a:r>
              <a:rPr lang="en-US" dirty="0"/>
              <a:t>The </a:t>
            </a:r>
            <a:r>
              <a:rPr lang="en-US" dirty="0" err="1"/>
              <a:t>Dehaloccoccoides</a:t>
            </a:r>
            <a:r>
              <a:rPr lang="en-US" dirty="0"/>
              <a:t> population began to grow, with minimal overlap in the areas where PCE concentrations were above the RBTC value</a:t>
            </a:r>
          </a:p>
          <a:p>
            <a:pPr marL="0" indent="0">
              <a:buFontTx/>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By August of 2022, the MW22 and ML22 series wells had been partially installed. This provided a better understanding of what is now thought to be the source zone for the remainder of the PCE plume located in the shallow Unit E aquifer in that swale above the Unit D confining layer I mentioned earlier. Direct push injection techniques began to be implemented, targeting areas that were not covered by the radius of influence of the injection wells, and where PCE concentrations were persistent. This included a large focus on the western portion of the shallow Unit E aquifer due to the highest concentrations persisting within this area.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628650" lvl="1" indent="-171450">
              <a:buFontTx/>
              <a:buChar char="-"/>
            </a:pPr>
            <a:r>
              <a:rPr lang="en-US" dirty="0"/>
              <a:t>The </a:t>
            </a:r>
            <a:r>
              <a:rPr lang="en-US" dirty="0" err="1"/>
              <a:t>Dehaloccoccoides</a:t>
            </a:r>
            <a:r>
              <a:rPr lang="en-US" dirty="0"/>
              <a:t> population remains relatively stagnant with minor establishment from the first injections into the shallow Unit E aquifer. </a:t>
            </a:r>
          </a:p>
          <a:p>
            <a:pPr marL="628650" lvl="1"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By October of 2023, the PCE plume was well delineated with the final three MW22-series wells providing delineation west and south of the shallow plume hot spot. </a:t>
            </a:r>
            <a:r>
              <a:rPr lang="en-US" dirty="0" err="1"/>
              <a:t>Plumestop</a:t>
            </a:r>
            <a:r>
              <a:rPr lang="en-US" dirty="0"/>
              <a:t>/</a:t>
            </a:r>
            <a:r>
              <a:rPr lang="en-US" dirty="0" err="1"/>
              <a:t>SmZVI</a:t>
            </a:r>
            <a:r>
              <a:rPr lang="en-US" dirty="0"/>
              <a:t> had begun to be used in the area where the highest concentrations had been observed, which resulted in a substantial decrease in the maximum concentrations measured in the western portion of the shallow Unit E Aquifer.</a:t>
            </a:r>
          </a:p>
          <a:p>
            <a:pPr marL="171450" indent="-171450">
              <a:buFontTx/>
              <a:buChar char="-"/>
            </a:pPr>
            <a:endParaRPr lang="en-US" dirty="0"/>
          </a:p>
          <a:p>
            <a:pPr marL="628650" lvl="1" indent="-171450">
              <a:buFontTx/>
              <a:buChar char="-"/>
            </a:pPr>
            <a:r>
              <a:rPr lang="en-US" dirty="0"/>
              <a:t>As well, we can see the </a:t>
            </a:r>
            <a:r>
              <a:rPr lang="en-US" dirty="0" err="1"/>
              <a:t>Dehaloccoccoides</a:t>
            </a:r>
            <a:r>
              <a:rPr lang="en-US" dirty="0"/>
              <a:t> coverage growing in the central area of the Deep Unit C aquifer and in the shallow Unit E Aquifer. </a:t>
            </a:r>
          </a:p>
          <a:p>
            <a:pPr marL="0" indent="0">
              <a:buFontTx/>
              <a:buNone/>
            </a:pPr>
            <a:r>
              <a:rPr lang="en-US" dirty="0"/>
              <a:t> </a:t>
            </a:r>
          </a:p>
          <a:p>
            <a:pPr marL="171450" indent="-171450">
              <a:buFontTx/>
              <a:buChar char="-"/>
            </a:pPr>
            <a:r>
              <a:rPr lang="en-US" dirty="0"/>
              <a:t>In July 2024, we can see another large decrease in the total volume of the PCE plume, with only discontinuous point sources remaining in the shallow Unit E Aquifer. Much of this change in PCE concentrations is attributed to additional injections of </a:t>
            </a:r>
            <a:r>
              <a:rPr lang="en-US" dirty="0" err="1"/>
              <a:t>Plumestop</a:t>
            </a:r>
            <a:r>
              <a:rPr lang="en-US" dirty="0"/>
              <a:t>/</a:t>
            </a:r>
            <a:r>
              <a:rPr lang="en-US" dirty="0" err="1"/>
              <a:t>SmZVI</a:t>
            </a:r>
            <a:r>
              <a:rPr lang="en-US" dirty="0"/>
              <a:t>. </a:t>
            </a:r>
          </a:p>
          <a:p>
            <a:pPr marL="0" indent="0">
              <a:buFontTx/>
              <a:buNone/>
            </a:pPr>
            <a:endParaRPr lang="en-US" dirty="0"/>
          </a:p>
          <a:p>
            <a:pPr marL="628650" lvl="1" indent="-171450">
              <a:buFontTx/>
              <a:buChar char="-"/>
            </a:pPr>
            <a:r>
              <a:rPr lang="en-US" dirty="0"/>
              <a:t>Additionally, we can see a large increase in the </a:t>
            </a:r>
            <a:r>
              <a:rPr lang="en-US" dirty="0" err="1"/>
              <a:t>dehaloccoccoides</a:t>
            </a:r>
            <a:r>
              <a:rPr lang="en-US" dirty="0"/>
              <a:t> population, with much better coverage in the west-central area, both in the shallow Unit E Aquifer and in the Deep Unit C Aquifer. </a:t>
            </a:r>
          </a:p>
          <a:p>
            <a:pPr marL="457200" lvl="1" indent="0">
              <a:buFontTx/>
              <a:buNone/>
            </a:pPr>
            <a:endParaRPr lang="en-US" dirty="0"/>
          </a:p>
          <a:p>
            <a:pPr marL="171450" indent="-171450">
              <a:buFontTx/>
              <a:buChar char="-"/>
            </a:pPr>
            <a:r>
              <a:rPr lang="en-US" dirty="0"/>
              <a:t>In the last event being shown in this video, July 2025, we can see another large decrease in the total volume of the PCE plume, with only discontinuous point sources remaining in the shallow Unit E Aquifer and in the Deep Unit C Aquifer. Much of this change in PCE concentrations is attributed to the </a:t>
            </a:r>
            <a:r>
              <a:rPr lang="en-US" dirty="0" err="1"/>
              <a:t>Dehaloccoccoides</a:t>
            </a:r>
            <a:r>
              <a:rPr lang="en-US" dirty="0"/>
              <a:t> working to decrease concentrations. </a:t>
            </a:r>
          </a:p>
          <a:p>
            <a:pPr marL="0" indent="0">
              <a:buFontTx/>
              <a:buNone/>
            </a:pPr>
            <a:endParaRPr lang="en-US" dirty="0"/>
          </a:p>
          <a:p>
            <a:pPr marL="628650" lvl="1" indent="-171450">
              <a:buFontTx/>
              <a:buChar char="-"/>
            </a:pPr>
            <a:r>
              <a:rPr lang="en-US" dirty="0"/>
              <a:t>Additionally, we can see a large increase in the </a:t>
            </a:r>
            <a:r>
              <a:rPr lang="en-US" dirty="0" err="1"/>
              <a:t>dehaloccoccoides</a:t>
            </a:r>
            <a:r>
              <a:rPr lang="en-US" dirty="0"/>
              <a:t> population, with much better coverage in the west-central, both in the shallow Unit E Aquifer and in the Deep Unit C Aquifer, and in the eastern-central area in the Deep Unit C Aquifer. </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14</a:t>
            </a:fld>
            <a:endParaRPr lang="en-US"/>
          </a:p>
        </p:txBody>
      </p:sp>
    </p:spTree>
    <p:extLst>
      <p:ext uri="{BB962C8B-B14F-4D97-AF65-F5344CB8AC3E}">
        <p14:creationId xmlns:p14="http://schemas.microsoft.com/office/powerpoint/2010/main" val="188998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added in the PCE plume, followed by the TCE plume, then the DCE plume, and finally the VC plume relative to their respective RBTC values. We then, have added in the Total organic carbon greater than 75 mg/L, which is the food source for the </a:t>
            </a:r>
            <a:r>
              <a:rPr lang="en-US" dirty="0" err="1"/>
              <a:t>Dehaloccoccoides</a:t>
            </a:r>
            <a:r>
              <a:rPr lang="en-US" dirty="0"/>
              <a:t>, and finally the </a:t>
            </a:r>
            <a:r>
              <a:rPr lang="en-US" dirty="0" err="1"/>
              <a:t>Dehaloccoccoides</a:t>
            </a:r>
            <a:r>
              <a:rPr lang="en-US" dirty="0"/>
              <a:t> population. This is to set the scene for the concentration vs. time plots to follow. Highlighted are the three wells we will look at, MW21-1, MW21-12, and ML22-4-7. Note that MW21-1 and MW21-12 are within the radius of influence of </a:t>
            </a:r>
            <a:r>
              <a:rPr lang="en-US" dirty="0" err="1"/>
              <a:t>Plumestop</a:t>
            </a:r>
            <a:r>
              <a:rPr lang="en-US" dirty="0"/>
              <a:t>/</a:t>
            </a:r>
            <a:r>
              <a:rPr lang="en-US" dirty="0" err="1"/>
              <a:t>SmZVI</a:t>
            </a:r>
            <a:r>
              <a:rPr lang="en-US" dirty="0"/>
              <a:t> injections, while ML22-4-7 is not. </a:t>
            </a:r>
          </a:p>
        </p:txBody>
      </p:sp>
      <p:sp>
        <p:nvSpPr>
          <p:cNvPr id="4" name="Slide Number Placeholder 3"/>
          <p:cNvSpPr>
            <a:spLocks noGrp="1"/>
          </p:cNvSpPr>
          <p:nvPr>
            <p:ph type="sldNum" sz="quarter" idx="5"/>
          </p:nvPr>
        </p:nvSpPr>
        <p:spPr/>
        <p:txBody>
          <a:bodyPr/>
          <a:lstStyle/>
          <a:p>
            <a:fld id="{1175C21F-68E8-4A22-BBF5-9CD63F183B33}" type="slidenum">
              <a:rPr lang="en-US" smtClean="0"/>
              <a:t>16</a:t>
            </a:fld>
            <a:endParaRPr lang="en-US"/>
          </a:p>
        </p:txBody>
      </p:sp>
    </p:spTree>
    <p:extLst>
      <p:ext uri="{BB962C8B-B14F-4D97-AF65-F5344CB8AC3E}">
        <p14:creationId xmlns:p14="http://schemas.microsoft.com/office/powerpoint/2010/main" val="3801588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E621B-8BE7-27E8-F818-74E3F7BBE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979D90-BAB2-A445-BC4C-E5DE114343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BF525-100A-A6FD-92DE-A1FF5A5206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PCE in MW21-1 fell below the RBTC in July of 2023</a:t>
            </a:r>
          </a:p>
          <a:p>
            <a:endParaRPr lang="en-CA" dirty="0"/>
          </a:p>
        </p:txBody>
      </p:sp>
      <p:sp>
        <p:nvSpPr>
          <p:cNvPr id="4" name="Slide Number Placeholder 3">
            <a:extLst>
              <a:ext uri="{FF2B5EF4-FFF2-40B4-BE49-F238E27FC236}">
                <a16:creationId xmlns:a16="http://schemas.microsoft.com/office/drawing/2014/main" id="{6B4D33EB-2731-0343-F61C-26BA690F0A38}"/>
              </a:ext>
            </a:extLst>
          </p:cNvPr>
          <p:cNvSpPr>
            <a:spLocks noGrp="1"/>
          </p:cNvSpPr>
          <p:nvPr>
            <p:ph type="sldNum" sz="quarter" idx="5"/>
          </p:nvPr>
        </p:nvSpPr>
        <p:spPr/>
        <p:txBody>
          <a:bodyPr/>
          <a:lstStyle/>
          <a:p>
            <a:fld id="{1175C21F-68E8-4A22-BBF5-9CD63F183B33}" type="slidenum">
              <a:rPr lang="en-US" smtClean="0"/>
              <a:t>18</a:t>
            </a:fld>
            <a:endParaRPr lang="en-US"/>
          </a:p>
        </p:txBody>
      </p:sp>
    </p:spTree>
    <p:extLst>
      <p:ext uri="{BB962C8B-B14F-4D97-AF65-F5344CB8AC3E}">
        <p14:creationId xmlns:p14="http://schemas.microsoft.com/office/powerpoint/2010/main" val="1272236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33DE3-9855-25B0-0590-1A8589EB1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561D-CED0-E120-5508-34C1E1CBF0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D2423-4912-5E7C-78D1-9659651420F2}"/>
              </a:ext>
            </a:extLst>
          </p:cNvPr>
          <p:cNvSpPr>
            <a:spLocks noGrp="1"/>
          </p:cNvSpPr>
          <p:nvPr>
            <p:ph type="body" idx="1"/>
          </p:nvPr>
        </p:nvSpPr>
        <p:spPr/>
        <p:txBody>
          <a:bodyPr/>
          <a:lstStyle/>
          <a:p>
            <a:pPr marL="171450" indent="-171450">
              <a:buFontTx/>
              <a:buChar char="-"/>
            </a:pPr>
            <a:r>
              <a:rPr lang="en-US" dirty="0"/>
              <a:t>This was following the first </a:t>
            </a:r>
            <a:r>
              <a:rPr lang="en-US" dirty="0" err="1"/>
              <a:t>Plumestop</a:t>
            </a:r>
            <a:r>
              <a:rPr lang="en-US" dirty="0"/>
              <a:t>/</a:t>
            </a:r>
            <a:r>
              <a:rPr lang="en-US" dirty="0" err="1"/>
              <a:t>SmZVI</a:t>
            </a:r>
            <a:r>
              <a:rPr lang="en-US" dirty="0"/>
              <a:t> injections near to this well in May of 2023. The concentrations have remained below the RBTC since then. </a:t>
            </a:r>
          </a:p>
          <a:p>
            <a:pPr marL="171450" indent="-171450">
              <a:buFontTx/>
              <a:buChar char="-"/>
            </a:pPr>
            <a:r>
              <a:rPr lang="en-US" dirty="0"/>
              <a:t>The TCE, and DCE concentrations also fell in July of 2023. The VC concentrations, have fluctuated near to its RBTC value since November of 2022 and show a decreasing trend since January of 2024. </a:t>
            </a:r>
          </a:p>
          <a:p>
            <a:endParaRPr lang="en-CA" dirty="0"/>
          </a:p>
        </p:txBody>
      </p:sp>
      <p:sp>
        <p:nvSpPr>
          <p:cNvPr id="4" name="Slide Number Placeholder 3">
            <a:extLst>
              <a:ext uri="{FF2B5EF4-FFF2-40B4-BE49-F238E27FC236}">
                <a16:creationId xmlns:a16="http://schemas.microsoft.com/office/drawing/2014/main" id="{92544300-80B9-4552-60A3-6D6B4D1B865D}"/>
              </a:ext>
            </a:extLst>
          </p:cNvPr>
          <p:cNvSpPr>
            <a:spLocks noGrp="1"/>
          </p:cNvSpPr>
          <p:nvPr>
            <p:ph type="sldNum" sz="quarter" idx="5"/>
          </p:nvPr>
        </p:nvSpPr>
        <p:spPr/>
        <p:txBody>
          <a:bodyPr/>
          <a:lstStyle/>
          <a:p>
            <a:fld id="{1175C21F-68E8-4A22-BBF5-9CD63F183B33}" type="slidenum">
              <a:rPr lang="en-US" smtClean="0"/>
              <a:t>19</a:t>
            </a:fld>
            <a:endParaRPr lang="en-US"/>
          </a:p>
        </p:txBody>
      </p:sp>
    </p:spTree>
    <p:extLst>
      <p:ext uri="{BB962C8B-B14F-4D97-AF65-F5344CB8AC3E}">
        <p14:creationId xmlns:p14="http://schemas.microsoft.com/office/powerpoint/2010/main" val="2897941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2B4D0-3E5D-0283-AAF4-0AF73ABA4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792B0-0784-B8F9-151F-82E307165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61868-50B0-E9FA-16C1-6F16818FB2A9}"/>
              </a:ext>
            </a:extLst>
          </p:cNvPr>
          <p:cNvSpPr>
            <a:spLocks noGrp="1"/>
          </p:cNvSpPr>
          <p:nvPr>
            <p:ph type="body" idx="1"/>
          </p:nvPr>
        </p:nvSpPr>
        <p:spPr/>
        <p:txBody>
          <a:bodyPr/>
          <a:lstStyle/>
          <a:p>
            <a:pPr marL="171450" indent="-171450">
              <a:buFontTx/>
              <a:buChar char="-"/>
            </a:pPr>
            <a:r>
              <a:rPr lang="en-US" dirty="0"/>
              <a:t>PCE and TCE in MW21-12 have fallen continuously since January of 2021. cis-1,2-DCE rose between January of 2022 and June of 2025 and decreased below the RBTC value of 70 ug/L in between June 2025 and November 2025. VC and ethene began to rise substantially as the </a:t>
            </a:r>
            <a:r>
              <a:rPr lang="en-US" dirty="0" err="1"/>
              <a:t>Dehaloccoccoides</a:t>
            </a:r>
            <a:r>
              <a:rPr lang="en-US" dirty="0"/>
              <a:t> population began to be well established. In November of 2025, VC concentrations fell below the RBTC value of 2 ug/L while the production of ethene was sustained. </a:t>
            </a:r>
          </a:p>
          <a:p>
            <a:pPr marL="171450" indent="-171450">
              <a:buFontTx/>
              <a:buChar char="-"/>
            </a:pPr>
            <a:endParaRPr lang="en-US" dirty="0"/>
          </a:p>
          <a:p>
            <a:endParaRPr lang="en-CA" dirty="0"/>
          </a:p>
        </p:txBody>
      </p:sp>
      <p:sp>
        <p:nvSpPr>
          <p:cNvPr id="4" name="Slide Number Placeholder 3">
            <a:extLst>
              <a:ext uri="{FF2B5EF4-FFF2-40B4-BE49-F238E27FC236}">
                <a16:creationId xmlns:a16="http://schemas.microsoft.com/office/drawing/2014/main" id="{131F9F4D-F9B6-29C3-CD58-4586BA0C90E2}"/>
              </a:ext>
            </a:extLst>
          </p:cNvPr>
          <p:cNvSpPr>
            <a:spLocks noGrp="1"/>
          </p:cNvSpPr>
          <p:nvPr>
            <p:ph type="sldNum" sz="quarter" idx="5"/>
          </p:nvPr>
        </p:nvSpPr>
        <p:spPr/>
        <p:txBody>
          <a:bodyPr/>
          <a:lstStyle/>
          <a:p>
            <a:fld id="{1175C21F-68E8-4A22-BBF5-9CD63F183B33}" type="slidenum">
              <a:rPr lang="en-US" smtClean="0"/>
              <a:t>20</a:t>
            </a:fld>
            <a:endParaRPr lang="en-US"/>
          </a:p>
        </p:txBody>
      </p:sp>
    </p:spTree>
    <p:extLst>
      <p:ext uri="{BB962C8B-B14F-4D97-AF65-F5344CB8AC3E}">
        <p14:creationId xmlns:p14="http://schemas.microsoft.com/office/powerpoint/2010/main" val="2303947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3E5AE-5CC6-5779-3FE8-BF9313F62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C8B49F-7ADA-C53F-4A55-A50DB8B13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B7FFDB-0385-180B-F0A8-C8F868E18F68}"/>
              </a:ext>
            </a:extLst>
          </p:cNvPr>
          <p:cNvSpPr>
            <a:spLocks noGrp="1"/>
          </p:cNvSpPr>
          <p:nvPr>
            <p:ph type="body" idx="1"/>
          </p:nvPr>
        </p:nvSpPr>
        <p:spPr/>
        <p:txBody>
          <a:bodyPr/>
          <a:lstStyle/>
          <a:p>
            <a:pPr marL="171450" indent="-171450">
              <a:buFontTx/>
              <a:buChar char="-"/>
            </a:pPr>
            <a:r>
              <a:rPr lang="en-US" dirty="0"/>
              <a:t>The influence of the </a:t>
            </a:r>
            <a:r>
              <a:rPr lang="en-US" dirty="0" err="1"/>
              <a:t>Plumestop</a:t>
            </a:r>
            <a:r>
              <a:rPr lang="en-US" dirty="0"/>
              <a:t>/</a:t>
            </a:r>
            <a:r>
              <a:rPr lang="en-US" dirty="0" err="1"/>
              <a:t>SmZVi</a:t>
            </a:r>
            <a:r>
              <a:rPr lang="en-US" dirty="0"/>
              <a:t> injections near to this well have not been as substantial as what was observed in MW21-1. As well, there is a marked increase observed in the VC concentrations since the first </a:t>
            </a:r>
            <a:r>
              <a:rPr lang="en-US" dirty="0" err="1"/>
              <a:t>Plumestop</a:t>
            </a:r>
            <a:r>
              <a:rPr lang="en-US" dirty="0"/>
              <a:t>/</a:t>
            </a:r>
            <a:r>
              <a:rPr lang="en-US" dirty="0" err="1"/>
              <a:t>SmZVI</a:t>
            </a:r>
            <a:r>
              <a:rPr lang="en-US" dirty="0"/>
              <a:t> injections, which is a reflection of the VC stall that can be associated with the implementation of this technique. </a:t>
            </a:r>
          </a:p>
          <a:p>
            <a:pPr marL="171450" indent="-171450">
              <a:buFontTx/>
              <a:buChar char="-"/>
            </a:pPr>
            <a:r>
              <a:rPr lang="en-US" dirty="0"/>
              <a:t>However, with the maintenance of the </a:t>
            </a:r>
            <a:r>
              <a:rPr lang="en-US" dirty="0" err="1"/>
              <a:t>Dehaloccoccoides</a:t>
            </a:r>
            <a:r>
              <a:rPr lang="en-US" dirty="0"/>
              <a:t> population, the concentrations of PCE, DCE, and VC each fell below their respective RBTC values in November of this past year. </a:t>
            </a:r>
          </a:p>
          <a:p>
            <a:pPr marL="171450" indent="-171450">
              <a:buFontTx/>
              <a:buChar char="-"/>
            </a:pPr>
            <a:endParaRPr lang="en-US" dirty="0"/>
          </a:p>
          <a:p>
            <a:endParaRPr lang="en-CA" dirty="0"/>
          </a:p>
        </p:txBody>
      </p:sp>
      <p:sp>
        <p:nvSpPr>
          <p:cNvPr id="4" name="Slide Number Placeholder 3">
            <a:extLst>
              <a:ext uri="{FF2B5EF4-FFF2-40B4-BE49-F238E27FC236}">
                <a16:creationId xmlns:a16="http://schemas.microsoft.com/office/drawing/2014/main" id="{E08BB22A-8556-4E93-E27F-5B7A73A6BB33}"/>
              </a:ext>
            </a:extLst>
          </p:cNvPr>
          <p:cNvSpPr>
            <a:spLocks noGrp="1"/>
          </p:cNvSpPr>
          <p:nvPr>
            <p:ph type="sldNum" sz="quarter" idx="5"/>
          </p:nvPr>
        </p:nvSpPr>
        <p:spPr/>
        <p:txBody>
          <a:bodyPr/>
          <a:lstStyle/>
          <a:p>
            <a:fld id="{1175C21F-68E8-4A22-BBF5-9CD63F183B33}" type="slidenum">
              <a:rPr lang="en-US" smtClean="0"/>
              <a:t>21</a:t>
            </a:fld>
            <a:endParaRPr lang="en-US"/>
          </a:p>
        </p:txBody>
      </p:sp>
    </p:spTree>
    <p:extLst>
      <p:ext uri="{BB962C8B-B14F-4D97-AF65-F5344CB8AC3E}">
        <p14:creationId xmlns:p14="http://schemas.microsoft.com/office/powerpoint/2010/main" val="320836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8619-3F0F-B84D-299A-3A4BFC8D7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61BD4B-C77F-43DB-D56F-4BA4B6C5C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116B8-070B-5680-E440-283C1E6A79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ML22-4-7 is not within the understood radius of influence of the </a:t>
            </a:r>
            <a:r>
              <a:rPr lang="en-US" dirty="0" err="1"/>
              <a:t>Plumestop</a:t>
            </a:r>
            <a:r>
              <a:rPr lang="en-US" dirty="0"/>
              <a:t>/</a:t>
            </a:r>
            <a:r>
              <a:rPr lang="en-US" dirty="0" err="1"/>
              <a:t>SmZVI</a:t>
            </a:r>
            <a:r>
              <a:rPr lang="en-US" dirty="0"/>
              <a:t> injections and thus, the change in concentration through time is attributed to the </a:t>
            </a:r>
            <a:r>
              <a:rPr lang="en-US" dirty="0" err="1"/>
              <a:t>Dehaloccoccoides</a:t>
            </a:r>
            <a:r>
              <a:rPr lang="en-US" dirty="0"/>
              <a:t> population, which has been well established near to this well screen since August of 2022. In this well, we can see a continuous decrease in concentration of each </a:t>
            </a:r>
            <a:r>
              <a:rPr lang="en-US" dirty="0" err="1"/>
              <a:t>cVOC</a:t>
            </a:r>
            <a:r>
              <a:rPr lang="en-US" dirty="0"/>
              <a:t> since August of 2022. </a:t>
            </a:r>
          </a:p>
          <a:p>
            <a:endParaRPr lang="en-CA" dirty="0"/>
          </a:p>
        </p:txBody>
      </p:sp>
      <p:sp>
        <p:nvSpPr>
          <p:cNvPr id="4" name="Slide Number Placeholder 3">
            <a:extLst>
              <a:ext uri="{FF2B5EF4-FFF2-40B4-BE49-F238E27FC236}">
                <a16:creationId xmlns:a16="http://schemas.microsoft.com/office/drawing/2014/main" id="{7D250324-6B24-BDF2-D4C0-6915928C1DDF}"/>
              </a:ext>
            </a:extLst>
          </p:cNvPr>
          <p:cNvSpPr>
            <a:spLocks noGrp="1"/>
          </p:cNvSpPr>
          <p:nvPr>
            <p:ph type="sldNum" sz="quarter" idx="5"/>
          </p:nvPr>
        </p:nvSpPr>
        <p:spPr/>
        <p:txBody>
          <a:bodyPr/>
          <a:lstStyle/>
          <a:p>
            <a:fld id="{1175C21F-68E8-4A22-BBF5-9CD63F183B33}" type="slidenum">
              <a:rPr lang="en-US" smtClean="0"/>
              <a:t>22</a:t>
            </a:fld>
            <a:endParaRPr lang="en-US"/>
          </a:p>
        </p:txBody>
      </p:sp>
    </p:spTree>
    <p:extLst>
      <p:ext uri="{BB962C8B-B14F-4D97-AF65-F5344CB8AC3E}">
        <p14:creationId xmlns:p14="http://schemas.microsoft.com/office/powerpoint/2010/main" val="2487814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2DD22-9BDA-F169-97D4-C10A33F02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6F0D3-2E8E-D58F-1017-E5C65F35D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D854C-08E4-4075-1ECA-A5407D66EC5B}"/>
              </a:ext>
            </a:extLst>
          </p:cNvPr>
          <p:cNvSpPr>
            <a:spLocks noGrp="1"/>
          </p:cNvSpPr>
          <p:nvPr>
            <p:ph type="body" idx="1"/>
          </p:nvPr>
        </p:nvSpPr>
        <p:spPr/>
        <p:txBody>
          <a:bodyPr/>
          <a:lstStyle/>
          <a:p>
            <a:r>
              <a:rPr lang="en-US" dirty="0"/>
              <a:t>In this slide, we are going to discuss the percent change, or volume of plume reduction since March of 2023. March 2023 was chosen to represent 100% of the modelled volume, since this was the date which had the highest concentrations measured within the modelled area after installing the MW22 series wells, which provided better delineation of the plume. State percent reduction for each. </a:t>
            </a:r>
          </a:p>
          <a:p>
            <a:endParaRPr lang="en-US" dirty="0"/>
          </a:p>
          <a:p>
            <a:r>
              <a:rPr lang="en-US" dirty="0"/>
              <a:t>Globally, we are seeing a decrease in the maximum observed concentrations of PCE, TCE, and DCE from March 2023 to November 2025, and an increase in maximum observed concentrations in VC. This is a result of the </a:t>
            </a:r>
            <a:r>
              <a:rPr lang="en-US" dirty="0" err="1"/>
              <a:t>Dehaloccoccoides</a:t>
            </a:r>
            <a:r>
              <a:rPr lang="en-US" dirty="0"/>
              <a:t> producing VC as it degrades PCE, TCE, and cis 1,2 DCE as well as a noted stall in the chemical reduction techniques at VC. </a:t>
            </a:r>
          </a:p>
          <a:p>
            <a:endParaRPr lang="en-CA" dirty="0"/>
          </a:p>
        </p:txBody>
      </p:sp>
      <p:sp>
        <p:nvSpPr>
          <p:cNvPr id="4" name="Slide Number Placeholder 3">
            <a:extLst>
              <a:ext uri="{FF2B5EF4-FFF2-40B4-BE49-F238E27FC236}">
                <a16:creationId xmlns:a16="http://schemas.microsoft.com/office/drawing/2014/main" id="{9B3C12A2-BEBB-6020-669C-0072A126B36C}"/>
              </a:ext>
            </a:extLst>
          </p:cNvPr>
          <p:cNvSpPr>
            <a:spLocks noGrp="1"/>
          </p:cNvSpPr>
          <p:nvPr>
            <p:ph type="sldNum" sz="quarter" idx="5"/>
          </p:nvPr>
        </p:nvSpPr>
        <p:spPr/>
        <p:txBody>
          <a:bodyPr/>
          <a:lstStyle/>
          <a:p>
            <a:fld id="{1175C21F-68E8-4A22-BBF5-9CD63F183B33}" type="slidenum">
              <a:rPr lang="en-US" smtClean="0"/>
              <a:t>24</a:t>
            </a:fld>
            <a:endParaRPr lang="en-US"/>
          </a:p>
        </p:txBody>
      </p:sp>
    </p:spTree>
    <p:extLst>
      <p:ext uri="{BB962C8B-B14F-4D97-AF65-F5344CB8AC3E}">
        <p14:creationId xmlns:p14="http://schemas.microsoft.com/office/powerpoint/2010/main" val="766467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outline. </a:t>
            </a:r>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a:p>
        </p:txBody>
      </p:sp>
    </p:spTree>
    <p:extLst>
      <p:ext uri="{BB962C8B-B14F-4D97-AF65-F5344CB8AC3E}">
        <p14:creationId xmlns:p14="http://schemas.microsoft.com/office/powerpoint/2010/main" val="61145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context, the former landfill encompassed a large area and accepted hazardous waste throughout much of its life. The hazardous waste was deposited in the fenced area outlined here in red referred to as the special waste compound. The focus of this presentation will be on the special waste compound and the plume connected to it. </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1175C21F-68E8-4A22-BBF5-9CD63F183B33}" type="slidenum">
              <a:rPr lang="en-US" smtClean="0"/>
              <a:t>4</a:t>
            </a:fld>
            <a:endParaRPr lang="en-US"/>
          </a:p>
        </p:txBody>
      </p:sp>
    </p:spTree>
    <p:extLst>
      <p:ext uri="{BB962C8B-B14F-4D97-AF65-F5344CB8AC3E}">
        <p14:creationId xmlns:p14="http://schemas.microsoft.com/office/powerpoint/2010/main" val="2095623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reference, I have a cross section, </a:t>
            </a:r>
            <a:r>
              <a:rPr lang="en-US" dirty="0"/>
              <a:t>which slices through the southwestern corner of the special waste compound</a:t>
            </a:r>
            <a:r>
              <a:rPr lang="en-US" sz="1200" dirty="0"/>
              <a:t> and is from the original Hydrogeological Research program, published by Jackson et al., in 1985. </a:t>
            </a:r>
            <a:r>
              <a:rPr lang="en-US" dirty="0"/>
              <a:t>Five </a:t>
            </a:r>
            <a:r>
              <a:rPr lang="en-US" dirty="0" err="1"/>
              <a:t>hydrostratigraphic</a:t>
            </a:r>
            <a:r>
              <a:rPr lang="en-US" dirty="0"/>
              <a:t> units have been documented: Unit A is limestone; Unit B is a till layer; Unit C consists of poorly sorted gravels, sands, and silts interpreted as sub aqueous outwash; Unit D consists of discontinuous stratified clayey silts and silts; and Unit E consists of </a:t>
            </a:r>
            <a:r>
              <a:rPr lang="en-US" dirty="0" err="1"/>
              <a:t>regressional</a:t>
            </a:r>
            <a:r>
              <a:rPr lang="en-US" dirty="0"/>
              <a:t> sands and gravels. Of note is Unit D, which we have considered as a discontinuous leaky confining layer. </a:t>
            </a:r>
          </a:p>
          <a:p>
            <a:endParaRPr lang="en-CA" dirty="0"/>
          </a:p>
          <a:p>
            <a:endParaRPr lang="en-CA" dirty="0"/>
          </a:p>
        </p:txBody>
      </p:sp>
      <p:sp>
        <p:nvSpPr>
          <p:cNvPr id="4" name="Slide Number Placeholder 3"/>
          <p:cNvSpPr>
            <a:spLocks noGrp="1"/>
          </p:cNvSpPr>
          <p:nvPr>
            <p:ph type="sldNum" sz="quarter" idx="5"/>
          </p:nvPr>
        </p:nvSpPr>
        <p:spPr/>
        <p:txBody>
          <a:bodyPr/>
          <a:lstStyle/>
          <a:p>
            <a:fld id="{1175C21F-68E8-4A22-BBF5-9CD63F183B33}" type="slidenum">
              <a:rPr lang="en-US" smtClean="0"/>
              <a:t>5</a:t>
            </a:fld>
            <a:endParaRPr lang="en-US"/>
          </a:p>
        </p:txBody>
      </p:sp>
    </p:spTree>
    <p:extLst>
      <p:ext uri="{BB962C8B-B14F-4D97-AF65-F5344CB8AC3E}">
        <p14:creationId xmlns:p14="http://schemas.microsoft.com/office/powerpoint/2010/main" val="1714158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886E2-D149-804E-4154-6245AEF2E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C6719-99DC-900B-BE50-8553E0E6E6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CBB59-3AF2-FA55-4FC4-BABA29754A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Shown here, is our current geological interpretation in three dimensions. The geological interpretation is rooted in the original interpretation provided by Jackson et al. </a:t>
            </a:r>
          </a:p>
          <a:p>
            <a:endParaRPr lang="en-US" dirty="0"/>
          </a:p>
          <a:p>
            <a:r>
              <a:rPr lang="en-US" dirty="0"/>
              <a:t>The model has focused on the lateral continuity and thickness of the Unit D confining layer, as it can have a large influence over DNAPL migration. Of note are the hydraulic conductivities of Units C, D, and E, documented by Jackson et al., in 1985 identified in the table in the bottom left of this slide. Unit D has a hydraulic conductivity that is 1 to 2 orders of magnitude lower than the hydraulic conductivities of Units C and E. </a:t>
            </a:r>
          </a:p>
        </p:txBody>
      </p:sp>
      <p:sp>
        <p:nvSpPr>
          <p:cNvPr id="4" name="Slide Number Placeholder 3">
            <a:extLst>
              <a:ext uri="{FF2B5EF4-FFF2-40B4-BE49-F238E27FC236}">
                <a16:creationId xmlns:a16="http://schemas.microsoft.com/office/drawing/2014/main" id="{5B54E324-F039-4964-D8CC-75061BD7F7A2}"/>
              </a:ext>
            </a:extLst>
          </p:cNvPr>
          <p:cNvSpPr>
            <a:spLocks noGrp="1"/>
          </p:cNvSpPr>
          <p:nvPr>
            <p:ph type="sldNum" sz="quarter" idx="5"/>
          </p:nvPr>
        </p:nvSpPr>
        <p:spPr/>
        <p:txBody>
          <a:bodyPr/>
          <a:lstStyle/>
          <a:p>
            <a:fld id="{1175C21F-68E8-4A22-BBF5-9CD63F183B33}" type="slidenum">
              <a:rPr lang="en-US" smtClean="0"/>
              <a:t>6</a:t>
            </a:fld>
            <a:endParaRPr lang="en-US"/>
          </a:p>
        </p:txBody>
      </p:sp>
    </p:spTree>
    <p:extLst>
      <p:ext uri="{BB962C8B-B14F-4D97-AF65-F5344CB8AC3E}">
        <p14:creationId xmlns:p14="http://schemas.microsoft.com/office/powerpoint/2010/main" val="2544944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prevailing groundwater flow direction is predominately towards the east. </a:t>
            </a:r>
          </a:p>
          <a:p>
            <a:endParaRPr lang="en-CA" dirty="0"/>
          </a:p>
        </p:txBody>
      </p:sp>
      <p:sp>
        <p:nvSpPr>
          <p:cNvPr id="4" name="Slide Number Placeholder 3"/>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551006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Arial" panose="020B0604020202020204" pitchFamily="34" charset="0"/>
              </a:rPr>
              <a:t>From the early 1990s until 2013, a pump and treat system was operated at the Site. </a:t>
            </a:r>
          </a:p>
          <a:p>
            <a:pPr algn="l"/>
            <a:endParaRPr lang="en-US" sz="1200" b="0" i="0" u="none" strike="noStrike" baseline="0" dirty="0">
              <a:latin typeface="Arial" panose="020B0604020202020204" pitchFamily="34" charset="0"/>
            </a:endParaRPr>
          </a:p>
          <a:p>
            <a:pPr algn="l"/>
            <a:r>
              <a:rPr lang="en-US" sz="1200" b="0" i="0" u="none" strike="noStrike" baseline="0" dirty="0">
                <a:latin typeface="Arial" panose="020B0604020202020204" pitchFamily="34" charset="0"/>
              </a:rPr>
              <a:t>In 2007, the previous consultant finalized the Risk Based Target Criteria (RBTC) shown here for chlorinated ethenes. These values will be referenced throughout the remainder of the presentation, as they are what our cleanup efforts are aimed to achieve. </a:t>
            </a:r>
          </a:p>
          <a:p>
            <a:pPr algn="l"/>
            <a:endParaRPr lang="en-US" sz="1200" b="0" i="0" u="none" strike="noStrike" baseline="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2013, the pump and treat system was shut down. Following the pump and treat system, a pilot study was conducted by the previous consultant in 2014, in which one injection well and two monitoring wells were installed in what was understood to be an area with relatively high PCE concentrations, downgradient of the source zone. The pilot study focused on establishing a microbial population of </a:t>
            </a:r>
            <a:r>
              <a:rPr lang="en-US" sz="1200" dirty="0" err="1"/>
              <a:t>Dehaloccoccoides</a:t>
            </a:r>
            <a:r>
              <a:rPr lang="en-US" sz="1200" dirty="0"/>
              <a:t> bacteria through the injection of an engineered mixture of the bacteria called a KB1 culture, which is produced by </a:t>
            </a:r>
            <a:r>
              <a:rPr lang="en-US" sz="1200" dirty="0" err="1"/>
              <a:t>SiREM</a:t>
            </a:r>
            <a:r>
              <a:rPr lang="en-US" sz="1200" dirty="0"/>
              <a:t> laboratories, and the co-injection of a substrate called EHC-L. </a:t>
            </a:r>
          </a:p>
          <a:p>
            <a:endParaRPr lang="en-CA" dirty="0"/>
          </a:p>
        </p:txBody>
      </p:sp>
      <p:sp>
        <p:nvSpPr>
          <p:cNvPr id="4" name="Slide Number Placeholder 3"/>
          <p:cNvSpPr>
            <a:spLocks noGrp="1"/>
          </p:cNvSpPr>
          <p:nvPr>
            <p:ph type="sldNum" sz="quarter" idx="5"/>
          </p:nvPr>
        </p:nvSpPr>
        <p:spPr/>
        <p:txBody>
          <a:bodyPr/>
          <a:lstStyle/>
          <a:p>
            <a:fld id="{1175C21F-68E8-4A22-BBF5-9CD63F183B33}" type="slidenum">
              <a:rPr lang="en-US" smtClean="0"/>
              <a:t>9</a:t>
            </a:fld>
            <a:endParaRPr lang="en-US"/>
          </a:p>
        </p:txBody>
      </p:sp>
    </p:spTree>
    <p:extLst>
      <p:ext uri="{BB962C8B-B14F-4D97-AF65-F5344CB8AC3E}">
        <p14:creationId xmlns:p14="http://schemas.microsoft.com/office/powerpoint/2010/main" val="335484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Following the pilot study, the previous consultant installed the permanent injection wells intended to support the bioremediation efforts for the life of the project in 2017 and completed injection events 1 and 2 using a substrate of molasses into the injection wells in 2019. The understood radius of influence for injections was determined to be 3 – 5 meters at that time. </a:t>
            </a:r>
            <a:endParaRPr lang="en-US" sz="1200" b="0" i="0" u="none" strike="noStrike" baseline="0" dirty="0">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175C21F-68E8-4A22-BBF5-9CD63F183B33}" type="slidenum">
              <a:rPr lang="en-US" smtClean="0"/>
              <a:t>10</a:t>
            </a:fld>
            <a:endParaRPr lang="en-US"/>
          </a:p>
        </p:txBody>
      </p:sp>
    </p:spTree>
    <p:extLst>
      <p:ext uri="{BB962C8B-B14F-4D97-AF65-F5344CB8AC3E}">
        <p14:creationId xmlns:p14="http://schemas.microsoft.com/office/powerpoint/2010/main" val="3346192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Shown here is the simplified degradation pathway. As many of you may know, with the bioremediation techniques applied, PCE will sequentially degrade to TCE, followed by DCE and VC, then finally to ethene, a non-toxic end product.</a:t>
            </a:r>
          </a:p>
          <a:p>
            <a:endParaRPr lang="en-CA" dirty="0"/>
          </a:p>
        </p:txBody>
      </p:sp>
      <p:sp>
        <p:nvSpPr>
          <p:cNvPr id="4" name="Slide Number Placeholder 3"/>
          <p:cNvSpPr>
            <a:spLocks noGrp="1"/>
          </p:cNvSpPr>
          <p:nvPr>
            <p:ph type="sldNum" sz="quarter" idx="5"/>
          </p:nvPr>
        </p:nvSpPr>
        <p:spPr/>
        <p:txBody>
          <a:bodyPr/>
          <a:lstStyle/>
          <a:p>
            <a:fld id="{1175C21F-68E8-4A22-BBF5-9CD63F183B33}" type="slidenum">
              <a:rPr lang="en-US" smtClean="0"/>
              <a:t>12</a:t>
            </a:fld>
            <a:endParaRPr lang="en-US"/>
          </a:p>
        </p:txBody>
      </p:sp>
    </p:spTree>
    <p:extLst>
      <p:ext uri="{BB962C8B-B14F-4D97-AF65-F5344CB8AC3E}">
        <p14:creationId xmlns:p14="http://schemas.microsoft.com/office/powerpoint/2010/main" val="2686777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dirty="0"/>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551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5B24BC-8240-6CBA-51B7-9A63042D7633}"/>
              </a:ext>
            </a:extLst>
          </p:cNvPr>
          <p:cNvCxnSpPr/>
          <p:nvPr userDrawn="1"/>
        </p:nvCxnSpPr>
        <p:spPr>
          <a:xfrm>
            <a:off x="6096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icture Placeholder 12">
            <a:extLst>
              <a:ext uri="{FF2B5EF4-FFF2-40B4-BE49-F238E27FC236}">
                <a16:creationId xmlns:a16="http://schemas.microsoft.com/office/drawing/2014/main" id="{E95338C1-1F1C-86F9-D41C-D0CCD62A2CB4}"/>
              </a:ext>
            </a:extLst>
          </p:cNvPr>
          <p:cNvSpPr>
            <a:spLocks noGrp="1"/>
          </p:cNvSpPr>
          <p:nvPr>
            <p:ph type="pic" sz="quarter" idx="14"/>
          </p:nvPr>
        </p:nvSpPr>
        <p:spPr>
          <a:xfrm>
            <a:off x="762000" y="152400"/>
            <a:ext cx="11277599" cy="6553200"/>
          </a:xfrm>
          <a:prstGeom prst="roundRect">
            <a:avLst>
              <a:gd name="adj" fmla="val 1408"/>
            </a:avLst>
          </a:prstGeom>
        </p:spPr>
        <p:txBody>
          <a:bodyPr/>
          <a:lstStyle/>
          <a:p>
            <a:r>
              <a:rPr lang="en-US"/>
              <a:t>Click icon to add picture</a:t>
            </a:r>
            <a:endParaRPr lang="en-US" dirty="0"/>
          </a:p>
        </p:txBody>
      </p:sp>
      <p:sp>
        <p:nvSpPr>
          <p:cNvPr id="6" name="Footer Placeholder 2">
            <a:extLst>
              <a:ext uri="{FF2B5EF4-FFF2-40B4-BE49-F238E27FC236}">
                <a16:creationId xmlns:a16="http://schemas.microsoft.com/office/drawing/2014/main" id="{E48940A3-F7CC-DD3A-2873-96B6DE3C9765}"/>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dirty="0"/>
          </a:p>
        </p:txBody>
      </p:sp>
      <p:sp>
        <p:nvSpPr>
          <p:cNvPr id="9" name="Slide Number Placeholder 8">
            <a:extLst>
              <a:ext uri="{FF2B5EF4-FFF2-40B4-BE49-F238E27FC236}">
                <a16:creationId xmlns:a16="http://schemas.microsoft.com/office/drawing/2014/main" id="{114A3363-916D-3CB2-649A-CE5E73EDC11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2463616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Two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dirty="0"/>
          </a:p>
        </p:txBody>
      </p:sp>
      <p:cxnSp>
        <p:nvCxnSpPr>
          <p:cNvPr id="4" name="Straight Connector 3">
            <a:extLst>
              <a:ext uri="{FF2B5EF4-FFF2-40B4-BE49-F238E27FC236}">
                <a16:creationId xmlns:a16="http://schemas.microsoft.com/office/drawing/2014/main" id="{300CB1D7-FC38-FA5F-3033-FF7AF2F81263}"/>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B1439D3D-45AE-4FB0-1FD2-84D43B6FB53A}"/>
              </a:ext>
            </a:extLst>
          </p:cNvPr>
          <p:cNvSpPr>
            <a:spLocks noGrp="1"/>
          </p:cNvSpPr>
          <p:nvPr>
            <p:ph type="body" sz="quarter" idx="12"/>
          </p:nvPr>
        </p:nvSpPr>
        <p:spPr>
          <a:xfrm>
            <a:off x="1066802" y="2281766"/>
            <a:ext cx="4876796" cy="3509434"/>
          </a:xfrm>
        </p:spPr>
        <p:txBody>
          <a:bodyPr/>
          <a:lstStyle>
            <a:lvl1pPr>
              <a:lnSpc>
                <a:spcPct val="100000"/>
              </a:lnSpc>
              <a:spcBef>
                <a:spcPts val="300"/>
              </a:spcBef>
              <a:spcAft>
                <a:spcPts val="300"/>
              </a:spcAft>
              <a:defRPr sz="1200"/>
            </a:lvl1pPr>
            <a:lvl2pPr>
              <a:lnSpc>
                <a:spcPct val="100000"/>
              </a:lnSpc>
              <a:spcBef>
                <a:spcPts val="300"/>
              </a:spcBef>
              <a:spcAft>
                <a:spcPts val="300"/>
              </a:spcAft>
              <a:defRPr sz="1200"/>
            </a:lvl2pPr>
            <a:lvl3pPr>
              <a:lnSpc>
                <a:spcPct val="100000"/>
              </a:lnSpc>
              <a:spcBef>
                <a:spcPts val="300"/>
              </a:spcBef>
              <a:spcAft>
                <a:spcPts val="300"/>
              </a:spcAft>
              <a:defRPr sz="1200"/>
            </a:lvl3pPr>
          </a:lstStyle>
          <a:p>
            <a:pPr lvl="0"/>
            <a:r>
              <a:rPr lang="en-US"/>
              <a:t>Click to edit Master text styles</a:t>
            </a:r>
          </a:p>
          <a:p>
            <a:pPr lvl="1"/>
            <a:r>
              <a:rPr lang="en-US"/>
              <a:t>Second level</a:t>
            </a:r>
          </a:p>
          <a:p>
            <a:pPr lvl="2"/>
            <a:r>
              <a:rPr lang="en-US"/>
              <a:t>Third level</a:t>
            </a:r>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8" name="Text Placeholder 8">
            <a:extLst>
              <a:ext uri="{FF2B5EF4-FFF2-40B4-BE49-F238E27FC236}">
                <a16:creationId xmlns:a16="http://schemas.microsoft.com/office/drawing/2014/main" id="{23454E40-99A0-E263-2EF9-86ED8CB61459}"/>
              </a:ext>
            </a:extLst>
          </p:cNvPr>
          <p:cNvSpPr>
            <a:spLocks noGrp="1"/>
          </p:cNvSpPr>
          <p:nvPr>
            <p:ph type="body" sz="quarter" idx="13"/>
          </p:nvPr>
        </p:nvSpPr>
        <p:spPr>
          <a:xfrm>
            <a:off x="6248401" y="2281766"/>
            <a:ext cx="4876799" cy="3509434"/>
          </a:xfrm>
        </p:spPr>
        <p:txBody>
          <a:bodyPr/>
          <a:lstStyle>
            <a:lvl1pPr>
              <a:lnSpc>
                <a:spcPct val="100000"/>
              </a:lnSpc>
              <a:spcBef>
                <a:spcPts val="300"/>
              </a:spcBef>
              <a:spcAft>
                <a:spcPts val="300"/>
              </a:spcAft>
              <a:defRPr sz="1200"/>
            </a:lvl1pPr>
            <a:lvl2pPr>
              <a:lnSpc>
                <a:spcPct val="100000"/>
              </a:lnSpc>
              <a:spcBef>
                <a:spcPts val="300"/>
              </a:spcBef>
              <a:spcAft>
                <a:spcPts val="300"/>
              </a:spcAft>
              <a:defRPr sz="1200"/>
            </a:lvl2pPr>
            <a:lvl3pPr>
              <a:lnSpc>
                <a:spcPct val="100000"/>
              </a:lnSpc>
              <a:spcBef>
                <a:spcPts val="300"/>
              </a:spcBef>
              <a:spcAft>
                <a:spcPts val="300"/>
              </a:spcAft>
              <a:defRPr sz="120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C3FFF5B9-5319-C10F-185B-48582DC6C63F}"/>
              </a:ext>
            </a:extLst>
          </p:cNvPr>
          <p:cNvSpPr>
            <a:spLocks noGrp="1"/>
          </p:cNvSpPr>
          <p:nvPr>
            <p:ph type="title"/>
          </p:nvPr>
        </p:nvSpPr>
        <p:spPr>
          <a:xfrm>
            <a:off x="1066802" y="848359"/>
            <a:ext cx="10058398" cy="82804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4072475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Right S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5548312" y="605367"/>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5548312" y="6248400"/>
            <a:ext cx="6034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5862620" y="152400"/>
            <a:ext cx="5435987" cy="300567"/>
          </a:xfrm>
        </p:spPr>
        <p:txBody>
          <a:bodyPr numCol="1"/>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501CD321-467A-1BB4-7CD5-AE8A51C1203F}"/>
              </a:ext>
            </a:extLst>
          </p:cNvPr>
          <p:cNvSpPr>
            <a:spLocks noGrp="1"/>
          </p:cNvSpPr>
          <p:nvPr>
            <p:ph type="pic" sz="quarter" idx="14"/>
          </p:nvPr>
        </p:nvSpPr>
        <p:spPr>
          <a:xfrm>
            <a:off x="762002" y="152400"/>
            <a:ext cx="4638672" cy="6553200"/>
          </a:xfrm>
          <a:prstGeom prst="roundRect">
            <a:avLst>
              <a:gd name="adj" fmla="val 1408"/>
            </a:avLst>
          </a:prstGeom>
        </p:spPr>
        <p:txBody>
          <a:bodyPr/>
          <a:lstStyle/>
          <a:p>
            <a:r>
              <a:rPr lang="en-US"/>
              <a:t>Click icon to add picture</a:t>
            </a:r>
            <a:endParaRPr lang="en-US" dirty="0"/>
          </a:p>
        </p:txBody>
      </p: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p:nvPr>
        </p:nvSpPr>
        <p:spPr>
          <a:xfrm>
            <a:off x="5867499" y="2281766"/>
            <a:ext cx="5431471" cy="3509434"/>
          </a:xfrm>
        </p:spPr>
        <p:txBody>
          <a:bodyPr/>
          <a:lstStyle>
            <a:lvl1pPr>
              <a:lnSpc>
                <a:spcPct val="90000"/>
              </a:lnSpc>
              <a:spcBef>
                <a:spcPts val="300"/>
              </a:spcBef>
              <a:spcAft>
                <a:spcPts val="300"/>
              </a:spcAft>
              <a:defRPr sz="1200"/>
            </a:lvl1pPr>
            <a:lvl2pPr>
              <a:lnSpc>
                <a:spcPct val="90000"/>
              </a:lnSpc>
              <a:spcBef>
                <a:spcPts val="300"/>
              </a:spcBef>
              <a:spcAft>
                <a:spcPts val="300"/>
              </a:spcAft>
              <a:defRPr sz="1200"/>
            </a:lvl2pPr>
            <a:lvl3pPr>
              <a:lnSpc>
                <a:spcPct val="90000"/>
              </a:lnSpc>
              <a:spcBef>
                <a:spcPts val="300"/>
              </a:spcBef>
              <a:spcAft>
                <a:spcPts val="300"/>
              </a:spcAft>
              <a:defRPr sz="1200"/>
            </a:lvl3pPr>
            <a:lvl4pPr>
              <a:lnSpc>
                <a:spcPct val="90000"/>
              </a:lnSpc>
              <a:spcBef>
                <a:spcPts val="300"/>
              </a:spcBef>
              <a:spcAft>
                <a:spcPts val="300"/>
              </a:spcAft>
              <a:defRPr sz="1200"/>
            </a:lvl4pPr>
            <a:lvl5pPr>
              <a:lnSpc>
                <a:spcPct val="90000"/>
              </a:lnSpc>
              <a:spcBef>
                <a:spcPts val="300"/>
              </a:spcBef>
              <a:spcAft>
                <a:spcPts val="3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2">
            <a:extLst>
              <a:ext uri="{FF2B5EF4-FFF2-40B4-BE49-F238E27FC236}">
                <a16:creationId xmlns:a16="http://schemas.microsoft.com/office/drawing/2014/main" id="{385539E8-3BBF-AAE5-1E65-E20909AD36B0}"/>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dirty="0"/>
          </a:p>
        </p:txBody>
      </p:sp>
      <p:sp>
        <p:nvSpPr>
          <p:cNvPr id="10" name="Slide Number Placeholder 8">
            <a:extLst>
              <a:ext uri="{FF2B5EF4-FFF2-40B4-BE49-F238E27FC236}">
                <a16:creationId xmlns:a16="http://schemas.microsoft.com/office/drawing/2014/main" id="{848E79A5-5BCC-3942-5B4D-20F46AD5ED63}"/>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cxnSp>
        <p:nvCxnSpPr>
          <p:cNvPr id="3" name="Straight Connector 2">
            <a:extLst>
              <a:ext uri="{FF2B5EF4-FFF2-40B4-BE49-F238E27FC236}">
                <a16:creationId xmlns:a16="http://schemas.microsoft.com/office/drawing/2014/main" id="{E5E7CC7F-9642-7927-8032-88AD95A7D0B0}"/>
              </a:ext>
            </a:extLst>
          </p:cNvPr>
          <p:cNvCxnSpPr>
            <a:cxnSpLocks/>
          </p:cNvCxnSpPr>
          <p:nvPr userDrawn="1"/>
        </p:nvCxnSpPr>
        <p:spPr>
          <a:xfrm>
            <a:off x="5554663" y="1828798"/>
            <a:ext cx="6027737"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1EA9CD-CB29-4028-2F31-DF73709FE1D2}"/>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B0A2773-4AFC-A8CB-590E-A5B954916BD4}"/>
              </a:ext>
            </a:extLst>
          </p:cNvPr>
          <p:cNvSpPr>
            <a:spLocks noGrp="1"/>
          </p:cNvSpPr>
          <p:nvPr>
            <p:ph type="title"/>
          </p:nvPr>
        </p:nvSpPr>
        <p:spPr>
          <a:xfrm>
            <a:off x="5862619" y="848360"/>
            <a:ext cx="5435985" cy="828040"/>
          </a:xfrm>
        </p:spPr>
        <p:txBody>
          <a:bodyPr anchor="ctr"/>
          <a:lstStyle/>
          <a:p>
            <a:r>
              <a:rPr lang="en-US"/>
              <a:t>Click to edit Master title style</a:t>
            </a:r>
          </a:p>
        </p:txBody>
      </p:sp>
    </p:spTree>
    <p:extLst>
      <p:ext uri="{BB962C8B-B14F-4D97-AF65-F5344CB8AC3E}">
        <p14:creationId xmlns:p14="http://schemas.microsoft.com/office/powerpoint/2010/main" val="1176847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FF64-8CC0-6BE4-E825-E19570548A57}"/>
              </a:ext>
            </a:extLst>
          </p:cNvPr>
          <p:cNvSpPr>
            <a:spLocks noGrp="1"/>
          </p:cNvSpPr>
          <p:nvPr>
            <p:ph type="title" hasCustomPrompt="1"/>
          </p:nvPr>
        </p:nvSpPr>
        <p:spPr>
          <a:xfrm>
            <a:off x="1066800" y="1066800"/>
            <a:ext cx="7423150" cy="3514298"/>
          </a:xfrm>
        </p:spPr>
        <p:txBody>
          <a:bodyPr anchor="b"/>
          <a:lstStyle>
            <a:lvl1pPr>
              <a:lnSpc>
                <a:spcPct val="80000"/>
              </a:lnSpc>
              <a:defRPr sz="3600" b="0" i="1" spc="-60" baseline="0"/>
            </a:lvl1pPr>
          </a:lstStyle>
          <a:p>
            <a:r>
              <a:rPr lang="en-US" dirty="0"/>
              <a:t>“Insert Quote”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FB76FC6-5AB3-586D-4FAE-62E952DA8168}"/>
              </a:ext>
            </a:extLst>
          </p:cNvPr>
          <p:cNvSpPr>
            <a:spLocks noGrp="1"/>
          </p:cNvSpPr>
          <p:nvPr>
            <p:ph type="body" sz="quarter" idx="15" hasCustomPrompt="1"/>
          </p:nvPr>
        </p:nvSpPr>
        <p:spPr>
          <a:xfrm>
            <a:off x="1066801" y="4881350"/>
            <a:ext cx="7423150" cy="909850"/>
          </a:xfrm>
        </p:spPr>
        <p:txBody>
          <a:bodyPr/>
          <a:lstStyle>
            <a:lvl1pPr>
              <a:lnSpc>
                <a:spcPct val="90000"/>
              </a:lnSpc>
              <a:spcBef>
                <a:spcPts val="300"/>
              </a:spcBef>
              <a:spcAft>
                <a:spcPts val="300"/>
              </a:spcAft>
              <a:defRPr b="1"/>
            </a:lvl1pPr>
            <a:lvl2pPr>
              <a:lnSpc>
                <a:spcPct val="90000"/>
              </a:lnSpc>
              <a:spcBef>
                <a:spcPts val="300"/>
              </a:spcBef>
              <a:spcAft>
                <a:spcPts val="300"/>
              </a:spcAft>
              <a:defRPr/>
            </a:lvl2pPr>
            <a:lvl3pPr>
              <a:lnSpc>
                <a:spcPct val="90000"/>
              </a:lnSpc>
              <a:spcBef>
                <a:spcPts val="300"/>
              </a:spcBef>
              <a:spcAft>
                <a:spcPts val="300"/>
              </a:spcAft>
              <a:defRPr/>
            </a:lvl3pPr>
            <a:lvl4pPr>
              <a:lnSpc>
                <a:spcPct val="90000"/>
              </a:lnSpc>
              <a:spcBef>
                <a:spcPts val="300"/>
              </a:spcBef>
              <a:spcAft>
                <a:spcPts val="300"/>
              </a:spcAft>
              <a:defRPr/>
            </a:lvl4pPr>
            <a:lvl5pPr>
              <a:lnSpc>
                <a:spcPct val="90000"/>
              </a:lnSpc>
              <a:spcBef>
                <a:spcPts val="300"/>
              </a:spcBef>
              <a:spcAft>
                <a:spcPts val="300"/>
              </a:spcAft>
              <a:defRPr/>
            </a:lvl5pPr>
          </a:lstStyle>
          <a:p>
            <a:pPr lvl="0"/>
            <a:r>
              <a:rPr lang="en-US" dirty="0"/>
              <a:t>Name</a:t>
            </a:r>
          </a:p>
          <a:p>
            <a:pPr lvl="0"/>
            <a:r>
              <a:rPr lang="en-US" dirty="0"/>
              <a:t>Title</a:t>
            </a:r>
          </a:p>
        </p:txBody>
      </p: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dirty="0"/>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Picture Placeholder 11">
            <a:extLst>
              <a:ext uri="{FF2B5EF4-FFF2-40B4-BE49-F238E27FC236}">
                <a16:creationId xmlns:a16="http://schemas.microsoft.com/office/drawing/2014/main" id="{390BD574-52F4-FFD6-6262-9355C50859F2}"/>
              </a:ext>
            </a:extLst>
          </p:cNvPr>
          <p:cNvSpPr>
            <a:spLocks noGrp="1"/>
          </p:cNvSpPr>
          <p:nvPr>
            <p:ph type="pic" sz="quarter" idx="16"/>
          </p:nvPr>
        </p:nvSpPr>
        <p:spPr>
          <a:xfrm>
            <a:off x="8791575" y="1066801"/>
            <a:ext cx="2638425" cy="3514298"/>
          </a:xfrm>
        </p:spPr>
        <p:txBody>
          <a:bodyPr/>
          <a:lstStyle/>
          <a:p>
            <a:r>
              <a:rPr lang="en-US"/>
              <a:t>Click icon to add picture</a:t>
            </a:r>
          </a:p>
        </p:txBody>
      </p:sp>
    </p:spTree>
    <p:extLst>
      <p:ext uri="{BB962C8B-B14F-4D97-AF65-F5344CB8AC3E}">
        <p14:creationId xmlns:p14="http://schemas.microsoft.com/office/powerpoint/2010/main" val="114578836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CF0D56A2-6DE2-7C41-0472-06D8A7E101F5}"/>
              </a:ext>
            </a:extLst>
          </p:cNvPr>
          <p:cNvSpPr>
            <a:spLocks noGrp="1"/>
          </p:cNvSpPr>
          <p:nvPr>
            <p:ph type="body" sz="quarter" idx="13"/>
          </p:nvPr>
        </p:nvSpPr>
        <p:spPr>
          <a:xfrm>
            <a:off x="1066800" y="6405033"/>
            <a:ext cx="2790825" cy="300567"/>
          </a:xfrm>
        </p:spPr>
        <p:txBody>
          <a:bodyPr numCol="1" anchor="b"/>
          <a:lstStyle>
            <a:lvl1pPr>
              <a:defRPr sz="1000"/>
            </a:lvl1pPr>
          </a:lstStyle>
          <a:p>
            <a:pPr lvl="0"/>
            <a:r>
              <a:rPr lang="en-US"/>
              <a:t>Click to edit Master text styles</a:t>
            </a:r>
          </a:p>
        </p:txBody>
      </p:sp>
      <p:cxnSp>
        <p:nvCxnSpPr>
          <p:cNvPr id="8" name="Straight Connector 7">
            <a:extLst>
              <a:ext uri="{FF2B5EF4-FFF2-40B4-BE49-F238E27FC236}">
                <a16:creationId xmlns:a16="http://schemas.microsoft.com/office/drawing/2014/main" id="{2347DDA1-3DA2-2547-7B35-3E52E4616539}"/>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D258C7-A349-4C50-6826-5509CBCBC68F}"/>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5816985C-5A0F-6B6F-51D7-692E9D8FFDE6}"/>
              </a:ext>
            </a:extLst>
          </p:cNvPr>
          <p:cNvSpPr>
            <a:spLocks noGrp="1"/>
          </p:cNvSpPr>
          <p:nvPr>
            <p:ph type="ftr" sz="quarter" idx="10"/>
          </p:nvPr>
        </p:nvSpPr>
        <p:spPr>
          <a:xfrm rot="16200000">
            <a:off x="-2514598" y="3276604"/>
            <a:ext cx="5638800" cy="304796"/>
          </a:xfrm>
        </p:spPr>
        <p:txBody>
          <a:bodyPr anchor="ctr"/>
          <a:lstStyle>
            <a:lvl1pPr algn="ctr">
              <a:defRPr sz="700"/>
            </a:lvl1pPr>
          </a:lstStyle>
          <a:p>
            <a:endParaRPr lang="en-US" dirty="0"/>
          </a:p>
        </p:txBody>
      </p:sp>
      <p:sp>
        <p:nvSpPr>
          <p:cNvPr id="10" name="Slide Number Placeholder 8">
            <a:extLst>
              <a:ext uri="{FF2B5EF4-FFF2-40B4-BE49-F238E27FC236}">
                <a16:creationId xmlns:a16="http://schemas.microsoft.com/office/drawing/2014/main" id="{BD7DD00D-5973-33CF-2FAC-B04084E3C241}"/>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12" name="Table Placeholder 11">
            <a:extLst>
              <a:ext uri="{FF2B5EF4-FFF2-40B4-BE49-F238E27FC236}">
                <a16:creationId xmlns:a16="http://schemas.microsoft.com/office/drawing/2014/main" id="{F6D36281-CF56-56C0-875C-D1B0308C2CFB}"/>
              </a:ext>
            </a:extLst>
          </p:cNvPr>
          <p:cNvSpPr>
            <a:spLocks noGrp="1"/>
          </p:cNvSpPr>
          <p:nvPr>
            <p:ph type="tbl" sz="quarter" idx="16"/>
          </p:nvPr>
        </p:nvSpPr>
        <p:spPr>
          <a:xfrm>
            <a:off x="1066800" y="1981200"/>
            <a:ext cx="10058402" cy="4110038"/>
          </a:xfrm>
        </p:spPr>
        <p:txBody>
          <a:bodyPr/>
          <a:lstStyle/>
          <a:p>
            <a:r>
              <a:rPr lang="en-US"/>
              <a:t>Click icon to add table</a:t>
            </a:r>
          </a:p>
        </p:txBody>
      </p:sp>
      <p:sp>
        <p:nvSpPr>
          <p:cNvPr id="2" name="Title 1">
            <a:extLst>
              <a:ext uri="{FF2B5EF4-FFF2-40B4-BE49-F238E27FC236}">
                <a16:creationId xmlns:a16="http://schemas.microsoft.com/office/drawing/2014/main" id="{06C5FF8C-01A9-9ABE-9A3A-B11FCBF7F55D}"/>
              </a:ext>
            </a:extLst>
          </p:cNvPr>
          <p:cNvSpPr>
            <a:spLocks noGrp="1"/>
          </p:cNvSpPr>
          <p:nvPr>
            <p:ph type="title"/>
          </p:nvPr>
        </p:nvSpPr>
        <p:spPr>
          <a:xfrm>
            <a:off x="1069182" y="848360"/>
            <a:ext cx="10056020" cy="82804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180064656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dirty="0">
              <a:solidFill>
                <a:srgbClr val="222222"/>
              </a:solidFill>
            </a:endParaRPr>
          </a:p>
        </p:txBody>
      </p:sp>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674015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dirty="0"/>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7325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808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Horizontal">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457200" y="1837681"/>
            <a:ext cx="11277602" cy="3648718"/>
          </a:xfrm>
          <a:prstGeom prst="roundRect">
            <a:avLst>
              <a:gd name="adj" fmla="val 1378"/>
            </a:avLst>
          </a:prstGeom>
        </p:spPr>
        <p:txBody>
          <a:bodyPr/>
          <a:lstStyle/>
          <a:p>
            <a:endParaRPr lang="en-US" dirty="0"/>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6934" y="152400"/>
            <a:ext cx="11267814" cy="914400"/>
          </a:xfrm>
        </p:spPr>
        <p:txBody>
          <a:bodyPr anchor="b"/>
          <a:lstStyle>
            <a:lvl1pPr>
              <a:lnSpc>
                <a:spcPct val="90000"/>
              </a:lnSpc>
              <a:defRPr sz="3600" baseline="0">
                <a:solidFill>
                  <a:schemeClr val="tx1"/>
                </a:solidFill>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447146" y="1689716"/>
            <a:ext cx="112776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D884AFA7-86A6-D7EA-73A2-27E26B0C4725}"/>
              </a:ext>
            </a:extLst>
          </p:cNvPr>
          <p:cNvSpPr>
            <a:spLocks noGrp="1"/>
          </p:cNvSpPr>
          <p:nvPr>
            <p:ph type="ftr" sz="quarter" idx="10"/>
          </p:nvPr>
        </p:nvSpPr>
        <p:spPr>
          <a:xfrm>
            <a:off x="8791575" y="6096000"/>
            <a:ext cx="2943225" cy="304796"/>
          </a:xfrm>
        </p:spPr>
        <p:txBody>
          <a:bodyPr anchor="ctr"/>
          <a:lstStyle>
            <a:lvl1pPr>
              <a:defRPr sz="700"/>
            </a:lvl1pPr>
          </a:lstStyle>
          <a:p>
            <a:endParaRPr lang="en-US" dirty="0"/>
          </a:p>
        </p:txBody>
      </p:sp>
      <p:cxnSp>
        <p:nvCxnSpPr>
          <p:cNvPr id="5" name="Straight Connector 4">
            <a:extLst>
              <a:ext uri="{FF2B5EF4-FFF2-40B4-BE49-F238E27FC236}">
                <a16:creationId xmlns:a16="http://schemas.microsoft.com/office/drawing/2014/main" id="{92BE119C-2531-7C7A-876D-74C73AF80570}"/>
              </a:ext>
            </a:extLst>
          </p:cNvPr>
          <p:cNvCxnSpPr>
            <a:cxnSpLocks/>
          </p:cNvCxnSpPr>
          <p:nvPr userDrawn="1"/>
        </p:nvCxnSpPr>
        <p:spPr>
          <a:xfrm>
            <a:off x="457199" y="5638800"/>
            <a:ext cx="1127760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9C32EECC-53D0-4315-25E4-773E231F2B8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001" y="6038827"/>
            <a:ext cx="1463199" cy="419146"/>
          </a:xfrm>
          <a:prstGeom prst="rect">
            <a:avLst/>
          </a:prstGeom>
        </p:spPr>
      </p:pic>
    </p:spTree>
    <p:extLst>
      <p:ext uri="{BB962C8B-B14F-4D97-AF65-F5344CB8AC3E}">
        <p14:creationId xmlns:p14="http://schemas.microsoft.com/office/powerpoint/2010/main" val="49606249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Vertical">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0"/>
            <a:ext cx="6338888" cy="6553200"/>
          </a:xfrm>
          <a:prstGeom prst="roundRect">
            <a:avLst>
              <a:gd name="adj" fmla="val 1378"/>
            </a:avLst>
          </a:prstGeom>
        </p:spPr>
        <p:txBody>
          <a:bodyPr/>
          <a:lstStyle/>
          <a:p>
            <a:endParaRPr lang="en-US" dirty="0"/>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457200" y="1371600"/>
            <a:ext cx="4943475" cy="4724399"/>
          </a:xfrm>
        </p:spPr>
        <p:txBody>
          <a:bodyPr anchor="b"/>
          <a:lstStyle>
            <a:lvl1pPr>
              <a:lnSpc>
                <a:spcPct val="90000"/>
              </a:lnSpc>
              <a:defRPr sz="6000" spc="-60" baseline="0">
                <a:solidFill>
                  <a:schemeClr val="tx1"/>
                </a:solidFill>
              </a:defRPr>
            </a:lvl1pPr>
          </a:lstStyle>
          <a:p>
            <a:r>
              <a:rPr lang="en-US" dirty="0"/>
              <a:t>Click to edit Master title style</a:t>
            </a:r>
          </a:p>
        </p:txBody>
      </p:sp>
      <p:cxnSp>
        <p:nvCxnSpPr>
          <p:cNvPr id="3" name="Straight Connector 2">
            <a:extLst>
              <a:ext uri="{FF2B5EF4-FFF2-40B4-BE49-F238E27FC236}">
                <a16:creationId xmlns:a16="http://schemas.microsoft.com/office/drawing/2014/main" id="{02DE5085-8D34-82E5-4E3E-EAC686816320}"/>
              </a:ext>
            </a:extLst>
          </p:cNvPr>
          <p:cNvCxnSpPr>
            <a:cxnSpLocks/>
          </p:cNvCxnSpPr>
          <p:nvPr userDrawn="1"/>
        </p:nvCxnSpPr>
        <p:spPr>
          <a:xfrm>
            <a:off x="457199" y="1219200"/>
            <a:ext cx="49434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2599BA51-2A26-8A28-671D-701ABE2E9547}"/>
              </a:ext>
            </a:extLst>
          </p:cNvPr>
          <p:cNvSpPr>
            <a:spLocks noGrp="1"/>
          </p:cNvSpPr>
          <p:nvPr>
            <p:ph type="ftr" sz="quarter" idx="10"/>
          </p:nvPr>
        </p:nvSpPr>
        <p:spPr>
          <a:xfrm>
            <a:off x="457199" y="6400800"/>
            <a:ext cx="4943475" cy="304796"/>
          </a:xfrm>
        </p:spPr>
        <p:txBody>
          <a:bodyPr/>
          <a:lstStyle>
            <a:lvl1pPr>
              <a:defRPr sz="700"/>
            </a:lvl1pPr>
          </a:lstStyle>
          <a:p>
            <a:endParaRPr lang="en-US" dirty="0"/>
          </a:p>
        </p:txBody>
      </p:sp>
      <p:cxnSp>
        <p:nvCxnSpPr>
          <p:cNvPr id="7" name="Straight Connector 6">
            <a:extLst>
              <a:ext uri="{FF2B5EF4-FFF2-40B4-BE49-F238E27FC236}">
                <a16:creationId xmlns:a16="http://schemas.microsoft.com/office/drawing/2014/main" id="{365CA5B1-ADA8-1E0B-7C4D-4E8D5D1540CF}"/>
              </a:ext>
            </a:extLst>
          </p:cNvPr>
          <p:cNvCxnSpPr>
            <a:cxnSpLocks/>
          </p:cNvCxnSpPr>
          <p:nvPr userDrawn="1"/>
        </p:nvCxnSpPr>
        <p:spPr>
          <a:xfrm>
            <a:off x="457200" y="6249987"/>
            <a:ext cx="49434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DC3F8DF-DE29-6FF2-016F-0DF26BD3F4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0001" y="434468"/>
            <a:ext cx="1463199" cy="419146"/>
          </a:xfrm>
          <a:prstGeom prst="rect">
            <a:avLst/>
          </a:prstGeom>
        </p:spPr>
      </p:pic>
    </p:spTree>
    <p:extLst>
      <p:ext uri="{BB962C8B-B14F-4D97-AF65-F5344CB8AC3E}">
        <p14:creationId xmlns:p14="http://schemas.microsoft.com/office/powerpoint/2010/main" val="27941566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53F6CE-405A-363E-4B5B-DFF828C81108}"/>
              </a:ext>
            </a:extLst>
          </p:cNvPr>
          <p:cNvSpPr>
            <a:spLocks noGrp="1"/>
          </p:cNvSpPr>
          <p:nvPr>
            <p:ph type="ftr" sz="quarter" idx="10"/>
          </p:nvPr>
        </p:nvSpPr>
        <p:spPr/>
        <p:txBody>
          <a:bodyPr/>
          <a:lstStyle/>
          <a:p>
            <a:endParaRPr lang="en-US" dirty="0"/>
          </a:p>
        </p:txBody>
      </p:sp>
      <p:cxnSp>
        <p:nvCxnSpPr>
          <p:cNvPr id="2" name="Straight Connector 1">
            <a:extLst>
              <a:ext uri="{FF2B5EF4-FFF2-40B4-BE49-F238E27FC236}">
                <a16:creationId xmlns:a16="http://schemas.microsoft.com/office/drawing/2014/main" id="{C698D72A-059C-497D-87CC-094325C496FB}"/>
              </a:ext>
            </a:extLst>
          </p:cNvPr>
          <p:cNvCxnSpPr>
            <a:cxnSpLocks/>
          </p:cNvCxnSpPr>
          <p:nvPr userDrawn="1"/>
        </p:nvCxnSpPr>
        <p:spPr>
          <a:xfrm>
            <a:off x="152400" y="605367"/>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32A2D8A-E506-C9AD-3C1D-ADDB3C4BDF78}"/>
              </a:ext>
            </a:extLst>
          </p:cNvPr>
          <p:cNvCxnSpPr>
            <a:cxnSpLocks/>
          </p:cNvCxnSpPr>
          <p:nvPr userDrawn="1"/>
        </p:nvCxnSpPr>
        <p:spPr>
          <a:xfrm>
            <a:off x="152400" y="6248400"/>
            <a:ext cx="11887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180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Section Break - 1">
    <p:bg>
      <p:bgPr>
        <a:solidFill>
          <a:srgbClr val="F2EF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FFF64-8CC0-6BE4-E825-E19570548A57}"/>
              </a:ext>
            </a:extLst>
          </p:cNvPr>
          <p:cNvSpPr>
            <a:spLocks noGrp="1"/>
          </p:cNvSpPr>
          <p:nvPr>
            <p:ph type="title" hasCustomPrompt="1"/>
          </p:nvPr>
        </p:nvSpPr>
        <p:spPr>
          <a:xfrm>
            <a:off x="457201" y="1371600"/>
            <a:ext cx="9578974" cy="4114800"/>
          </a:xfrm>
        </p:spPr>
        <p:txBody>
          <a:bodyPr anchor="b"/>
          <a:lstStyle>
            <a:lvl1pPr>
              <a:lnSpc>
                <a:spcPct val="85000"/>
              </a:lnSpc>
              <a:defRPr sz="6000">
                <a:solidFill>
                  <a:schemeClr val="bg1"/>
                </a:solidFill>
              </a:defRPr>
            </a:lvl1pPr>
          </a:lstStyle>
          <a:p>
            <a:r>
              <a:rPr lang="en-US"/>
              <a:t>Click to edit Master </a:t>
            </a:r>
            <a:br>
              <a:rPr lang="en-US"/>
            </a:br>
            <a:r>
              <a:rPr lang="en-US"/>
              <a:t>title style</a:t>
            </a:r>
          </a:p>
        </p:txBody>
      </p: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152400" y="5638800"/>
            <a:ext cx="1188719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AB6AD962-6DBF-CCF9-B862-7150FD0E9D3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100216"/>
            <a:ext cx="1549399" cy="427000"/>
          </a:xfrm>
          <a:prstGeom prst="rect">
            <a:avLst/>
          </a:prstGeom>
        </p:spPr>
      </p:pic>
    </p:spTree>
    <p:extLst>
      <p:ext uri="{BB962C8B-B14F-4D97-AF65-F5344CB8AC3E}">
        <p14:creationId xmlns:p14="http://schemas.microsoft.com/office/powerpoint/2010/main" val="954936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fety Mom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306" y="1073599"/>
            <a:ext cx="4332288" cy="480881"/>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b="1" spc="-60" baseline="0" dirty="0">
                <a:solidFill>
                  <a:srgbClr val="000000"/>
                </a:solidFill>
                <a:latin typeface="Amasis MT Pro" panose="02040504050005020304" pitchFamily="18" charset="0"/>
              </a:rPr>
              <a:t>Stantec Moment</a:t>
            </a:r>
          </a:p>
        </p:txBody>
      </p:sp>
      <p:sp>
        <p:nvSpPr>
          <p:cNvPr id="12" name="Text Placeholder 8">
            <a:extLst>
              <a:ext uri="{FF2B5EF4-FFF2-40B4-BE49-F238E27FC236}">
                <a16:creationId xmlns:a16="http://schemas.microsoft.com/office/drawing/2014/main" id="{F284CE0A-9C49-4F52-9650-92DB30FAB210}"/>
              </a:ext>
            </a:extLst>
          </p:cNvPr>
          <p:cNvSpPr>
            <a:spLocks noGrp="1"/>
          </p:cNvSpPr>
          <p:nvPr>
            <p:ph type="body" sz="quarter" idx="11"/>
          </p:nvPr>
        </p:nvSpPr>
        <p:spPr>
          <a:xfrm>
            <a:off x="1066801" y="2397760"/>
            <a:ext cx="4332288" cy="4003040"/>
          </a:xfrm>
          <a:prstGeom prst="rect">
            <a:avLst/>
          </a:prstGeom>
        </p:spPr>
        <p:txBody>
          <a:bodyPr lIns="0" tIns="0" rIns="0" bIns="0"/>
          <a:lstStyle>
            <a:lvl1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1pPr>
            <a:lvl2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3pPr>
            <a:lvl4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4pPr>
            <a:lvl5pPr>
              <a:lnSpc>
                <a:spcPct val="100000"/>
              </a:lnSpc>
              <a:spcBef>
                <a:spcPts val="300"/>
              </a:spcBef>
              <a:spcAft>
                <a:spcPts val="300"/>
              </a:spcAft>
              <a:defRPr sz="1400">
                <a:solidFill>
                  <a:srgbClr val="00000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12">
            <a:extLst>
              <a:ext uri="{FF2B5EF4-FFF2-40B4-BE49-F238E27FC236}">
                <a16:creationId xmlns:a16="http://schemas.microsoft.com/office/drawing/2014/main" id="{DCEF88F2-BDE8-1388-C17C-A0B3BE1A73AA}"/>
              </a:ext>
            </a:extLst>
          </p:cNvPr>
          <p:cNvSpPr>
            <a:spLocks noGrp="1"/>
          </p:cNvSpPr>
          <p:nvPr>
            <p:ph type="pic" sz="quarter" idx="14"/>
          </p:nvPr>
        </p:nvSpPr>
        <p:spPr>
          <a:xfrm>
            <a:off x="5700713" y="152400"/>
            <a:ext cx="6338888" cy="6400788"/>
          </a:xfrm>
          <a:prstGeom prst="roundRect">
            <a:avLst>
              <a:gd name="adj" fmla="val 1378"/>
            </a:avLst>
          </a:prstGeom>
        </p:spPr>
        <p:txBody>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310823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iton Break - Number">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609599" y="6096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1EF08D-C0BF-C167-C4CF-AD34EA1CB6A3}"/>
              </a:ext>
            </a:extLst>
          </p:cNvPr>
          <p:cNvCxnSpPr>
            <a:cxnSpLocks/>
          </p:cNvCxnSpPr>
          <p:nvPr userDrawn="1"/>
        </p:nvCxnSpPr>
        <p:spPr>
          <a:xfrm>
            <a:off x="609599" y="6248400"/>
            <a:ext cx="1097280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E23151-A4FA-3B81-653A-7B83DD03906F}"/>
              </a:ext>
            </a:extLst>
          </p:cNvPr>
          <p:cNvCxnSpPr/>
          <p:nvPr userDrawn="1"/>
        </p:nvCxnSpPr>
        <p:spPr>
          <a:xfrm>
            <a:off x="6096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98E330-6010-9778-6D1E-3FBB9D44C29E}"/>
              </a:ext>
            </a:extLst>
          </p:cNvPr>
          <p:cNvCxnSpPr/>
          <p:nvPr userDrawn="1"/>
        </p:nvCxnSpPr>
        <p:spPr>
          <a:xfrm>
            <a:off x="11582400" y="152400"/>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62028432-6AB0-E306-70D4-B9FE8E7DCD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572" y="152403"/>
            <a:ext cx="304818" cy="304818"/>
          </a:xfrm>
          <a:prstGeom prst="rect">
            <a:avLst/>
          </a:prstGeom>
        </p:spPr>
      </p:pic>
      <p:cxnSp>
        <p:nvCxnSpPr>
          <p:cNvPr id="4" name="Straight Connector 3">
            <a:extLst>
              <a:ext uri="{FF2B5EF4-FFF2-40B4-BE49-F238E27FC236}">
                <a16:creationId xmlns:a16="http://schemas.microsoft.com/office/drawing/2014/main" id="{F4F6F913-F49C-5661-58C6-4CCE91162CC2}"/>
              </a:ext>
            </a:extLst>
          </p:cNvPr>
          <p:cNvCxnSpPr>
            <a:cxnSpLocks/>
          </p:cNvCxnSpPr>
          <p:nvPr userDrawn="1"/>
        </p:nvCxnSpPr>
        <p:spPr>
          <a:xfrm flipV="1">
            <a:off x="2458878" y="609600"/>
            <a:ext cx="0" cy="207025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370ECBC-56F2-096D-71B3-5438DCDE5C12}"/>
              </a:ext>
            </a:extLst>
          </p:cNvPr>
          <p:cNvCxnSpPr>
            <a:cxnSpLocks/>
            <a:endCxn id="11" idx="4"/>
          </p:cNvCxnSpPr>
          <p:nvPr userDrawn="1"/>
        </p:nvCxnSpPr>
        <p:spPr>
          <a:xfrm flipV="1">
            <a:off x="2458878" y="4178142"/>
            <a:ext cx="0" cy="206263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FBB774E-0498-6289-24FD-91844C5AEEA7}"/>
              </a:ext>
            </a:extLst>
          </p:cNvPr>
          <p:cNvSpPr txBox="1">
            <a:spLocks/>
          </p:cNvSpPr>
          <p:nvPr userDrawn="1"/>
        </p:nvSpPr>
        <p:spPr>
          <a:xfrm rot="5400000">
            <a:off x="8614409" y="3128012"/>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11" name="Oval 10">
            <a:extLst>
              <a:ext uri="{FF2B5EF4-FFF2-40B4-BE49-F238E27FC236}">
                <a16:creationId xmlns:a16="http://schemas.microsoft.com/office/drawing/2014/main" id="{F222A251-08EF-F9C7-E1C0-C1A3E153E64C}"/>
              </a:ext>
            </a:extLst>
          </p:cNvPr>
          <p:cNvSpPr/>
          <p:nvPr userDrawn="1"/>
        </p:nvSpPr>
        <p:spPr>
          <a:xfrm>
            <a:off x="1709736" y="2679858"/>
            <a:ext cx="1498284" cy="1498284"/>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endParaRPr kumimoji="0" lang="en-US" sz="8000" b="1" i="0" u="none" strike="noStrike" kern="1200" cap="none" spc="0" normalizeH="0" baseline="0" noProof="0">
              <a:ln>
                <a:noFill/>
              </a:ln>
              <a:solidFill>
                <a:schemeClr val="tx1"/>
              </a:solidFill>
              <a:effectLst/>
              <a:uLnTx/>
              <a:uFillTx/>
              <a:latin typeface="Amasis MT Pro" panose="02040504050005020304" pitchFamily="18" charset="0"/>
              <a:ea typeface="+mn-ea"/>
              <a:cs typeface="+mn-cs"/>
            </a:endParaRPr>
          </a:p>
        </p:txBody>
      </p:sp>
      <p:sp>
        <p:nvSpPr>
          <p:cNvPr id="13" name="Text Placeholder 12">
            <a:extLst>
              <a:ext uri="{FF2B5EF4-FFF2-40B4-BE49-F238E27FC236}">
                <a16:creationId xmlns:a16="http://schemas.microsoft.com/office/drawing/2014/main" id="{443963F8-A9C5-D6E8-1442-3D54675D0376}"/>
              </a:ext>
            </a:extLst>
          </p:cNvPr>
          <p:cNvSpPr>
            <a:spLocks noGrp="1"/>
          </p:cNvSpPr>
          <p:nvPr>
            <p:ph type="body" sz="quarter" idx="10" hasCustomPrompt="1"/>
          </p:nvPr>
        </p:nvSpPr>
        <p:spPr>
          <a:xfrm>
            <a:off x="1709425" y="2679858"/>
            <a:ext cx="1498913" cy="1629235"/>
          </a:xfrm>
        </p:spPr>
        <p:txBody>
          <a:bodyPr anchor="ctr"/>
          <a:lstStyle>
            <a:lvl1pPr algn="ctr">
              <a:defRPr sz="8000" b="1" spc="-300" baseline="0">
                <a:latin typeface="Amasis MT Pro" panose="02040504050005020304" pitchFamily="18" charset="0"/>
              </a:defRPr>
            </a:lvl1pPr>
          </a:lstStyle>
          <a:p>
            <a:pPr lvl="0"/>
            <a:r>
              <a:rPr lang="en-US" dirty="0"/>
              <a:t>1</a:t>
            </a:r>
          </a:p>
        </p:txBody>
      </p:sp>
      <p:sp>
        <p:nvSpPr>
          <p:cNvPr id="17" name="Title 1">
            <a:extLst>
              <a:ext uri="{FF2B5EF4-FFF2-40B4-BE49-F238E27FC236}">
                <a16:creationId xmlns:a16="http://schemas.microsoft.com/office/drawing/2014/main" id="{EBB55EA4-A402-6820-2BDF-ACEC5D6FF0F4}"/>
              </a:ext>
            </a:extLst>
          </p:cNvPr>
          <p:cNvSpPr txBox="1">
            <a:spLocks/>
          </p:cNvSpPr>
          <p:nvPr userDrawn="1"/>
        </p:nvSpPr>
        <p:spPr>
          <a:xfrm rot="5400000">
            <a:off x="9533889" y="2975608"/>
            <a:ext cx="6553199" cy="601982"/>
          </a:xfrm>
          <a:prstGeom prst="rect">
            <a:avLst/>
          </a:prstGeom>
        </p:spPr>
        <p:txBody>
          <a:bodyPr vert="horz" lIns="0" tIns="0" rIns="0" bIns="0" rtlCol="0" anchor="ctr" anchorCtr="0">
            <a:noAutofit/>
          </a:bodyPr>
          <a:lstStyle>
            <a:lvl1pPr algn="l" defTabSz="457200" rtl="0" eaLnBrk="1" latinLnBrk="0" hangingPunct="1">
              <a:lnSpc>
                <a:spcPct val="85000"/>
              </a:lnSpc>
              <a:spcBef>
                <a:spcPct val="0"/>
              </a:spcBef>
              <a:buNone/>
              <a:defRPr sz="2400" b="0" i="0" kern="1200" spc="-50" baseline="0">
                <a:solidFill>
                  <a:schemeClr val="tx1"/>
                </a:solidFill>
                <a:latin typeface="+mj-lt"/>
                <a:ea typeface="+mj-ea"/>
              </a:defRPr>
            </a:lvl1pPr>
          </a:lstStyle>
          <a:p>
            <a:pPr lvl="0" defTabSz="609585">
              <a:lnSpc>
                <a:spcPct val="95000"/>
              </a:lnSpc>
              <a:defRPr/>
            </a:pPr>
            <a:endParaRPr lang="en-US" sz="1600" b="1" spc="0">
              <a:solidFill>
                <a:srgbClr val="222222"/>
              </a:solidFill>
              <a:latin typeface="Amasis MT Pro" panose="02040504050005020304" pitchFamily="18" charset="0"/>
              <a:cs typeface="Arial" panose="020B0604020202020204" pitchFamily="34" charset="0"/>
            </a:endParaRPr>
          </a:p>
        </p:txBody>
      </p:sp>
      <p:sp>
        <p:nvSpPr>
          <p:cNvPr id="21" name="Footer Placeholder 2">
            <a:extLst>
              <a:ext uri="{FF2B5EF4-FFF2-40B4-BE49-F238E27FC236}">
                <a16:creationId xmlns:a16="http://schemas.microsoft.com/office/drawing/2014/main" id="{A7CCC7CC-6402-8F8D-0E62-F3FDF7406FE5}"/>
              </a:ext>
            </a:extLst>
          </p:cNvPr>
          <p:cNvSpPr>
            <a:spLocks noGrp="1"/>
          </p:cNvSpPr>
          <p:nvPr>
            <p:ph type="ftr" sz="quarter" idx="12"/>
          </p:nvPr>
        </p:nvSpPr>
        <p:spPr>
          <a:xfrm rot="16200000">
            <a:off x="-2514598" y="3276603"/>
            <a:ext cx="5638802" cy="304796"/>
          </a:xfrm>
          <a:prstGeom prst="rect">
            <a:avLst/>
          </a:prstGeom>
        </p:spPr>
        <p:txBody>
          <a:bodyPr anchor="ctr"/>
          <a:lstStyle>
            <a:lvl1pPr algn="ctr">
              <a:defRPr sz="700" cap="all" spc="200" baseline="0"/>
            </a:lvl1pPr>
          </a:lstStyle>
          <a:p>
            <a:endParaRPr lang="en-US"/>
          </a:p>
        </p:txBody>
      </p:sp>
      <p:sp>
        <p:nvSpPr>
          <p:cNvPr id="22" name="Slide Number Placeholder 8">
            <a:extLst>
              <a:ext uri="{FF2B5EF4-FFF2-40B4-BE49-F238E27FC236}">
                <a16:creationId xmlns:a16="http://schemas.microsoft.com/office/drawing/2014/main" id="{D0756506-34B6-BFA4-3508-0C7D0DC5AD28}"/>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222222"/>
                </a:solidFill>
              </a:defRPr>
            </a:lvl1pPr>
          </a:lstStyle>
          <a:p>
            <a:fld id="{DD01415F-5F32-4771-AE74-55868ADB41CE}" type="slidenum">
              <a:rPr lang="en-US" smtClean="0"/>
              <a:pPr/>
              <a:t>‹#›</a:t>
            </a:fld>
            <a:endParaRPr lang="en-US"/>
          </a:p>
        </p:txBody>
      </p:sp>
      <p:sp>
        <p:nvSpPr>
          <p:cNvPr id="3" name="Title 2">
            <a:extLst>
              <a:ext uri="{FF2B5EF4-FFF2-40B4-BE49-F238E27FC236}">
                <a16:creationId xmlns:a16="http://schemas.microsoft.com/office/drawing/2014/main" id="{E381E446-4DFE-D092-6716-F88FD652BDBE}"/>
              </a:ext>
            </a:extLst>
          </p:cNvPr>
          <p:cNvSpPr>
            <a:spLocks noGrp="1"/>
          </p:cNvSpPr>
          <p:nvPr>
            <p:ph type="title"/>
          </p:nvPr>
        </p:nvSpPr>
        <p:spPr>
          <a:xfrm>
            <a:off x="4156075" y="1371601"/>
            <a:ext cx="6829424" cy="4427219"/>
          </a:xfrm>
        </p:spPr>
        <p:txBody>
          <a:bodyPr anchor="ctr"/>
          <a:lstStyle>
            <a:lvl1pPr>
              <a:spcAft>
                <a:spcPts val="300"/>
              </a:spcAft>
              <a:defRPr sz="80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95146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 Photo">
    <p:spTree>
      <p:nvGrpSpPr>
        <p:cNvPr id="1" name=""/>
        <p:cNvGrpSpPr/>
        <p:nvPr/>
      </p:nvGrpSpPr>
      <p:grpSpPr>
        <a:xfrm>
          <a:off x="0" y="0"/>
          <a:ext cx="0" cy="0"/>
          <a:chOff x="0" y="0"/>
          <a:chExt cx="0" cy="0"/>
        </a:xfrm>
      </p:grpSpPr>
      <p:sp>
        <p:nvSpPr>
          <p:cNvPr id="4" name="Picture Placeholder 12">
            <a:extLst>
              <a:ext uri="{FF2B5EF4-FFF2-40B4-BE49-F238E27FC236}">
                <a16:creationId xmlns:a16="http://schemas.microsoft.com/office/drawing/2014/main" id="{343CE746-A052-0628-6DDF-791B4A221584}"/>
              </a:ext>
            </a:extLst>
          </p:cNvPr>
          <p:cNvSpPr>
            <a:spLocks noGrp="1"/>
          </p:cNvSpPr>
          <p:nvPr>
            <p:ph type="pic" sz="quarter" idx="14"/>
          </p:nvPr>
        </p:nvSpPr>
        <p:spPr>
          <a:xfrm>
            <a:off x="5700713" y="152409"/>
            <a:ext cx="6338888" cy="6553188"/>
          </a:xfrm>
          <a:prstGeom prst="roundRect">
            <a:avLst>
              <a:gd name="adj" fmla="val 1378"/>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9DBFFF64-8CC0-6BE4-E825-E19570548A57}"/>
              </a:ext>
            </a:extLst>
          </p:cNvPr>
          <p:cNvSpPr>
            <a:spLocks noGrp="1"/>
          </p:cNvSpPr>
          <p:nvPr>
            <p:ph type="title"/>
          </p:nvPr>
        </p:nvSpPr>
        <p:spPr>
          <a:xfrm>
            <a:off x="152400" y="1066801"/>
            <a:ext cx="5248274" cy="4724403"/>
          </a:xfrm>
        </p:spPr>
        <p:txBody>
          <a:bodyPr anchor="t"/>
          <a:lstStyle>
            <a:lvl1pPr>
              <a:lnSpc>
                <a:spcPct val="90000"/>
              </a:lnSpc>
              <a:defRPr sz="5400" spc="-60" baseline="0">
                <a:solidFill>
                  <a:schemeClr val="tx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A67379E0-E2F0-CADB-1080-9EAF455F1DA7}"/>
              </a:ext>
            </a:extLst>
          </p:cNvPr>
          <p:cNvCxnSpPr>
            <a:cxnSpLocks/>
          </p:cNvCxnSpPr>
          <p:nvPr userDrawn="1"/>
        </p:nvCxnSpPr>
        <p:spPr>
          <a:xfrm>
            <a:off x="152400" y="6096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17B4A34-F444-4B12-35D6-7C1CF3C076E0}"/>
              </a:ext>
            </a:extLst>
          </p:cNvPr>
          <p:cNvCxnSpPr/>
          <p:nvPr userDrawn="1"/>
        </p:nvCxnSpPr>
        <p:spPr>
          <a:xfrm>
            <a:off x="5554663" y="152400"/>
            <a:ext cx="0" cy="65531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616A177-73D6-8933-4968-14934DAADD2C}"/>
              </a:ext>
            </a:extLst>
          </p:cNvPr>
          <p:cNvCxnSpPr>
            <a:cxnSpLocks/>
          </p:cNvCxnSpPr>
          <p:nvPr userDrawn="1"/>
        </p:nvCxnSpPr>
        <p:spPr>
          <a:xfrm>
            <a:off x="152400" y="6248400"/>
            <a:ext cx="54022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AD7394F0-9528-9D5B-CE7B-ADF0AA3EE1AA}"/>
              </a:ext>
            </a:extLst>
          </p:cNvPr>
          <p:cNvSpPr>
            <a:spLocks noGrp="1"/>
          </p:cNvSpPr>
          <p:nvPr>
            <p:ph type="ftr" sz="quarter" idx="10"/>
          </p:nvPr>
        </p:nvSpPr>
        <p:spPr>
          <a:xfrm>
            <a:off x="152400" y="6400800"/>
            <a:ext cx="5248274" cy="304796"/>
          </a:xfrm>
        </p:spPr>
        <p:txBody>
          <a:bodyPr/>
          <a:lstStyle>
            <a:lvl1pPr>
              <a:defRPr sz="700"/>
            </a:lvl1pPr>
          </a:lstStyle>
          <a:p>
            <a:endParaRPr lang="en-US" dirty="0"/>
          </a:p>
        </p:txBody>
      </p:sp>
    </p:spTree>
    <p:extLst>
      <p:ext uri="{BB962C8B-B14F-4D97-AF65-F5344CB8AC3E}">
        <p14:creationId xmlns:p14="http://schemas.microsoft.com/office/powerpoint/2010/main" val="36253429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p:nvPr userDrawn="1"/>
        </p:nvCxnSpPr>
        <p:spPr>
          <a:xfrm>
            <a:off x="603284" y="1828798"/>
            <a:ext cx="10979116"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0">
            <a:extLst>
              <a:ext uri="{FF2B5EF4-FFF2-40B4-BE49-F238E27FC236}">
                <a16:creationId xmlns:a16="http://schemas.microsoft.com/office/drawing/2014/main" id="{ED2EEAEA-9B8A-EE0F-E72D-9168CF1C882A}"/>
              </a:ext>
            </a:extLst>
          </p:cNvPr>
          <p:cNvSpPr>
            <a:spLocks noGrp="1"/>
          </p:cNvSpPr>
          <p:nvPr>
            <p:ph type="body" sz="quarter" idx="13"/>
          </p:nvPr>
        </p:nvSpPr>
        <p:spPr>
          <a:xfrm>
            <a:off x="4162109" y="2281766"/>
            <a:ext cx="2783204" cy="3509434"/>
          </a:xfrm>
        </p:spPr>
        <p:txBody>
          <a:bodyPr/>
          <a:lstStyle>
            <a:lvl1pPr>
              <a:lnSpc>
                <a:spcPct val="100000"/>
              </a:lnSpc>
              <a:spcBef>
                <a:spcPts val="600"/>
              </a:spcBef>
              <a:spcAft>
                <a:spcPts val="0"/>
              </a:spcAft>
              <a:defRPr sz="1200" baseline="0"/>
            </a:lvl1pPr>
            <a:lvl2pPr>
              <a:lnSpc>
                <a:spcPct val="100000"/>
              </a:lnSpc>
              <a:spcBef>
                <a:spcPts val="600"/>
              </a:spcBef>
              <a:spcAft>
                <a:spcPts val="0"/>
              </a:spcAft>
              <a:defRPr sz="1200" baseline="0"/>
            </a:lvl2pPr>
            <a:lvl3pPr>
              <a:lnSpc>
                <a:spcPct val="100000"/>
              </a:lnSpc>
              <a:spcBef>
                <a:spcPts val="600"/>
              </a:spcBef>
              <a:spcAft>
                <a:spcPts val="0"/>
              </a:spcAft>
              <a:defRPr sz="1200" baseline="0"/>
            </a:lvl3pPr>
            <a:lvl4pPr>
              <a:lnSpc>
                <a:spcPct val="100000"/>
              </a:lnSpc>
              <a:spcBef>
                <a:spcPts val="300"/>
              </a:spcBef>
              <a:spcAft>
                <a:spcPts val="300"/>
              </a:spcAft>
              <a:defRPr sz="1200" baseline="0"/>
            </a:lvl4pPr>
            <a:lvl5pPr>
              <a:lnSpc>
                <a:spcPct val="100000"/>
              </a:lnSpc>
              <a:spcBef>
                <a:spcPts val="600"/>
              </a:spcBef>
              <a:spcAft>
                <a:spcPts val="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a:extLst>
              <a:ext uri="{FF2B5EF4-FFF2-40B4-BE49-F238E27FC236}">
                <a16:creationId xmlns:a16="http://schemas.microsoft.com/office/drawing/2014/main" id="{48615EC8-D816-A934-96A1-870FEF1A0B19}"/>
              </a:ext>
            </a:extLst>
          </p:cNvPr>
          <p:cNvSpPr>
            <a:spLocks noGrp="1"/>
          </p:cNvSpPr>
          <p:nvPr>
            <p:ph type="body" sz="quarter" idx="14"/>
          </p:nvPr>
        </p:nvSpPr>
        <p:spPr>
          <a:xfrm>
            <a:off x="7246937" y="2281766"/>
            <a:ext cx="2787651"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a:extLst>
              <a:ext uri="{FF2B5EF4-FFF2-40B4-BE49-F238E27FC236}">
                <a16:creationId xmlns:a16="http://schemas.microsoft.com/office/drawing/2014/main" id="{36E9974D-20E3-E4E9-BCF4-6F266425DAFD}"/>
              </a:ext>
            </a:extLst>
          </p:cNvPr>
          <p:cNvSpPr>
            <a:spLocks noGrp="1"/>
          </p:cNvSpPr>
          <p:nvPr>
            <p:ph type="title"/>
          </p:nvPr>
        </p:nvSpPr>
        <p:spPr>
          <a:xfrm>
            <a:off x="1066801" y="848360"/>
            <a:ext cx="8970962" cy="828038"/>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121975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11582400"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10972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F22841D6-12C1-0CF2-9C5B-B09AE4EA8BF9}"/>
              </a:ext>
            </a:extLst>
          </p:cNvPr>
          <p:cNvSpPr>
            <a:spLocks noGrp="1"/>
          </p:cNvSpPr>
          <p:nvPr>
            <p:ph type="title"/>
          </p:nvPr>
        </p:nvSpPr>
        <p:spPr>
          <a:xfrm>
            <a:off x="1066800" y="848360"/>
            <a:ext cx="10064707" cy="828040"/>
          </a:xfrm>
        </p:spPr>
        <p:txBody>
          <a:bodyPr anchor="ctr"/>
          <a:lstStyle/>
          <a:p>
            <a:r>
              <a:rPr lang="en-US"/>
              <a:t>Click to edit Master title style</a:t>
            </a:r>
          </a:p>
        </p:txBody>
      </p:sp>
    </p:spTree>
    <p:extLst>
      <p:ext uri="{BB962C8B-B14F-4D97-AF65-F5344CB8AC3E}">
        <p14:creationId xmlns:p14="http://schemas.microsoft.com/office/powerpoint/2010/main" val="199235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Narrow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dirty="0"/>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7096125"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648652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6492841"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1"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7246938" y="152400"/>
            <a:ext cx="4792662" cy="6553200"/>
          </a:xfrm>
          <a:prstGeom prst="roundRect">
            <a:avLst>
              <a:gd name="adj" fmla="val 1408"/>
            </a:avLst>
          </a:prstGeom>
        </p:spPr>
        <p:txBody>
          <a:bodyPr/>
          <a:lstStyle/>
          <a:p>
            <a:r>
              <a:rPr lang="en-US"/>
              <a:t>Click icon to add picture</a:t>
            </a:r>
          </a:p>
        </p:txBody>
      </p:sp>
      <p:sp>
        <p:nvSpPr>
          <p:cNvPr id="10" name="Text Placeholder 10">
            <a:extLst>
              <a:ext uri="{FF2B5EF4-FFF2-40B4-BE49-F238E27FC236}">
                <a16:creationId xmlns:a16="http://schemas.microsoft.com/office/drawing/2014/main" id="{3EE6C0E1-9A75-0EC3-FABD-D6002D42D0D0}"/>
              </a:ext>
            </a:extLst>
          </p:cNvPr>
          <p:cNvSpPr>
            <a:spLocks noGrp="1"/>
          </p:cNvSpPr>
          <p:nvPr>
            <p:ph type="body" sz="quarter" idx="15"/>
          </p:nvPr>
        </p:nvSpPr>
        <p:spPr>
          <a:xfrm>
            <a:off x="4153218" y="2281766"/>
            <a:ext cx="2787650"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a:extLst>
              <a:ext uri="{FF2B5EF4-FFF2-40B4-BE49-F238E27FC236}">
                <a16:creationId xmlns:a16="http://schemas.microsoft.com/office/drawing/2014/main" id="{C73C32D2-7EB2-2DE7-0490-2E4121B7B0F2}"/>
              </a:ext>
            </a:extLst>
          </p:cNvPr>
          <p:cNvSpPr>
            <a:spLocks noGrp="1"/>
          </p:cNvSpPr>
          <p:nvPr>
            <p:ph type="title"/>
          </p:nvPr>
        </p:nvSpPr>
        <p:spPr>
          <a:xfrm>
            <a:off x="1066801" y="848360"/>
            <a:ext cx="5878513" cy="82804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761424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5554663"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49450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49513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1066800" y="2281766"/>
            <a:ext cx="4333875"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5700713" y="152400"/>
            <a:ext cx="6338887" cy="6553200"/>
          </a:xfrm>
          <a:prstGeom prst="roundRect">
            <a:avLst>
              <a:gd name="adj" fmla="val 1408"/>
            </a:avLst>
          </a:prstGeom>
        </p:spPr>
        <p:txBody>
          <a:bodyPr/>
          <a:lstStyle/>
          <a:p>
            <a:r>
              <a:rPr lang="en-US"/>
              <a:t>Click icon to add picture</a:t>
            </a:r>
          </a:p>
        </p:txBody>
      </p:sp>
      <p:sp>
        <p:nvSpPr>
          <p:cNvPr id="10" name="Title 9">
            <a:extLst>
              <a:ext uri="{FF2B5EF4-FFF2-40B4-BE49-F238E27FC236}">
                <a16:creationId xmlns:a16="http://schemas.microsoft.com/office/drawing/2014/main" id="{8A9D1533-7ED2-BAAF-329C-6781DF317D92}"/>
              </a:ext>
            </a:extLst>
          </p:cNvPr>
          <p:cNvSpPr>
            <a:spLocks noGrp="1"/>
          </p:cNvSpPr>
          <p:nvPr>
            <p:ph type="title"/>
          </p:nvPr>
        </p:nvSpPr>
        <p:spPr>
          <a:xfrm>
            <a:off x="1066800" y="848360"/>
            <a:ext cx="4331493" cy="82804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41457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Wide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6790B3-E432-2146-9E44-B2CA842C2BB5}"/>
              </a:ext>
            </a:extLst>
          </p:cNvPr>
          <p:cNvSpPr>
            <a:spLocks noGrp="1"/>
          </p:cNvSpPr>
          <p:nvPr>
            <p:ph type="ftr" sz="quarter" idx="10"/>
          </p:nvPr>
        </p:nvSpPr>
        <p:spPr>
          <a:xfrm rot="16200000">
            <a:off x="-2514598" y="3276603"/>
            <a:ext cx="5638802" cy="304796"/>
          </a:xfrm>
        </p:spPr>
        <p:txBody>
          <a:bodyPr anchor="ctr"/>
          <a:lstStyle>
            <a:lvl1pPr algn="ctr">
              <a:defRPr/>
            </a:lvl1pPr>
          </a:lstStyle>
          <a:p>
            <a:endParaRPr lang="en-US"/>
          </a:p>
        </p:txBody>
      </p:sp>
      <p:sp>
        <p:nvSpPr>
          <p:cNvPr id="6" name="Slide Number Placeholder 8">
            <a:extLst>
              <a:ext uri="{FF2B5EF4-FFF2-40B4-BE49-F238E27FC236}">
                <a16:creationId xmlns:a16="http://schemas.microsoft.com/office/drawing/2014/main" id="{9FB45C22-9328-D37F-472C-4A36291F6926}"/>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8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B5CD0320-E9B4-B41D-199C-84695CCB6CA9}"/>
              </a:ext>
            </a:extLst>
          </p:cNvPr>
          <p:cNvCxnSpPr>
            <a:cxnSpLocks/>
          </p:cNvCxnSpPr>
          <p:nvPr userDrawn="1"/>
        </p:nvCxnSpPr>
        <p:spPr>
          <a:xfrm>
            <a:off x="609600" y="152400"/>
            <a:ext cx="0" cy="6553200"/>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A1D80E12-D509-85C2-DFF8-148298F151F3}"/>
              </a:ext>
            </a:extLst>
          </p:cNvPr>
          <p:cNvCxnSpPr/>
          <p:nvPr userDrawn="1"/>
        </p:nvCxnSpPr>
        <p:spPr>
          <a:xfrm>
            <a:off x="3228967" y="152396"/>
            <a:ext cx="0" cy="65532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799947-17A7-7E1A-4448-1EC3824EF058}"/>
              </a:ext>
            </a:extLst>
          </p:cNvPr>
          <p:cNvCxnSpPr>
            <a:cxnSpLocks/>
          </p:cNvCxnSpPr>
          <p:nvPr userDrawn="1"/>
        </p:nvCxnSpPr>
        <p:spPr>
          <a:xfrm>
            <a:off x="609600" y="6248400"/>
            <a:ext cx="261936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4064A9F7-E404-166E-8841-6D6CAE92DF34}"/>
              </a:ext>
            </a:extLst>
          </p:cNvPr>
          <p:cNvGrpSpPr/>
          <p:nvPr userDrawn="1"/>
        </p:nvGrpSpPr>
        <p:grpSpPr>
          <a:xfrm>
            <a:off x="603285" y="605367"/>
            <a:ext cx="2625682" cy="1223431"/>
            <a:chOff x="603284" y="605367"/>
            <a:chExt cx="3401979" cy="1223431"/>
          </a:xfrm>
        </p:grpSpPr>
        <p:cxnSp>
          <p:nvCxnSpPr>
            <p:cNvPr id="4" name="Straight Connector 3">
              <a:extLst>
                <a:ext uri="{FF2B5EF4-FFF2-40B4-BE49-F238E27FC236}">
                  <a16:creationId xmlns:a16="http://schemas.microsoft.com/office/drawing/2014/main" id="{256F24BE-90CB-326A-6718-F7D299348014}"/>
                </a:ext>
              </a:extLst>
            </p:cNvPr>
            <p:cNvCxnSpPr>
              <a:cxnSpLocks/>
            </p:cNvCxnSpPr>
            <p:nvPr userDrawn="1"/>
          </p:nvCxnSpPr>
          <p:spPr>
            <a:xfrm>
              <a:off x="609600" y="605367"/>
              <a:ext cx="339566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6100D55-B0E2-6250-2824-197CCB7BE66D}"/>
                </a:ext>
              </a:extLst>
            </p:cNvPr>
            <p:cNvCxnSpPr>
              <a:cxnSpLocks/>
            </p:cNvCxnSpPr>
            <p:nvPr userDrawn="1"/>
          </p:nvCxnSpPr>
          <p:spPr>
            <a:xfrm>
              <a:off x="603284" y="1828798"/>
              <a:ext cx="3401979"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1" name="Text Placeholder 10">
            <a:extLst>
              <a:ext uri="{FF2B5EF4-FFF2-40B4-BE49-F238E27FC236}">
                <a16:creationId xmlns:a16="http://schemas.microsoft.com/office/drawing/2014/main" id="{4E9F63D1-0153-DF9B-286D-D530D5D5A442}"/>
              </a:ext>
            </a:extLst>
          </p:cNvPr>
          <p:cNvSpPr>
            <a:spLocks noGrp="1"/>
          </p:cNvSpPr>
          <p:nvPr>
            <p:ph type="body" sz="quarter" idx="12"/>
          </p:nvPr>
        </p:nvSpPr>
        <p:spPr>
          <a:xfrm>
            <a:off x="762003" y="2281766"/>
            <a:ext cx="2314565" cy="3509434"/>
          </a:xfrm>
        </p:spPr>
        <p:txBody>
          <a:bodyPr/>
          <a:lstStyle>
            <a:lvl1pPr>
              <a:lnSpc>
                <a:spcPct val="100000"/>
              </a:lnSpc>
              <a:spcBef>
                <a:spcPts val="300"/>
              </a:spcBef>
              <a:spcAft>
                <a:spcPts val="300"/>
              </a:spcAft>
              <a:defRPr sz="1200" baseline="0"/>
            </a:lvl1pPr>
            <a:lvl2pPr>
              <a:lnSpc>
                <a:spcPct val="100000"/>
              </a:lnSpc>
              <a:spcBef>
                <a:spcPts val="300"/>
              </a:spcBef>
              <a:spcAft>
                <a:spcPts val="300"/>
              </a:spcAft>
              <a:defRPr sz="1200" baseline="0"/>
            </a:lvl2pPr>
            <a:lvl3pPr>
              <a:lnSpc>
                <a:spcPct val="100000"/>
              </a:lnSpc>
              <a:spcBef>
                <a:spcPts val="300"/>
              </a:spcBef>
              <a:spcAft>
                <a:spcPts val="300"/>
              </a:spcAft>
              <a:defRPr sz="1200" baseline="0"/>
            </a:lvl3pPr>
            <a:lvl4pPr>
              <a:lnSpc>
                <a:spcPct val="100000"/>
              </a:lnSpc>
              <a:spcBef>
                <a:spcPts val="300"/>
              </a:spcBef>
              <a:spcAft>
                <a:spcPts val="300"/>
              </a:spcAft>
              <a:defRPr sz="1200" baseline="0"/>
            </a:lvl4pPr>
            <a:lvl5pPr>
              <a:lnSpc>
                <a:spcPct val="100000"/>
              </a:lnSpc>
              <a:spcBef>
                <a:spcPts val="300"/>
              </a:spcBef>
              <a:spcAft>
                <a:spcPts val="300"/>
              </a:spcAft>
              <a:defRPr sz="12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2">
            <a:extLst>
              <a:ext uri="{FF2B5EF4-FFF2-40B4-BE49-F238E27FC236}">
                <a16:creationId xmlns:a16="http://schemas.microsoft.com/office/drawing/2014/main" id="{241610EC-0852-430E-9B92-4A0DF39EEBC4}"/>
              </a:ext>
            </a:extLst>
          </p:cNvPr>
          <p:cNvSpPr>
            <a:spLocks noGrp="1"/>
          </p:cNvSpPr>
          <p:nvPr>
            <p:ph type="pic" sz="quarter" idx="14"/>
          </p:nvPr>
        </p:nvSpPr>
        <p:spPr>
          <a:xfrm>
            <a:off x="3362309" y="152400"/>
            <a:ext cx="8677291" cy="6553200"/>
          </a:xfrm>
          <a:prstGeom prst="roundRect">
            <a:avLst>
              <a:gd name="adj" fmla="val 1408"/>
            </a:avLst>
          </a:prstGeom>
        </p:spPr>
        <p:txBody>
          <a:bodyPr/>
          <a:lstStyle/>
          <a:p>
            <a:r>
              <a:rPr lang="en-US"/>
              <a:t>Click icon to add picture</a:t>
            </a:r>
          </a:p>
        </p:txBody>
      </p:sp>
      <p:sp>
        <p:nvSpPr>
          <p:cNvPr id="12" name="Title 11">
            <a:extLst>
              <a:ext uri="{FF2B5EF4-FFF2-40B4-BE49-F238E27FC236}">
                <a16:creationId xmlns:a16="http://schemas.microsoft.com/office/drawing/2014/main" id="{B076EF0B-1B98-DF61-6651-C68E4DB6A556}"/>
              </a:ext>
            </a:extLst>
          </p:cNvPr>
          <p:cNvSpPr>
            <a:spLocks noGrp="1"/>
          </p:cNvSpPr>
          <p:nvPr>
            <p:ph type="title"/>
          </p:nvPr>
        </p:nvSpPr>
        <p:spPr>
          <a:xfrm>
            <a:off x="762000" y="762000"/>
            <a:ext cx="2314566" cy="914400"/>
          </a:xfrm>
        </p:spPr>
        <p:txBody>
          <a:bodyPr anchor="ctr"/>
          <a:lstStyle/>
          <a:p>
            <a:r>
              <a:rPr lang="en-US"/>
              <a:t>Click to edit Master title style</a:t>
            </a:r>
            <a:endParaRPr lang="en-US" dirty="0"/>
          </a:p>
        </p:txBody>
      </p:sp>
    </p:spTree>
    <p:extLst>
      <p:ext uri="{BB962C8B-B14F-4D97-AF65-F5344CB8AC3E}">
        <p14:creationId xmlns:p14="http://schemas.microsoft.com/office/powerpoint/2010/main" val="2721348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1.xml"/><Relationship Id="rId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dirty="0"/>
              <a:t>Edit Master text styles</a:t>
            </a:r>
          </a:p>
          <a:p>
            <a:pPr lvl="1"/>
            <a:r>
              <a:rPr lang="en-US" dirty="0"/>
              <a:t>Second level</a:t>
            </a:r>
          </a:p>
          <a:p>
            <a:pPr lvl="2"/>
            <a:r>
              <a:rPr lang="en-US" dirty="0"/>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152400" y="6400800"/>
            <a:ext cx="2157413"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dirty="0"/>
          </a:p>
        </p:txBody>
      </p:sp>
      <p:pic>
        <p:nvPicPr>
          <p:cNvPr id="6" name="Graphic 5">
            <a:extLst>
              <a:ext uri="{FF2B5EF4-FFF2-40B4-BE49-F238E27FC236}">
                <a16:creationId xmlns:a16="http://schemas.microsoft.com/office/drawing/2014/main" id="{3105675E-CAFF-637F-5908-CEC30230B596}"/>
              </a:ext>
            </a:extLst>
          </p:cNvPr>
          <p:cNvPicPr>
            <a:picLocks noChangeAspect="1"/>
          </p:cNvPicPr>
          <p:nvPr userDrawn="1"/>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3245686357"/>
      </p:ext>
    </p:extLst>
  </p:cSld>
  <p:clrMap bg1="lt1" tx1="dk1" bg2="lt2" tx2="dk2" accent1="accent1" accent2="accent2" accent3="accent3" accent4="accent4" accent5="accent5" accent6="accent6" hlink="hlink" folHlink="folHlink"/>
  <p:sldLayoutIdLst>
    <p:sldLayoutId id="2147483830" r:id="rId1"/>
    <p:sldLayoutId id="2147483856" r:id="rId2"/>
    <p:sldLayoutId id="2147483881" r:id="rId3"/>
    <p:sldLayoutId id="2147483849" r:id="rId4"/>
    <p:sldLayoutId id="2147483882" r:id="rId5"/>
    <p:sldLayoutId id="2147483883" r:id="rId6"/>
    <p:sldLayoutId id="2147483884" r:id="rId7"/>
    <p:sldLayoutId id="2147483885" r:id="rId8"/>
    <p:sldLayoutId id="2147483887" r:id="rId9"/>
    <p:sldLayoutId id="2147483879" r:id="rId10"/>
    <p:sldLayoutId id="2147483794" r:id="rId11"/>
    <p:sldLayoutId id="2147483787" r:id="rId12"/>
    <p:sldLayoutId id="2147483875" r:id="rId13"/>
    <p:sldLayoutId id="2147483828" r:id="rId14"/>
    <p:sldLayoutId id="2147483892" r:id="rId15"/>
    <p:sldLayoutId id="2147483893" r:id="rId16"/>
  </p:sldLayoutIdLst>
  <p:hf sldNum="0" hdr="0" dt="0"/>
  <p:txStyles>
    <p:title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lnSpc>
          <a:spcPct val="100000"/>
        </a:lnSpc>
        <a:spcBef>
          <a:spcPts val="300"/>
        </a:spcBef>
        <a:spcAft>
          <a:spcPts val="300"/>
        </a:spcAft>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lnSpc>
          <a:spcPct val="100000"/>
        </a:lnSpc>
        <a:spcBef>
          <a:spcPts val="300"/>
        </a:spcBef>
        <a:spcAft>
          <a:spcPts val="300"/>
        </a:spcAft>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userDrawn="1">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userDrawn="1">
          <p15:clr>
            <a:srgbClr val="F26B43"/>
          </p15:clr>
        </p15:guide>
        <p15:guide id="13" orient="horz" pos="4032">
          <p15:clr>
            <a:srgbClr val="F26B43"/>
          </p15:clr>
        </p15:guide>
        <p15:guide id="14" orient="horz" pos="672">
          <p15:clr>
            <a:srgbClr val="F26B43"/>
          </p15:clr>
        </p15:guide>
        <p15:guide id="15" pos="480" userDrawn="1">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orient="horz" pos="2160" userDrawn="1">
          <p15:clr>
            <a:srgbClr val="F26B43"/>
          </p15:clr>
        </p15:guide>
        <p15:guide id="48"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439" y="762000"/>
            <a:ext cx="8970962" cy="914400"/>
          </a:xfrm>
          <a:prstGeom prst="rect">
            <a:avLst/>
          </a:prstGeom>
        </p:spPr>
        <p:txBody>
          <a:bodyPr vert="horz" lIns="0" tIns="0" rIns="0" bIns="0" rtlCol="0" anchor="t">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2611439" y="1981196"/>
            <a:ext cx="8970962" cy="4114800"/>
          </a:xfrm>
          <a:prstGeom prst="rect">
            <a:avLst/>
          </a:prstGeom>
        </p:spPr>
        <p:txBody>
          <a:bodyPr vert="horz" lIns="0" tIns="0" rIns="0" bIns="0" numCol="1" spcCol="301752" rtlCol="0">
            <a:noAutofit/>
          </a:bodyPr>
          <a:lstStyle/>
          <a:p>
            <a:pPr lvl="0"/>
            <a:r>
              <a:rPr lang="en-US" dirty="0"/>
              <a:t>Edit Master text styles</a:t>
            </a:r>
          </a:p>
          <a:p>
            <a:pPr lvl="1"/>
            <a:r>
              <a:rPr lang="en-US" dirty="0"/>
              <a:t>Second level</a:t>
            </a:r>
          </a:p>
          <a:p>
            <a:pPr lvl="2"/>
            <a:r>
              <a:rPr lang="en-US" dirty="0"/>
              <a:t>Third level</a:t>
            </a:r>
          </a:p>
        </p:txBody>
      </p: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2611438" y="6400800"/>
            <a:ext cx="3702050" cy="304796"/>
          </a:xfrm>
          <a:prstGeom prst="rect">
            <a:avLst/>
          </a:prstGeom>
        </p:spPr>
        <p:txBody>
          <a:bodyPr vert="horz" lIns="0" tIns="0" rIns="0" bIns="0" rtlCol="0" anchor="b"/>
          <a:lstStyle>
            <a:lvl1pPr algn="l">
              <a:defRPr sz="700" cap="all" spc="200" baseline="0">
                <a:solidFill>
                  <a:srgbClr val="222222"/>
                </a:solidFill>
                <a:latin typeface="+mn-lt"/>
              </a:defRPr>
            </a:lvl1pPr>
          </a:lstStyle>
          <a:p>
            <a:endParaRPr lang="en-US" dirty="0"/>
          </a:p>
        </p:txBody>
      </p:sp>
    </p:spTree>
    <p:extLst>
      <p:ext uri="{BB962C8B-B14F-4D97-AF65-F5344CB8AC3E}">
        <p14:creationId xmlns:p14="http://schemas.microsoft.com/office/powerpoint/2010/main" val="2962447720"/>
      </p:ext>
    </p:extLst>
  </p:cSld>
  <p:clrMap bg1="lt1" tx1="dk1" bg2="lt2" tx2="dk2" accent1="accent1" accent2="accent2" accent3="accent3" accent4="accent4" accent5="accent5" accent6="accent6" hlink="hlink" folHlink="folHlink"/>
  <p:sldLayoutIdLst>
    <p:sldLayoutId id="2147483888" r:id="rId1"/>
    <p:sldLayoutId id="2147483862" r:id="rId2"/>
    <p:sldLayoutId id="2147483869" r:id="rId3"/>
    <p:sldLayoutId id="2147483891" r:id="rId4"/>
  </p:sldLayoutIdLst>
  <p:hf sldNum="0" hdr="0" dt="0"/>
  <p:txStyles>
    <p:title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p:titleStyle>
    <p:bodyStyle>
      <a:lvl1pPr marL="0" indent="0" algn="l" defTabSz="685800" rtl="0" eaLnBrk="1" latinLnBrk="0" hangingPunct="1">
        <a:spcBef>
          <a:spcPts val="600"/>
        </a:spcBef>
        <a:buFontTx/>
        <a:buNone/>
        <a:defRPr sz="1400" kern="1200">
          <a:solidFill>
            <a:srgbClr val="222222"/>
          </a:solidFill>
          <a:latin typeface="+mn-lt"/>
          <a:ea typeface="Roboto" panose="02000000000000000000" pitchFamily="2" charset="0"/>
          <a:cs typeface="+mn-cs"/>
        </a:defRPr>
      </a:lvl1pPr>
      <a:lvl2pPr marL="557213" indent="-214313" algn="l" defTabSz="685800" rtl="0" eaLnBrk="1" latinLnBrk="0" hangingPunct="1">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2pPr>
      <a:lvl3pPr marL="857250" indent="-171450" algn="l" defTabSz="685800" rtl="0" eaLnBrk="1" latinLnBrk="0" hangingPunct="1">
        <a:spcBef>
          <a:spcPts val="600"/>
        </a:spcBef>
        <a:buFont typeface="Arial" panose="020B0604020202020204" pitchFamily="34" charset="0"/>
        <a:buChar char="•"/>
        <a:defRPr sz="1400" kern="1200">
          <a:solidFill>
            <a:srgbClr val="222222"/>
          </a:solidFill>
          <a:latin typeface="+mn-lt"/>
          <a:ea typeface="Roboto" panose="02000000000000000000" pitchFamily="2" charset="0"/>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6417">
          <p15:clr>
            <a:srgbClr val="F26B43"/>
          </p15:clr>
        </p15:guide>
        <p15:guide id="17" pos="672">
          <p15:clr>
            <a:srgbClr val="F26B43"/>
          </p15:clr>
        </p15:guide>
        <p15:guide id="18" pos="6512">
          <p15:clr>
            <a:srgbClr val="F26B43"/>
          </p15:clr>
        </p15:guide>
        <p15:guide id="20" pos="4565">
          <p15:clr>
            <a:srgbClr val="F26B43"/>
          </p15:clr>
        </p15:guide>
        <p15:guide id="22" orient="horz" pos="3936">
          <p15:clr>
            <a:srgbClr val="F26B43"/>
          </p15:clr>
        </p15:guide>
        <p15:guide id="23" pos="4470">
          <p15:clr>
            <a:srgbClr val="F26B43"/>
          </p15:clr>
        </p15:guide>
        <p15:guide id="27" pos="4375">
          <p15:clr>
            <a:srgbClr val="F26B43"/>
          </p15:clr>
        </p15:guide>
        <p15:guide id="28" pos="6322">
          <p15:clr>
            <a:srgbClr val="F26B43"/>
          </p15:clr>
        </p15:guide>
        <p15:guide id="29" pos="5443">
          <p15:clr>
            <a:srgbClr val="F26B43"/>
          </p15:clr>
        </p15:guide>
        <p15:guide id="30" pos="5348">
          <p15:clr>
            <a:srgbClr val="F26B43"/>
          </p15:clr>
        </p15:guide>
        <p15:guide id="31" pos="5538">
          <p15:clr>
            <a:srgbClr val="F26B43"/>
          </p15:clr>
        </p15:guide>
        <p15:guide id="32" pos="2428">
          <p15:clr>
            <a:srgbClr val="F26B43"/>
          </p15:clr>
        </p15:guide>
        <p15:guide id="33" pos="2523">
          <p15:clr>
            <a:srgbClr val="F26B43"/>
          </p15:clr>
        </p15:guide>
        <p15:guide id="34" pos="2618">
          <p15:clr>
            <a:srgbClr val="F26B43"/>
          </p15:clr>
        </p15:guide>
        <p15:guide id="35" pos="3402">
          <p15:clr>
            <a:srgbClr val="F26B43"/>
          </p15:clr>
        </p15:guide>
        <p15:guide id="36" pos="3499">
          <p15:clr>
            <a:srgbClr val="F26B43"/>
          </p15:clr>
        </p15:guide>
        <p15:guide id="37" pos="3591">
          <p15:clr>
            <a:srgbClr val="F26B43"/>
          </p15:clr>
        </p15:guide>
        <p15:guide id="38" pos="1455">
          <p15:clr>
            <a:srgbClr val="F26B43"/>
          </p15:clr>
        </p15:guide>
        <p15:guide id="39" pos="1551">
          <p15:clr>
            <a:srgbClr val="F26B43"/>
          </p15:clr>
        </p15:guide>
        <p15:guide id="40" pos="1645">
          <p15:clr>
            <a:srgbClr val="F26B43"/>
          </p15:clr>
        </p15:guide>
        <p15:guide id="41" orient="horz" pos="3840">
          <p15:clr>
            <a:srgbClr val="F26B43"/>
          </p15:clr>
        </p15:guide>
        <p15:guide id="42" orient="horz" pos="3648">
          <p15:clr>
            <a:srgbClr val="F26B43"/>
          </p15:clr>
        </p15:guide>
        <p15:guide id="43" orient="horz" pos="768">
          <p15:clr>
            <a:srgbClr val="F26B43"/>
          </p15:clr>
        </p15:guide>
        <p15:guide id="44" orient="horz" pos="3552">
          <p15:clr>
            <a:srgbClr val="F26B43"/>
          </p15:clr>
        </p15:guide>
        <p15:guide id="45" orient="horz" pos="864">
          <p15:clr>
            <a:srgbClr val="F26B43"/>
          </p15:clr>
        </p15:guide>
        <p15:guide id="46" orient="horz" pos="3456">
          <p15:clr>
            <a:srgbClr val="F26B43"/>
          </p15:clr>
        </p15:guide>
        <p15:guide id="47" pos="3840" userDrawn="1">
          <p15:clr>
            <a:srgbClr val="F26B43"/>
          </p15:clr>
        </p15:guide>
        <p15:guide id="48"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BD0B1EF9-7323-455D-BB73-D597CAD169E7}"/>
              </a:ext>
            </a:extLst>
          </p:cNvPr>
          <p:cNvSpPr>
            <a:spLocks noGrp="1"/>
          </p:cNvSpPr>
          <p:nvPr>
            <p:ph type="ftr" sz="quarter" idx="3"/>
          </p:nvPr>
        </p:nvSpPr>
        <p:spPr>
          <a:xfrm rot="16200000">
            <a:off x="-2590801" y="3352802"/>
            <a:ext cx="5791201" cy="304796"/>
          </a:xfrm>
          <a:prstGeom prst="rect">
            <a:avLst/>
          </a:prstGeom>
        </p:spPr>
        <p:txBody>
          <a:bodyPr vert="horz" lIns="0" tIns="0" rIns="0" bIns="0" rtlCol="0" anchor="ctr"/>
          <a:lstStyle>
            <a:lvl1pPr algn="ctr">
              <a:defRPr sz="900" cap="all" spc="300" baseline="0">
                <a:solidFill>
                  <a:srgbClr val="000000"/>
                </a:solidFill>
                <a:latin typeface="Arial" panose="020B0604020202020204" pitchFamily="34" charset="0"/>
                <a:cs typeface="Arial" panose="020B0604020202020204" pitchFamily="34" charset="0"/>
              </a:defRPr>
            </a:lvl1pPr>
          </a:lstStyle>
          <a:p>
            <a:endParaRPr lang="en-US"/>
          </a:p>
        </p:txBody>
      </p:sp>
      <p:sp>
        <p:nvSpPr>
          <p:cNvPr id="3" name="Slide Number Placeholder 8">
            <a:extLst>
              <a:ext uri="{FF2B5EF4-FFF2-40B4-BE49-F238E27FC236}">
                <a16:creationId xmlns:a16="http://schemas.microsoft.com/office/drawing/2014/main" id="{86EF0A7A-218E-411A-957C-8A109C5EDC47}"/>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rgbClr val="000000"/>
                </a:solidFill>
                <a:latin typeface="Arial" panose="020B0604020202020204" pitchFamily="34" charset="0"/>
                <a:cs typeface="Arial" panose="020B0604020202020204" pitchFamily="34" charset="0"/>
              </a:defRPr>
            </a:lvl1pPr>
          </a:lstStyle>
          <a:p>
            <a:fld id="{DD01415F-5F32-4771-AE74-55868ADB41CE}" type="slidenum">
              <a:rPr lang="en-US" smtClean="0"/>
              <a:pPr/>
              <a:t>‹#›</a:t>
            </a:fld>
            <a:endParaRPr lang="en-US"/>
          </a:p>
        </p:txBody>
      </p:sp>
      <p:cxnSp>
        <p:nvCxnSpPr>
          <p:cNvPr id="5" name="Straight Connector 4">
            <a:extLst>
              <a:ext uri="{FF2B5EF4-FFF2-40B4-BE49-F238E27FC236}">
                <a16:creationId xmlns:a16="http://schemas.microsoft.com/office/drawing/2014/main" id="{C0F3F6B8-55A5-4AFF-BEE8-6B9862F02BA8}"/>
              </a:ext>
            </a:extLst>
          </p:cNvPr>
          <p:cNvCxnSpPr>
            <a:cxnSpLocks/>
          </p:cNvCxnSpPr>
          <p:nvPr userDrawn="1"/>
        </p:nvCxnSpPr>
        <p:spPr>
          <a:xfrm>
            <a:off x="605246" y="152403"/>
            <a:ext cx="0" cy="6553197"/>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D0807DFC-5172-495B-6E05-CB3B45623409}"/>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3572" y="152403"/>
            <a:ext cx="304818" cy="304818"/>
          </a:xfrm>
          <a:prstGeom prst="rect">
            <a:avLst/>
          </a:prstGeom>
        </p:spPr>
      </p:pic>
    </p:spTree>
    <p:extLst>
      <p:ext uri="{BB962C8B-B14F-4D97-AF65-F5344CB8AC3E}">
        <p14:creationId xmlns:p14="http://schemas.microsoft.com/office/powerpoint/2010/main" val="3488920781"/>
      </p:ext>
    </p:extLst>
  </p:cSld>
  <p:clrMap bg1="lt1" tx1="dk1" bg2="lt2" tx2="dk2" accent1="accent1" accent2="accent2" accent3="accent3" accent4="accent4" accent5="accent5" accent6="accent6" hlink="hlink" folHlink="folHlink"/>
  <p:sldLayoutIdLst>
    <p:sldLayoutId id="2147483890"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96">
          <p15:clr>
            <a:srgbClr val="F26B43"/>
          </p15:clr>
        </p15:guide>
        <p15:guide id="3" orient="horz" pos="480">
          <p15:clr>
            <a:srgbClr val="F26B43"/>
          </p15:clr>
        </p15:guide>
        <p15:guide id="4" orient="horz" pos="672">
          <p15:clr>
            <a:srgbClr val="F26B43"/>
          </p15:clr>
        </p15:guide>
        <p15:guide id="5" pos="96">
          <p15:clr>
            <a:srgbClr val="F26B43"/>
          </p15:clr>
        </p15:guide>
        <p15:guide id="6" pos="288">
          <p15:clr>
            <a:srgbClr val="F26B43"/>
          </p15:clr>
        </p15:guide>
        <p15:guide id="7" pos="384">
          <p15:clr>
            <a:srgbClr val="F26B43"/>
          </p15:clr>
        </p15:guide>
        <p15:guide id="8" pos="480">
          <p15:clr>
            <a:srgbClr val="F26B43"/>
          </p15:clr>
        </p15:guide>
        <p15:guide id="9" orient="horz" pos="384">
          <p15:clr>
            <a:srgbClr val="F26B43"/>
          </p15:clr>
        </p15:guide>
        <p15:guide id="10" orient="horz" pos="4032">
          <p15:clr>
            <a:srgbClr val="F26B43"/>
          </p15:clr>
        </p15:guide>
        <p15:guide id="11" orient="horz" pos="4224">
          <p15:clr>
            <a:srgbClr val="F26B43"/>
          </p15:clr>
        </p15:guide>
        <p15:guide id="12" pos="7200">
          <p15:clr>
            <a:srgbClr val="F26B43"/>
          </p15:clr>
        </p15:guide>
        <p15:guide id="13" pos="7296">
          <p15:clr>
            <a:srgbClr val="F26B43"/>
          </p15:clr>
        </p15:guide>
        <p15:guide id="14" pos="7392">
          <p15:clr>
            <a:srgbClr val="F26B43"/>
          </p15:clr>
        </p15:guide>
        <p15:guide id="15" pos="7584">
          <p15:clr>
            <a:srgbClr val="F26B43"/>
          </p15:clr>
        </p15:guide>
        <p15:guide id="16" pos="672">
          <p15:clr>
            <a:srgbClr val="F26B43"/>
          </p15:clr>
        </p15:guide>
        <p15:guide id="17" pos="7008">
          <p15:clr>
            <a:srgbClr val="F26B43"/>
          </p15:clr>
        </p15:guide>
        <p15:guide id="18" pos="1647">
          <p15:clr>
            <a:srgbClr val="F26B43"/>
          </p15:clr>
        </p15:guide>
        <p15:guide id="19" orient="horz" pos="3840">
          <p15:clr>
            <a:srgbClr val="F26B43"/>
          </p15:clr>
        </p15:guide>
        <p15:guide id="21" pos="2426">
          <p15:clr>
            <a:srgbClr val="F26B43"/>
          </p15:clr>
        </p15:guide>
        <p15:guide id="22" pos="1550">
          <p15:clr>
            <a:srgbClr val="F26B43"/>
          </p15:clr>
        </p15:guide>
        <p15:guide id="23" pos="1454">
          <p15:clr>
            <a:srgbClr val="F26B43"/>
          </p15:clr>
        </p15:guide>
        <p15:guide id="24" pos="2619">
          <p15:clr>
            <a:srgbClr val="F26B43"/>
          </p15:clr>
        </p15:guide>
        <p15:guide id="25" pos="2523">
          <p15:clr>
            <a:srgbClr val="F26B43"/>
          </p15:clr>
        </p15:guide>
        <p15:guide id="26" pos="3401">
          <p15:clr>
            <a:srgbClr val="F26B43"/>
          </p15:clr>
        </p15:guide>
        <p15:guide id="27" pos="3592">
          <p15:clr>
            <a:srgbClr val="F26B43"/>
          </p15:clr>
        </p15:guide>
        <p15:guide id="28" pos="3496">
          <p15:clr>
            <a:srgbClr val="F26B43"/>
          </p15:clr>
        </p15:guide>
        <p15:guide id="29" pos="4565">
          <p15:clr>
            <a:srgbClr val="F26B43"/>
          </p15:clr>
        </p15:guide>
        <p15:guide id="30" pos="4373">
          <p15:clr>
            <a:srgbClr val="F26B43"/>
          </p15:clr>
        </p15:guide>
        <p15:guide id="31" pos="4468">
          <p15:clr>
            <a:srgbClr val="F26B43"/>
          </p15:clr>
        </p15:guide>
        <p15:guide id="32" pos="5347">
          <p15:clr>
            <a:srgbClr val="F26B43"/>
          </p15:clr>
        </p15:guide>
        <p15:guide id="33" pos="5443">
          <p15:clr>
            <a:srgbClr val="F26B43"/>
          </p15:clr>
        </p15:guide>
        <p15:guide id="34" pos="5537">
          <p15:clr>
            <a:srgbClr val="F26B43"/>
          </p15:clr>
        </p15:guide>
        <p15:guide id="35" pos="6320">
          <p15:clr>
            <a:srgbClr val="F26B43"/>
          </p15:clr>
        </p15:guide>
        <p15:guide id="36" pos="6416">
          <p15:clr>
            <a:srgbClr val="F26B43"/>
          </p15:clr>
        </p15:guide>
        <p15:guide id="37" pos="6513">
          <p15:clr>
            <a:srgbClr val="F26B43"/>
          </p15:clr>
        </p15:guide>
        <p15:guide id="38" orient="horz" pos="3648">
          <p15:clr>
            <a:srgbClr val="F26B43"/>
          </p15:clr>
        </p15:guide>
        <p15:guide id="39" orient="horz" pos="3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3.jpeg"/><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81997C-8769-853E-2A4D-88715E3031A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73D30A39-6B16-92E5-8A26-8E118E2B5499}"/>
              </a:ext>
            </a:extLst>
          </p:cNvPr>
          <p:cNvSpPr>
            <a:spLocks noGrp="1" noRot="1" noMove="1" noResize="1" noEditPoints="1" noAdjustHandles="1" noChangeArrowheads="1" noChangeShapeType="1"/>
          </p:cNvSpPr>
          <p:nvPr/>
        </p:nvSpPr>
        <p:spPr>
          <a:xfrm>
            <a:off x="0" y="1534160"/>
            <a:ext cx="12192000" cy="5323840"/>
          </a:xfrm>
          <a:prstGeom prst="rect">
            <a:avLst/>
          </a:prstGeom>
          <a:gradFill flip="none" rotWithShape="1">
            <a:gsLst>
              <a:gs pos="0">
                <a:schemeClr val="bg1">
                  <a:shade val="30000"/>
                  <a:satMod val="115000"/>
                  <a:lumMod val="0"/>
                  <a:alpha val="0"/>
                </a:schemeClr>
              </a:gs>
              <a:gs pos="51000">
                <a:srgbClr val="000000">
                  <a:alpha val="62000"/>
                  <a:lumMod val="100000"/>
                </a:srgbClr>
              </a:gs>
              <a:gs pos="33000">
                <a:schemeClr val="tx1">
                  <a:lumMod val="39000"/>
                  <a:alpha val="42000"/>
                </a:scheme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43BC1E43-B17B-550C-0ADB-74155AB47FC1}"/>
              </a:ext>
            </a:extLst>
          </p:cNvPr>
          <p:cNvSpPr>
            <a:spLocks noGrp="1"/>
          </p:cNvSpPr>
          <p:nvPr>
            <p:ph type="title"/>
          </p:nvPr>
        </p:nvSpPr>
        <p:spPr>
          <a:xfrm>
            <a:off x="253998" y="2501808"/>
            <a:ext cx="11379199" cy="1546917"/>
          </a:xfrm>
        </p:spPr>
        <p:txBody>
          <a:bodyPr/>
          <a:lstStyle/>
          <a:p>
            <a:pPr>
              <a:lnSpc>
                <a:spcPct val="80000"/>
              </a:lnSpc>
            </a:pPr>
            <a:r>
              <a:rPr lang="en-US" sz="4400" dirty="0">
                <a:solidFill>
                  <a:schemeClr val="bg1"/>
                </a:solidFill>
              </a:rPr>
              <a:t>Case Study</a:t>
            </a:r>
          </a:p>
        </p:txBody>
      </p:sp>
      <p:cxnSp>
        <p:nvCxnSpPr>
          <p:cNvPr id="7" name="Straight Connector 6">
            <a:extLst>
              <a:ext uri="{FF2B5EF4-FFF2-40B4-BE49-F238E27FC236}">
                <a16:creationId xmlns:a16="http://schemas.microsoft.com/office/drawing/2014/main" id="{4105E87A-4A3C-D49C-F857-6A6D9BC91FE9}"/>
              </a:ext>
            </a:extLst>
          </p:cNvPr>
          <p:cNvCxnSpPr>
            <a:cxnSpLocks/>
          </p:cNvCxnSpPr>
          <p:nvPr/>
        </p:nvCxnSpPr>
        <p:spPr>
          <a:xfrm>
            <a:off x="152400" y="5709311"/>
            <a:ext cx="118948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E4E6F7B-C85E-83D5-6C7E-85AEDF3EB0C1}"/>
              </a:ext>
            </a:extLst>
          </p:cNvPr>
          <p:cNvSpPr txBox="1">
            <a:spLocks/>
          </p:cNvSpPr>
          <p:nvPr/>
        </p:nvSpPr>
        <p:spPr>
          <a:xfrm>
            <a:off x="253998" y="4547289"/>
            <a:ext cx="11379199" cy="507390"/>
          </a:xfrm>
          <a:prstGeom prst="rect">
            <a:avLst/>
          </a:prstGeom>
        </p:spPr>
        <p:txBody>
          <a:bodyPr vert="horz" lIns="0" tIns="0" rIns="0" bIns="0" rtlCol="0" anchor="ctr">
            <a:noAutofit/>
          </a:bodyPr>
          <a:lstStyle>
            <a:lvl1pPr algn="l" defTabSz="685800" rtl="0" eaLnBrk="1" latinLnBrk="0" hangingPunct="1">
              <a:lnSpc>
                <a:spcPct val="85000"/>
              </a:lnSpc>
              <a:spcBef>
                <a:spcPct val="0"/>
              </a:spcBef>
              <a:buNone/>
              <a:defRPr sz="6000" b="1" kern="1200">
                <a:solidFill>
                  <a:schemeClr val="bg1"/>
                </a:solidFill>
                <a:latin typeface="Amasis MT Pro" panose="02040504050005020304" pitchFamily="18" charset="0"/>
                <a:ea typeface="Roboto" panose="02000000000000000000" pitchFamily="2" charset="0"/>
                <a:cs typeface="+mj-cs"/>
              </a:defRPr>
            </a:lvl1pPr>
          </a:lstStyle>
          <a:p>
            <a:pPr>
              <a:lnSpc>
                <a:spcPct val="80000"/>
              </a:lnSpc>
            </a:pPr>
            <a:r>
              <a:rPr lang="en-US" sz="4000" b="0" dirty="0"/>
              <a:t>The Use of Chemical and Biological Techniques to Remediate a </a:t>
            </a:r>
            <a:r>
              <a:rPr lang="en-US" sz="4000" b="0" dirty="0" err="1"/>
              <a:t>cVOC</a:t>
            </a:r>
            <a:r>
              <a:rPr lang="en-US" sz="4000" b="0" dirty="0"/>
              <a:t> Plume at a Former Landfill</a:t>
            </a:r>
          </a:p>
        </p:txBody>
      </p:sp>
      <p:pic>
        <p:nvPicPr>
          <p:cNvPr id="20" name="Picture 19">
            <a:extLst>
              <a:ext uri="{FF2B5EF4-FFF2-40B4-BE49-F238E27FC236}">
                <a16:creationId xmlns:a16="http://schemas.microsoft.com/office/drawing/2014/main" id="{800A98D9-3C63-35FA-2E03-7F9643E57C9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94605" y="6023555"/>
            <a:ext cx="1524675" cy="412995"/>
          </a:xfrm>
          <a:prstGeom prst="rect">
            <a:avLst/>
          </a:prstGeom>
        </p:spPr>
      </p:pic>
      <p:sp>
        <p:nvSpPr>
          <p:cNvPr id="8" name="TextBox 7">
            <a:extLst>
              <a:ext uri="{FF2B5EF4-FFF2-40B4-BE49-F238E27FC236}">
                <a16:creationId xmlns:a16="http://schemas.microsoft.com/office/drawing/2014/main" id="{24399280-6058-44F7-2D20-FCDC67C22F1F}"/>
              </a:ext>
            </a:extLst>
          </p:cNvPr>
          <p:cNvSpPr txBox="1"/>
          <p:nvPr/>
        </p:nvSpPr>
        <p:spPr>
          <a:xfrm>
            <a:off x="253998" y="6023555"/>
            <a:ext cx="6210795" cy="369332"/>
          </a:xfrm>
          <a:prstGeom prst="rect">
            <a:avLst/>
          </a:prstGeom>
          <a:noFill/>
        </p:spPr>
        <p:txBody>
          <a:bodyPr wrap="square" rtlCol="0">
            <a:spAutoFit/>
          </a:bodyPr>
          <a:lstStyle/>
          <a:p>
            <a:r>
              <a:rPr lang="en-US" b="1" dirty="0">
                <a:solidFill>
                  <a:schemeClr val="bg1"/>
                </a:solidFill>
              </a:rPr>
              <a:t>Mitchell A. Davidson, M.A.Sc., P.Geo.</a:t>
            </a:r>
            <a:endParaRPr lang="en-CA" b="1" dirty="0">
              <a:solidFill>
                <a:schemeClr val="bg1"/>
              </a:solidFill>
            </a:endParaRPr>
          </a:p>
        </p:txBody>
      </p:sp>
    </p:spTree>
    <p:extLst>
      <p:ext uri="{BB962C8B-B14F-4D97-AF65-F5344CB8AC3E}">
        <p14:creationId xmlns:p14="http://schemas.microsoft.com/office/powerpoint/2010/main" val="2426192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2330E9-1183-FF87-00E6-A607C08D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720" y="609598"/>
            <a:ext cx="8714513" cy="5638802"/>
          </a:xfrm>
          <a:prstGeom prst="rect">
            <a:avLst/>
          </a:prstGeom>
        </p:spPr>
      </p:pic>
      <p:sp>
        <p:nvSpPr>
          <p:cNvPr id="2" name="Footer Placeholder 1">
            <a:extLst>
              <a:ext uri="{FF2B5EF4-FFF2-40B4-BE49-F238E27FC236}">
                <a16:creationId xmlns:a16="http://schemas.microsoft.com/office/drawing/2014/main" id="{4ACFAFF4-7228-4EAA-37E8-80DBC1F515F8}"/>
              </a:ext>
            </a:extLst>
          </p:cNvPr>
          <p:cNvSpPr>
            <a:spLocks noGrp="1"/>
          </p:cNvSpPr>
          <p:nvPr>
            <p:ph type="ftr" sz="quarter" idx="10"/>
          </p:nvPr>
        </p:nvSpPr>
        <p:spPr/>
        <p:txBody>
          <a:bodyPr/>
          <a:lstStyle/>
          <a:p>
            <a:r>
              <a:rPr lang="en-US" dirty="0"/>
              <a:t>Previous Remediation Efforts</a:t>
            </a:r>
          </a:p>
        </p:txBody>
      </p:sp>
      <p:sp>
        <p:nvSpPr>
          <p:cNvPr id="4" name="Oval 3">
            <a:extLst>
              <a:ext uri="{FF2B5EF4-FFF2-40B4-BE49-F238E27FC236}">
                <a16:creationId xmlns:a16="http://schemas.microsoft.com/office/drawing/2014/main" id="{4A244146-43FD-7249-B4D0-3A1B0F929DD5}"/>
              </a:ext>
            </a:extLst>
          </p:cNvPr>
          <p:cNvSpPr/>
          <p:nvPr/>
        </p:nvSpPr>
        <p:spPr>
          <a:xfrm rot="20030463">
            <a:off x="2776503" y="3413032"/>
            <a:ext cx="3142972" cy="3392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2E5384-80D9-2177-826E-6460D7638435}"/>
              </a:ext>
            </a:extLst>
          </p:cNvPr>
          <p:cNvSpPr/>
          <p:nvPr/>
        </p:nvSpPr>
        <p:spPr>
          <a:xfrm rot="19965397">
            <a:off x="3590201" y="3813918"/>
            <a:ext cx="2779271" cy="3118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AA37AD0-3448-5AE4-27A0-82FA9D387147}"/>
              </a:ext>
            </a:extLst>
          </p:cNvPr>
          <p:cNvSpPr/>
          <p:nvPr/>
        </p:nvSpPr>
        <p:spPr>
          <a:xfrm rot="19817552">
            <a:off x="2887533" y="2892526"/>
            <a:ext cx="2538427" cy="28369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1F8B856-3E6E-1652-C546-526F084A6274}"/>
              </a:ext>
            </a:extLst>
          </p:cNvPr>
          <p:cNvSpPr/>
          <p:nvPr/>
        </p:nvSpPr>
        <p:spPr>
          <a:xfrm rot="19572280">
            <a:off x="3233102" y="2556205"/>
            <a:ext cx="1126576" cy="28369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D29E4C9-0682-0CC8-A551-8874D21169CF}"/>
              </a:ext>
            </a:extLst>
          </p:cNvPr>
          <p:cNvSpPr/>
          <p:nvPr/>
        </p:nvSpPr>
        <p:spPr>
          <a:xfrm rot="19714777">
            <a:off x="3038562" y="2090077"/>
            <a:ext cx="856671" cy="54842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0D064C-EEDA-7D69-8E12-7F613511EF6B}"/>
              </a:ext>
            </a:extLst>
          </p:cNvPr>
          <p:cNvSpPr/>
          <p:nvPr/>
        </p:nvSpPr>
        <p:spPr>
          <a:xfrm rot="20036735">
            <a:off x="4662169" y="3950895"/>
            <a:ext cx="1334542" cy="41525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8B8373-DB26-52D4-35F9-D715B17F478F}"/>
              </a:ext>
            </a:extLst>
          </p:cNvPr>
          <p:cNvSpPr/>
          <p:nvPr/>
        </p:nvSpPr>
        <p:spPr>
          <a:xfrm>
            <a:off x="8555062" y="5219700"/>
            <a:ext cx="1408088" cy="23495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CACFC84-DD5A-69FB-CE36-9CB8E598DC96}"/>
              </a:ext>
            </a:extLst>
          </p:cNvPr>
          <p:cNvCxnSpPr>
            <a:cxnSpLocks/>
          </p:cNvCxnSpPr>
          <p:nvPr/>
        </p:nvCxnSpPr>
        <p:spPr>
          <a:xfrm>
            <a:off x="2093203" y="1616435"/>
            <a:ext cx="1051470" cy="20035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4B495C4-B967-72CF-3590-65538F8F64F0}"/>
              </a:ext>
            </a:extLst>
          </p:cNvPr>
          <p:cNvCxnSpPr>
            <a:cxnSpLocks/>
          </p:cNvCxnSpPr>
          <p:nvPr/>
        </p:nvCxnSpPr>
        <p:spPr>
          <a:xfrm>
            <a:off x="3266041" y="1058137"/>
            <a:ext cx="1032885" cy="19265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2D54B9-4D44-1D50-8854-4D2E39D5FB1B}"/>
              </a:ext>
            </a:extLst>
          </p:cNvPr>
          <p:cNvCxnSpPr>
            <a:cxnSpLocks/>
          </p:cNvCxnSpPr>
          <p:nvPr/>
        </p:nvCxnSpPr>
        <p:spPr>
          <a:xfrm flipV="1">
            <a:off x="3144673" y="3007952"/>
            <a:ext cx="1154253" cy="58744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D11F5D-B260-9166-0DBE-28C3733C4664}"/>
              </a:ext>
            </a:extLst>
          </p:cNvPr>
          <p:cNvCxnSpPr>
            <a:cxnSpLocks/>
          </p:cNvCxnSpPr>
          <p:nvPr/>
        </p:nvCxnSpPr>
        <p:spPr>
          <a:xfrm flipV="1">
            <a:off x="2109788" y="1045143"/>
            <a:ext cx="1156253" cy="57129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231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CF8F8-C545-06F9-6EB5-95FB3EE2C4C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8FE85B-3F56-44AC-75D7-1DA610A906DE}"/>
              </a:ext>
            </a:extLst>
          </p:cNvPr>
          <p:cNvSpPr>
            <a:spLocks noGrp="1"/>
          </p:cNvSpPr>
          <p:nvPr>
            <p:ph type="ftr" sz="quarter" idx="10"/>
          </p:nvPr>
        </p:nvSpPr>
        <p:spPr/>
        <p:txBody>
          <a:bodyPr/>
          <a:lstStyle/>
          <a:p>
            <a:r>
              <a:rPr lang="en-US" dirty="0"/>
              <a:t>Current Remediation Efforts &amp; Progress </a:t>
            </a:r>
          </a:p>
        </p:txBody>
      </p:sp>
      <p:sp>
        <p:nvSpPr>
          <p:cNvPr id="3" name="TextBox 2">
            <a:extLst>
              <a:ext uri="{FF2B5EF4-FFF2-40B4-BE49-F238E27FC236}">
                <a16:creationId xmlns:a16="http://schemas.microsoft.com/office/drawing/2014/main" id="{38EC0A8B-B33B-CEAE-CF55-5E989BD6B9A4}"/>
              </a:ext>
            </a:extLst>
          </p:cNvPr>
          <p:cNvSpPr txBox="1"/>
          <p:nvPr/>
        </p:nvSpPr>
        <p:spPr>
          <a:xfrm>
            <a:off x="2260315" y="2644170"/>
            <a:ext cx="1150705" cy="1569660"/>
          </a:xfrm>
          <a:prstGeom prst="rect">
            <a:avLst/>
          </a:prstGeom>
          <a:noFill/>
        </p:spPr>
        <p:txBody>
          <a:bodyPr wrap="square" rtlCol="0">
            <a:spAutoFit/>
          </a:bodyPr>
          <a:lstStyle/>
          <a:p>
            <a:pPr algn="ctr"/>
            <a:r>
              <a:rPr lang="en-US" sz="9600" b="1" dirty="0">
                <a:latin typeface="+mj-lt"/>
              </a:rPr>
              <a:t>3</a:t>
            </a:r>
            <a:endParaRPr lang="en-CA" sz="9600" b="1" dirty="0">
              <a:latin typeface="+mj-lt"/>
            </a:endParaRPr>
          </a:p>
        </p:txBody>
      </p:sp>
      <p:sp>
        <p:nvSpPr>
          <p:cNvPr id="5" name="TextBox 4">
            <a:extLst>
              <a:ext uri="{FF2B5EF4-FFF2-40B4-BE49-F238E27FC236}">
                <a16:creationId xmlns:a16="http://schemas.microsoft.com/office/drawing/2014/main" id="{99D3B6AF-8C41-0B4F-A8FA-6DAF92A22B15}"/>
              </a:ext>
            </a:extLst>
          </p:cNvPr>
          <p:cNvSpPr txBox="1"/>
          <p:nvPr/>
        </p:nvSpPr>
        <p:spPr>
          <a:xfrm>
            <a:off x="4263775" y="1997839"/>
            <a:ext cx="7128407" cy="2862322"/>
          </a:xfrm>
          <a:prstGeom prst="rect">
            <a:avLst/>
          </a:prstGeom>
          <a:noFill/>
        </p:spPr>
        <p:txBody>
          <a:bodyPr wrap="square">
            <a:spAutoFit/>
          </a:bodyPr>
          <a:lstStyle/>
          <a:p>
            <a:r>
              <a:rPr lang="en-US" sz="6000" b="1" dirty="0">
                <a:latin typeface="+mj-lt"/>
              </a:rPr>
              <a:t>Current Remediation Efforts &amp; Progress </a:t>
            </a:r>
            <a:endParaRPr lang="en-CA" sz="6000" b="1" dirty="0">
              <a:latin typeface="+mj-lt"/>
            </a:endParaRPr>
          </a:p>
        </p:txBody>
      </p:sp>
      <p:sp>
        <p:nvSpPr>
          <p:cNvPr id="6" name="Oval 5">
            <a:extLst>
              <a:ext uri="{FF2B5EF4-FFF2-40B4-BE49-F238E27FC236}">
                <a16:creationId xmlns:a16="http://schemas.microsoft.com/office/drawing/2014/main" id="{132FD67A-E108-A5D0-FCF8-ED14E770F95B}"/>
              </a:ext>
            </a:extLst>
          </p:cNvPr>
          <p:cNvSpPr>
            <a:spLocks noGrp="1" noRot="1" noMove="1" noResize="1" noEditPoints="1" noAdjustHandles="1" noChangeArrowheads="1" noChangeShapeType="1"/>
          </p:cNvSpPr>
          <p:nvPr/>
        </p:nvSpPr>
        <p:spPr>
          <a:xfrm>
            <a:off x="1982912" y="2576245"/>
            <a:ext cx="1705510" cy="1705510"/>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EBDC9CF6-AA50-3682-5E39-8D2075F6EC99}"/>
              </a:ext>
            </a:extLst>
          </p:cNvPr>
          <p:cNvCxnSpPr>
            <a:cxnSpLocks/>
            <a:stCxn id="6" idx="0"/>
          </p:cNvCxnSpPr>
          <p:nvPr/>
        </p:nvCxnSpPr>
        <p:spPr>
          <a:xfrm flipV="1">
            <a:off x="2835667" y="609600"/>
            <a:ext cx="0" cy="1966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D4FDC4-5027-65B7-C94D-23BDB53DA9D5}"/>
              </a:ext>
            </a:extLst>
          </p:cNvPr>
          <p:cNvCxnSpPr>
            <a:cxnSpLocks noGrp="1" noRot="1" noMove="1" noResize="1" noEditPoints="1" noAdjustHandles="1" noChangeArrowheads="1" noChangeShapeType="1"/>
          </p:cNvCxnSpPr>
          <p:nvPr/>
        </p:nvCxnSpPr>
        <p:spPr>
          <a:xfrm flipV="1">
            <a:off x="2835667" y="4281755"/>
            <a:ext cx="0" cy="1966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211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F8BD5-090A-0082-00EF-6417322A62D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444F37-B0E9-FB25-82B1-2FEC91619FE5}"/>
              </a:ext>
            </a:extLst>
          </p:cNvPr>
          <p:cNvSpPr>
            <a:spLocks noGrp="1"/>
          </p:cNvSpPr>
          <p:nvPr>
            <p:ph type="ftr" sz="quarter" idx="10"/>
          </p:nvPr>
        </p:nvSpPr>
        <p:spPr/>
        <p:txBody>
          <a:bodyPr/>
          <a:lstStyle/>
          <a:p>
            <a:r>
              <a:rPr lang="en-US" dirty="0"/>
              <a:t>Current Remediation Efforts &amp; Progress </a:t>
            </a:r>
          </a:p>
        </p:txBody>
      </p:sp>
      <p:pic>
        <p:nvPicPr>
          <p:cNvPr id="5" name="Picture 2">
            <a:extLst>
              <a:ext uri="{FF2B5EF4-FFF2-40B4-BE49-F238E27FC236}">
                <a16:creationId xmlns:a16="http://schemas.microsoft.com/office/drawing/2014/main" id="{96CE3CE7-5F03-4637-0802-45D90AEAB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7" b="107"/>
          <a:stretch>
            <a:fillRect/>
          </a:stretch>
        </p:blipFill>
        <p:spPr bwMode="auto">
          <a:xfrm>
            <a:off x="1250950" y="1447720"/>
            <a:ext cx="9690100" cy="39625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270B7B-C174-D19E-4C7E-34BB0D4587BD}"/>
              </a:ext>
            </a:extLst>
          </p:cNvPr>
          <p:cNvSpPr txBox="1"/>
          <p:nvPr/>
        </p:nvSpPr>
        <p:spPr>
          <a:xfrm>
            <a:off x="7294685" y="6357779"/>
            <a:ext cx="4173416" cy="246221"/>
          </a:xfrm>
          <a:prstGeom prst="rect">
            <a:avLst/>
          </a:prstGeom>
          <a:noFill/>
        </p:spPr>
        <p:txBody>
          <a:bodyPr wrap="square" rtlCol="0">
            <a:spAutoFit/>
          </a:bodyPr>
          <a:lstStyle/>
          <a:p>
            <a:pPr algn="r"/>
            <a:r>
              <a:rPr lang="en-US" sz="1000" dirty="0"/>
              <a:t>From </a:t>
            </a:r>
            <a:r>
              <a:rPr lang="en-US" sz="1000" dirty="0" err="1"/>
              <a:t>Saiyari</a:t>
            </a:r>
            <a:r>
              <a:rPr lang="en-US" sz="1000" dirty="0"/>
              <a:t> et al., 2018 (https://doi.org/10.1016/j.serj.2018.01.006)</a:t>
            </a:r>
          </a:p>
        </p:txBody>
      </p:sp>
    </p:spTree>
    <p:extLst>
      <p:ext uri="{BB962C8B-B14F-4D97-AF65-F5344CB8AC3E}">
        <p14:creationId xmlns:p14="http://schemas.microsoft.com/office/powerpoint/2010/main" val="1993581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CB4EC33-9DEE-2352-070D-2DECF4B920AA}"/>
              </a:ext>
            </a:extLst>
          </p:cNvPr>
          <p:cNvSpPr>
            <a:spLocks noGrp="1"/>
          </p:cNvSpPr>
          <p:nvPr>
            <p:ph type="ftr" sz="quarter" idx="10"/>
          </p:nvPr>
        </p:nvSpPr>
        <p:spPr/>
        <p:txBody>
          <a:bodyPr/>
          <a:lstStyle/>
          <a:p>
            <a:r>
              <a:rPr lang="en-US" dirty="0"/>
              <a:t>Current Remediation Efforts &amp; Progress </a:t>
            </a:r>
          </a:p>
        </p:txBody>
      </p:sp>
      <p:graphicFrame>
        <p:nvGraphicFramePr>
          <p:cNvPr id="6" name="Table 5">
            <a:extLst>
              <a:ext uri="{FF2B5EF4-FFF2-40B4-BE49-F238E27FC236}">
                <a16:creationId xmlns:a16="http://schemas.microsoft.com/office/drawing/2014/main" id="{A9FB02E0-64B4-97A4-7F35-47739C8DE23F}"/>
              </a:ext>
            </a:extLst>
          </p:cNvPr>
          <p:cNvGraphicFramePr>
            <a:graphicFrameLocks noGrp="1"/>
          </p:cNvGraphicFramePr>
          <p:nvPr>
            <p:extLst>
              <p:ext uri="{D42A27DB-BD31-4B8C-83A1-F6EECF244321}">
                <p14:modId xmlns:p14="http://schemas.microsoft.com/office/powerpoint/2010/main" val="3106395570"/>
              </p:ext>
            </p:extLst>
          </p:nvPr>
        </p:nvGraphicFramePr>
        <p:xfrm>
          <a:off x="953785" y="681304"/>
          <a:ext cx="10284430" cy="5495391"/>
        </p:xfrm>
        <a:graphic>
          <a:graphicData uri="http://schemas.openxmlformats.org/drawingml/2006/table">
            <a:tbl>
              <a:tblPr firstRow="1" bandRow="1"/>
              <a:tblGrid>
                <a:gridCol w="1702329">
                  <a:extLst>
                    <a:ext uri="{9D8B030D-6E8A-4147-A177-3AD203B41FA5}">
                      <a16:colId xmlns:a16="http://schemas.microsoft.com/office/drawing/2014/main" val="2986454371"/>
                    </a:ext>
                  </a:extLst>
                </a:gridCol>
                <a:gridCol w="1643743">
                  <a:extLst>
                    <a:ext uri="{9D8B030D-6E8A-4147-A177-3AD203B41FA5}">
                      <a16:colId xmlns:a16="http://schemas.microsoft.com/office/drawing/2014/main" val="3035970027"/>
                    </a:ext>
                  </a:extLst>
                </a:gridCol>
                <a:gridCol w="1175657">
                  <a:extLst>
                    <a:ext uri="{9D8B030D-6E8A-4147-A177-3AD203B41FA5}">
                      <a16:colId xmlns:a16="http://schemas.microsoft.com/office/drawing/2014/main" val="2862808066"/>
                    </a:ext>
                  </a:extLst>
                </a:gridCol>
                <a:gridCol w="1676400">
                  <a:extLst>
                    <a:ext uri="{9D8B030D-6E8A-4147-A177-3AD203B41FA5}">
                      <a16:colId xmlns:a16="http://schemas.microsoft.com/office/drawing/2014/main" val="2755287380"/>
                    </a:ext>
                  </a:extLst>
                </a:gridCol>
                <a:gridCol w="4086301">
                  <a:extLst>
                    <a:ext uri="{9D8B030D-6E8A-4147-A177-3AD203B41FA5}">
                      <a16:colId xmlns:a16="http://schemas.microsoft.com/office/drawing/2014/main" val="4223430716"/>
                    </a:ext>
                  </a:extLst>
                </a:gridCol>
              </a:tblGrid>
              <a:tr h="553845">
                <a:tc>
                  <a:txBody>
                    <a:bodyPr/>
                    <a:lstStyle/>
                    <a:p>
                      <a:pPr algn="ctr"/>
                      <a:r>
                        <a:rPr lang="en-US" b="1" dirty="0"/>
                        <a:t>Year </a:t>
                      </a:r>
                      <a:endParaRPr lang="en-US" b="1" dirty="0">
                        <a:solidFill>
                          <a:schemeClr val="tx1"/>
                        </a:solidFill>
                      </a:endParaRPr>
                    </a:p>
                  </a:txBody>
                  <a:tcPr anchor="ctr">
                    <a:lnL w="12700" cmpd="sng">
                      <a:noFill/>
                      <a:prstDash val="soli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Injection Events (MSSIE/LSSIE)</a:t>
                      </a:r>
                      <a:endParaRPr lang="en-US"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Consultant</a:t>
                      </a:r>
                      <a:endParaRPr lang="en-US"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Injection Substrate(s)</a:t>
                      </a:r>
                      <a:endParaRPr lang="en-US" b="1"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b="1" dirty="0"/>
                        <a:t>Key Changes</a:t>
                      </a:r>
                      <a:endParaRPr lang="en-US" b="1" dirty="0">
                        <a:solidFill>
                          <a:schemeClr val="tx1"/>
                        </a:solidFill>
                      </a:endParaRPr>
                    </a:p>
                  </a:txBody>
                  <a:tcPr anchor="ctr">
                    <a:lnL w="6350" cap="flat" cmpd="sng" algn="ctr">
                      <a:solidFill>
                        <a:schemeClr val="tx1"/>
                      </a:solidFill>
                      <a:prstDash val="solid"/>
                      <a:round/>
                      <a:headEnd type="none" w="med" len="med"/>
                      <a:tailEnd type="none" w="med" len="me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7230668"/>
                  </a:ext>
                </a:extLst>
              </a:tr>
              <a:tr h="500204">
                <a:tc>
                  <a:txBody>
                    <a:bodyPr/>
                    <a:lstStyle/>
                    <a:p>
                      <a:pPr algn="ctr"/>
                      <a:r>
                        <a:rPr lang="en-US" dirty="0"/>
                        <a:t>1 (2019 – 2020)</a:t>
                      </a:r>
                    </a:p>
                  </a:txBody>
                  <a:tcPr anchor="ctr">
                    <a:lnL w="12700" cmpd="sng">
                      <a:noFill/>
                      <a:prstDash val="soli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1 and 2</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Previous consultant</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Molasses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6350" cap="flat" cmpd="sng" algn="ctr">
                      <a:solidFill>
                        <a:schemeClr val="tx1"/>
                      </a:solidFill>
                      <a:prstDash val="solid"/>
                      <a:round/>
                      <a:headEnd type="none" w="med" len="med"/>
                      <a:tailEnd type="none" w="med" len="med"/>
                    </a:lnL>
                    <a:lnR w="12700" cmpd="sng">
                      <a:noFill/>
                      <a:prstDash val="soli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3257769"/>
                  </a:ext>
                </a:extLst>
              </a:tr>
              <a:tr h="965541">
                <a:tc>
                  <a:txBody>
                    <a:bodyPr/>
                    <a:lstStyle/>
                    <a:p>
                      <a:pPr algn="ctr"/>
                      <a:r>
                        <a:rPr lang="en-US" dirty="0"/>
                        <a:t>2 (2020 - 2021)</a:t>
                      </a:r>
                    </a:p>
                  </a:txBody>
                  <a:tcPr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3, 4, and 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Stantec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Molasses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Introduction to the use of Leapfrog modelling software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Better delineation in the Deep (Unit C) aquifer to the west (September 2020)</a:t>
                      </a:r>
                    </a:p>
                  </a:txBody>
                  <a:tcP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1182132"/>
                  </a:ext>
                </a:extLst>
              </a:tr>
              <a:tr h="748294">
                <a:tc>
                  <a:txBody>
                    <a:bodyPr/>
                    <a:lstStyle/>
                    <a:p>
                      <a:pPr algn="ctr"/>
                      <a:r>
                        <a:rPr lang="en-US" dirty="0"/>
                        <a:t>3 (2021 - 2022)</a:t>
                      </a:r>
                    </a:p>
                  </a:txBody>
                  <a:tcPr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6, 7, and 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Stantec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Molasses (Event 6 and Event 7)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Lactate (Event 8)</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dirty="0"/>
                        <a:t>Better delineation in the shallow (Unit E) aquifer to the west (May 2021)</a:t>
                      </a:r>
                    </a:p>
                    <a:p>
                      <a:pPr marL="285750" indent="-285750">
                        <a:buFont typeface="Arial" panose="020B0604020202020204" pitchFamily="34" charset="0"/>
                        <a:buChar char="•"/>
                      </a:pPr>
                      <a:r>
                        <a:rPr lang="en-US" dirty="0"/>
                        <a:t>Lactate had a more favorable viscosity for injections. </a:t>
                      </a:r>
                    </a:p>
                  </a:txBody>
                  <a:tcP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5988134"/>
                  </a:ext>
                </a:extLst>
              </a:tr>
              <a:tr h="965541">
                <a:tc>
                  <a:txBody>
                    <a:bodyPr/>
                    <a:lstStyle/>
                    <a:p>
                      <a:pPr algn="ctr"/>
                      <a:r>
                        <a:rPr lang="en-US" dirty="0"/>
                        <a:t>4 (2022 - 2023)</a:t>
                      </a:r>
                    </a:p>
                  </a:txBody>
                  <a:tcPr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9, 10, and 11</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Stantec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Lactate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Further delineation in the shallow (Unit E) aquifer to the west (June and December 2022)</a:t>
                      </a:r>
                    </a:p>
                    <a:p>
                      <a:pPr marL="285750" indent="-285750">
                        <a:buFont typeface="Arial" panose="020B0604020202020204" pitchFamily="34" charset="0"/>
                        <a:buChar char="•"/>
                      </a:pPr>
                      <a:r>
                        <a:rPr lang="en-US" dirty="0"/>
                        <a:t>Implementation of direct push injection techniques</a:t>
                      </a:r>
                    </a:p>
                  </a:txBody>
                  <a:tcP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9970451"/>
                  </a:ext>
                </a:extLst>
              </a:tr>
              <a:tr h="531048">
                <a:tc>
                  <a:txBody>
                    <a:bodyPr/>
                    <a:lstStyle/>
                    <a:p>
                      <a:pPr algn="ctr"/>
                      <a:r>
                        <a:rPr lang="en-US" dirty="0"/>
                        <a:t>5 (2023 - 2024)</a:t>
                      </a:r>
                    </a:p>
                  </a:txBody>
                  <a:tcPr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12, 13, and 14</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Stantec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Lactate and </a:t>
                      </a:r>
                      <a:r>
                        <a:rPr lang="en-US" dirty="0" err="1"/>
                        <a:t>Plumestop</a:t>
                      </a:r>
                      <a:r>
                        <a:rPr lang="en-US" dirty="0"/>
                        <a:t>/</a:t>
                      </a:r>
                      <a:r>
                        <a:rPr lang="en-US" dirty="0" err="1"/>
                        <a:t>SmZVI</a:t>
                      </a:r>
                      <a:endParaRPr 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dirty="0"/>
                        <a:t>Coupled </a:t>
                      </a:r>
                      <a:r>
                        <a:rPr lang="en-US" dirty="0" err="1"/>
                        <a:t>Plumestop</a:t>
                      </a:r>
                      <a:r>
                        <a:rPr lang="en-US" dirty="0"/>
                        <a:t>/</a:t>
                      </a:r>
                      <a:r>
                        <a:rPr lang="en-US" dirty="0" err="1"/>
                        <a:t>SmZVI</a:t>
                      </a:r>
                      <a:r>
                        <a:rPr lang="en-US" dirty="0"/>
                        <a:t> injections to target PCE hot spots</a:t>
                      </a:r>
                    </a:p>
                  </a:txBody>
                  <a:tcP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73811395"/>
                  </a:ext>
                </a:extLst>
              </a:tr>
              <a:tr h="531048">
                <a:tc>
                  <a:txBody>
                    <a:bodyPr/>
                    <a:lstStyle/>
                    <a:p>
                      <a:pPr algn="ctr"/>
                      <a:r>
                        <a:rPr lang="en-US" dirty="0"/>
                        <a:t>6 (2024 – 2025)</a:t>
                      </a:r>
                    </a:p>
                  </a:txBody>
                  <a:tcPr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15, 16, and 17</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Stantec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a:t>Lactate and </a:t>
                      </a:r>
                      <a:r>
                        <a:rPr lang="en-US" dirty="0" err="1"/>
                        <a:t>Plumestop</a:t>
                      </a:r>
                      <a:r>
                        <a:rPr lang="en-US" dirty="0"/>
                        <a:t>/</a:t>
                      </a:r>
                      <a:r>
                        <a:rPr lang="en-US" dirty="0" err="1"/>
                        <a:t>SmZVI</a:t>
                      </a:r>
                      <a:endParaRPr 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dirty="0"/>
                        <a:t>Further delineation near well 94M</a:t>
                      </a:r>
                    </a:p>
                  </a:txBody>
                  <a:tcP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537894"/>
                  </a:ext>
                </a:extLst>
              </a:tr>
              <a:tr h="531048">
                <a:tc>
                  <a:txBody>
                    <a:bodyPr/>
                    <a:lstStyle/>
                    <a:p>
                      <a:pPr algn="ctr"/>
                      <a:r>
                        <a:rPr lang="en-US" dirty="0"/>
                        <a:t>7 (2025 – 2026)</a:t>
                      </a:r>
                    </a:p>
                  </a:txBody>
                  <a:tcPr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18, 19, and 20</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Stantec</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Lactate and </a:t>
                      </a:r>
                      <a:r>
                        <a:rPr lang="en-US" dirty="0" err="1"/>
                        <a:t>Plumestop</a:t>
                      </a:r>
                      <a:r>
                        <a:rPr lang="en-US" dirty="0"/>
                        <a:t>/</a:t>
                      </a:r>
                      <a:r>
                        <a:rPr lang="en-US" dirty="0" err="1"/>
                        <a:t>SmZVI</a:t>
                      </a:r>
                      <a:endParaRPr lang="en-US" dirty="0"/>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Further delineation on eastern side of Site</a:t>
                      </a:r>
                    </a:p>
                  </a:txBody>
                  <a:tcP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4342243"/>
                  </a:ext>
                </a:extLst>
              </a:tr>
            </a:tbl>
          </a:graphicData>
        </a:graphic>
      </p:graphicFrame>
    </p:spTree>
    <p:extLst>
      <p:ext uri="{BB962C8B-B14F-4D97-AF65-F5344CB8AC3E}">
        <p14:creationId xmlns:p14="http://schemas.microsoft.com/office/powerpoint/2010/main" val="122805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B1E5F5B-1A1E-45D7-A97C-2A6A9F29A752}"/>
              </a:ext>
            </a:extLst>
          </p:cNvPr>
          <p:cNvSpPr>
            <a:spLocks noGrp="1"/>
          </p:cNvSpPr>
          <p:nvPr>
            <p:ph type="ftr" sz="quarter" idx="10"/>
          </p:nvPr>
        </p:nvSpPr>
        <p:spPr/>
        <p:txBody>
          <a:bodyPr/>
          <a:lstStyle/>
          <a:p>
            <a:r>
              <a:rPr lang="en-US" dirty="0"/>
              <a:t>Current Remediation Efforts and progress</a:t>
            </a:r>
          </a:p>
        </p:txBody>
      </p:sp>
      <p:sp>
        <p:nvSpPr>
          <p:cNvPr id="3" name="Slide Number Placeholder 2">
            <a:extLst>
              <a:ext uri="{FF2B5EF4-FFF2-40B4-BE49-F238E27FC236}">
                <a16:creationId xmlns:a16="http://schemas.microsoft.com/office/drawing/2014/main" id="{BF7D5818-DA51-41C9-BC11-96184D1B4D5F}"/>
              </a:ext>
            </a:extLst>
          </p:cNvPr>
          <p:cNvSpPr>
            <a:spLocks noGrp="1"/>
          </p:cNvSpPr>
          <p:nvPr>
            <p:ph type="sldNum" sz="quarter" idx="11"/>
          </p:nvPr>
        </p:nvSpPr>
        <p:spPr/>
        <p:txBody>
          <a:bodyPr/>
          <a:lstStyle/>
          <a:p>
            <a:fld id="{DD01415F-5F32-4771-AE74-55868ADB41CE}" type="slidenum">
              <a:rPr lang="en-US" smtClean="0"/>
              <a:pPr/>
              <a:t>14</a:t>
            </a:fld>
            <a:endParaRPr lang="en-US"/>
          </a:p>
        </p:txBody>
      </p:sp>
      <p:sp>
        <p:nvSpPr>
          <p:cNvPr id="24" name="TextBox 23">
            <a:extLst>
              <a:ext uri="{FF2B5EF4-FFF2-40B4-BE49-F238E27FC236}">
                <a16:creationId xmlns:a16="http://schemas.microsoft.com/office/drawing/2014/main" id="{BBF483EE-9CE4-C874-AAEF-8A9FF1CAE587}"/>
              </a:ext>
            </a:extLst>
          </p:cNvPr>
          <p:cNvSpPr txBox="1"/>
          <p:nvPr/>
        </p:nvSpPr>
        <p:spPr>
          <a:xfrm>
            <a:off x="11214100" y="5207000"/>
            <a:ext cx="635000" cy="369332"/>
          </a:xfrm>
          <a:prstGeom prst="rect">
            <a:avLst/>
          </a:prstGeom>
          <a:noFill/>
        </p:spPr>
        <p:txBody>
          <a:bodyPr wrap="square" rtlCol="0">
            <a:spAutoFit/>
          </a:bodyPr>
          <a:lstStyle/>
          <a:p>
            <a:endParaRPr lang="en-US" dirty="0"/>
          </a:p>
        </p:txBody>
      </p:sp>
      <p:sp>
        <p:nvSpPr>
          <p:cNvPr id="25" name="TextBox 24">
            <a:extLst>
              <a:ext uri="{FF2B5EF4-FFF2-40B4-BE49-F238E27FC236}">
                <a16:creationId xmlns:a16="http://schemas.microsoft.com/office/drawing/2014/main" id="{7E4A1D32-A6D4-16A0-0314-7CC4B598DA84}"/>
              </a:ext>
            </a:extLst>
          </p:cNvPr>
          <p:cNvSpPr txBox="1"/>
          <p:nvPr/>
        </p:nvSpPr>
        <p:spPr>
          <a:xfrm>
            <a:off x="11214100" y="5391666"/>
            <a:ext cx="635000" cy="369332"/>
          </a:xfrm>
          <a:prstGeom prst="rect">
            <a:avLst/>
          </a:prstGeom>
          <a:noFill/>
        </p:spPr>
        <p:txBody>
          <a:bodyPr wrap="square" rtlCol="0">
            <a:spAutoFit/>
          </a:bodyPr>
          <a:lstStyle/>
          <a:p>
            <a:endParaRPr lang="en-US" dirty="0"/>
          </a:p>
        </p:txBody>
      </p:sp>
      <p:sp>
        <p:nvSpPr>
          <p:cNvPr id="26" name="TextBox 25">
            <a:extLst>
              <a:ext uri="{FF2B5EF4-FFF2-40B4-BE49-F238E27FC236}">
                <a16:creationId xmlns:a16="http://schemas.microsoft.com/office/drawing/2014/main" id="{14346310-ACA4-11B0-0563-0F51F8A2C734}"/>
              </a:ext>
            </a:extLst>
          </p:cNvPr>
          <p:cNvSpPr txBox="1"/>
          <p:nvPr/>
        </p:nvSpPr>
        <p:spPr>
          <a:xfrm>
            <a:off x="11214100" y="5590064"/>
            <a:ext cx="635000" cy="369332"/>
          </a:xfrm>
          <a:prstGeom prst="rect">
            <a:avLst/>
          </a:prstGeom>
          <a:noFill/>
        </p:spPr>
        <p:txBody>
          <a:bodyPr wrap="square" rtlCol="0">
            <a:spAutoFit/>
          </a:bodyPr>
          <a:lstStyle/>
          <a:p>
            <a:endParaRPr lang="en-US" dirty="0"/>
          </a:p>
        </p:txBody>
      </p:sp>
      <p:pic>
        <p:nvPicPr>
          <p:cNvPr id="4" name="Inclusive_July2025">
            <a:hlinkClick r:id="" action="ppaction://media"/>
            <a:extLst>
              <a:ext uri="{FF2B5EF4-FFF2-40B4-BE49-F238E27FC236}">
                <a16:creationId xmlns:a16="http://schemas.microsoft.com/office/drawing/2014/main" id="{F31BF036-8F5F-BBC3-90E6-6FB7B4FF8B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2603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07E17-8C66-DC08-34F9-6C701A9BAD6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1910ED-7CDF-FAF5-1AAC-B17976CA4007}"/>
              </a:ext>
            </a:extLst>
          </p:cNvPr>
          <p:cNvSpPr>
            <a:spLocks noGrp="1"/>
          </p:cNvSpPr>
          <p:nvPr>
            <p:ph type="ftr" sz="quarter" idx="10"/>
          </p:nvPr>
        </p:nvSpPr>
        <p:spPr/>
        <p:txBody>
          <a:bodyPr/>
          <a:lstStyle/>
          <a:p>
            <a:r>
              <a:rPr lang="en-US" dirty="0"/>
              <a:t>Current Remediation Efforts &amp; Progress </a:t>
            </a:r>
          </a:p>
        </p:txBody>
      </p:sp>
      <p:sp>
        <p:nvSpPr>
          <p:cNvPr id="5" name="TextBox 4">
            <a:extLst>
              <a:ext uri="{FF2B5EF4-FFF2-40B4-BE49-F238E27FC236}">
                <a16:creationId xmlns:a16="http://schemas.microsoft.com/office/drawing/2014/main" id="{EB43CCB0-2CAE-23C1-597E-1F36F5DD25EA}"/>
              </a:ext>
            </a:extLst>
          </p:cNvPr>
          <p:cNvSpPr txBox="1"/>
          <p:nvPr/>
        </p:nvSpPr>
        <p:spPr>
          <a:xfrm>
            <a:off x="3955552" y="2274838"/>
            <a:ext cx="6729866" cy="2308324"/>
          </a:xfrm>
          <a:prstGeom prst="rect">
            <a:avLst/>
          </a:prstGeom>
          <a:noFill/>
        </p:spPr>
        <p:txBody>
          <a:bodyPr wrap="square">
            <a:spAutoFit/>
          </a:bodyPr>
          <a:lstStyle/>
          <a:p>
            <a:r>
              <a:rPr lang="en-US" sz="4800" b="1" dirty="0">
                <a:latin typeface="+mj-lt"/>
              </a:rPr>
              <a:t>November 2025 Groundwater Monitoring Results</a:t>
            </a:r>
            <a:endParaRPr lang="en-CA" sz="4800" b="1" dirty="0">
              <a:latin typeface="+mj-lt"/>
            </a:endParaRPr>
          </a:p>
        </p:txBody>
      </p:sp>
      <p:sp>
        <p:nvSpPr>
          <p:cNvPr id="6" name="Oval 5">
            <a:extLst>
              <a:ext uri="{FF2B5EF4-FFF2-40B4-BE49-F238E27FC236}">
                <a16:creationId xmlns:a16="http://schemas.microsoft.com/office/drawing/2014/main" id="{BFE795C7-4D34-B020-92C0-669B5AAB5DC7}"/>
              </a:ext>
            </a:extLst>
          </p:cNvPr>
          <p:cNvSpPr>
            <a:spLocks noGrp="1" noRot="1" noMove="1" noResize="1" noEditPoints="1" noAdjustHandles="1" noChangeArrowheads="1" noChangeShapeType="1"/>
          </p:cNvSpPr>
          <p:nvPr/>
        </p:nvSpPr>
        <p:spPr>
          <a:xfrm>
            <a:off x="1982912" y="2576245"/>
            <a:ext cx="1705510" cy="1705510"/>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23271A55-DB31-C162-F8F8-8615B87D5590}"/>
              </a:ext>
            </a:extLst>
          </p:cNvPr>
          <p:cNvCxnSpPr>
            <a:cxnSpLocks/>
            <a:stCxn id="6" idx="0"/>
          </p:cNvCxnSpPr>
          <p:nvPr/>
        </p:nvCxnSpPr>
        <p:spPr>
          <a:xfrm flipV="1">
            <a:off x="2835667" y="609600"/>
            <a:ext cx="0" cy="1966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1DE840-0F81-B452-90CA-65B1735E5243}"/>
              </a:ext>
            </a:extLst>
          </p:cNvPr>
          <p:cNvCxnSpPr>
            <a:cxnSpLocks noGrp="1" noRot="1" noMove="1" noResize="1" noEditPoints="1" noAdjustHandles="1" noChangeArrowheads="1" noChangeShapeType="1"/>
          </p:cNvCxnSpPr>
          <p:nvPr/>
        </p:nvCxnSpPr>
        <p:spPr>
          <a:xfrm flipV="1">
            <a:off x="2835667" y="4281755"/>
            <a:ext cx="0" cy="1966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52D06C9-AB14-3BCF-9188-3E55E04A7EC1}"/>
              </a:ext>
            </a:extLst>
          </p:cNvPr>
          <p:cNvSpPr txBox="1"/>
          <p:nvPr/>
        </p:nvSpPr>
        <p:spPr>
          <a:xfrm>
            <a:off x="2250041" y="2967335"/>
            <a:ext cx="1150705" cy="923330"/>
          </a:xfrm>
          <a:prstGeom prst="rect">
            <a:avLst/>
          </a:prstGeom>
          <a:noFill/>
        </p:spPr>
        <p:txBody>
          <a:bodyPr wrap="square" rtlCol="0">
            <a:spAutoFit/>
          </a:bodyPr>
          <a:lstStyle/>
          <a:p>
            <a:pPr algn="ctr"/>
            <a:r>
              <a:rPr lang="en-US" sz="5400" b="1" dirty="0">
                <a:latin typeface="+mj-lt"/>
              </a:rPr>
              <a:t>3A</a:t>
            </a:r>
            <a:endParaRPr lang="en-CA" sz="5400" b="1" dirty="0">
              <a:latin typeface="+mj-lt"/>
            </a:endParaRPr>
          </a:p>
        </p:txBody>
      </p:sp>
    </p:spTree>
    <p:extLst>
      <p:ext uri="{BB962C8B-B14F-4D97-AF65-F5344CB8AC3E}">
        <p14:creationId xmlns:p14="http://schemas.microsoft.com/office/powerpoint/2010/main" val="2526289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B26F78-73F5-4988-9FB3-D60C7A5108C8}"/>
              </a:ext>
            </a:extLst>
          </p:cNvPr>
          <p:cNvSpPr>
            <a:spLocks noGrp="1"/>
          </p:cNvSpPr>
          <p:nvPr>
            <p:ph type="sldNum" sz="quarter" idx="14"/>
          </p:nvPr>
        </p:nvSpPr>
        <p:spPr/>
        <p:txBody>
          <a:bodyPr/>
          <a:lstStyle/>
          <a:p>
            <a:endParaRPr lang="en-US" dirty="0"/>
          </a:p>
        </p:txBody>
      </p:sp>
      <p:pic>
        <p:nvPicPr>
          <p:cNvPr id="2" name="November_2025">
            <a:hlinkClick r:id="" action="ppaction://media"/>
            <a:extLst>
              <a:ext uri="{FF2B5EF4-FFF2-40B4-BE49-F238E27FC236}">
                <a16:creationId xmlns:a16="http://schemas.microsoft.com/office/drawing/2014/main" id="{5A978705-8188-3C52-E9E0-E3F958719B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3702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22AC8-0C31-3928-A227-43F92CB4DD0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DDDCCE-E92F-0570-C071-C6D9FDA6965F}"/>
              </a:ext>
            </a:extLst>
          </p:cNvPr>
          <p:cNvSpPr>
            <a:spLocks noGrp="1"/>
          </p:cNvSpPr>
          <p:nvPr>
            <p:ph type="ftr" sz="quarter" idx="10"/>
          </p:nvPr>
        </p:nvSpPr>
        <p:spPr/>
        <p:txBody>
          <a:bodyPr/>
          <a:lstStyle/>
          <a:p>
            <a:r>
              <a:rPr lang="en-US" dirty="0"/>
              <a:t>Current Remediation Efforts &amp; Progress </a:t>
            </a:r>
          </a:p>
        </p:txBody>
      </p:sp>
      <p:sp>
        <p:nvSpPr>
          <p:cNvPr id="5" name="TextBox 4">
            <a:extLst>
              <a:ext uri="{FF2B5EF4-FFF2-40B4-BE49-F238E27FC236}">
                <a16:creationId xmlns:a16="http://schemas.microsoft.com/office/drawing/2014/main" id="{0F1A0DD1-4322-7B15-EB09-6E614EC29A0A}"/>
              </a:ext>
            </a:extLst>
          </p:cNvPr>
          <p:cNvSpPr txBox="1"/>
          <p:nvPr/>
        </p:nvSpPr>
        <p:spPr>
          <a:xfrm>
            <a:off x="3955551" y="2644170"/>
            <a:ext cx="5986408" cy="1569660"/>
          </a:xfrm>
          <a:prstGeom prst="rect">
            <a:avLst/>
          </a:prstGeom>
          <a:noFill/>
        </p:spPr>
        <p:txBody>
          <a:bodyPr wrap="square">
            <a:spAutoFit/>
          </a:bodyPr>
          <a:lstStyle/>
          <a:p>
            <a:r>
              <a:rPr lang="en-US" sz="4800" b="1" dirty="0">
                <a:latin typeface="+mj-lt"/>
              </a:rPr>
              <a:t>Concentration vs. Time Plots</a:t>
            </a:r>
            <a:endParaRPr lang="en-CA" sz="4800" b="1" dirty="0">
              <a:latin typeface="+mj-lt"/>
            </a:endParaRPr>
          </a:p>
        </p:txBody>
      </p:sp>
      <p:sp>
        <p:nvSpPr>
          <p:cNvPr id="6" name="Oval 5">
            <a:extLst>
              <a:ext uri="{FF2B5EF4-FFF2-40B4-BE49-F238E27FC236}">
                <a16:creationId xmlns:a16="http://schemas.microsoft.com/office/drawing/2014/main" id="{CB1737DF-03F1-C3E2-F4CE-D5263C283558}"/>
              </a:ext>
            </a:extLst>
          </p:cNvPr>
          <p:cNvSpPr>
            <a:spLocks noGrp="1" noRot="1" noMove="1" noResize="1" noEditPoints="1" noAdjustHandles="1" noChangeArrowheads="1" noChangeShapeType="1"/>
          </p:cNvSpPr>
          <p:nvPr/>
        </p:nvSpPr>
        <p:spPr>
          <a:xfrm>
            <a:off x="1982912" y="2576245"/>
            <a:ext cx="1705510" cy="1705510"/>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923209FE-0F3A-3E67-70F6-22C11A57AA88}"/>
              </a:ext>
            </a:extLst>
          </p:cNvPr>
          <p:cNvCxnSpPr>
            <a:cxnSpLocks/>
            <a:stCxn id="6" idx="0"/>
          </p:cNvCxnSpPr>
          <p:nvPr/>
        </p:nvCxnSpPr>
        <p:spPr>
          <a:xfrm flipV="1">
            <a:off x="2835667" y="609600"/>
            <a:ext cx="0" cy="1966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EBB3DD-F9D8-2477-18B2-236E323DFEFF}"/>
              </a:ext>
            </a:extLst>
          </p:cNvPr>
          <p:cNvCxnSpPr>
            <a:cxnSpLocks noGrp="1" noRot="1" noMove="1" noResize="1" noEditPoints="1" noAdjustHandles="1" noChangeArrowheads="1" noChangeShapeType="1"/>
          </p:cNvCxnSpPr>
          <p:nvPr/>
        </p:nvCxnSpPr>
        <p:spPr>
          <a:xfrm flipV="1">
            <a:off x="2835667" y="4281755"/>
            <a:ext cx="0" cy="1966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59C79F5-2618-C4CB-07DE-8676492029D8}"/>
              </a:ext>
            </a:extLst>
          </p:cNvPr>
          <p:cNvSpPr txBox="1"/>
          <p:nvPr/>
        </p:nvSpPr>
        <p:spPr>
          <a:xfrm>
            <a:off x="2250041" y="2967335"/>
            <a:ext cx="1150705" cy="923330"/>
          </a:xfrm>
          <a:prstGeom prst="rect">
            <a:avLst/>
          </a:prstGeom>
          <a:noFill/>
        </p:spPr>
        <p:txBody>
          <a:bodyPr wrap="square" rtlCol="0">
            <a:spAutoFit/>
          </a:bodyPr>
          <a:lstStyle/>
          <a:p>
            <a:pPr algn="ctr"/>
            <a:r>
              <a:rPr lang="en-US" sz="5400" b="1" dirty="0">
                <a:latin typeface="+mj-lt"/>
              </a:rPr>
              <a:t>3B</a:t>
            </a:r>
            <a:endParaRPr lang="en-CA" sz="5400" b="1" dirty="0">
              <a:latin typeface="+mj-lt"/>
            </a:endParaRPr>
          </a:p>
        </p:txBody>
      </p:sp>
    </p:spTree>
    <p:extLst>
      <p:ext uri="{BB962C8B-B14F-4D97-AF65-F5344CB8AC3E}">
        <p14:creationId xmlns:p14="http://schemas.microsoft.com/office/powerpoint/2010/main" val="808268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18ED8-2C18-62D9-A2AC-25A46B9EA16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3D3A03-8DA8-1128-4C61-3D0D9849FB62}"/>
              </a:ext>
            </a:extLst>
          </p:cNvPr>
          <p:cNvSpPr>
            <a:spLocks noGrp="1"/>
          </p:cNvSpPr>
          <p:nvPr>
            <p:ph type="ftr" sz="quarter" idx="10"/>
          </p:nvPr>
        </p:nvSpPr>
        <p:spPr/>
        <p:txBody>
          <a:bodyPr/>
          <a:lstStyle/>
          <a:p>
            <a:pPr>
              <a:spcAft>
                <a:spcPts val="600"/>
              </a:spcAft>
            </a:pPr>
            <a:r>
              <a:rPr lang="en-US" dirty="0"/>
              <a:t>Current Remediation Efforts &amp; Progress – </a:t>
            </a:r>
            <a:r>
              <a:rPr lang="en-US" dirty="0" err="1"/>
              <a:t>ConC</a:t>
            </a:r>
            <a:r>
              <a:rPr lang="en-US" dirty="0"/>
              <a:t> vs. Time Plots</a:t>
            </a:r>
          </a:p>
        </p:txBody>
      </p:sp>
      <p:sp>
        <p:nvSpPr>
          <p:cNvPr id="5" name="TextBox 4">
            <a:extLst>
              <a:ext uri="{FF2B5EF4-FFF2-40B4-BE49-F238E27FC236}">
                <a16:creationId xmlns:a16="http://schemas.microsoft.com/office/drawing/2014/main" id="{1356F19A-03DC-1AB9-E85A-97E2F9899D32}"/>
              </a:ext>
            </a:extLst>
          </p:cNvPr>
          <p:cNvSpPr txBox="1"/>
          <p:nvPr/>
        </p:nvSpPr>
        <p:spPr>
          <a:xfrm>
            <a:off x="5882207" y="424932"/>
            <a:ext cx="1056700" cy="369332"/>
          </a:xfrm>
          <a:prstGeom prst="rect">
            <a:avLst/>
          </a:prstGeom>
          <a:noFill/>
        </p:spPr>
        <p:txBody>
          <a:bodyPr wrap="none" rtlCol="0">
            <a:spAutoFit/>
          </a:bodyPr>
          <a:lstStyle/>
          <a:p>
            <a:r>
              <a:rPr lang="en-US" dirty="0"/>
              <a:t>MW21-1</a:t>
            </a:r>
          </a:p>
        </p:txBody>
      </p:sp>
      <p:graphicFrame>
        <p:nvGraphicFramePr>
          <p:cNvPr id="3" name="Chart 2">
            <a:extLst>
              <a:ext uri="{FF2B5EF4-FFF2-40B4-BE49-F238E27FC236}">
                <a16:creationId xmlns:a16="http://schemas.microsoft.com/office/drawing/2014/main" id="{901B7ED2-ACB4-4945-B66F-949180695DB0}"/>
              </a:ext>
            </a:extLst>
          </p:cNvPr>
          <p:cNvGraphicFramePr>
            <a:graphicFrameLocks/>
          </p:cNvGraphicFramePr>
          <p:nvPr>
            <p:extLst>
              <p:ext uri="{D42A27DB-BD31-4B8C-83A1-F6EECF244321}">
                <p14:modId xmlns:p14="http://schemas.microsoft.com/office/powerpoint/2010/main" val="2938419905"/>
              </p:ext>
            </p:extLst>
          </p:nvPr>
        </p:nvGraphicFramePr>
        <p:xfrm>
          <a:off x="1837088" y="758358"/>
          <a:ext cx="9146938" cy="5341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786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7F133-FB58-CB95-B160-C4967B2FDD97}"/>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C052B6-760E-099D-CB54-AC23BAAF8CC2}"/>
              </a:ext>
            </a:extLst>
          </p:cNvPr>
          <p:cNvSpPr>
            <a:spLocks noGrp="1"/>
          </p:cNvSpPr>
          <p:nvPr>
            <p:ph type="ftr" sz="quarter" idx="10"/>
          </p:nvPr>
        </p:nvSpPr>
        <p:spPr/>
        <p:txBody>
          <a:bodyPr/>
          <a:lstStyle/>
          <a:p>
            <a:pPr>
              <a:spcAft>
                <a:spcPts val="600"/>
              </a:spcAft>
            </a:pPr>
            <a:r>
              <a:rPr lang="en-US" dirty="0"/>
              <a:t>Current Remediation Efforts &amp; Progress – </a:t>
            </a:r>
            <a:r>
              <a:rPr lang="en-US" dirty="0" err="1"/>
              <a:t>ConC</a:t>
            </a:r>
            <a:r>
              <a:rPr lang="en-US" dirty="0"/>
              <a:t> vs. Time Plots</a:t>
            </a:r>
          </a:p>
        </p:txBody>
      </p:sp>
      <p:sp>
        <p:nvSpPr>
          <p:cNvPr id="5" name="TextBox 4">
            <a:extLst>
              <a:ext uri="{FF2B5EF4-FFF2-40B4-BE49-F238E27FC236}">
                <a16:creationId xmlns:a16="http://schemas.microsoft.com/office/drawing/2014/main" id="{491D8372-18F8-9001-F8F1-2F2AD69814FB}"/>
              </a:ext>
            </a:extLst>
          </p:cNvPr>
          <p:cNvSpPr txBox="1"/>
          <p:nvPr/>
        </p:nvSpPr>
        <p:spPr>
          <a:xfrm>
            <a:off x="5882207" y="424932"/>
            <a:ext cx="1056700" cy="369332"/>
          </a:xfrm>
          <a:prstGeom prst="rect">
            <a:avLst/>
          </a:prstGeom>
          <a:noFill/>
        </p:spPr>
        <p:txBody>
          <a:bodyPr wrap="none" rtlCol="0">
            <a:spAutoFit/>
          </a:bodyPr>
          <a:lstStyle/>
          <a:p>
            <a:r>
              <a:rPr lang="en-US" dirty="0"/>
              <a:t>MW21-1</a:t>
            </a:r>
          </a:p>
        </p:txBody>
      </p:sp>
      <p:graphicFrame>
        <p:nvGraphicFramePr>
          <p:cNvPr id="3" name="Chart 2">
            <a:extLst>
              <a:ext uri="{FF2B5EF4-FFF2-40B4-BE49-F238E27FC236}">
                <a16:creationId xmlns:a16="http://schemas.microsoft.com/office/drawing/2014/main" id="{3421045D-EC58-80CE-8CB0-0C95035F1B2F}"/>
              </a:ext>
            </a:extLst>
          </p:cNvPr>
          <p:cNvGraphicFramePr>
            <a:graphicFrameLocks/>
          </p:cNvGraphicFramePr>
          <p:nvPr/>
        </p:nvGraphicFramePr>
        <p:xfrm>
          <a:off x="1837088" y="758358"/>
          <a:ext cx="9146938" cy="5341284"/>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F9770C3E-D92D-D8DE-18F1-5CDD921C3B15}"/>
              </a:ext>
            </a:extLst>
          </p:cNvPr>
          <p:cNvCxnSpPr>
            <a:cxnSpLocks/>
          </p:cNvCxnSpPr>
          <p:nvPr/>
        </p:nvCxnSpPr>
        <p:spPr>
          <a:xfrm>
            <a:off x="6315139" y="1127690"/>
            <a:ext cx="0" cy="4099117"/>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29E80BDA-188B-BDDC-425B-2926C2DBA55B}"/>
              </a:ext>
            </a:extLst>
          </p:cNvPr>
          <p:cNvCxnSpPr>
            <a:cxnSpLocks/>
            <a:stCxn id="7" idx="1"/>
          </p:cNvCxnSpPr>
          <p:nvPr/>
        </p:nvCxnSpPr>
        <p:spPr>
          <a:xfrm flipH="1">
            <a:off x="6307200" y="748937"/>
            <a:ext cx="1221253" cy="3787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DF3241B-1F22-F4ED-D4B3-A97F8976ECF8}"/>
              </a:ext>
            </a:extLst>
          </p:cNvPr>
          <p:cNvSpPr txBox="1"/>
          <p:nvPr/>
        </p:nvSpPr>
        <p:spPr>
          <a:xfrm>
            <a:off x="7528453" y="564271"/>
            <a:ext cx="2954655" cy="369332"/>
          </a:xfrm>
          <a:prstGeom prst="rect">
            <a:avLst/>
          </a:prstGeom>
          <a:noFill/>
        </p:spPr>
        <p:txBody>
          <a:bodyPr wrap="none" rtlCol="0">
            <a:spAutoFit/>
          </a:bodyPr>
          <a:lstStyle/>
          <a:p>
            <a:r>
              <a:rPr lang="en-US" dirty="0" err="1"/>
              <a:t>Plumestop</a:t>
            </a:r>
            <a:r>
              <a:rPr lang="en-US" dirty="0"/>
              <a:t>/</a:t>
            </a:r>
            <a:r>
              <a:rPr lang="en-US" dirty="0" err="1"/>
              <a:t>SmZVI</a:t>
            </a:r>
            <a:r>
              <a:rPr lang="en-US" dirty="0"/>
              <a:t> injection</a:t>
            </a:r>
          </a:p>
        </p:txBody>
      </p:sp>
    </p:spTree>
    <p:extLst>
      <p:ext uri="{BB962C8B-B14F-4D97-AF65-F5344CB8AC3E}">
        <p14:creationId xmlns:p14="http://schemas.microsoft.com/office/powerpoint/2010/main" val="199865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t="5000" r="5000" b="14000"/>
          </a:stretch>
        </a:blipFill>
        <a:effectLst/>
      </p:bgPr>
    </p:bg>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ED420AF-69B7-E76F-963B-ED71525E4D11}"/>
              </a:ext>
            </a:extLst>
          </p:cNvPr>
          <p:cNvSpPr>
            <a:spLocks noGrp="1"/>
          </p:cNvSpPr>
          <p:nvPr>
            <p:ph type="body" sz="quarter" idx="15"/>
          </p:nvPr>
        </p:nvSpPr>
        <p:spPr>
          <a:xfrm>
            <a:off x="6095999" y="2814451"/>
            <a:ext cx="5435985" cy="3416135"/>
          </a:xfrm>
        </p:spPr>
        <p:txBody>
          <a:bodyPr/>
          <a:lstStyle/>
          <a:p>
            <a:pPr marL="342900" indent="-342900">
              <a:buFont typeface="+mj-lt"/>
              <a:buAutoNum type="arabicPeriod"/>
            </a:pPr>
            <a:r>
              <a:rPr lang="en-US" sz="2000" dirty="0"/>
              <a:t>Hydrogeological Background </a:t>
            </a:r>
          </a:p>
          <a:p>
            <a:pPr marL="342900" indent="-342900">
              <a:buFont typeface="+mj-lt"/>
              <a:buAutoNum type="arabicPeriod"/>
            </a:pPr>
            <a:r>
              <a:rPr lang="en-US" sz="2000" dirty="0"/>
              <a:t>Previous Remediation Efforts </a:t>
            </a:r>
          </a:p>
          <a:p>
            <a:pPr marL="342900" indent="-342900">
              <a:buFont typeface="+mj-lt"/>
              <a:buAutoNum type="arabicPeriod"/>
            </a:pPr>
            <a:r>
              <a:rPr lang="en-US" sz="2000" dirty="0"/>
              <a:t>Current Remediation Efforts</a:t>
            </a:r>
          </a:p>
          <a:p>
            <a:pPr marL="1014413" lvl="1" indent="-457200">
              <a:buFont typeface="+mj-lt"/>
              <a:buAutoNum type="alphaUcPeriod"/>
            </a:pPr>
            <a:r>
              <a:rPr lang="en-US" sz="2000" dirty="0"/>
              <a:t>November 2025 GW Monitoring Results</a:t>
            </a:r>
          </a:p>
          <a:p>
            <a:pPr marL="1014413" lvl="1" indent="-457200">
              <a:buFont typeface="+mj-lt"/>
              <a:buAutoNum type="alphaUcPeriod"/>
            </a:pPr>
            <a:r>
              <a:rPr lang="en-US" sz="2000" dirty="0"/>
              <a:t>Concentration vs. Time Plots</a:t>
            </a:r>
          </a:p>
          <a:p>
            <a:pPr marL="1014413" lvl="1" indent="-457200">
              <a:buFont typeface="+mj-lt"/>
              <a:buAutoNum type="alphaUcPeriod"/>
            </a:pPr>
            <a:r>
              <a:rPr lang="en-US" sz="2000" dirty="0"/>
              <a:t>Approximate Plume Volume Reduction</a:t>
            </a:r>
          </a:p>
          <a:p>
            <a:pPr marL="342900" indent="-342900">
              <a:buFont typeface="+mj-lt"/>
              <a:buAutoNum type="arabicPeriod"/>
            </a:pPr>
            <a:r>
              <a:rPr lang="en-US" sz="2000" dirty="0"/>
              <a:t>Lessons Learned</a:t>
            </a:r>
          </a:p>
        </p:txBody>
      </p:sp>
      <p:sp>
        <p:nvSpPr>
          <p:cNvPr id="3" name="Title 2">
            <a:extLst>
              <a:ext uri="{FF2B5EF4-FFF2-40B4-BE49-F238E27FC236}">
                <a16:creationId xmlns:a16="http://schemas.microsoft.com/office/drawing/2014/main" id="{51BC65AE-97C5-F892-BAB5-27D62416967B}"/>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125570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9D535-57AB-42EE-45C7-7AD28D1F1A8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F600FE-E437-C11F-D9C7-8D4318787F9E}"/>
              </a:ext>
            </a:extLst>
          </p:cNvPr>
          <p:cNvSpPr>
            <a:spLocks noGrp="1"/>
          </p:cNvSpPr>
          <p:nvPr>
            <p:ph type="ftr" sz="quarter" idx="10"/>
          </p:nvPr>
        </p:nvSpPr>
        <p:spPr/>
        <p:txBody>
          <a:bodyPr/>
          <a:lstStyle/>
          <a:p>
            <a:pPr>
              <a:spcAft>
                <a:spcPts val="600"/>
              </a:spcAft>
            </a:pPr>
            <a:r>
              <a:rPr lang="en-US" dirty="0"/>
              <a:t>Current Remediation Efforts &amp; Progress – </a:t>
            </a:r>
            <a:r>
              <a:rPr lang="en-US" dirty="0" err="1"/>
              <a:t>ConC</a:t>
            </a:r>
            <a:r>
              <a:rPr lang="en-US" dirty="0"/>
              <a:t> vs. Time Plots</a:t>
            </a:r>
          </a:p>
        </p:txBody>
      </p:sp>
      <p:sp>
        <p:nvSpPr>
          <p:cNvPr id="4" name="TextBox 3">
            <a:extLst>
              <a:ext uri="{FF2B5EF4-FFF2-40B4-BE49-F238E27FC236}">
                <a16:creationId xmlns:a16="http://schemas.microsoft.com/office/drawing/2014/main" id="{053712D6-FE9B-F4A8-282F-3AE3190CADEA}"/>
              </a:ext>
            </a:extLst>
          </p:cNvPr>
          <p:cNvSpPr txBox="1"/>
          <p:nvPr/>
        </p:nvSpPr>
        <p:spPr>
          <a:xfrm>
            <a:off x="5503530" y="424932"/>
            <a:ext cx="1184940" cy="369332"/>
          </a:xfrm>
          <a:prstGeom prst="rect">
            <a:avLst/>
          </a:prstGeom>
          <a:noFill/>
        </p:spPr>
        <p:txBody>
          <a:bodyPr wrap="none" rtlCol="0">
            <a:spAutoFit/>
          </a:bodyPr>
          <a:lstStyle/>
          <a:p>
            <a:r>
              <a:rPr lang="en-US" dirty="0"/>
              <a:t>MW21-12</a:t>
            </a:r>
          </a:p>
        </p:txBody>
      </p:sp>
      <p:graphicFrame>
        <p:nvGraphicFramePr>
          <p:cNvPr id="5" name="Chart 4">
            <a:extLst>
              <a:ext uri="{FF2B5EF4-FFF2-40B4-BE49-F238E27FC236}">
                <a16:creationId xmlns:a16="http://schemas.microsoft.com/office/drawing/2014/main" id="{F119F5EC-F86C-4822-8351-61014E657569}"/>
              </a:ext>
            </a:extLst>
          </p:cNvPr>
          <p:cNvGraphicFramePr>
            <a:graphicFrameLocks/>
          </p:cNvGraphicFramePr>
          <p:nvPr/>
        </p:nvGraphicFramePr>
        <p:xfrm>
          <a:off x="1708841" y="758358"/>
          <a:ext cx="8774318" cy="5341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1749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35037-95CF-B232-A4D0-EA208F3E0FB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BADC2A-C010-230E-6508-5C37AD9338E1}"/>
              </a:ext>
            </a:extLst>
          </p:cNvPr>
          <p:cNvSpPr>
            <a:spLocks noGrp="1"/>
          </p:cNvSpPr>
          <p:nvPr>
            <p:ph type="ftr" sz="quarter" idx="10"/>
          </p:nvPr>
        </p:nvSpPr>
        <p:spPr/>
        <p:txBody>
          <a:bodyPr/>
          <a:lstStyle/>
          <a:p>
            <a:pPr>
              <a:spcAft>
                <a:spcPts val="600"/>
              </a:spcAft>
            </a:pPr>
            <a:r>
              <a:rPr lang="en-US" dirty="0"/>
              <a:t>Current Remediation Efforts &amp; Progress – </a:t>
            </a:r>
            <a:r>
              <a:rPr lang="en-US" dirty="0" err="1"/>
              <a:t>ConC</a:t>
            </a:r>
            <a:r>
              <a:rPr lang="en-US" dirty="0"/>
              <a:t> vs. Time Plots</a:t>
            </a:r>
          </a:p>
        </p:txBody>
      </p:sp>
      <p:sp>
        <p:nvSpPr>
          <p:cNvPr id="4" name="TextBox 3">
            <a:extLst>
              <a:ext uri="{FF2B5EF4-FFF2-40B4-BE49-F238E27FC236}">
                <a16:creationId xmlns:a16="http://schemas.microsoft.com/office/drawing/2014/main" id="{8FEE03A2-3B72-1086-72BD-1386E1AC6DE0}"/>
              </a:ext>
            </a:extLst>
          </p:cNvPr>
          <p:cNvSpPr txBox="1"/>
          <p:nvPr/>
        </p:nvSpPr>
        <p:spPr>
          <a:xfrm>
            <a:off x="5503530" y="424932"/>
            <a:ext cx="1184940" cy="369332"/>
          </a:xfrm>
          <a:prstGeom prst="rect">
            <a:avLst/>
          </a:prstGeom>
          <a:noFill/>
        </p:spPr>
        <p:txBody>
          <a:bodyPr wrap="none" rtlCol="0">
            <a:spAutoFit/>
          </a:bodyPr>
          <a:lstStyle/>
          <a:p>
            <a:r>
              <a:rPr lang="en-US" dirty="0"/>
              <a:t>MW21-12</a:t>
            </a:r>
          </a:p>
        </p:txBody>
      </p:sp>
      <p:graphicFrame>
        <p:nvGraphicFramePr>
          <p:cNvPr id="5" name="Chart 4">
            <a:extLst>
              <a:ext uri="{FF2B5EF4-FFF2-40B4-BE49-F238E27FC236}">
                <a16:creationId xmlns:a16="http://schemas.microsoft.com/office/drawing/2014/main" id="{47A0548B-DFB0-26B6-1B9F-E5169952C27D}"/>
              </a:ext>
            </a:extLst>
          </p:cNvPr>
          <p:cNvGraphicFramePr>
            <a:graphicFrameLocks/>
          </p:cNvGraphicFramePr>
          <p:nvPr/>
        </p:nvGraphicFramePr>
        <p:xfrm>
          <a:off x="1708841" y="758358"/>
          <a:ext cx="8774318" cy="534128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B22702BF-1F02-EA8C-FB1C-02C9840EFE39}"/>
              </a:ext>
            </a:extLst>
          </p:cNvPr>
          <p:cNvCxnSpPr>
            <a:cxnSpLocks/>
          </p:cNvCxnSpPr>
          <p:nvPr/>
        </p:nvCxnSpPr>
        <p:spPr>
          <a:xfrm>
            <a:off x="4989802" y="1127690"/>
            <a:ext cx="0" cy="378046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DEF4E9EE-4384-2B13-414F-055AC8F28B38}"/>
              </a:ext>
            </a:extLst>
          </p:cNvPr>
          <p:cNvCxnSpPr>
            <a:cxnSpLocks/>
          </p:cNvCxnSpPr>
          <p:nvPr/>
        </p:nvCxnSpPr>
        <p:spPr>
          <a:xfrm>
            <a:off x="6081144" y="1127690"/>
            <a:ext cx="0" cy="378046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A722BF41-E4B4-8EAE-580C-1EEBD9C26C80}"/>
              </a:ext>
            </a:extLst>
          </p:cNvPr>
          <p:cNvCxnSpPr>
            <a:cxnSpLocks/>
          </p:cNvCxnSpPr>
          <p:nvPr/>
        </p:nvCxnSpPr>
        <p:spPr>
          <a:xfrm>
            <a:off x="7105193" y="1127690"/>
            <a:ext cx="0" cy="378046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3F21F8E6-D74B-3519-0C68-8819337C41AE}"/>
              </a:ext>
            </a:extLst>
          </p:cNvPr>
          <p:cNvCxnSpPr>
            <a:cxnSpLocks/>
          </p:cNvCxnSpPr>
          <p:nvPr/>
        </p:nvCxnSpPr>
        <p:spPr>
          <a:xfrm>
            <a:off x="7644399" y="1127690"/>
            <a:ext cx="0" cy="378046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EAB08CB2-D7F8-DBE2-9557-578669E21B74}"/>
              </a:ext>
            </a:extLst>
          </p:cNvPr>
          <p:cNvCxnSpPr>
            <a:cxnSpLocks/>
          </p:cNvCxnSpPr>
          <p:nvPr/>
        </p:nvCxnSpPr>
        <p:spPr>
          <a:xfrm flipH="1">
            <a:off x="4989802" y="878120"/>
            <a:ext cx="3190529" cy="469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BECDEA0-3444-92CB-86F9-FFDAD4CE6854}"/>
              </a:ext>
            </a:extLst>
          </p:cNvPr>
          <p:cNvCxnSpPr>
            <a:cxnSpLocks/>
          </p:cNvCxnSpPr>
          <p:nvPr/>
        </p:nvCxnSpPr>
        <p:spPr>
          <a:xfrm flipH="1">
            <a:off x="6110857" y="870466"/>
            <a:ext cx="2113387" cy="4770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C5FB8F9-FC39-7BB1-08A7-6B4E0306E1C2}"/>
              </a:ext>
            </a:extLst>
          </p:cNvPr>
          <p:cNvCxnSpPr>
            <a:cxnSpLocks/>
          </p:cNvCxnSpPr>
          <p:nvPr/>
        </p:nvCxnSpPr>
        <p:spPr>
          <a:xfrm flipH="1">
            <a:off x="7148340" y="878120"/>
            <a:ext cx="1064359" cy="469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A8C884F-00A3-5095-8656-4B2C91392DE6}"/>
              </a:ext>
            </a:extLst>
          </p:cNvPr>
          <p:cNvCxnSpPr>
            <a:cxnSpLocks/>
          </p:cNvCxnSpPr>
          <p:nvPr/>
        </p:nvCxnSpPr>
        <p:spPr>
          <a:xfrm flipH="1">
            <a:off x="7680519" y="878120"/>
            <a:ext cx="555065" cy="4694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357BB0-72C0-94D1-3DA0-A880BC825F43}"/>
              </a:ext>
            </a:extLst>
          </p:cNvPr>
          <p:cNvSpPr txBox="1"/>
          <p:nvPr/>
        </p:nvSpPr>
        <p:spPr>
          <a:xfrm>
            <a:off x="6763184" y="501134"/>
            <a:ext cx="4326826" cy="369332"/>
          </a:xfrm>
          <a:prstGeom prst="rect">
            <a:avLst/>
          </a:prstGeom>
          <a:noFill/>
        </p:spPr>
        <p:txBody>
          <a:bodyPr wrap="none" rtlCol="0">
            <a:spAutoFit/>
          </a:bodyPr>
          <a:lstStyle/>
          <a:p>
            <a:r>
              <a:rPr lang="en-US" dirty="0" err="1"/>
              <a:t>Plumestop</a:t>
            </a:r>
            <a:r>
              <a:rPr lang="en-US" dirty="0"/>
              <a:t>/</a:t>
            </a:r>
            <a:r>
              <a:rPr lang="en-US" dirty="0" err="1"/>
              <a:t>SmZVI</a:t>
            </a:r>
            <a:r>
              <a:rPr lang="en-US" dirty="0"/>
              <a:t> injections near to well</a:t>
            </a:r>
          </a:p>
        </p:txBody>
      </p:sp>
    </p:spTree>
    <p:extLst>
      <p:ext uri="{BB962C8B-B14F-4D97-AF65-F5344CB8AC3E}">
        <p14:creationId xmlns:p14="http://schemas.microsoft.com/office/powerpoint/2010/main" val="3469162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21B47-EA76-2548-D546-8EDF0C20492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A8FB90C-89ED-A643-8BE9-7EDE03ACEC14}"/>
              </a:ext>
            </a:extLst>
          </p:cNvPr>
          <p:cNvSpPr>
            <a:spLocks noGrp="1"/>
          </p:cNvSpPr>
          <p:nvPr>
            <p:ph type="ftr" sz="quarter" idx="10"/>
          </p:nvPr>
        </p:nvSpPr>
        <p:spPr/>
        <p:txBody>
          <a:bodyPr/>
          <a:lstStyle/>
          <a:p>
            <a:pPr>
              <a:spcAft>
                <a:spcPts val="600"/>
              </a:spcAft>
            </a:pPr>
            <a:r>
              <a:rPr lang="en-US" dirty="0"/>
              <a:t>Current Remediation Efforts &amp; Progress – </a:t>
            </a:r>
            <a:r>
              <a:rPr lang="en-US" dirty="0" err="1"/>
              <a:t>ConC</a:t>
            </a:r>
            <a:r>
              <a:rPr lang="en-US" dirty="0"/>
              <a:t> vs. Time Plots</a:t>
            </a:r>
          </a:p>
        </p:txBody>
      </p:sp>
      <p:sp>
        <p:nvSpPr>
          <p:cNvPr id="4" name="TextBox 3">
            <a:extLst>
              <a:ext uri="{FF2B5EF4-FFF2-40B4-BE49-F238E27FC236}">
                <a16:creationId xmlns:a16="http://schemas.microsoft.com/office/drawing/2014/main" id="{13ECCEFB-AF5B-9C57-37AC-02A8B0EFC908}"/>
              </a:ext>
            </a:extLst>
          </p:cNvPr>
          <p:cNvSpPr txBox="1"/>
          <p:nvPr/>
        </p:nvSpPr>
        <p:spPr>
          <a:xfrm>
            <a:off x="5509942" y="424932"/>
            <a:ext cx="1172116" cy="369332"/>
          </a:xfrm>
          <a:prstGeom prst="rect">
            <a:avLst/>
          </a:prstGeom>
          <a:noFill/>
        </p:spPr>
        <p:txBody>
          <a:bodyPr wrap="none" rtlCol="0">
            <a:spAutoFit/>
          </a:bodyPr>
          <a:lstStyle/>
          <a:p>
            <a:r>
              <a:rPr lang="en-US" dirty="0"/>
              <a:t>ML22-4-7</a:t>
            </a:r>
          </a:p>
        </p:txBody>
      </p:sp>
      <p:graphicFrame>
        <p:nvGraphicFramePr>
          <p:cNvPr id="5" name="Chart 4">
            <a:extLst>
              <a:ext uri="{FF2B5EF4-FFF2-40B4-BE49-F238E27FC236}">
                <a16:creationId xmlns:a16="http://schemas.microsoft.com/office/drawing/2014/main" id="{71005AED-311A-4541-A1BC-F89D7595A381}"/>
              </a:ext>
            </a:extLst>
          </p:cNvPr>
          <p:cNvGraphicFramePr>
            <a:graphicFrameLocks/>
          </p:cNvGraphicFramePr>
          <p:nvPr/>
        </p:nvGraphicFramePr>
        <p:xfrm>
          <a:off x="1708841" y="758358"/>
          <a:ext cx="8774318" cy="5341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546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632A7-45E4-6642-2D4C-4E40EC2B1CE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36FB6F-E857-F587-8951-5F1A7213DE98}"/>
              </a:ext>
            </a:extLst>
          </p:cNvPr>
          <p:cNvSpPr>
            <a:spLocks noGrp="1"/>
          </p:cNvSpPr>
          <p:nvPr>
            <p:ph type="ftr" sz="quarter" idx="10"/>
          </p:nvPr>
        </p:nvSpPr>
        <p:spPr/>
        <p:txBody>
          <a:bodyPr/>
          <a:lstStyle/>
          <a:p>
            <a:r>
              <a:rPr lang="en-US" dirty="0"/>
              <a:t>Current Remediation Efforts &amp; Progress </a:t>
            </a:r>
          </a:p>
        </p:txBody>
      </p:sp>
      <p:sp>
        <p:nvSpPr>
          <p:cNvPr id="5" name="TextBox 4">
            <a:extLst>
              <a:ext uri="{FF2B5EF4-FFF2-40B4-BE49-F238E27FC236}">
                <a16:creationId xmlns:a16="http://schemas.microsoft.com/office/drawing/2014/main" id="{D1E4D167-72F7-825A-1054-B45B506AAF77}"/>
              </a:ext>
            </a:extLst>
          </p:cNvPr>
          <p:cNvSpPr txBox="1"/>
          <p:nvPr/>
        </p:nvSpPr>
        <p:spPr>
          <a:xfrm>
            <a:off x="3955551" y="2274838"/>
            <a:ext cx="5986408" cy="2308324"/>
          </a:xfrm>
          <a:prstGeom prst="rect">
            <a:avLst/>
          </a:prstGeom>
          <a:noFill/>
        </p:spPr>
        <p:txBody>
          <a:bodyPr wrap="square">
            <a:spAutoFit/>
          </a:bodyPr>
          <a:lstStyle/>
          <a:p>
            <a:r>
              <a:rPr lang="en-US" sz="4800" b="1" dirty="0">
                <a:latin typeface="+mj-lt"/>
              </a:rPr>
              <a:t>Approximate Plume Volume Reduction Since March 2023</a:t>
            </a:r>
          </a:p>
        </p:txBody>
      </p:sp>
      <p:sp>
        <p:nvSpPr>
          <p:cNvPr id="6" name="Oval 5">
            <a:extLst>
              <a:ext uri="{FF2B5EF4-FFF2-40B4-BE49-F238E27FC236}">
                <a16:creationId xmlns:a16="http://schemas.microsoft.com/office/drawing/2014/main" id="{5536BEEF-26A1-F57B-2A8A-B12EF2EDFE87}"/>
              </a:ext>
            </a:extLst>
          </p:cNvPr>
          <p:cNvSpPr>
            <a:spLocks noGrp="1" noRot="1" noMove="1" noResize="1" noEditPoints="1" noAdjustHandles="1" noChangeArrowheads="1" noChangeShapeType="1"/>
          </p:cNvSpPr>
          <p:nvPr/>
        </p:nvSpPr>
        <p:spPr>
          <a:xfrm>
            <a:off x="1982912" y="2576245"/>
            <a:ext cx="1705510" cy="1705510"/>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832CE2D7-C30E-24AB-9733-CC89F3D0E1DB}"/>
              </a:ext>
            </a:extLst>
          </p:cNvPr>
          <p:cNvCxnSpPr>
            <a:cxnSpLocks/>
            <a:stCxn id="6" idx="0"/>
          </p:cNvCxnSpPr>
          <p:nvPr/>
        </p:nvCxnSpPr>
        <p:spPr>
          <a:xfrm flipV="1">
            <a:off x="2835667" y="609600"/>
            <a:ext cx="0" cy="1966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5656AC4-BBA9-9C25-8582-4A7669B0A06B}"/>
              </a:ext>
            </a:extLst>
          </p:cNvPr>
          <p:cNvCxnSpPr>
            <a:cxnSpLocks noGrp="1" noRot="1" noMove="1" noResize="1" noEditPoints="1" noAdjustHandles="1" noChangeArrowheads="1" noChangeShapeType="1"/>
          </p:cNvCxnSpPr>
          <p:nvPr/>
        </p:nvCxnSpPr>
        <p:spPr>
          <a:xfrm flipV="1">
            <a:off x="2835667" y="4281755"/>
            <a:ext cx="0" cy="1966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9BAC04-6C71-1362-8AB6-399A42A87C55}"/>
              </a:ext>
            </a:extLst>
          </p:cNvPr>
          <p:cNvSpPr txBox="1"/>
          <p:nvPr/>
        </p:nvSpPr>
        <p:spPr>
          <a:xfrm>
            <a:off x="2250041" y="2967335"/>
            <a:ext cx="1150705" cy="923330"/>
          </a:xfrm>
          <a:prstGeom prst="rect">
            <a:avLst/>
          </a:prstGeom>
          <a:noFill/>
        </p:spPr>
        <p:txBody>
          <a:bodyPr wrap="square" rtlCol="0">
            <a:spAutoFit/>
          </a:bodyPr>
          <a:lstStyle/>
          <a:p>
            <a:pPr algn="ctr"/>
            <a:r>
              <a:rPr lang="en-US" sz="5400" b="1" dirty="0">
                <a:latin typeface="+mj-lt"/>
              </a:rPr>
              <a:t>3C</a:t>
            </a:r>
            <a:endParaRPr lang="en-CA" sz="5400" b="1" dirty="0">
              <a:latin typeface="+mj-lt"/>
            </a:endParaRPr>
          </a:p>
        </p:txBody>
      </p:sp>
    </p:spTree>
    <p:extLst>
      <p:ext uri="{BB962C8B-B14F-4D97-AF65-F5344CB8AC3E}">
        <p14:creationId xmlns:p14="http://schemas.microsoft.com/office/powerpoint/2010/main" val="2857757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C3B2B-E675-3E8D-7C3A-BC66C1A4B88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B99E1E-EF16-4470-FAD3-023CE9EA9BA0}"/>
              </a:ext>
            </a:extLst>
          </p:cNvPr>
          <p:cNvSpPr>
            <a:spLocks noGrp="1"/>
          </p:cNvSpPr>
          <p:nvPr>
            <p:ph type="ftr" sz="quarter" idx="10"/>
          </p:nvPr>
        </p:nvSpPr>
        <p:spPr/>
        <p:txBody>
          <a:bodyPr/>
          <a:lstStyle/>
          <a:p>
            <a:pPr>
              <a:spcAft>
                <a:spcPts val="600"/>
              </a:spcAft>
            </a:pPr>
            <a:r>
              <a:rPr lang="en-US" dirty="0"/>
              <a:t>Current Remediation Efforts &amp; Progress – Plume Volume</a:t>
            </a:r>
          </a:p>
        </p:txBody>
      </p:sp>
      <p:graphicFrame>
        <p:nvGraphicFramePr>
          <p:cNvPr id="3" name="Table 2">
            <a:extLst>
              <a:ext uri="{FF2B5EF4-FFF2-40B4-BE49-F238E27FC236}">
                <a16:creationId xmlns:a16="http://schemas.microsoft.com/office/drawing/2014/main" id="{F7A2FD98-193A-9313-DB81-1E11BB9048E1}"/>
              </a:ext>
            </a:extLst>
          </p:cNvPr>
          <p:cNvGraphicFramePr>
            <a:graphicFrameLocks noGrp="1"/>
          </p:cNvGraphicFramePr>
          <p:nvPr>
            <p:extLst>
              <p:ext uri="{D42A27DB-BD31-4B8C-83A1-F6EECF244321}">
                <p14:modId xmlns:p14="http://schemas.microsoft.com/office/powerpoint/2010/main" val="4281601535"/>
              </p:ext>
            </p:extLst>
          </p:nvPr>
        </p:nvGraphicFramePr>
        <p:xfrm>
          <a:off x="1460013" y="1685339"/>
          <a:ext cx="9993086" cy="3238277"/>
        </p:xfrm>
        <a:graphic>
          <a:graphicData uri="http://schemas.openxmlformats.org/drawingml/2006/table">
            <a:tbl>
              <a:tblPr firstRow="1" firstCol="1" bandRow="1"/>
              <a:tblGrid>
                <a:gridCol w="1513114">
                  <a:extLst>
                    <a:ext uri="{9D8B030D-6E8A-4147-A177-3AD203B41FA5}">
                      <a16:colId xmlns:a16="http://schemas.microsoft.com/office/drawing/2014/main" val="3401363997"/>
                    </a:ext>
                  </a:extLst>
                </a:gridCol>
                <a:gridCol w="892629">
                  <a:extLst>
                    <a:ext uri="{9D8B030D-6E8A-4147-A177-3AD203B41FA5}">
                      <a16:colId xmlns:a16="http://schemas.microsoft.com/office/drawing/2014/main" val="4053274224"/>
                    </a:ext>
                  </a:extLst>
                </a:gridCol>
                <a:gridCol w="1524000">
                  <a:extLst>
                    <a:ext uri="{9D8B030D-6E8A-4147-A177-3AD203B41FA5}">
                      <a16:colId xmlns:a16="http://schemas.microsoft.com/office/drawing/2014/main" val="1873056990"/>
                    </a:ext>
                  </a:extLst>
                </a:gridCol>
                <a:gridCol w="1545771">
                  <a:extLst>
                    <a:ext uri="{9D8B030D-6E8A-4147-A177-3AD203B41FA5}">
                      <a16:colId xmlns:a16="http://schemas.microsoft.com/office/drawing/2014/main" val="3194928910"/>
                    </a:ext>
                  </a:extLst>
                </a:gridCol>
                <a:gridCol w="1349829">
                  <a:extLst>
                    <a:ext uri="{9D8B030D-6E8A-4147-A177-3AD203B41FA5}">
                      <a16:colId xmlns:a16="http://schemas.microsoft.com/office/drawing/2014/main" val="739708620"/>
                    </a:ext>
                  </a:extLst>
                </a:gridCol>
                <a:gridCol w="1567543">
                  <a:extLst>
                    <a:ext uri="{9D8B030D-6E8A-4147-A177-3AD203B41FA5}">
                      <a16:colId xmlns:a16="http://schemas.microsoft.com/office/drawing/2014/main" val="3456511230"/>
                    </a:ext>
                  </a:extLst>
                </a:gridCol>
                <a:gridCol w="1600200">
                  <a:extLst>
                    <a:ext uri="{9D8B030D-6E8A-4147-A177-3AD203B41FA5}">
                      <a16:colId xmlns:a16="http://schemas.microsoft.com/office/drawing/2014/main" val="264201398"/>
                    </a:ext>
                  </a:extLst>
                </a:gridCol>
              </a:tblGrid>
              <a:tr h="1437177">
                <a:tc>
                  <a:txBody>
                    <a:bodyPr/>
                    <a:lstStyle/>
                    <a:p>
                      <a:pPr marL="0" marR="0" algn="ctr">
                        <a:lnSpc>
                          <a:spcPct val="100000"/>
                        </a:lnSpc>
                        <a:spcBef>
                          <a:spcPts val="0"/>
                        </a:spcBef>
                        <a:spcAft>
                          <a:spcPts val="0"/>
                        </a:spcAft>
                      </a:pPr>
                      <a:r>
                        <a:rPr lang="en-US" sz="1500" b="1" dirty="0">
                          <a:effectLst/>
                        </a:rPr>
                        <a:t>Chlorinated VOC </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12700" cmpd="sng">
                      <a:noFill/>
                      <a:prstDash val="soli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1" dirty="0">
                          <a:effectLst/>
                        </a:rPr>
                        <a:t>RBTC (</a:t>
                      </a:r>
                      <a:r>
                        <a:rPr lang="en-US" sz="1500" b="1" u="none" dirty="0">
                          <a:effectLst/>
                        </a:rPr>
                        <a:t>µ</a:t>
                      </a:r>
                      <a:r>
                        <a:rPr lang="en-US" sz="1500" b="1" dirty="0">
                          <a:effectLst/>
                        </a:rPr>
                        <a:t>g/L)</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1" dirty="0">
                          <a:effectLst/>
                        </a:rPr>
                        <a:t>March 2023 model Volume (m</a:t>
                      </a:r>
                      <a:r>
                        <a:rPr lang="en-US" sz="1500" b="1" baseline="30000" dirty="0">
                          <a:effectLst/>
                        </a:rPr>
                        <a:t>3</a:t>
                      </a:r>
                      <a:r>
                        <a:rPr lang="en-US" sz="1500" b="1" dirty="0">
                          <a:effectLst/>
                        </a:rPr>
                        <a:t>)</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1" dirty="0">
                          <a:effectLst/>
                        </a:rPr>
                        <a:t>November 2025 model Volume (m</a:t>
                      </a:r>
                      <a:r>
                        <a:rPr lang="en-US" sz="1500" b="1" baseline="30000" dirty="0">
                          <a:effectLst/>
                        </a:rPr>
                        <a:t>3</a:t>
                      </a:r>
                      <a:r>
                        <a:rPr lang="en-US" sz="1500" b="1" dirty="0">
                          <a:effectLst/>
                        </a:rPr>
                        <a:t>)</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1" dirty="0">
                          <a:effectLst/>
                        </a:rPr>
                        <a:t>Percent Reduction of Modelled Volume (%)</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1500" b="1" dirty="0">
                          <a:effectLst/>
                        </a:rPr>
                        <a:t>March 2023 Maximum Concentration (</a:t>
                      </a:r>
                      <a:r>
                        <a:rPr lang="en-US" sz="1500" b="1" u="none" dirty="0">
                          <a:effectLst/>
                        </a:rPr>
                        <a:t>µ</a:t>
                      </a:r>
                      <a:r>
                        <a:rPr lang="en-US" sz="1500" b="1" dirty="0">
                          <a:effectLst/>
                        </a:rPr>
                        <a:t>g/L)</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500" b="1" dirty="0">
                          <a:effectLst/>
                        </a:rPr>
                        <a:t>November 2025 Maximum Concentration (</a:t>
                      </a:r>
                      <a:r>
                        <a:rPr lang="en-US" sz="1500" b="1" u="none" dirty="0">
                          <a:effectLst/>
                        </a:rPr>
                        <a:t>µ</a:t>
                      </a:r>
                      <a:r>
                        <a:rPr lang="en-US" sz="1500" b="1" dirty="0">
                          <a:effectLst/>
                        </a:rPr>
                        <a:t>g/L)</a:t>
                      </a:r>
                      <a:endParaRPr lang="en-US" sz="15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12700" cmpd="sng">
                      <a:noFill/>
                      <a:prstDash val="soli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1435931"/>
                  </a:ext>
                </a:extLst>
              </a:tr>
              <a:tr h="450275">
                <a:tc>
                  <a:txBody>
                    <a:bodyPr/>
                    <a:lstStyle/>
                    <a:p>
                      <a:pPr marL="0" marR="0" algn="ctr">
                        <a:lnSpc>
                          <a:spcPts val="1400"/>
                        </a:lnSpc>
                        <a:spcBef>
                          <a:spcPts val="0"/>
                        </a:spcBef>
                        <a:spcAft>
                          <a:spcPts val="0"/>
                        </a:spcAft>
                      </a:pPr>
                      <a:r>
                        <a:rPr lang="en-US" sz="1500" dirty="0">
                          <a:effectLst/>
                        </a:rPr>
                        <a:t>PCE </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12700" cmpd="sng">
                      <a:noFill/>
                      <a:prstDash val="soli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a:effectLst/>
                        </a:rPr>
                        <a:t>5 </a:t>
                      </a:r>
                      <a:endParaRPr lang="en-US"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22,871</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626</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97</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420</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21</a:t>
                      </a:r>
                    </a:p>
                  </a:txBody>
                  <a:tcPr marL="54590" marR="54590" marT="0" marB="0" anchor="ctr">
                    <a:lnL w="6350" cap="flat" cmpd="sng" algn="ctr">
                      <a:solidFill>
                        <a:schemeClr val="tx1"/>
                      </a:solidFill>
                      <a:prstDash val="solid"/>
                      <a:round/>
                      <a:headEnd type="none" w="med" len="med"/>
                      <a:tailEnd type="none" w="med" len="med"/>
                    </a:lnL>
                    <a:lnR w="12700" cmpd="sng">
                      <a:noFill/>
                      <a:prstDash val="soli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619547"/>
                  </a:ext>
                </a:extLst>
              </a:tr>
              <a:tr h="450275">
                <a:tc>
                  <a:txBody>
                    <a:bodyPr/>
                    <a:lstStyle/>
                    <a:p>
                      <a:pPr marL="0" marR="0" algn="ctr">
                        <a:lnSpc>
                          <a:spcPts val="1400"/>
                        </a:lnSpc>
                        <a:spcBef>
                          <a:spcPts val="0"/>
                        </a:spcBef>
                        <a:spcAft>
                          <a:spcPts val="0"/>
                        </a:spcAft>
                      </a:pPr>
                      <a:r>
                        <a:rPr lang="en-US" sz="1500">
                          <a:effectLst/>
                        </a:rPr>
                        <a:t>TCE </a:t>
                      </a:r>
                      <a:endParaRPr lang="en-US"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a:effectLst/>
                        </a:rPr>
                        <a:t>50 </a:t>
                      </a:r>
                      <a:endParaRPr lang="en-US"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2,008</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0.1</a:t>
                      </a: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99</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140</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66</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998226"/>
                  </a:ext>
                </a:extLst>
              </a:tr>
              <a:tr h="450275">
                <a:tc>
                  <a:txBody>
                    <a:bodyPr/>
                    <a:lstStyle/>
                    <a:p>
                      <a:pPr marL="0" marR="0" algn="ctr">
                        <a:lnSpc>
                          <a:spcPts val="1400"/>
                        </a:lnSpc>
                        <a:spcBef>
                          <a:spcPts val="0"/>
                        </a:spcBef>
                        <a:spcAft>
                          <a:spcPts val="0"/>
                        </a:spcAft>
                      </a:pPr>
                      <a:r>
                        <a:rPr lang="en-US" sz="1500" dirty="0">
                          <a:effectLst/>
                        </a:rPr>
                        <a:t>cis-1,2 DCE </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a:effectLst/>
                        </a:rPr>
                        <a:t>70 </a:t>
                      </a:r>
                      <a:endParaRPr lang="en-US"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3,209</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934</a:t>
                      </a: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70</a:t>
                      </a: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1,200</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490</a:t>
                      </a:r>
                    </a:p>
                  </a:txBody>
                  <a:tcPr marL="54590" marR="54590" marT="0" marB="0" anchor="ct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23159"/>
                  </a:ext>
                </a:extLst>
              </a:tr>
              <a:tr h="450275">
                <a:tc>
                  <a:txBody>
                    <a:bodyPr/>
                    <a:lstStyle/>
                    <a:p>
                      <a:pPr marL="0" marR="0" algn="ctr">
                        <a:lnSpc>
                          <a:spcPts val="1400"/>
                        </a:lnSpc>
                        <a:spcBef>
                          <a:spcPts val="0"/>
                        </a:spcBef>
                        <a:spcAft>
                          <a:spcPts val="0"/>
                        </a:spcAft>
                      </a:pPr>
                      <a:r>
                        <a:rPr lang="en-US" sz="1500" dirty="0">
                          <a:effectLst/>
                        </a:rPr>
                        <a:t>VC </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12700" cmpd="sng">
                      <a:noFill/>
                      <a:prstDash val="soli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a:effectLst/>
                        </a:rPr>
                        <a:t>2 </a:t>
                      </a:r>
                      <a:endParaRPr lang="en-US"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11,449</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3,872</a:t>
                      </a: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latin typeface="Arial" panose="020B0604020202020204" pitchFamily="34" charset="0"/>
                          <a:ea typeface="Times New Roman" panose="02020603050405020304" pitchFamily="18" charset="0"/>
                          <a:cs typeface="Times New Roman" panose="02020603050405020304" pitchFamily="18" charset="0"/>
                        </a:rPr>
                        <a:t>67</a:t>
                      </a: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effectLst/>
                        </a:rPr>
                        <a:t>36</a:t>
                      </a:r>
                      <a:endParaRPr lang="en-US"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4590" marR="5459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400"/>
                        </a:lnSpc>
                        <a:spcBef>
                          <a:spcPts val="0"/>
                        </a:spcBef>
                        <a:spcAft>
                          <a:spcPts val="0"/>
                        </a:spcAft>
                      </a:pPr>
                      <a:r>
                        <a:rPr lang="en-US" sz="15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85</a:t>
                      </a:r>
                    </a:p>
                  </a:txBody>
                  <a:tcPr marL="54590" marR="54590" marT="0" marB="0" anchor="ctr">
                    <a:lnL w="6350" cap="flat" cmpd="sng" algn="ctr">
                      <a:solidFill>
                        <a:schemeClr val="tx1"/>
                      </a:solidFill>
                      <a:prstDash val="solid"/>
                      <a:round/>
                      <a:headEnd type="none" w="med" len="med"/>
                      <a:tailEnd type="none" w="med" len="med"/>
                    </a:lnL>
                    <a:lnR w="12700" cmpd="sng">
                      <a:noFill/>
                      <a:prstDash val="soli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7929564"/>
                  </a:ext>
                </a:extLst>
              </a:tr>
            </a:tbl>
          </a:graphicData>
        </a:graphic>
      </p:graphicFrame>
    </p:spTree>
    <p:extLst>
      <p:ext uri="{BB962C8B-B14F-4D97-AF65-F5344CB8AC3E}">
        <p14:creationId xmlns:p14="http://schemas.microsoft.com/office/powerpoint/2010/main" val="606838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66C5AE-B79E-86AB-954D-27C17B6FA8DA}"/>
              </a:ext>
            </a:extLst>
          </p:cNvPr>
          <p:cNvSpPr>
            <a:spLocks noGrp="1"/>
          </p:cNvSpPr>
          <p:nvPr>
            <p:ph type="body" sz="quarter" idx="15"/>
          </p:nvPr>
        </p:nvSpPr>
        <p:spPr/>
        <p:txBody>
          <a:bodyPr/>
          <a:lstStyle/>
          <a:p>
            <a:pPr marL="171450" indent="-171450">
              <a:buFont typeface="Arial" panose="020B0604020202020204" pitchFamily="34" charset="0"/>
              <a:buChar char="•"/>
            </a:pPr>
            <a:r>
              <a:rPr lang="en-US" sz="1800" dirty="0"/>
              <a:t>Delineation is important to establish prior to planning a remediation strategy.</a:t>
            </a:r>
          </a:p>
          <a:p>
            <a:pPr marL="171450" indent="-171450">
              <a:buFont typeface="Arial" panose="020B0604020202020204" pitchFamily="34" charset="0"/>
              <a:buChar char="•"/>
            </a:pPr>
            <a:r>
              <a:rPr lang="en-US" sz="1800" dirty="0"/>
              <a:t>Bioremediation across large areas can take time (on the order of 2 years), but this methodology is understood to be effective at reducing PCE through to ethene. </a:t>
            </a:r>
          </a:p>
          <a:p>
            <a:pPr marL="171450" indent="-171450">
              <a:buFont typeface="Arial" panose="020B0604020202020204" pitchFamily="34" charset="0"/>
              <a:buChar char="•"/>
            </a:pPr>
            <a:r>
              <a:rPr lang="en-US" sz="1800" dirty="0"/>
              <a:t>Chemical remediation techniques can be fast acting relative to bioremediation techniques but can produce substantial spikes in VC. </a:t>
            </a:r>
          </a:p>
          <a:p>
            <a:pPr marL="171450" indent="-171450">
              <a:buFont typeface="Arial" panose="020B0604020202020204" pitchFamily="34" charset="0"/>
              <a:buChar char="•"/>
            </a:pPr>
            <a:r>
              <a:rPr lang="en-US" sz="1800" dirty="0"/>
              <a:t>The combination of these techniques can be utilized in unison to gain the advantages of both techniques and avoid many of the disadvantages. </a:t>
            </a:r>
          </a:p>
          <a:p>
            <a:pPr marL="171450" indent="-171450">
              <a:buFont typeface="Arial" panose="020B0604020202020204" pitchFamily="34" charset="0"/>
              <a:buChar char="•"/>
            </a:pPr>
            <a:endParaRPr lang="en-US" sz="1800" dirty="0"/>
          </a:p>
          <a:p>
            <a:pPr marL="171450" indent="-171450">
              <a:buFont typeface="Arial" panose="020B0604020202020204" pitchFamily="34" charset="0"/>
              <a:buChar char="•"/>
            </a:pPr>
            <a:endParaRPr lang="en-CA" sz="1800" dirty="0"/>
          </a:p>
        </p:txBody>
      </p:sp>
      <p:sp>
        <p:nvSpPr>
          <p:cNvPr id="6" name="Title 5">
            <a:extLst>
              <a:ext uri="{FF2B5EF4-FFF2-40B4-BE49-F238E27FC236}">
                <a16:creationId xmlns:a16="http://schemas.microsoft.com/office/drawing/2014/main" id="{A413BC39-0F0C-8531-9A6E-3F7DC5DC54F3}"/>
              </a:ext>
            </a:extLst>
          </p:cNvPr>
          <p:cNvSpPr>
            <a:spLocks noGrp="1"/>
          </p:cNvSpPr>
          <p:nvPr>
            <p:ph type="title"/>
          </p:nvPr>
        </p:nvSpPr>
        <p:spPr/>
        <p:txBody>
          <a:bodyPr/>
          <a:lstStyle/>
          <a:p>
            <a:r>
              <a:rPr lang="en-US" dirty="0"/>
              <a:t>Lessons Learned</a:t>
            </a:r>
            <a:endParaRPr lang="en-CA" dirty="0"/>
          </a:p>
        </p:txBody>
      </p:sp>
      <p:pic>
        <p:nvPicPr>
          <p:cNvPr id="9" name="Picture Placeholder 3" descr="A machine in a field&#10;&#10;AI-generated content may be incorrect.">
            <a:extLst>
              <a:ext uri="{FF2B5EF4-FFF2-40B4-BE49-F238E27FC236}">
                <a16:creationId xmlns:a16="http://schemas.microsoft.com/office/drawing/2014/main" id="{3911F5C0-CB8C-E3F3-DFBF-CC2B363030AC}"/>
              </a:ext>
            </a:extLst>
          </p:cNvPr>
          <p:cNvPicPr>
            <a:picLocks noChangeAspect="1"/>
          </p:cNvPicPr>
          <p:nvPr/>
        </p:nvPicPr>
        <p:blipFill>
          <a:blip r:embed="rId2" cstate="print">
            <a:extLst>
              <a:ext uri="{28A0092B-C50C-407E-A947-70E740481C1C}">
                <a14:useLocalDpi xmlns:a14="http://schemas.microsoft.com/office/drawing/2010/main" val="0"/>
              </a:ext>
            </a:extLst>
          </a:blip>
          <a:srcRect l="2361" r="44550"/>
          <a:stretch/>
        </p:blipFill>
        <p:spPr>
          <a:xfrm>
            <a:off x="750851" y="152400"/>
            <a:ext cx="4638672" cy="6553200"/>
          </a:xfrm>
          <a:prstGeom prst="roundRect">
            <a:avLst>
              <a:gd name="adj" fmla="val 1378"/>
            </a:avLst>
          </a:prstGeom>
          <a:noFill/>
        </p:spPr>
      </p:pic>
    </p:spTree>
    <p:extLst>
      <p:ext uri="{BB962C8B-B14F-4D97-AF65-F5344CB8AC3E}">
        <p14:creationId xmlns:p14="http://schemas.microsoft.com/office/powerpoint/2010/main" val="3477738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Situ Remediation Services Ltd | LinkedIn">
            <a:extLst>
              <a:ext uri="{FF2B5EF4-FFF2-40B4-BE49-F238E27FC236}">
                <a16:creationId xmlns:a16="http://schemas.microsoft.com/office/drawing/2014/main" id="{6027917E-4A25-CFA0-FFEC-336239A09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773" y="3384388"/>
            <a:ext cx="1555587" cy="1555587"/>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0A824279-A6FF-690C-B7A8-350A2D6F0DFD}"/>
              </a:ext>
            </a:extLst>
          </p:cNvPr>
          <p:cNvCxnSpPr>
            <a:cxnSpLocks/>
          </p:cNvCxnSpPr>
          <p:nvPr/>
        </p:nvCxnSpPr>
        <p:spPr>
          <a:xfrm>
            <a:off x="423746" y="1241307"/>
            <a:ext cx="49434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Placeholder 3" descr="A machine in a field&#10;&#10;AI-generated content may be incorrect.">
            <a:extLst>
              <a:ext uri="{FF2B5EF4-FFF2-40B4-BE49-F238E27FC236}">
                <a16:creationId xmlns:a16="http://schemas.microsoft.com/office/drawing/2014/main" id="{26578DCF-2894-DDBE-94E6-3F9985C2CE06}"/>
              </a:ext>
            </a:extLst>
          </p:cNvPr>
          <p:cNvPicPr>
            <a:picLocks noChangeAspect="1"/>
          </p:cNvPicPr>
          <p:nvPr/>
        </p:nvPicPr>
        <p:blipFill>
          <a:blip r:embed="rId3" cstate="print">
            <a:extLst>
              <a:ext uri="{28A0092B-C50C-407E-A947-70E740481C1C}">
                <a14:useLocalDpi xmlns:a14="http://schemas.microsoft.com/office/drawing/2010/main" val="0"/>
              </a:ext>
            </a:extLst>
          </a:blip>
          <a:srcRect l="12826" r="14626"/>
          <a:stretch/>
        </p:blipFill>
        <p:spPr>
          <a:xfrm>
            <a:off x="5734167" y="152400"/>
            <a:ext cx="6338888" cy="6553200"/>
          </a:xfrm>
          <a:prstGeom prst="roundRect">
            <a:avLst>
              <a:gd name="adj" fmla="val 1378"/>
            </a:avLst>
          </a:prstGeom>
          <a:noFill/>
        </p:spPr>
      </p:pic>
      <p:cxnSp>
        <p:nvCxnSpPr>
          <p:cNvPr id="4" name="Straight Connector 3">
            <a:extLst>
              <a:ext uri="{FF2B5EF4-FFF2-40B4-BE49-F238E27FC236}">
                <a16:creationId xmlns:a16="http://schemas.microsoft.com/office/drawing/2014/main" id="{9FA0B43A-D20C-1E5F-0D2F-CB692B6F0358}"/>
              </a:ext>
            </a:extLst>
          </p:cNvPr>
          <p:cNvCxnSpPr>
            <a:cxnSpLocks/>
          </p:cNvCxnSpPr>
          <p:nvPr/>
        </p:nvCxnSpPr>
        <p:spPr>
          <a:xfrm>
            <a:off x="423746" y="6188733"/>
            <a:ext cx="49434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7">
            <a:extLst>
              <a:ext uri="{FF2B5EF4-FFF2-40B4-BE49-F238E27FC236}">
                <a16:creationId xmlns:a16="http://schemas.microsoft.com/office/drawing/2014/main" id="{5AF3BF6C-07A2-3A86-8D78-2F4613D3081D}"/>
              </a:ext>
            </a:extLst>
          </p:cNvPr>
          <p:cNvSpPr txBox="1">
            <a:spLocks/>
          </p:cNvSpPr>
          <p:nvPr/>
        </p:nvSpPr>
        <p:spPr>
          <a:xfrm>
            <a:off x="416710" y="2380219"/>
            <a:ext cx="4943475" cy="643052"/>
          </a:xfrm>
          <a:prstGeom prst="rect">
            <a:avLst/>
          </a:prstGeom>
        </p:spPr>
        <p:txBody>
          <a:bodyPr/>
          <a:lstStyle>
            <a:lvl1pPr algn="l" defTabSz="685800" rtl="0" eaLnBrk="1" latinLnBrk="0" hangingPunct="1">
              <a:lnSpc>
                <a:spcPct val="90000"/>
              </a:lnSpc>
              <a:spcBef>
                <a:spcPct val="0"/>
              </a:spcBef>
              <a:buNone/>
              <a:defRPr sz="3200" b="1" kern="1200" spc="-40" baseline="0">
                <a:solidFill>
                  <a:schemeClr val="tx1"/>
                </a:solidFill>
                <a:latin typeface="Amasis MT Pro" panose="02040504050005020304" pitchFamily="18" charset="0"/>
                <a:ea typeface="Roboto" panose="02000000000000000000" pitchFamily="2" charset="0"/>
                <a:cs typeface="+mj-cs"/>
              </a:defRPr>
            </a:lvl1pPr>
          </a:lstStyle>
          <a:p>
            <a:pPr algn="ctr"/>
            <a:r>
              <a:rPr lang="en-US" sz="4000" dirty="0"/>
              <a:t>Questions? </a:t>
            </a:r>
          </a:p>
        </p:txBody>
      </p:sp>
      <p:pic>
        <p:nvPicPr>
          <p:cNvPr id="9" name="Picture 8" descr="A black background with white text&#10;&#10;AI-generated content may be incorrect.">
            <a:extLst>
              <a:ext uri="{FF2B5EF4-FFF2-40B4-BE49-F238E27FC236}">
                <a16:creationId xmlns:a16="http://schemas.microsoft.com/office/drawing/2014/main" id="{EB56BEF9-7FA9-313E-227C-0D448C89D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46" y="474793"/>
            <a:ext cx="1463714" cy="388946"/>
          </a:xfrm>
          <a:prstGeom prst="rect">
            <a:avLst/>
          </a:prstGeom>
        </p:spPr>
      </p:pic>
      <p:sp>
        <p:nvSpPr>
          <p:cNvPr id="10" name="Title 8">
            <a:extLst>
              <a:ext uri="{FF2B5EF4-FFF2-40B4-BE49-F238E27FC236}">
                <a16:creationId xmlns:a16="http://schemas.microsoft.com/office/drawing/2014/main" id="{8159367F-3C54-8451-64DC-A65B7988E671}"/>
              </a:ext>
            </a:extLst>
          </p:cNvPr>
          <p:cNvSpPr txBox="1">
            <a:spLocks/>
          </p:cNvSpPr>
          <p:nvPr/>
        </p:nvSpPr>
        <p:spPr>
          <a:xfrm>
            <a:off x="457199" y="5528109"/>
            <a:ext cx="4847222" cy="532596"/>
          </a:xfrm>
          <a:prstGeom prst="rect">
            <a:avLst/>
          </a:prstGeom>
        </p:spPr>
        <p:txBody>
          <a:bodyPr vert="horz" lIns="0" tIns="0" rIns="0" bIns="0" rtlCol="0" anchor="b">
            <a:noAutofit/>
          </a:bodyPr>
          <a:lstStyle>
            <a:lvl1pPr algn="l" defTabSz="685800" rtl="0" eaLnBrk="1" latinLnBrk="0" hangingPunct="1">
              <a:lnSpc>
                <a:spcPct val="90000"/>
              </a:lnSpc>
              <a:spcBef>
                <a:spcPct val="0"/>
              </a:spcBef>
              <a:buNone/>
              <a:defRPr sz="6000" b="1" kern="1200" spc="-60" baseline="0">
                <a:solidFill>
                  <a:schemeClr val="tx1"/>
                </a:solidFill>
                <a:latin typeface="Amasis MT Pro" panose="02040504050005020304" pitchFamily="18" charset="0"/>
                <a:ea typeface="Roboto" panose="02000000000000000000" pitchFamily="2" charset="0"/>
                <a:cs typeface="+mj-cs"/>
              </a:defRPr>
            </a:lvl1pPr>
          </a:lstStyle>
          <a:p>
            <a:pPr>
              <a:lnSpc>
                <a:spcPct val="100000"/>
              </a:lnSpc>
            </a:pPr>
            <a:r>
              <a:rPr lang="en-US" sz="1600" dirty="0">
                <a:latin typeface="+mn-lt"/>
              </a:rPr>
              <a:t>Presented By</a:t>
            </a:r>
          </a:p>
          <a:p>
            <a:pPr>
              <a:lnSpc>
                <a:spcPct val="100000"/>
              </a:lnSpc>
            </a:pPr>
            <a:r>
              <a:rPr lang="en-US" sz="1600" b="0" dirty="0">
                <a:latin typeface="+mn-lt"/>
              </a:rPr>
              <a:t>Mitchell Davidson, M.A.Sc., P.Geo. </a:t>
            </a:r>
          </a:p>
        </p:txBody>
      </p:sp>
      <p:pic>
        <p:nvPicPr>
          <p:cNvPr id="8" name="Picture 7">
            <a:extLst>
              <a:ext uri="{FF2B5EF4-FFF2-40B4-BE49-F238E27FC236}">
                <a16:creationId xmlns:a16="http://schemas.microsoft.com/office/drawing/2014/main" id="{00E34C77-4644-20BC-7151-EC0E8596D924}"/>
              </a:ext>
            </a:extLst>
          </p:cNvPr>
          <p:cNvPicPr>
            <a:picLocks noChangeAspect="1"/>
          </p:cNvPicPr>
          <p:nvPr/>
        </p:nvPicPr>
        <p:blipFill>
          <a:blip r:embed="rId5"/>
          <a:stretch>
            <a:fillRect/>
          </a:stretch>
        </p:blipFill>
        <p:spPr>
          <a:xfrm>
            <a:off x="1034247" y="3288781"/>
            <a:ext cx="3708400" cy="253407"/>
          </a:xfrm>
          <a:prstGeom prst="rect">
            <a:avLst/>
          </a:prstGeom>
        </p:spPr>
      </p:pic>
      <p:pic>
        <p:nvPicPr>
          <p:cNvPr id="11" name="Picture 2" descr="Uncategorized Archives - SiREM LAB">
            <a:extLst>
              <a:ext uri="{FF2B5EF4-FFF2-40B4-BE49-F238E27FC236}">
                <a16:creationId xmlns:a16="http://schemas.microsoft.com/office/drawing/2014/main" id="{B701801A-0706-4978-7D93-917B6F319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128" y="3733052"/>
            <a:ext cx="1574663" cy="99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64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2921D3-B885-4831-3AC7-71447713FE30}"/>
              </a:ext>
            </a:extLst>
          </p:cNvPr>
          <p:cNvSpPr>
            <a:spLocks noGrp="1"/>
          </p:cNvSpPr>
          <p:nvPr>
            <p:ph type="ftr" sz="quarter" idx="10"/>
          </p:nvPr>
        </p:nvSpPr>
        <p:spPr/>
        <p:txBody>
          <a:bodyPr/>
          <a:lstStyle/>
          <a:p>
            <a:r>
              <a:rPr lang="en-US" dirty="0"/>
              <a:t>Hydrogeological Background</a:t>
            </a:r>
          </a:p>
        </p:txBody>
      </p:sp>
      <p:sp>
        <p:nvSpPr>
          <p:cNvPr id="3" name="TextBox 2">
            <a:extLst>
              <a:ext uri="{FF2B5EF4-FFF2-40B4-BE49-F238E27FC236}">
                <a16:creationId xmlns:a16="http://schemas.microsoft.com/office/drawing/2014/main" id="{ED32F66B-FDF5-7FB3-04A0-CA905D7CB872}"/>
              </a:ext>
            </a:extLst>
          </p:cNvPr>
          <p:cNvSpPr txBox="1"/>
          <p:nvPr/>
        </p:nvSpPr>
        <p:spPr>
          <a:xfrm>
            <a:off x="2260315" y="2644170"/>
            <a:ext cx="1150705" cy="1569660"/>
          </a:xfrm>
          <a:prstGeom prst="rect">
            <a:avLst/>
          </a:prstGeom>
          <a:noFill/>
        </p:spPr>
        <p:txBody>
          <a:bodyPr wrap="square" rtlCol="0">
            <a:spAutoFit/>
          </a:bodyPr>
          <a:lstStyle/>
          <a:p>
            <a:pPr algn="ctr"/>
            <a:r>
              <a:rPr lang="en-US" sz="9600" b="1" dirty="0">
                <a:latin typeface="+mj-lt"/>
              </a:rPr>
              <a:t>1</a:t>
            </a:r>
            <a:endParaRPr lang="en-CA" sz="9600" b="1" dirty="0">
              <a:latin typeface="+mj-lt"/>
            </a:endParaRPr>
          </a:p>
        </p:txBody>
      </p:sp>
      <p:sp>
        <p:nvSpPr>
          <p:cNvPr id="5" name="TextBox 4">
            <a:extLst>
              <a:ext uri="{FF2B5EF4-FFF2-40B4-BE49-F238E27FC236}">
                <a16:creationId xmlns:a16="http://schemas.microsoft.com/office/drawing/2014/main" id="{73443329-886E-B85E-7F2B-282BA694ECE1}"/>
              </a:ext>
            </a:extLst>
          </p:cNvPr>
          <p:cNvSpPr txBox="1"/>
          <p:nvPr/>
        </p:nvSpPr>
        <p:spPr>
          <a:xfrm>
            <a:off x="4390490" y="2459504"/>
            <a:ext cx="6097712" cy="1938992"/>
          </a:xfrm>
          <a:prstGeom prst="rect">
            <a:avLst/>
          </a:prstGeom>
          <a:noFill/>
        </p:spPr>
        <p:txBody>
          <a:bodyPr wrap="square">
            <a:spAutoFit/>
          </a:bodyPr>
          <a:lstStyle/>
          <a:p>
            <a:r>
              <a:rPr lang="en-US" sz="6000" b="1" dirty="0">
                <a:latin typeface="+mj-lt"/>
              </a:rPr>
              <a:t>Hydrogeological Background</a:t>
            </a:r>
            <a:endParaRPr lang="en-CA" sz="6000" b="1" dirty="0">
              <a:latin typeface="+mj-lt"/>
            </a:endParaRPr>
          </a:p>
        </p:txBody>
      </p:sp>
      <p:sp>
        <p:nvSpPr>
          <p:cNvPr id="6" name="Oval 5">
            <a:extLst>
              <a:ext uri="{FF2B5EF4-FFF2-40B4-BE49-F238E27FC236}">
                <a16:creationId xmlns:a16="http://schemas.microsoft.com/office/drawing/2014/main" id="{EBDB6FFC-05FD-2BBD-51A9-02A69395181E}"/>
              </a:ext>
            </a:extLst>
          </p:cNvPr>
          <p:cNvSpPr>
            <a:spLocks noGrp="1" noRot="1" noMove="1" noResize="1" noEditPoints="1" noAdjustHandles="1" noChangeArrowheads="1" noChangeShapeType="1"/>
          </p:cNvSpPr>
          <p:nvPr/>
        </p:nvSpPr>
        <p:spPr>
          <a:xfrm>
            <a:off x="1982912" y="2576245"/>
            <a:ext cx="1705510" cy="1705510"/>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7A0E6C3D-52B7-1604-457E-25518B4C88B8}"/>
              </a:ext>
            </a:extLst>
          </p:cNvPr>
          <p:cNvCxnSpPr>
            <a:cxnSpLocks/>
            <a:stCxn id="6" idx="0"/>
          </p:cNvCxnSpPr>
          <p:nvPr/>
        </p:nvCxnSpPr>
        <p:spPr>
          <a:xfrm flipV="1">
            <a:off x="2835667" y="609600"/>
            <a:ext cx="0" cy="1966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6F52BC-6EC7-338D-AB38-2DF4ABF7B900}"/>
              </a:ext>
            </a:extLst>
          </p:cNvPr>
          <p:cNvCxnSpPr>
            <a:cxnSpLocks noGrp="1" noRot="1" noMove="1" noResize="1" noEditPoints="1" noAdjustHandles="1" noChangeArrowheads="1" noChangeShapeType="1"/>
          </p:cNvCxnSpPr>
          <p:nvPr/>
        </p:nvCxnSpPr>
        <p:spPr>
          <a:xfrm flipV="1">
            <a:off x="2835667" y="4281755"/>
            <a:ext cx="0" cy="1966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41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B9F878-ACC0-54A5-B476-6B6E18C94DB2}"/>
              </a:ext>
            </a:extLst>
          </p:cNvPr>
          <p:cNvSpPr>
            <a:spLocks noGrp="1"/>
          </p:cNvSpPr>
          <p:nvPr>
            <p:ph type="ftr" sz="quarter" idx="10"/>
          </p:nvPr>
        </p:nvSpPr>
        <p:spPr/>
        <p:txBody>
          <a:bodyPr/>
          <a:lstStyle/>
          <a:p>
            <a:r>
              <a:rPr lang="en-US" dirty="0"/>
              <a:t>Hydrogeological Background</a:t>
            </a:r>
          </a:p>
        </p:txBody>
      </p:sp>
      <p:pic>
        <p:nvPicPr>
          <p:cNvPr id="7" name="Picture 6" descr="A map with a red rectangle&#10;&#10;AI-generated content may be incorrect.">
            <a:extLst>
              <a:ext uri="{FF2B5EF4-FFF2-40B4-BE49-F238E27FC236}">
                <a16:creationId xmlns:a16="http://schemas.microsoft.com/office/drawing/2014/main" id="{CFA7A5C4-B959-1465-0368-9398D390F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26" y="716906"/>
            <a:ext cx="10939747" cy="5424188"/>
          </a:xfrm>
          <a:prstGeom prst="rect">
            <a:avLst/>
          </a:prstGeom>
        </p:spPr>
      </p:pic>
    </p:spTree>
    <p:extLst>
      <p:ext uri="{BB962C8B-B14F-4D97-AF65-F5344CB8AC3E}">
        <p14:creationId xmlns:p14="http://schemas.microsoft.com/office/powerpoint/2010/main" val="114217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073FAF-D658-033D-4591-40CAA6A79BDA}"/>
              </a:ext>
            </a:extLst>
          </p:cNvPr>
          <p:cNvSpPr>
            <a:spLocks noGrp="1"/>
          </p:cNvSpPr>
          <p:nvPr>
            <p:ph type="ftr" sz="quarter" idx="10"/>
          </p:nvPr>
        </p:nvSpPr>
        <p:spPr/>
        <p:txBody>
          <a:bodyPr/>
          <a:lstStyle/>
          <a:p>
            <a:r>
              <a:rPr lang="en-US" dirty="0"/>
              <a:t>Hydrogeological Background</a:t>
            </a:r>
          </a:p>
        </p:txBody>
      </p:sp>
      <p:pic>
        <p:nvPicPr>
          <p:cNvPr id="3" name="Picture 2" descr="A diagram of a diagram of a water body&#10;&#10;AI-generated content may be incorrect.">
            <a:extLst>
              <a:ext uri="{FF2B5EF4-FFF2-40B4-BE49-F238E27FC236}">
                <a16:creationId xmlns:a16="http://schemas.microsoft.com/office/drawing/2014/main" id="{6B708E75-0EA5-6A21-3222-1ADF4966E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212" y="1106648"/>
            <a:ext cx="9938578" cy="4644704"/>
          </a:xfrm>
          <a:prstGeom prst="rect">
            <a:avLst/>
          </a:prstGeom>
        </p:spPr>
      </p:pic>
      <p:grpSp>
        <p:nvGrpSpPr>
          <p:cNvPr id="4" name="Group 3">
            <a:extLst>
              <a:ext uri="{FF2B5EF4-FFF2-40B4-BE49-F238E27FC236}">
                <a16:creationId xmlns:a16="http://schemas.microsoft.com/office/drawing/2014/main" id="{177AB8AA-8337-F10B-83F4-619F9F5EE008}"/>
              </a:ext>
            </a:extLst>
          </p:cNvPr>
          <p:cNvGrpSpPr/>
          <p:nvPr/>
        </p:nvGrpSpPr>
        <p:grpSpPr>
          <a:xfrm>
            <a:off x="9111185" y="4188641"/>
            <a:ext cx="2409605" cy="1979207"/>
            <a:chOff x="9863191" y="4537897"/>
            <a:chExt cx="2047983" cy="1685435"/>
          </a:xfrm>
        </p:grpSpPr>
        <p:sp>
          <p:nvSpPr>
            <p:cNvPr id="5" name="TextBox 4">
              <a:extLst>
                <a:ext uri="{FF2B5EF4-FFF2-40B4-BE49-F238E27FC236}">
                  <a16:creationId xmlns:a16="http://schemas.microsoft.com/office/drawing/2014/main" id="{FDE9D579-285B-09F6-E41E-F4FEEAADD355}"/>
                </a:ext>
              </a:extLst>
            </p:cNvPr>
            <p:cNvSpPr txBox="1"/>
            <p:nvPr/>
          </p:nvSpPr>
          <p:spPr>
            <a:xfrm>
              <a:off x="9863191" y="4537897"/>
              <a:ext cx="2047983" cy="1685435"/>
            </a:xfrm>
            <a:prstGeom prst="rect">
              <a:avLst/>
            </a:prstGeom>
            <a:solidFill>
              <a:schemeClr val="bg1"/>
            </a:solidFill>
            <a:ln>
              <a:solidFill>
                <a:schemeClr val="tx1"/>
              </a:solidFill>
            </a:ln>
          </p:spPr>
          <p:txBody>
            <a:bodyPr wrap="square" lIns="182880" tIns="91440" rIns="182880" bIns="91440" rtlCol="0">
              <a:noAutofit/>
            </a:bodyPr>
            <a:lstStyle/>
            <a:p>
              <a:pPr marL="342900" indent="-342900">
                <a:buFont typeface="+mj-lt"/>
                <a:buAutoNum type="alphaUcPeriod"/>
              </a:pPr>
              <a:r>
                <a:rPr lang="en-US" sz="1100" b="1" dirty="0">
                  <a:latin typeface="Arial Narrow" panose="020B0606020202030204" pitchFamily="34" charset="0"/>
                </a:rPr>
                <a:t>Limestone</a:t>
              </a:r>
            </a:p>
            <a:p>
              <a:pPr marL="342900" indent="-342900">
                <a:buFont typeface="+mj-lt"/>
                <a:buAutoNum type="alphaUcPeriod"/>
              </a:pPr>
              <a:r>
                <a:rPr lang="en-US" sz="1100" b="1" dirty="0">
                  <a:latin typeface="Arial Narrow" panose="020B0606020202030204" pitchFamily="34" charset="0"/>
                </a:rPr>
                <a:t>Till Layer</a:t>
              </a:r>
            </a:p>
            <a:p>
              <a:pPr marL="342900" indent="-342900">
                <a:buFont typeface="+mj-lt"/>
                <a:buAutoNum type="alphaUcPeriod"/>
              </a:pPr>
              <a:r>
                <a:rPr lang="en-US" sz="1100" b="1" dirty="0">
                  <a:latin typeface="Arial Narrow" panose="020B0606020202030204" pitchFamily="34" charset="0"/>
                </a:rPr>
                <a:t>Subaqueous Outwash</a:t>
              </a:r>
            </a:p>
            <a:p>
              <a:pPr marL="342900" indent="-342900">
                <a:buFont typeface="+mj-lt"/>
                <a:buAutoNum type="alphaUcPeriod"/>
              </a:pPr>
              <a:r>
                <a:rPr lang="en-US" sz="1100" b="1" dirty="0">
                  <a:latin typeface="Arial Narrow" panose="020B0606020202030204" pitchFamily="34" charset="0"/>
                </a:rPr>
                <a:t>Stratified Clayey Silt &amp; Silt</a:t>
              </a:r>
            </a:p>
            <a:p>
              <a:pPr marL="342900" indent="-342900">
                <a:buFont typeface="+mj-lt"/>
                <a:buAutoNum type="alphaUcPeriod"/>
              </a:pPr>
              <a:r>
                <a:rPr lang="en-US" sz="1100" b="1" dirty="0" err="1">
                  <a:latin typeface="Arial Narrow" panose="020B0606020202030204" pitchFamily="34" charset="0"/>
                </a:rPr>
                <a:t>Regressional</a:t>
              </a:r>
              <a:r>
                <a:rPr lang="en-US" sz="1100" b="1" dirty="0">
                  <a:latin typeface="Arial Narrow" panose="020B0606020202030204" pitchFamily="34" charset="0"/>
                </a:rPr>
                <a:t> Sands &amp; Gravels</a:t>
              </a:r>
            </a:p>
            <a:p>
              <a:pPr marL="342900" indent="-342900">
                <a:buFont typeface="+mj-lt"/>
                <a:buAutoNum type="alphaUcPeriod"/>
              </a:pPr>
              <a:endParaRPr lang="en-US" sz="1100" b="1" dirty="0">
                <a:latin typeface="Arial Narrow" panose="020B0606020202030204" pitchFamily="34" charset="0"/>
              </a:endParaRPr>
            </a:p>
            <a:p>
              <a:r>
                <a:rPr lang="en-US" sz="1100" b="1" dirty="0">
                  <a:latin typeface="Arial Narrow" panose="020B0606020202030204" pitchFamily="34" charset="0"/>
                </a:rPr>
                <a:t>          Highly Reducing Zone</a:t>
              </a:r>
            </a:p>
            <a:p>
              <a:r>
                <a:rPr lang="en-US" sz="1100" b="1" dirty="0">
                  <a:latin typeface="Arial Narrow" panose="020B0606020202030204" pitchFamily="34" charset="0"/>
                </a:rPr>
                <a:t>          Anoxic Zone</a:t>
              </a:r>
            </a:p>
          </p:txBody>
        </p:sp>
        <p:sp>
          <p:nvSpPr>
            <p:cNvPr id="6" name="Rectangle 5">
              <a:extLst>
                <a:ext uri="{FF2B5EF4-FFF2-40B4-BE49-F238E27FC236}">
                  <a16:creationId xmlns:a16="http://schemas.microsoft.com/office/drawing/2014/main" id="{D3606626-5B9F-A86A-E581-6350DE802830}"/>
                </a:ext>
              </a:extLst>
            </p:cNvPr>
            <p:cNvSpPr/>
            <p:nvPr/>
          </p:nvSpPr>
          <p:spPr>
            <a:xfrm>
              <a:off x="9938749" y="5469385"/>
              <a:ext cx="271409" cy="1262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54B8CFFE-B5CF-6233-DF7F-81F9FBD6FC4C}"/>
                </a:ext>
              </a:extLst>
            </p:cNvPr>
            <p:cNvSpPr/>
            <p:nvPr/>
          </p:nvSpPr>
          <p:spPr>
            <a:xfrm>
              <a:off x="9938749" y="5611880"/>
              <a:ext cx="271409" cy="126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 name="Group 9">
            <a:extLst>
              <a:ext uri="{FF2B5EF4-FFF2-40B4-BE49-F238E27FC236}">
                <a16:creationId xmlns:a16="http://schemas.microsoft.com/office/drawing/2014/main" id="{BCBC3EEA-6E53-E9F9-8204-23AFBF17B129}"/>
              </a:ext>
            </a:extLst>
          </p:cNvPr>
          <p:cNvGrpSpPr/>
          <p:nvPr/>
        </p:nvGrpSpPr>
        <p:grpSpPr>
          <a:xfrm>
            <a:off x="10338324" y="879895"/>
            <a:ext cx="1045464" cy="1173480"/>
            <a:chOff x="10299380" y="879895"/>
            <a:chExt cx="1045464" cy="1173480"/>
          </a:xfrm>
        </p:grpSpPr>
        <p:pic>
          <p:nvPicPr>
            <p:cNvPr id="8" name="Picture 7" descr="A black line with a rectangle on it&#10;&#10;AI-generated content may be incorrect.">
              <a:extLst>
                <a:ext uri="{FF2B5EF4-FFF2-40B4-BE49-F238E27FC236}">
                  <a16:creationId xmlns:a16="http://schemas.microsoft.com/office/drawing/2014/main" id="{28DE9CA0-9626-3FD7-D1CE-7145F1367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9380" y="879895"/>
              <a:ext cx="1045464" cy="1173480"/>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95B36ECD-5B3F-B342-E3D4-8FB8E04AA802}"/>
                </a:ext>
              </a:extLst>
            </p:cNvPr>
            <p:cNvCxnSpPr/>
            <p:nvPr/>
          </p:nvCxnSpPr>
          <p:spPr>
            <a:xfrm flipV="1">
              <a:off x="10565280" y="1643865"/>
              <a:ext cx="123311" cy="236306"/>
            </a:xfrm>
            <a:prstGeom prst="straightConnector1">
              <a:avLst/>
            </a:prstGeom>
            <a:ln w="158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E0B6CE9D-4F35-2A25-B538-F58FC1DDFE2A}"/>
              </a:ext>
            </a:extLst>
          </p:cNvPr>
          <p:cNvSpPr txBox="1"/>
          <p:nvPr/>
        </p:nvSpPr>
        <p:spPr>
          <a:xfrm>
            <a:off x="8472470" y="6288569"/>
            <a:ext cx="2911318" cy="246221"/>
          </a:xfrm>
          <a:prstGeom prst="rect">
            <a:avLst/>
          </a:prstGeom>
          <a:noFill/>
        </p:spPr>
        <p:txBody>
          <a:bodyPr wrap="square" rtlCol="0">
            <a:spAutoFit/>
          </a:bodyPr>
          <a:lstStyle/>
          <a:p>
            <a:pPr algn="r"/>
            <a:r>
              <a:rPr lang="en-US" sz="1000" dirty="0"/>
              <a:t>Modified from Jackson et al., 1985</a:t>
            </a:r>
          </a:p>
        </p:txBody>
      </p:sp>
      <p:sp>
        <p:nvSpPr>
          <p:cNvPr id="12" name="TextBox 11">
            <a:extLst>
              <a:ext uri="{FF2B5EF4-FFF2-40B4-BE49-F238E27FC236}">
                <a16:creationId xmlns:a16="http://schemas.microsoft.com/office/drawing/2014/main" id="{4DA81FFA-77A2-B7A9-F7DD-FE28DFE2254B}"/>
              </a:ext>
            </a:extLst>
          </p:cNvPr>
          <p:cNvSpPr txBox="1"/>
          <p:nvPr/>
        </p:nvSpPr>
        <p:spPr>
          <a:xfrm>
            <a:off x="10001477" y="2283172"/>
            <a:ext cx="314510" cy="307777"/>
          </a:xfrm>
          <a:prstGeom prst="rect">
            <a:avLst/>
          </a:prstGeom>
          <a:noFill/>
        </p:spPr>
        <p:txBody>
          <a:bodyPr wrap="none" rtlCol="0">
            <a:spAutoFit/>
          </a:bodyPr>
          <a:lstStyle/>
          <a:p>
            <a:r>
              <a:rPr lang="en-US" sz="1400" b="1" dirty="0"/>
              <a:t>D</a:t>
            </a:r>
          </a:p>
        </p:txBody>
      </p:sp>
      <p:sp>
        <p:nvSpPr>
          <p:cNvPr id="13" name="TextBox 12">
            <a:extLst>
              <a:ext uri="{FF2B5EF4-FFF2-40B4-BE49-F238E27FC236}">
                <a16:creationId xmlns:a16="http://schemas.microsoft.com/office/drawing/2014/main" id="{B130543B-AD6E-2374-13F1-CCF2593C7783}"/>
              </a:ext>
            </a:extLst>
          </p:cNvPr>
          <p:cNvSpPr txBox="1"/>
          <p:nvPr/>
        </p:nvSpPr>
        <p:spPr>
          <a:xfrm>
            <a:off x="5124677" y="2640360"/>
            <a:ext cx="314510" cy="307777"/>
          </a:xfrm>
          <a:prstGeom prst="rect">
            <a:avLst/>
          </a:prstGeom>
          <a:noFill/>
        </p:spPr>
        <p:txBody>
          <a:bodyPr wrap="none" rtlCol="0">
            <a:spAutoFit/>
          </a:bodyPr>
          <a:lstStyle/>
          <a:p>
            <a:r>
              <a:rPr lang="en-US" sz="1400" b="1" dirty="0"/>
              <a:t>D</a:t>
            </a:r>
          </a:p>
        </p:txBody>
      </p:sp>
    </p:spTree>
    <p:extLst>
      <p:ext uri="{BB962C8B-B14F-4D97-AF65-F5344CB8AC3E}">
        <p14:creationId xmlns:p14="http://schemas.microsoft.com/office/powerpoint/2010/main" val="3048965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DC82B-13A8-7A7B-18C6-729BB37B37A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05E0E7-0B6C-C34E-8178-6DD535B2A7A6}"/>
              </a:ext>
            </a:extLst>
          </p:cNvPr>
          <p:cNvSpPr>
            <a:spLocks noGrp="1"/>
          </p:cNvSpPr>
          <p:nvPr>
            <p:ph type="ftr" sz="quarter" idx="10"/>
          </p:nvPr>
        </p:nvSpPr>
        <p:spPr/>
        <p:txBody>
          <a:bodyPr/>
          <a:lstStyle/>
          <a:p>
            <a:r>
              <a:rPr lang="en-US" dirty="0"/>
              <a:t>Hydrogeological Background</a:t>
            </a:r>
          </a:p>
        </p:txBody>
      </p:sp>
      <p:pic>
        <p:nvPicPr>
          <p:cNvPr id="12" name="Picture 11">
            <a:extLst>
              <a:ext uri="{FF2B5EF4-FFF2-40B4-BE49-F238E27FC236}">
                <a16:creationId xmlns:a16="http://schemas.microsoft.com/office/drawing/2014/main" id="{F558AB2B-E7DB-7A0C-F370-FB5341AFFE4F}"/>
              </a:ext>
            </a:extLst>
          </p:cNvPr>
          <p:cNvPicPr>
            <a:picLocks noChangeAspect="1"/>
          </p:cNvPicPr>
          <p:nvPr/>
        </p:nvPicPr>
        <p:blipFill>
          <a:blip r:embed="rId3"/>
          <a:stretch>
            <a:fillRect/>
          </a:stretch>
        </p:blipFill>
        <p:spPr>
          <a:xfrm>
            <a:off x="4715838" y="974576"/>
            <a:ext cx="6667950" cy="4864094"/>
          </a:xfrm>
          <a:prstGeom prst="rect">
            <a:avLst/>
          </a:prstGeom>
        </p:spPr>
      </p:pic>
      <p:sp>
        <p:nvSpPr>
          <p:cNvPr id="15" name="TextBox 14">
            <a:extLst>
              <a:ext uri="{FF2B5EF4-FFF2-40B4-BE49-F238E27FC236}">
                <a16:creationId xmlns:a16="http://schemas.microsoft.com/office/drawing/2014/main" id="{F3BF8897-4218-3218-7270-74B69ACAB2A1}"/>
              </a:ext>
            </a:extLst>
          </p:cNvPr>
          <p:cNvSpPr txBox="1"/>
          <p:nvPr/>
        </p:nvSpPr>
        <p:spPr>
          <a:xfrm>
            <a:off x="836603" y="974576"/>
            <a:ext cx="3208106" cy="3016210"/>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dirty="0"/>
              <a:t>Overburden stratigraphy was characterized from past and current investigations</a:t>
            </a:r>
          </a:p>
          <a:p>
            <a:pPr marL="285750" indent="-285750">
              <a:spcBef>
                <a:spcPts val="600"/>
              </a:spcBef>
              <a:buFont typeface="Arial" panose="020B0604020202020204" pitchFamily="34" charset="0"/>
              <a:buChar char="•"/>
            </a:pPr>
            <a:r>
              <a:rPr lang="en-US" dirty="0"/>
              <a:t>Focus on the lateral continuity and thickness of the confining layer (Unit D)</a:t>
            </a:r>
          </a:p>
          <a:p>
            <a:pPr marL="285750" indent="-285750">
              <a:spcBef>
                <a:spcPts val="600"/>
              </a:spcBef>
              <a:buFont typeface="Arial" panose="020B0604020202020204" pitchFamily="34" charset="0"/>
              <a:buChar char="•"/>
            </a:pPr>
            <a:r>
              <a:rPr lang="en-US" dirty="0"/>
              <a:t>3D model updated with new information from each drilling program</a:t>
            </a:r>
          </a:p>
        </p:txBody>
      </p:sp>
      <p:cxnSp>
        <p:nvCxnSpPr>
          <p:cNvPr id="16" name="Straight Arrow Connector 15">
            <a:extLst>
              <a:ext uri="{FF2B5EF4-FFF2-40B4-BE49-F238E27FC236}">
                <a16:creationId xmlns:a16="http://schemas.microsoft.com/office/drawing/2014/main" id="{56B4AE9B-B153-4E39-D343-9A3A0864489A}"/>
              </a:ext>
            </a:extLst>
          </p:cNvPr>
          <p:cNvCxnSpPr>
            <a:cxnSpLocks/>
            <a:stCxn id="22" idx="1"/>
          </p:cNvCxnSpPr>
          <p:nvPr/>
        </p:nvCxnSpPr>
        <p:spPr>
          <a:xfrm flipH="1">
            <a:off x="10484843" y="1977374"/>
            <a:ext cx="261926" cy="40827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94162F0-7D05-30F0-A19D-DFF7C6594400}"/>
              </a:ext>
            </a:extLst>
          </p:cNvPr>
          <p:cNvCxnSpPr>
            <a:cxnSpLocks/>
            <a:stCxn id="23" idx="1"/>
          </p:cNvCxnSpPr>
          <p:nvPr/>
        </p:nvCxnSpPr>
        <p:spPr>
          <a:xfrm flipH="1">
            <a:off x="10733855" y="2373531"/>
            <a:ext cx="197849" cy="28881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9C63704-2D5F-BEA7-4B94-5ABAFD8FE332}"/>
              </a:ext>
            </a:extLst>
          </p:cNvPr>
          <p:cNvCxnSpPr>
            <a:cxnSpLocks/>
            <a:stCxn id="24" idx="1"/>
          </p:cNvCxnSpPr>
          <p:nvPr/>
        </p:nvCxnSpPr>
        <p:spPr>
          <a:xfrm flipH="1">
            <a:off x="10708669" y="2918261"/>
            <a:ext cx="223035" cy="25685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D89F3A9-BE71-FFE4-9AE5-3F030EBABA02}"/>
              </a:ext>
            </a:extLst>
          </p:cNvPr>
          <p:cNvSpPr txBox="1"/>
          <p:nvPr/>
        </p:nvSpPr>
        <p:spPr>
          <a:xfrm>
            <a:off x="10746769" y="1838874"/>
            <a:ext cx="704878" cy="276999"/>
          </a:xfrm>
          <a:prstGeom prst="rect">
            <a:avLst/>
          </a:prstGeom>
          <a:noFill/>
          <a:ln w="19050">
            <a:solidFill>
              <a:schemeClr val="tx1"/>
            </a:solidFill>
          </a:ln>
        </p:spPr>
        <p:txBody>
          <a:bodyPr wrap="square" rtlCol="0">
            <a:spAutoFit/>
          </a:bodyPr>
          <a:lstStyle/>
          <a:p>
            <a:r>
              <a:rPr lang="en-US" sz="1200" b="1" dirty="0"/>
              <a:t>Unit E</a:t>
            </a:r>
            <a:endParaRPr lang="en-CA" sz="1200" b="1" dirty="0"/>
          </a:p>
        </p:txBody>
      </p:sp>
      <p:sp>
        <p:nvSpPr>
          <p:cNvPr id="23" name="TextBox 22">
            <a:extLst>
              <a:ext uri="{FF2B5EF4-FFF2-40B4-BE49-F238E27FC236}">
                <a16:creationId xmlns:a16="http://schemas.microsoft.com/office/drawing/2014/main" id="{6C8CBEBC-6D0F-5EC9-958B-49FEE908F322}"/>
              </a:ext>
            </a:extLst>
          </p:cNvPr>
          <p:cNvSpPr txBox="1"/>
          <p:nvPr/>
        </p:nvSpPr>
        <p:spPr>
          <a:xfrm>
            <a:off x="10931704" y="2235031"/>
            <a:ext cx="704878" cy="276999"/>
          </a:xfrm>
          <a:prstGeom prst="rect">
            <a:avLst/>
          </a:prstGeom>
          <a:noFill/>
          <a:ln w="19050">
            <a:solidFill>
              <a:schemeClr val="tx1"/>
            </a:solidFill>
          </a:ln>
        </p:spPr>
        <p:txBody>
          <a:bodyPr wrap="square" rtlCol="0">
            <a:spAutoFit/>
          </a:bodyPr>
          <a:lstStyle/>
          <a:p>
            <a:r>
              <a:rPr lang="en-US" sz="1200" b="1" dirty="0"/>
              <a:t>Unit D</a:t>
            </a:r>
            <a:endParaRPr lang="en-CA" sz="1200" b="1" dirty="0"/>
          </a:p>
        </p:txBody>
      </p:sp>
      <p:sp>
        <p:nvSpPr>
          <p:cNvPr id="24" name="TextBox 23">
            <a:extLst>
              <a:ext uri="{FF2B5EF4-FFF2-40B4-BE49-F238E27FC236}">
                <a16:creationId xmlns:a16="http://schemas.microsoft.com/office/drawing/2014/main" id="{9224CF76-526A-98FF-8033-7051B31ADA9C}"/>
              </a:ext>
            </a:extLst>
          </p:cNvPr>
          <p:cNvSpPr txBox="1"/>
          <p:nvPr/>
        </p:nvSpPr>
        <p:spPr>
          <a:xfrm>
            <a:off x="10931704" y="2779761"/>
            <a:ext cx="704878" cy="276999"/>
          </a:xfrm>
          <a:prstGeom prst="rect">
            <a:avLst/>
          </a:prstGeom>
          <a:noFill/>
          <a:ln w="19050">
            <a:solidFill>
              <a:schemeClr val="tx1"/>
            </a:solidFill>
          </a:ln>
        </p:spPr>
        <p:txBody>
          <a:bodyPr wrap="square" rtlCol="0">
            <a:spAutoFit/>
          </a:bodyPr>
          <a:lstStyle/>
          <a:p>
            <a:r>
              <a:rPr lang="en-US" sz="1200" b="1" dirty="0"/>
              <a:t>Unit C</a:t>
            </a:r>
            <a:endParaRPr lang="en-CA" sz="1200" b="1" dirty="0"/>
          </a:p>
        </p:txBody>
      </p:sp>
      <p:pic>
        <p:nvPicPr>
          <p:cNvPr id="28" name="Picture 27">
            <a:extLst>
              <a:ext uri="{FF2B5EF4-FFF2-40B4-BE49-F238E27FC236}">
                <a16:creationId xmlns:a16="http://schemas.microsoft.com/office/drawing/2014/main" id="{7D62F9BA-9575-ACCB-38BC-32E13D7253B1}"/>
              </a:ext>
            </a:extLst>
          </p:cNvPr>
          <p:cNvPicPr>
            <a:picLocks noChangeAspect="1"/>
          </p:cNvPicPr>
          <p:nvPr/>
        </p:nvPicPr>
        <p:blipFill>
          <a:blip r:embed="rId4"/>
          <a:stretch>
            <a:fillRect/>
          </a:stretch>
        </p:blipFill>
        <p:spPr>
          <a:xfrm>
            <a:off x="885970" y="4273237"/>
            <a:ext cx="3762009" cy="1363966"/>
          </a:xfrm>
          <a:prstGeom prst="rect">
            <a:avLst/>
          </a:prstGeom>
        </p:spPr>
      </p:pic>
      <p:sp>
        <p:nvSpPr>
          <p:cNvPr id="29" name="TextBox 28">
            <a:extLst>
              <a:ext uri="{FF2B5EF4-FFF2-40B4-BE49-F238E27FC236}">
                <a16:creationId xmlns:a16="http://schemas.microsoft.com/office/drawing/2014/main" id="{7725A405-90DC-4DF2-D944-C6C028CFBEEA}"/>
              </a:ext>
            </a:extLst>
          </p:cNvPr>
          <p:cNvSpPr txBox="1"/>
          <p:nvPr/>
        </p:nvSpPr>
        <p:spPr>
          <a:xfrm>
            <a:off x="2700543" y="5673433"/>
            <a:ext cx="2015295" cy="246221"/>
          </a:xfrm>
          <a:prstGeom prst="rect">
            <a:avLst/>
          </a:prstGeom>
          <a:noFill/>
        </p:spPr>
        <p:txBody>
          <a:bodyPr wrap="square" rtlCol="0">
            <a:spAutoFit/>
          </a:bodyPr>
          <a:lstStyle/>
          <a:p>
            <a:pPr algn="r"/>
            <a:r>
              <a:rPr lang="en-US" sz="1000" dirty="0"/>
              <a:t>From Jackson et al., 1985</a:t>
            </a:r>
          </a:p>
        </p:txBody>
      </p:sp>
    </p:spTree>
    <p:extLst>
      <p:ext uri="{BB962C8B-B14F-4D97-AF65-F5344CB8AC3E}">
        <p14:creationId xmlns:p14="http://schemas.microsoft.com/office/powerpoint/2010/main" val="1643722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2E69EF-905A-53BE-77A1-F061D00D4F3F}"/>
              </a:ext>
            </a:extLst>
          </p:cNvPr>
          <p:cNvSpPr>
            <a:spLocks noGrp="1"/>
          </p:cNvSpPr>
          <p:nvPr>
            <p:ph type="ftr" sz="quarter" idx="10"/>
          </p:nvPr>
        </p:nvSpPr>
        <p:spPr/>
        <p:txBody>
          <a:bodyPr/>
          <a:lstStyle/>
          <a:p>
            <a:r>
              <a:rPr lang="en-US" dirty="0"/>
              <a:t>Hydrogeological Background</a:t>
            </a:r>
          </a:p>
        </p:txBody>
      </p:sp>
      <p:sp>
        <p:nvSpPr>
          <p:cNvPr id="2" name="Rectangle 1">
            <a:extLst>
              <a:ext uri="{FF2B5EF4-FFF2-40B4-BE49-F238E27FC236}">
                <a16:creationId xmlns:a16="http://schemas.microsoft.com/office/drawing/2014/main" id="{F93D1BB2-E725-A81C-B07E-6A27BB1BDC6F}"/>
              </a:ext>
            </a:extLst>
          </p:cNvPr>
          <p:cNvSpPr/>
          <p:nvPr/>
        </p:nvSpPr>
        <p:spPr>
          <a:xfrm>
            <a:off x="9359900" y="5537200"/>
            <a:ext cx="1778000" cy="254000"/>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AE756B7-7BD5-00DA-B7FB-E31206BD699B}"/>
              </a:ext>
            </a:extLst>
          </p:cNvPr>
          <p:cNvPicPr>
            <a:picLocks noChangeAspect="1"/>
          </p:cNvPicPr>
          <p:nvPr/>
        </p:nvPicPr>
        <p:blipFill>
          <a:blip r:embed="rId3"/>
          <a:stretch>
            <a:fillRect/>
          </a:stretch>
        </p:blipFill>
        <p:spPr>
          <a:xfrm>
            <a:off x="895261" y="822674"/>
            <a:ext cx="11011076" cy="5212651"/>
          </a:xfrm>
          <a:prstGeom prst="rect">
            <a:avLst/>
          </a:prstGeom>
        </p:spPr>
      </p:pic>
      <p:cxnSp>
        <p:nvCxnSpPr>
          <p:cNvPr id="10" name="Straight Arrow Connector 9">
            <a:extLst>
              <a:ext uri="{FF2B5EF4-FFF2-40B4-BE49-F238E27FC236}">
                <a16:creationId xmlns:a16="http://schemas.microsoft.com/office/drawing/2014/main" id="{82857962-A7B8-1F5A-0A00-CED8EA94E226}"/>
              </a:ext>
            </a:extLst>
          </p:cNvPr>
          <p:cNvCxnSpPr>
            <a:cxnSpLocks/>
          </p:cNvCxnSpPr>
          <p:nvPr/>
        </p:nvCxnSpPr>
        <p:spPr>
          <a:xfrm flipV="1">
            <a:off x="4088674" y="3161211"/>
            <a:ext cx="4650377" cy="470263"/>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201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A62F0-4B02-7F3D-CA1C-D600DBFAA0B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15493B-6D94-6C19-F0A7-AC0C55A2D833}"/>
              </a:ext>
            </a:extLst>
          </p:cNvPr>
          <p:cNvSpPr>
            <a:spLocks noGrp="1"/>
          </p:cNvSpPr>
          <p:nvPr>
            <p:ph type="ftr" sz="quarter" idx="10"/>
          </p:nvPr>
        </p:nvSpPr>
        <p:spPr/>
        <p:txBody>
          <a:bodyPr/>
          <a:lstStyle/>
          <a:p>
            <a:r>
              <a:rPr lang="en-US" dirty="0"/>
              <a:t>Previous Remediation Efforts</a:t>
            </a:r>
          </a:p>
        </p:txBody>
      </p:sp>
      <p:sp>
        <p:nvSpPr>
          <p:cNvPr id="3" name="TextBox 2">
            <a:extLst>
              <a:ext uri="{FF2B5EF4-FFF2-40B4-BE49-F238E27FC236}">
                <a16:creationId xmlns:a16="http://schemas.microsoft.com/office/drawing/2014/main" id="{8AFDD2B1-F627-B396-AF5D-6752FC6C3F2D}"/>
              </a:ext>
            </a:extLst>
          </p:cNvPr>
          <p:cNvSpPr txBox="1"/>
          <p:nvPr/>
        </p:nvSpPr>
        <p:spPr>
          <a:xfrm>
            <a:off x="2260315" y="2644170"/>
            <a:ext cx="1150705" cy="1569660"/>
          </a:xfrm>
          <a:prstGeom prst="rect">
            <a:avLst/>
          </a:prstGeom>
          <a:noFill/>
        </p:spPr>
        <p:txBody>
          <a:bodyPr wrap="square" rtlCol="0">
            <a:spAutoFit/>
          </a:bodyPr>
          <a:lstStyle/>
          <a:p>
            <a:pPr algn="ctr"/>
            <a:r>
              <a:rPr lang="en-US" sz="9600" b="1" dirty="0">
                <a:latin typeface="+mj-lt"/>
              </a:rPr>
              <a:t>2</a:t>
            </a:r>
            <a:endParaRPr lang="en-CA" sz="9600" b="1" dirty="0">
              <a:latin typeface="+mj-lt"/>
            </a:endParaRPr>
          </a:p>
        </p:txBody>
      </p:sp>
      <p:sp>
        <p:nvSpPr>
          <p:cNvPr id="5" name="TextBox 4">
            <a:extLst>
              <a:ext uri="{FF2B5EF4-FFF2-40B4-BE49-F238E27FC236}">
                <a16:creationId xmlns:a16="http://schemas.microsoft.com/office/drawing/2014/main" id="{33DA8783-A046-4C19-35B0-39E669E3C404}"/>
              </a:ext>
            </a:extLst>
          </p:cNvPr>
          <p:cNvSpPr txBox="1"/>
          <p:nvPr/>
        </p:nvSpPr>
        <p:spPr>
          <a:xfrm>
            <a:off x="4263775" y="1997839"/>
            <a:ext cx="6268604" cy="2862322"/>
          </a:xfrm>
          <a:prstGeom prst="rect">
            <a:avLst/>
          </a:prstGeom>
          <a:noFill/>
        </p:spPr>
        <p:txBody>
          <a:bodyPr wrap="square">
            <a:spAutoFit/>
          </a:bodyPr>
          <a:lstStyle/>
          <a:p>
            <a:r>
              <a:rPr lang="en-US" sz="6000" b="1" dirty="0">
                <a:latin typeface="+mj-lt"/>
              </a:rPr>
              <a:t>Previous Remediation Efforts</a:t>
            </a:r>
            <a:endParaRPr lang="en-CA" sz="6000" b="1" dirty="0">
              <a:latin typeface="+mj-lt"/>
            </a:endParaRPr>
          </a:p>
        </p:txBody>
      </p:sp>
      <p:sp>
        <p:nvSpPr>
          <p:cNvPr id="6" name="Oval 5">
            <a:extLst>
              <a:ext uri="{FF2B5EF4-FFF2-40B4-BE49-F238E27FC236}">
                <a16:creationId xmlns:a16="http://schemas.microsoft.com/office/drawing/2014/main" id="{64AAFA7C-EB82-190F-8515-A0C1127A5201}"/>
              </a:ext>
            </a:extLst>
          </p:cNvPr>
          <p:cNvSpPr>
            <a:spLocks noGrp="1" noRot="1" noMove="1" noResize="1" noEditPoints="1" noAdjustHandles="1" noChangeArrowheads="1" noChangeShapeType="1"/>
          </p:cNvSpPr>
          <p:nvPr/>
        </p:nvSpPr>
        <p:spPr>
          <a:xfrm>
            <a:off x="1982912" y="2576245"/>
            <a:ext cx="1705510" cy="1705510"/>
          </a:xfrm>
          <a:prstGeom prst="ellipse">
            <a:avLst/>
          </a:prstGeom>
          <a:no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966BBF2A-2DCD-B08B-FEB9-6033A2E5F200}"/>
              </a:ext>
            </a:extLst>
          </p:cNvPr>
          <p:cNvCxnSpPr>
            <a:cxnSpLocks/>
            <a:stCxn id="6" idx="0"/>
          </p:cNvCxnSpPr>
          <p:nvPr/>
        </p:nvCxnSpPr>
        <p:spPr>
          <a:xfrm flipV="1">
            <a:off x="2835667" y="609600"/>
            <a:ext cx="0" cy="1966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BD5A204-30D6-2BCC-3E3E-3E0ACBCA68E3}"/>
              </a:ext>
            </a:extLst>
          </p:cNvPr>
          <p:cNvCxnSpPr>
            <a:cxnSpLocks noGrp="1" noRot="1" noMove="1" noResize="1" noEditPoints="1" noAdjustHandles="1" noChangeArrowheads="1" noChangeShapeType="1"/>
          </p:cNvCxnSpPr>
          <p:nvPr/>
        </p:nvCxnSpPr>
        <p:spPr>
          <a:xfrm flipV="1">
            <a:off x="2835667" y="4281755"/>
            <a:ext cx="0" cy="1966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099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59822C8-06D6-7196-CA78-151EDD850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8825" y="1995714"/>
            <a:ext cx="6522644" cy="4220534"/>
          </a:xfrm>
          <a:prstGeom prst="rect">
            <a:avLst/>
          </a:prstGeom>
        </p:spPr>
      </p:pic>
      <p:sp>
        <p:nvSpPr>
          <p:cNvPr id="2" name="Footer Placeholder 1">
            <a:extLst>
              <a:ext uri="{FF2B5EF4-FFF2-40B4-BE49-F238E27FC236}">
                <a16:creationId xmlns:a16="http://schemas.microsoft.com/office/drawing/2014/main" id="{26B78A1B-7BD1-52DC-5D24-0380AB7F324E}"/>
              </a:ext>
            </a:extLst>
          </p:cNvPr>
          <p:cNvSpPr>
            <a:spLocks noGrp="1"/>
          </p:cNvSpPr>
          <p:nvPr>
            <p:ph type="ftr" sz="quarter" idx="10"/>
          </p:nvPr>
        </p:nvSpPr>
        <p:spPr/>
        <p:txBody>
          <a:bodyPr/>
          <a:lstStyle/>
          <a:p>
            <a:r>
              <a:rPr lang="en-US" dirty="0"/>
              <a:t>Previous Remediation Efforts\</a:t>
            </a:r>
          </a:p>
        </p:txBody>
      </p:sp>
      <p:sp>
        <p:nvSpPr>
          <p:cNvPr id="3" name="Title 2">
            <a:extLst>
              <a:ext uri="{FF2B5EF4-FFF2-40B4-BE49-F238E27FC236}">
                <a16:creationId xmlns:a16="http://schemas.microsoft.com/office/drawing/2014/main" id="{7E70F1DE-D661-3DCB-3DED-77B81F2BFD6B}"/>
              </a:ext>
            </a:extLst>
          </p:cNvPr>
          <p:cNvSpPr>
            <a:spLocks noGrp="1"/>
          </p:cNvSpPr>
          <p:nvPr>
            <p:ph type="title"/>
          </p:nvPr>
        </p:nvSpPr>
        <p:spPr>
          <a:xfrm>
            <a:off x="1063646" y="1167674"/>
            <a:ext cx="10064707" cy="828040"/>
          </a:xfrm>
        </p:spPr>
        <p:txBody>
          <a:bodyPr/>
          <a:lstStyle/>
          <a:p>
            <a:r>
              <a:rPr lang="en-US" dirty="0"/>
              <a:t>Risk Based Target Criteria (RBTC) &amp; </a:t>
            </a:r>
            <a:br>
              <a:rPr lang="en-US" dirty="0"/>
            </a:br>
            <a:r>
              <a:rPr lang="en-US" dirty="0"/>
              <a:t>Bioremediation  Pilot Study</a:t>
            </a:r>
            <a:br>
              <a:rPr lang="en-US" dirty="0"/>
            </a:br>
            <a:endParaRPr lang="en-CA" dirty="0"/>
          </a:p>
        </p:txBody>
      </p:sp>
      <p:sp>
        <p:nvSpPr>
          <p:cNvPr id="4" name="TextBox 3">
            <a:extLst>
              <a:ext uri="{FF2B5EF4-FFF2-40B4-BE49-F238E27FC236}">
                <a16:creationId xmlns:a16="http://schemas.microsoft.com/office/drawing/2014/main" id="{99C9EF9F-141B-7C71-713D-01C13EC4A716}"/>
              </a:ext>
            </a:extLst>
          </p:cNvPr>
          <p:cNvSpPr txBox="1"/>
          <p:nvPr/>
        </p:nvSpPr>
        <p:spPr>
          <a:xfrm>
            <a:off x="1063646" y="4065317"/>
            <a:ext cx="3621357"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2003 RBTC values were established</a:t>
            </a:r>
          </a:p>
          <a:p>
            <a:pPr marL="285750" indent="-285750">
              <a:buFont typeface="Arial" panose="020B0604020202020204" pitchFamily="34" charset="0"/>
              <a:buChar char="•"/>
            </a:pPr>
            <a:r>
              <a:rPr lang="en-US" sz="1400" dirty="0"/>
              <a:t>2005/2007 RBTC values were updated</a:t>
            </a:r>
          </a:p>
          <a:p>
            <a:pPr marL="285750" indent="-285750">
              <a:buFont typeface="Arial" panose="020B0604020202020204" pitchFamily="34" charset="0"/>
              <a:buChar char="•"/>
            </a:pPr>
            <a:r>
              <a:rPr lang="en-US" sz="1400" dirty="0"/>
              <a:t>2013 pump and treat system was shut down</a:t>
            </a:r>
          </a:p>
          <a:p>
            <a:pPr marL="285750" indent="-285750">
              <a:buFont typeface="Arial" panose="020B0604020202020204" pitchFamily="34" charset="0"/>
              <a:buChar char="•"/>
            </a:pPr>
            <a:r>
              <a:rPr lang="en-US" sz="1400" dirty="0"/>
              <a:t>2014 pilot study for bioremediation was conducted </a:t>
            </a:r>
          </a:p>
          <a:p>
            <a:pPr marL="285750" indent="-285750">
              <a:buFont typeface="Arial" panose="020B0604020202020204" pitchFamily="34" charset="0"/>
              <a:buChar char="•"/>
            </a:pPr>
            <a:r>
              <a:rPr lang="en-US" sz="1400" dirty="0"/>
              <a:t>Previous consultant installed the injection wells in 2017</a:t>
            </a:r>
          </a:p>
          <a:p>
            <a:pPr marL="285750" indent="-285750">
              <a:buFont typeface="Arial" panose="020B0604020202020204" pitchFamily="34" charset="0"/>
              <a:buChar char="•"/>
            </a:pPr>
            <a:r>
              <a:rPr lang="en-US" sz="1400" dirty="0"/>
              <a:t>Previous consultant injected events 1 and 2 in 2019</a:t>
            </a:r>
          </a:p>
        </p:txBody>
      </p:sp>
      <p:grpSp>
        <p:nvGrpSpPr>
          <p:cNvPr id="11" name="Group 10">
            <a:extLst>
              <a:ext uri="{FF2B5EF4-FFF2-40B4-BE49-F238E27FC236}">
                <a16:creationId xmlns:a16="http://schemas.microsoft.com/office/drawing/2014/main" id="{B545D577-D143-8621-E625-6D26783681A1}"/>
              </a:ext>
            </a:extLst>
          </p:cNvPr>
          <p:cNvGrpSpPr/>
          <p:nvPr/>
        </p:nvGrpSpPr>
        <p:grpSpPr>
          <a:xfrm>
            <a:off x="7374797" y="1719255"/>
            <a:ext cx="2348665" cy="2685076"/>
            <a:chOff x="8221264" y="1729616"/>
            <a:chExt cx="2348665" cy="2685076"/>
          </a:xfrm>
        </p:grpSpPr>
        <p:sp>
          <p:nvSpPr>
            <p:cNvPr id="6" name="Oval 5">
              <a:extLst>
                <a:ext uri="{FF2B5EF4-FFF2-40B4-BE49-F238E27FC236}">
                  <a16:creationId xmlns:a16="http://schemas.microsoft.com/office/drawing/2014/main" id="{6C1B4B77-11E7-E703-9848-5945CEA14742}"/>
                </a:ext>
              </a:extLst>
            </p:cNvPr>
            <p:cNvSpPr/>
            <p:nvPr/>
          </p:nvSpPr>
          <p:spPr>
            <a:xfrm>
              <a:off x="8221264" y="3859520"/>
              <a:ext cx="576942" cy="5551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1F14C0C1-58DE-ED0B-9F95-2D66FE63EDFE}"/>
                </a:ext>
              </a:extLst>
            </p:cNvPr>
            <p:cNvCxnSpPr>
              <a:cxnSpLocks/>
              <a:stCxn id="8" idx="2"/>
            </p:cNvCxnSpPr>
            <p:nvPr/>
          </p:nvCxnSpPr>
          <p:spPr>
            <a:xfrm flipH="1">
              <a:off x="8638943" y="2037393"/>
              <a:ext cx="1175940" cy="1822127"/>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0FB3D5F-863F-2C1F-05E4-2BE71D0EB490}"/>
                </a:ext>
              </a:extLst>
            </p:cNvPr>
            <p:cNvSpPr txBox="1"/>
            <p:nvPr/>
          </p:nvSpPr>
          <p:spPr>
            <a:xfrm>
              <a:off x="9059836" y="1729616"/>
              <a:ext cx="1510093" cy="307777"/>
            </a:xfrm>
            <a:prstGeom prst="rect">
              <a:avLst/>
            </a:prstGeom>
            <a:noFill/>
            <a:ln>
              <a:solidFill>
                <a:schemeClr val="tx1"/>
              </a:solidFill>
            </a:ln>
          </p:spPr>
          <p:txBody>
            <a:bodyPr wrap="none" rtlCol="0">
              <a:spAutoFit/>
            </a:bodyPr>
            <a:lstStyle/>
            <a:p>
              <a:r>
                <a:rPr lang="en-US" sz="1400" dirty="0"/>
                <a:t>Pilot Study Area </a:t>
              </a:r>
            </a:p>
          </p:txBody>
        </p:sp>
      </p:grpSp>
      <p:graphicFrame>
        <p:nvGraphicFramePr>
          <p:cNvPr id="12" name="Table 11">
            <a:extLst>
              <a:ext uri="{FF2B5EF4-FFF2-40B4-BE49-F238E27FC236}">
                <a16:creationId xmlns:a16="http://schemas.microsoft.com/office/drawing/2014/main" id="{7AC0D36E-D11B-8F9D-FD4B-E3B753E45B53}"/>
              </a:ext>
            </a:extLst>
          </p:cNvPr>
          <p:cNvGraphicFramePr>
            <a:graphicFrameLocks noGrp="1"/>
          </p:cNvGraphicFramePr>
          <p:nvPr>
            <p:extLst>
              <p:ext uri="{D42A27DB-BD31-4B8C-83A1-F6EECF244321}">
                <p14:modId xmlns:p14="http://schemas.microsoft.com/office/powerpoint/2010/main" val="277346344"/>
              </p:ext>
            </p:extLst>
          </p:nvPr>
        </p:nvGraphicFramePr>
        <p:xfrm>
          <a:off x="1005745" y="2180762"/>
          <a:ext cx="3967317" cy="1762062"/>
        </p:xfrm>
        <a:graphic>
          <a:graphicData uri="http://schemas.openxmlformats.org/drawingml/2006/table">
            <a:tbl>
              <a:tblPr firstRow="1" bandRow="1">
                <a:tableStyleId>{5C22544A-7EE6-4342-B048-85BDC9FD1C3A}</a:tableStyleId>
              </a:tblPr>
              <a:tblGrid>
                <a:gridCol w="2778597">
                  <a:extLst>
                    <a:ext uri="{9D8B030D-6E8A-4147-A177-3AD203B41FA5}">
                      <a16:colId xmlns:a16="http://schemas.microsoft.com/office/drawing/2014/main" val="3226199987"/>
                    </a:ext>
                  </a:extLst>
                </a:gridCol>
                <a:gridCol w="1188720">
                  <a:extLst>
                    <a:ext uri="{9D8B030D-6E8A-4147-A177-3AD203B41FA5}">
                      <a16:colId xmlns:a16="http://schemas.microsoft.com/office/drawing/2014/main" val="1024197115"/>
                    </a:ext>
                  </a:extLst>
                </a:gridCol>
              </a:tblGrid>
              <a:tr h="393537">
                <a:tc>
                  <a:txBody>
                    <a:bodyPr/>
                    <a:lstStyle/>
                    <a:p>
                      <a:pPr algn="ctr"/>
                      <a:r>
                        <a:rPr lang="en-US" sz="1200" dirty="0">
                          <a:solidFill>
                            <a:schemeClr val="tx1"/>
                          </a:solidFill>
                        </a:rPr>
                        <a:t>Chlorinated Ethene </a:t>
                      </a:r>
                    </a:p>
                  </a:txBody>
                  <a:tcPr anchor="ct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solidFill>
                            <a:schemeClr val="tx1"/>
                          </a:solidFill>
                        </a:rPr>
                        <a:t>Groundwater RBTC (µg/L)</a:t>
                      </a:r>
                    </a:p>
                  </a:txBody>
                  <a:tcPr anchor="ct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6211315"/>
                  </a:ext>
                </a:extLst>
              </a:tr>
              <a:tr h="331270">
                <a:tc>
                  <a:txBody>
                    <a:bodyPr/>
                    <a:lstStyle/>
                    <a:p>
                      <a:pPr algn="ctr"/>
                      <a:r>
                        <a:rPr lang="en-US" sz="1200" b="0" i="0" u="none" strike="noStrike" kern="1200" baseline="0" dirty="0">
                          <a:solidFill>
                            <a:schemeClr val="dk1"/>
                          </a:solidFill>
                          <a:latin typeface="+mn-lt"/>
                          <a:ea typeface="+mn-ea"/>
                          <a:cs typeface="+mn-cs"/>
                        </a:rPr>
                        <a:t>Tetrachloroethene (PCE)</a:t>
                      </a:r>
                      <a:endParaRPr lang="en-US" sz="1200" dirty="0"/>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5</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321378"/>
                  </a:ext>
                </a:extLst>
              </a:tr>
              <a:tr h="306653">
                <a:tc>
                  <a:txBody>
                    <a:bodyPr/>
                    <a:lstStyle/>
                    <a:p>
                      <a:pPr algn="ctr"/>
                      <a:r>
                        <a:rPr lang="en-US" sz="1200" b="0" i="0" u="none" strike="noStrike" kern="1200" baseline="0" dirty="0">
                          <a:solidFill>
                            <a:schemeClr val="dk1"/>
                          </a:solidFill>
                          <a:latin typeface="+mn-lt"/>
                          <a:ea typeface="+mn-ea"/>
                          <a:cs typeface="+mn-cs"/>
                        </a:rPr>
                        <a:t>Trichloroethene (TCE)</a:t>
                      </a:r>
                      <a:endParaRPr lang="en-US" sz="1200" dirty="0"/>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50</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7941811"/>
                  </a:ext>
                </a:extLst>
              </a:tr>
              <a:tr h="306652">
                <a:tc>
                  <a:txBody>
                    <a:bodyPr/>
                    <a:lstStyle/>
                    <a:p>
                      <a:pPr algn="ctr"/>
                      <a:r>
                        <a:rPr lang="en-US" sz="1200" b="0" i="0" u="none" strike="noStrike" kern="1200" baseline="0" dirty="0">
                          <a:solidFill>
                            <a:schemeClr val="dk1"/>
                          </a:solidFill>
                          <a:latin typeface="+mn-lt"/>
                          <a:ea typeface="+mn-ea"/>
                          <a:cs typeface="+mn-cs"/>
                        </a:rPr>
                        <a:t>cis 1,2 </a:t>
                      </a:r>
                      <a:r>
                        <a:rPr lang="en-US" sz="1200" b="0" i="0" u="none" strike="noStrike" kern="1200" baseline="0" dirty="0" err="1">
                          <a:solidFill>
                            <a:schemeClr val="dk1"/>
                          </a:solidFill>
                          <a:latin typeface="+mn-lt"/>
                          <a:ea typeface="+mn-ea"/>
                          <a:cs typeface="+mn-cs"/>
                        </a:rPr>
                        <a:t>Dichloroethene</a:t>
                      </a:r>
                      <a:r>
                        <a:rPr lang="en-US" sz="1200" b="0" i="0" u="none" strike="noStrike" kern="1200" baseline="0" dirty="0">
                          <a:solidFill>
                            <a:schemeClr val="dk1"/>
                          </a:solidFill>
                          <a:latin typeface="+mn-lt"/>
                          <a:ea typeface="+mn-ea"/>
                          <a:cs typeface="+mn-cs"/>
                        </a:rPr>
                        <a:t> (cis 1,2 DCE)</a:t>
                      </a:r>
                      <a:endParaRPr lang="en-US" sz="1200" dirty="0"/>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70</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4199411"/>
                  </a:ext>
                </a:extLst>
              </a:tr>
              <a:tr h="360287">
                <a:tc>
                  <a:txBody>
                    <a:bodyPr/>
                    <a:lstStyle/>
                    <a:p>
                      <a:pPr algn="ctr"/>
                      <a:r>
                        <a:rPr lang="en-US" sz="1200" b="0" i="0" u="none" strike="noStrike" kern="1200" baseline="0" dirty="0">
                          <a:solidFill>
                            <a:schemeClr val="dk1"/>
                          </a:solidFill>
                          <a:latin typeface="+mn-lt"/>
                          <a:ea typeface="+mn-ea"/>
                          <a:cs typeface="+mn-cs"/>
                        </a:rPr>
                        <a:t>Vinyl Chloride (VC)</a:t>
                      </a:r>
                      <a:endParaRPr lang="en-US" sz="1200" dirty="0"/>
                    </a:p>
                  </a:txBody>
                  <a:tcPr>
                    <a:lnL w="1270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a:t>2</a:t>
                      </a:r>
                    </a:p>
                  </a:txBody>
                  <a:tcPr>
                    <a:lnL w="63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990776"/>
                  </a:ext>
                </a:extLst>
              </a:tr>
            </a:tbl>
          </a:graphicData>
        </a:graphic>
      </p:graphicFrame>
      <p:sp>
        <p:nvSpPr>
          <p:cNvPr id="9" name="Rectangle 8">
            <a:extLst>
              <a:ext uri="{FF2B5EF4-FFF2-40B4-BE49-F238E27FC236}">
                <a16:creationId xmlns:a16="http://schemas.microsoft.com/office/drawing/2014/main" id="{C30F9345-7402-2389-8F3C-37FBC7DDC005}"/>
              </a:ext>
            </a:extLst>
          </p:cNvPr>
          <p:cNvSpPr/>
          <p:nvPr/>
        </p:nvSpPr>
        <p:spPr>
          <a:xfrm>
            <a:off x="10123512" y="5441950"/>
            <a:ext cx="1090588" cy="153126"/>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F03CE84-BE41-B2C8-565B-F7862833F205}"/>
              </a:ext>
            </a:extLst>
          </p:cNvPr>
          <p:cNvCxnSpPr>
            <a:cxnSpLocks/>
          </p:cNvCxnSpPr>
          <p:nvPr/>
        </p:nvCxnSpPr>
        <p:spPr>
          <a:xfrm>
            <a:off x="5317331" y="2752725"/>
            <a:ext cx="780621" cy="14827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3B3C1B-3B9E-E853-59B5-E87235E61658}"/>
              </a:ext>
            </a:extLst>
          </p:cNvPr>
          <p:cNvCxnSpPr>
            <a:cxnSpLocks/>
          </p:cNvCxnSpPr>
          <p:nvPr/>
        </p:nvCxnSpPr>
        <p:spPr>
          <a:xfrm>
            <a:off x="6192226" y="2324100"/>
            <a:ext cx="789599" cy="145970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971053-EF4C-516A-7596-42794C44A9CF}"/>
              </a:ext>
            </a:extLst>
          </p:cNvPr>
          <p:cNvCxnSpPr>
            <a:cxnSpLocks/>
          </p:cNvCxnSpPr>
          <p:nvPr/>
        </p:nvCxnSpPr>
        <p:spPr>
          <a:xfrm flipV="1">
            <a:off x="6095999" y="3783806"/>
            <a:ext cx="885826" cy="4516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1CA1A4-96B4-B852-794E-49E27339D24A}"/>
              </a:ext>
            </a:extLst>
          </p:cNvPr>
          <p:cNvCxnSpPr>
            <a:cxnSpLocks/>
          </p:cNvCxnSpPr>
          <p:nvPr/>
        </p:nvCxnSpPr>
        <p:spPr>
          <a:xfrm flipV="1">
            <a:off x="5317331" y="2324100"/>
            <a:ext cx="885826" cy="4286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29143"/>
      </p:ext>
    </p:extLst>
  </p:cSld>
  <p:clrMapOvr>
    <a:masterClrMapping/>
  </p:clrMapOvr>
</p:sld>
</file>

<file path=ppt/theme/theme1.xml><?xml version="1.0" encoding="utf-8"?>
<a:theme xmlns:a="http://schemas.openxmlformats.org/drawingml/2006/main" name="Stantec Basic">
  <a:themeElements>
    <a:clrScheme name="Stantec Default Theme">
      <a:dk1>
        <a:srgbClr val="000000"/>
      </a:dk1>
      <a:lt1>
        <a:srgbClr val="FFFFFF"/>
      </a:lt1>
      <a:dk2>
        <a:srgbClr val="ED6631"/>
      </a:dk2>
      <a:lt2>
        <a:srgbClr val="6C6965"/>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Stantec Fonts">
      <a:majorFont>
        <a:latin typeface="Amasis MT Pro"/>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Basic Template.pptx" id="{5D7732C7-D409-4847-9414-02838691DF50}" vid="{B3CCABC9-A356-45B5-A640-17CE7A2E3E96}"/>
    </a:ext>
  </a:extLst>
</a:theme>
</file>

<file path=ppt/theme/theme2.xml><?xml version="1.0" encoding="utf-8"?>
<a:theme xmlns:a="http://schemas.openxmlformats.org/drawingml/2006/main" name="Basic Titles">
  <a:themeElements>
    <a:clrScheme name="Stantec Default Theme">
      <a:dk1>
        <a:srgbClr val="000000"/>
      </a:dk1>
      <a:lt1>
        <a:srgbClr val="FFFFFF"/>
      </a:lt1>
      <a:dk2>
        <a:srgbClr val="ED6631"/>
      </a:dk2>
      <a:lt2>
        <a:srgbClr val="6C6965"/>
      </a:lt2>
      <a:accent1>
        <a:srgbClr val="C9C4BD"/>
      </a:accent1>
      <a:accent2>
        <a:srgbClr val="E2DDDB"/>
      </a:accent2>
      <a:accent3>
        <a:srgbClr val="F2EFEC"/>
      </a:accent3>
      <a:accent4>
        <a:srgbClr val="2A73D9"/>
      </a:accent4>
      <a:accent5>
        <a:srgbClr val="F3BE0A"/>
      </a:accent5>
      <a:accent6>
        <a:srgbClr val="1A845C"/>
      </a:accent6>
      <a:hlink>
        <a:srgbClr val="2A73D9"/>
      </a:hlink>
      <a:folHlink>
        <a:srgbClr val="205FB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tec Basic Template.pptx" id="{5D7732C7-D409-4847-9414-02838691DF50}" vid="{9BFFAB0B-1553-490B-B3BF-1805496D86F4}"/>
    </a:ext>
  </a:extLst>
</a:theme>
</file>

<file path=ppt/theme/theme3.xml><?xml version="1.0" encoding="utf-8"?>
<a:theme xmlns:a="http://schemas.openxmlformats.org/drawingml/2006/main" name="Stantec Moments">
  <a:themeElements>
    <a:clrScheme name="New Palette">
      <a:dk1>
        <a:srgbClr val="000000"/>
      </a:dk1>
      <a:lt1>
        <a:sysClr val="window" lastClr="FFFFFF"/>
      </a:lt1>
      <a:dk2>
        <a:srgbClr val="ED6631"/>
      </a:dk2>
      <a:lt2>
        <a:srgbClr val="6C6965"/>
      </a:lt2>
      <a:accent1>
        <a:srgbClr val="97938E"/>
      </a:accent1>
      <a:accent2>
        <a:srgbClr val="C9C4BD"/>
      </a:accent2>
      <a:accent3>
        <a:srgbClr val="E2DDDB"/>
      </a:accent3>
      <a:accent4>
        <a:srgbClr val="F2EFEC"/>
      </a:accent4>
      <a:accent5>
        <a:srgbClr val="2A73D9"/>
      </a:accent5>
      <a:accent6>
        <a:srgbClr val="1A845C"/>
      </a:accent6>
      <a:hlink>
        <a:srgbClr val="2A73D9"/>
      </a:hlink>
      <a:folHlink>
        <a:srgbClr val="205F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tec Basic Template.pptx" id="{5D7732C7-D409-4847-9414-02838691DF50}" vid="{1113A703-9B81-423A-B44A-3C50A7A0EB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8CDC3A5D20B64581CD8A77DE3922A6" ma:contentTypeVersion="11" ma:contentTypeDescription="Create a new document." ma:contentTypeScope="" ma:versionID="3188790e1b3390d21f7ada0c58017a38">
  <xsd:schema xmlns:xsd="http://www.w3.org/2001/XMLSchema" xmlns:xs="http://www.w3.org/2001/XMLSchema" xmlns:p="http://schemas.microsoft.com/office/2006/metadata/properties" xmlns:ns2="15acf328-b614-4765-a348-ed58eb44daae" xmlns:ns3="8a160346-1e4d-4cf9-8463-4b60b3b04079" targetNamespace="http://schemas.microsoft.com/office/2006/metadata/properties" ma:root="true" ma:fieldsID="67a960d6d8bdd2bdd919d47b78085028" ns2:_="" ns3:_="">
    <xsd:import namespace="15acf328-b614-4765-a348-ed58eb44daae"/>
    <xsd:import namespace="8a160346-1e4d-4cf9-8463-4b60b3b040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cf328-b614-4765-a348-ed58eb44da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e207be7-fb2c-4f25-b21b-ed1f2a5b3bf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160346-1e4d-4cf9-8463-4b60b3b040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1abebb2-4eab-472f-a755-50e1cf033b7e}" ma:internalName="TaxCatchAll" ma:showField="CatchAllData" ma:web="8a160346-1e4d-4cf9-8463-4b60b3b040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5acf328-b614-4765-a348-ed58eb44daae">
      <Terms xmlns="http://schemas.microsoft.com/office/infopath/2007/PartnerControls"/>
    </lcf76f155ced4ddcb4097134ff3c332f>
    <TaxCatchAll xmlns="8a160346-1e4d-4cf9-8463-4b60b3b04079" xsi:nil="true"/>
  </documentManagement>
</p:properties>
</file>

<file path=customXml/itemProps1.xml><?xml version="1.0" encoding="utf-8"?>
<ds:datastoreItem xmlns:ds="http://schemas.openxmlformats.org/officeDocument/2006/customXml" ds:itemID="{1C5C931B-37FE-49F9-9ABD-150B50D985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acf328-b614-4765-a348-ed58eb44daae"/>
    <ds:schemaRef ds:uri="8a160346-1e4d-4cf9-8463-4b60b3b040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4D1C72-093E-4B71-B928-232D346E99EB}">
  <ds:schemaRefs>
    <ds:schemaRef ds:uri="http://schemas.microsoft.com/sharepoint/v3/contenttype/forms"/>
  </ds:schemaRefs>
</ds:datastoreItem>
</file>

<file path=customXml/itemProps3.xml><?xml version="1.0" encoding="utf-8"?>
<ds:datastoreItem xmlns:ds="http://schemas.openxmlformats.org/officeDocument/2006/customXml" ds:itemID="{EF00E9AC-3306-4401-882E-7FC67A6F2033}">
  <ds:schemaRefs>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purl.org/dc/dcmitype/"/>
    <ds:schemaRef ds:uri="http://schemas.openxmlformats.org/package/2006/metadata/core-properties"/>
    <ds:schemaRef ds:uri="8a160346-1e4d-4cf9-8463-4b60b3b04079"/>
    <ds:schemaRef ds:uri="15acf328-b614-4765-a348-ed58eb44daa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Stantec Basic Template</Template>
  <TotalTime>3290</TotalTime>
  <Words>3086</Words>
  <Application>Microsoft Office PowerPoint</Application>
  <PresentationFormat>Widescreen</PresentationFormat>
  <Paragraphs>270</Paragraphs>
  <Slides>26</Slides>
  <Notes>18</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Amasis MT Pro</vt:lpstr>
      <vt:lpstr>Arial</vt:lpstr>
      <vt:lpstr>Arial Narrow</vt:lpstr>
      <vt:lpstr>Calibri</vt:lpstr>
      <vt:lpstr>Stantec Basic</vt:lpstr>
      <vt:lpstr>Basic Titles</vt:lpstr>
      <vt:lpstr>Stantec Moments</vt:lpstr>
      <vt:lpstr>Case Study</vt:lpstr>
      <vt:lpstr>Agenda</vt:lpstr>
      <vt:lpstr>PowerPoint Presentation</vt:lpstr>
      <vt:lpstr>PowerPoint Presentation</vt:lpstr>
      <vt:lpstr>PowerPoint Presentation</vt:lpstr>
      <vt:lpstr>PowerPoint Presentation</vt:lpstr>
      <vt:lpstr>PowerPoint Presentation</vt:lpstr>
      <vt:lpstr>PowerPoint Presentation</vt:lpstr>
      <vt:lpstr>Risk Based Target Criteria (RBTC) &amp;  Bioremediation  Pilot Study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Chang, Alicia</dc:creator>
  <cp:lastModifiedBy>Davidson, Mitchell</cp:lastModifiedBy>
  <cp:revision>32</cp:revision>
  <dcterms:created xsi:type="dcterms:W3CDTF">2025-05-07T16:31:07Z</dcterms:created>
  <dcterms:modified xsi:type="dcterms:W3CDTF">2026-03-27T15:45:51Z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0x010100F48CDC3A5D20B64581CD8A77DE3922A6</vt:lpwstr>
  </property>
  <property fmtid="{D5CDD505-2E9C-101B-9397-08002B2CF9AE}" pid="3" name="MediaServiceImageTags">
    <vt:lpwstr/>
  </property>
</Properties>
</file>