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74" r:id="rId4"/>
    <p:sldMasterId id="2147483676" r:id="rId5"/>
    <p:sldMasterId id="2147483681" r:id="rId6"/>
  </p:sldMasterIdLst>
  <p:notesMasterIdLst>
    <p:notesMasterId r:id="rId34"/>
  </p:notesMasterIdLst>
  <p:sldIdLst>
    <p:sldId id="304" r:id="rId7"/>
    <p:sldId id="306" r:id="rId8"/>
    <p:sldId id="309" r:id="rId9"/>
    <p:sldId id="308" r:id="rId10"/>
    <p:sldId id="310" r:id="rId11"/>
    <p:sldId id="312" r:id="rId12"/>
    <p:sldId id="266" r:id="rId13"/>
    <p:sldId id="311" r:id="rId14"/>
    <p:sldId id="317" r:id="rId15"/>
    <p:sldId id="313" r:id="rId16"/>
    <p:sldId id="316" r:id="rId17"/>
    <p:sldId id="315" r:id="rId18"/>
    <p:sldId id="328" r:id="rId19"/>
    <p:sldId id="323" r:id="rId20"/>
    <p:sldId id="322" r:id="rId21"/>
    <p:sldId id="324" r:id="rId22"/>
    <p:sldId id="318" r:id="rId23"/>
    <p:sldId id="319" r:id="rId24"/>
    <p:sldId id="327" r:id="rId25"/>
    <p:sldId id="264" r:id="rId26"/>
    <p:sldId id="332" r:id="rId27"/>
    <p:sldId id="330" r:id="rId28"/>
    <p:sldId id="331" r:id="rId29"/>
    <p:sldId id="325" r:id="rId30"/>
    <p:sldId id="321" r:id="rId31"/>
    <p:sldId id="258" r:id="rId32"/>
    <p:sldId id="25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hila Anthonypillai" initials="NA" lastIdx="1" clrIdx="0">
    <p:extLst>
      <p:ext uri="{19B8F6BF-5375-455C-9EA6-DF929625EA0E}">
        <p15:presenceInfo xmlns:p15="http://schemas.microsoft.com/office/powerpoint/2012/main" userId="S-1-5-21-1537699769-1056994340-324685044-50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B3BCD7"/>
    <a:srgbClr val="00CC99"/>
    <a:srgbClr val="D5EFFF"/>
    <a:srgbClr val="336699"/>
    <a:srgbClr val="33CC33"/>
    <a:srgbClr val="E7F6FF"/>
    <a:srgbClr val="E7FFE7"/>
    <a:srgbClr val="E1FFE1"/>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293" autoAdjust="0"/>
  </p:normalViewPr>
  <p:slideViewPr>
    <p:cSldViewPr snapToGrid="0">
      <p:cViewPr varScale="1">
        <p:scale>
          <a:sx n="92" d="100"/>
          <a:sy n="92" d="100"/>
        </p:scale>
        <p:origin x="1314" y="84"/>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13CC73-41F4-47DD-AC12-BFC1DA454BA1}" type="datetimeFigureOut">
              <a:rPr lang="en-CA" smtClean="0"/>
              <a:t>2026-04-06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40DB71-03E0-4781-B295-6DF442919B02}" type="slidenum">
              <a:rPr lang="en-CA" smtClean="0"/>
              <a:t>‹#›</a:t>
            </a:fld>
            <a:endParaRPr lang="en-CA"/>
          </a:p>
        </p:txBody>
      </p:sp>
    </p:spTree>
    <p:extLst>
      <p:ext uri="{BB962C8B-B14F-4D97-AF65-F5344CB8AC3E}">
        <p14:creationId xmlns:p14="http://schemas.microsoft.com/office/powerpoint/2010/main" val="196687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tatvis.co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statvis.com/blog/a-post-for-visual-learners" TargetMode="External"/><Relationship Id="rId5" Type="http://schemas.openxmlformats.org/officeDocument/2006/relationships/hyperlink" Target="https://link.springer.com/article/10.1007/s11301-021-00235-8" TargetMode="External"/><Relationship Id="rId4" Type="http://schemas.openxmlformats.org/officeDocument/2006/relationships/hyperlink" Target="https://www.statvis.com/blog/yijiq2wichlvdylmc2ll2xkedmpimn"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BC0DF-EB12-1FAB-A8EE-2E4EB24AD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2570D-8EDB-808C-71FD-10DB59925F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4BBD03-C46F-DA17-DA4F-B9DF69EED323}"/>
              </a:ext>
            </a:extLst>
          </p:cNvPr>
          <p:cNvSpPr>
            <a:spLocks noGrp="1"/>
          </p:cNvSpPr>
          <p:nvPr>
            <p:ph type="body" idx="1"/>
          </p:nvPr>
        </p:nvSpPr>
        <p:spPr/>
        <p:txBody>
          <a:bodyPr/>
          <a:lstStyle/>
          <a:p>
            <a:r>
              <a:rPr lang="en-US" dirty="0"/>
              <a:t>Thank you QPCO for the</a:t>
            </a:r>
            <a:r>
              <a:rPr lang="en-US" baseline="0" dirty="0"/>
              <a:t> opportunity to present today at this very special event. on a topic that represents everything we do and stand for as environmental professionals – building confidence in the data used in making decisions that are for regulatory compliance and in protection of Environment and Human health. This starts with having an understanding of Lab QA/QC measures in place to ensure the data is accurate, representative and fit for the purpose keeping with regulatory requirements and acceptance criteria.</a:t>
            </a:r>
          </a:p>
          <a:p>
            <a:endParaRPr lang="en-US" baseline="0" dirty="0"/>
          </a:p>
          <a:p>
            <a:r>
              <a:rPr lang="en-US" baseline="0" dirty="0"/>
              <a:t>Although, lab QAQC is critical to ensuring data quality, it is the most underutilized and less understood part of any lab report or the Certificate of Analysis. As QPs, ESA,ERA or anyone who handles lab data, it is important to understand the different QC measures that are in place and what each one of QC data means as it relates to your own site and sample results.</a:t>
            </a:r>
          </a:p>
          <a:p>
            <a:endParaRPr lang="en-US" dirty="0"/>
          </a:p>
          <a:p>
            <a:endParaRPr lang="en-US" dirty="0"/>
          </a:p>
          <a:p>
            <a:r>
              <a:rPr lang="en-US" dirty="0"/>
              <a:t>protocol is provided to ensure that appropriate samples are submitted to laboratories, the samples are </a:t>
            </a:r>
            <a:r>
              <a:rPr lang="en-US" dirty="0" err="1"/>
              <a:t>analysed</a:t>
            </a:r>
            <a:r>
              <a:rPr lang="en-US" dirty="0"/>
              <a:t> with methods that are fit for purpose and that the results of laboratory analyses are reported with sufficient quality upon which to base decisions required for O. Reg. 153/04 or O. Reg. 406/19.</a:t>
            </a:r>
          </a:p>
          <a:p>
            <a:endParaRPr lang="en-US" dirty="0"/>
          </a:p>
          <a:p>
            <a:r>
              <a:rPr lang="en-US" dirty="0"/>
              <a:t>Certificate of Analysis or written report so that the Qualified Person (QP) will be able to properly assess the data and be able to determine if the data are of sufficient quality upon which to base decisions required for O. Reg. 153/04 or O. Reg. 406/19.</a:t>
            </a:r>
          </a:p>
          <a:p>
            <a:endParaRPr lang="en-CA" dirty="0"/>
          </a:p>
        </p:txBody>
      </p:sp>
      <p:sp>
        <p:nvSpPr>
          <p:cNvPr id="4" name="Slide Number Placeholder 3">
            <a:extLst>
              <a:ext uri="{FF2B5EF4-FFF2-40B4-BE49-F238E27FC236}">
                <a16:creationId xmlns:a16="http://schemas.microsoft.com/office/drawing/2014/main" id="{3A30CA81-36D2-667A-1AF1-EEC01A29CEC6}"/>
              </a:ext>
            </a:extLst>
          </p:cNvPr>
          <p:cNvSpPr>
            <a:spLocks noGrp="1"/>
          </p:cNvSpPr>
          <p:nvPr>
            <p:ph type="sldNum" sz="quarter" idx="5"/>
          </p:nvPr>
        </p:nvSpPr>
        <p:spPr/>
        <p:txBody>
          <a:bodyPr/>
          <a:lstStyle/>
          <a:p>
            <a:fld id="{F840DB71-03E0-4781-B295-6DF442919B02}" type="slidenum">
              <a:rPr lang="en-CA" smtClean="0"/>
              <a:t>1</a:t>
            </a:fld>
            <a:endParaRPr lang="en-CA"/>
          </a:p>
        </p:txBody>
      </p:sp>
    </p:spTree>
    <p:extLst>
      <p:ext uri="{BB962C8B-B14F-4D97-AF65-F5344CB8AC3E}">
        <p14:creationId xmlns:p14="http://schemas.microsoft.com/office/powerpoint/2010/main" val="3507459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BAE2D-06DF-D3BD-9460-78412B76FB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89135-1DD5-BD9F-7137-156971B9BD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779094-B049-93C7-49EF-26A97511F15F}"/>
              </a:ext>
            </a:extLst>
          </p:cNvPr>
          <p:cNvSpPr>
            <a:spLocks noGrp="1"/>
          </p:cNvSpPr>
          <p:nvPr>
            <p:ph type="body" idx="1"/>
          </p:nvPr>
        </p:nvSpPr>
        <p:spPr/>
        <p:txBody>
          <a:bodyPr/>
          <a:lstStyle/>
          <a:p>
            <a:r>
              <a:rPr lang="en-US" dirty="0"/>
              <a:t>Reporting Limit (RL): The concentration at which a single analysis using the methods and matrices listed in this document will consistently detect target analytes when present. The RL must be equal to or greater than the MDL</a:t>
            </a:r>
            <a:endParaRPr lang="en-US" baseline="0" dirty="0"/>
          </a:p>
          <a:p>
            <a:endParaRPr lang="en-CA" dirty="0"/>
          </a:p>
          <a:p>
            <a:r>
              <a:rPr lang="en-US" dirty="0"/>
              <a:t>Method Blank: is a sample of reagent water or blank soil carried through the entire analytical process including all sample preparation steps. </a:t>
            </a:r>
          </a:p>
          <a:p>
            <a:r>
              <a:rPr lang="en-US" dirty="0"/>
              <a:t>Method blank results are used to assess contamination from the laboratory environment and reagents</a:t>
            </a:r>
          </a:p>
          <a:p>
            <a:endParaRPr lang="en-US" dirty="0"/>
          </a:p>
          <a:p>
            <a:r>
              <a:rPr lang="en-US" dirty="0"/>
              <a:t>Control Chart: Provide the means of displaying the quality control data of a</a:t>
            </a:r>
            <a:r>
              <a:rPr lang="en-US" baseline="0" dirty="0"/>
              <a:t> given</a:t>
            </a:r>
            <a:r>
              <a:rPr lang="en-US" dirty="0"/>
              <a:t> analytical process. They are used to determine if a method is in-control</a:t>
            </a:r>
            <a:r>
              <a:rPr lang="en-US" baseline="0" dirty="0"/>
              <a:t> or out of control. </a:t>
            </a:r>
            <a:r>
              <a:rPr lang="en-US" dirty="0"/>
              <a:t>Purpose of control charting is to identify and correct method variation by looking for trends within the QC data. Expected distribution is either determined by SPC (statistical process control) or by using set upper and lower limits</a:t>
            </a:r>
          </a:p>
          <a:p>
            <a:endParaRPr lang="en-US" dirty="0"/>
          </a:p>
          <a:p>
            <a:r>
              <a:rPr lang="en-US" dirty="0"/>
              <a:t>Purpose of CC is to identify trends and that</a:t>
            </a:r>
            <a:r>
              <a:rPr lang="en-US" baseline="0" dirty="0"/>
              <a:t> an out of control situation may not necessarily indicate poor results.</a:t>
            </a:r>
            <a:endParaRPr lang="en-US" dirty="0"/>
          </a:p>
          <a:p>
            <a:endParaRPr lang="en-US" dirty="0"/>
          </a:p>
          <a:p>
            <a:r>
              <a:rPr lang="en-US" dirty="0"/>
              <a:t>CC – A series of data points grouped</a:t>
            </a:r>
            <a:r>
              <a:rPr lang="en-US" baseline="0" dirty="0"/>
              <a:t> on a line chart with calculated control limits. Designed to measure process variation over time and provide timely signals of instability or problems</a:t>
            </a:r>
          </a:p>
          <a:p>
            <a:r>
              <a:rPr lang="en-US" baseline="0" dirty="0"/>
              <a:t>CC is a mandatory process for lab accreditation. Ensure CC are established for critical and quantifiable parameters for each method.</a:t>
            </a:r>
          </a:p>
          <a:p>
            <a:r>
              <a:rPr lang="en-US" dirty="0"/>
              <a:t>Failed QC results must also be included to ensure accurate representation of the test method performance. Analyst must make note of any</a:t>
            </a:r>
            <a:r>
              <a:rPr lang="en-US" baseline="0" dirty="0"/>
              <a:t> resolution for data that is out of control. If the out of control situation is not easily determined, the instrument is flagged as out of control and taken off production until the control can be restored.</a:t>
            </a:r>
          </a:p>
          <a:p>
            <a:endParaRPr lang="en-US" baseline="0" dirty="0"/>
          </a:p>
          <a:p>
            <a:r>
              <a:rPr lang="en-US" baseline="0" dirty="0"/>
              <a:t>Proper CC will have normal distribution of data points on each side of the mean with most points closer to the mean when the method is at its optimal performance.</a:t>
            </a:r>
          </a:p>
          <a:p>
            <a:endParaRPr lang="en-US" baseline="0" dirty="0"/>
          </a:p>
          <a:p>
            <a:r>
              <a:rPr lang="en-US" baseline="0" dirty="0"/>
              <a:t>The creation of CC limits should include typical variability in a test procedure that would come from different analyst, reagents, standards, env changes</a:t>
            </a:r>
          </a:p>
          <a:p>
            <a:endParaRPr lang="en-US" baseline="0" dirty="0"/>
          </a:p>
          <a:p>
            <a:r>
              <a:rPr lang="en-US" baseline="0" dirty="0"/>
              <a:t>Data points must be entered on real time basis. If more than 1 control sample ran per batch, each control point must be charted. If more than one batch a day, one point from each batch should be included.</a:t>
            </a:r>
          </a:p>
          <a:p>
            <a:endParaRPr lang="en-US" baseline="0" dirty="0"/>
          </a:p>
          <a:p>
            <a:r>
              <a:rPr lang="en-US" baseline="0" dirty="0"/>
              <a:t>Upper and lower 3SD should be within acceptance criteria specific for each method. When data falls outside of UCL or LCL, results need re-checking.</a:t>
            </a:r>
            <a:endParaRPr lang="en-US" dirty="0"/>
          </a:p>
          <a:p>
            <a:endParaRPr lang="en-US" dirty="0"/>
          </a:p>
          <a:p>
            <a:endParaRPr lang="en-US" dirty="0"/>
          </a:p>
          <a:p>
            <a:r>
              <a:rPr lang="en-US" dirty="0"/>
              <a:t>Trends &amp; Failures</a:t>
            </a:r>
          </a:p>
          <a:p>
            <a:r>
              <a:rPr lang="en-US" dirty="0"/>
              <a:t>&gt;3SD – Possibly</a:t>
            </a:r>
            <a:r>
              <a:rPr lang="en-US" baseline="0" dirty="0"/>
              <a:t> wrong sample ran/ exported, check standard for expiry, check calibration for pass at 99% confidence. Out of control situation addressed prior to releasing data – variance from method or change in measurement system, incorrect measurement/calculation or plotting</a:t>
            </a:r>
          </a:p>
          <a:p>
            <a:endParaRPr lang="en-US" baseline="0" dirty="0"/>
          </a:p>
          <a:p>
            <a:endParaRPr lang="en-US" baseline="0" dirty="0"/>
          </a:p>
          <a:p>
            <a:r>
              <a:rPr lang="en-US" baseline="0" dirty="0"/>
              <a:t>Warning rules of potential issue. Must be documented, but they are not considered statistically out of control.</a:t>
            </a:r>
          </a:p>
          <a:p>
            <a:endParaRPr lang="en-US" baseline="0" dirty="0"/>
          </a:p>
          <a:p>
            <a:r>
              <a:rPr lang="en-US" baseline="0" dirty="0"/>
              <a:t>2/3 consecutive data points &gt; +/- 2SD – significant process shift (new analyst, poor calibration, poor standard preparations)</a:t>
            </a:r>
          </a:p>
          <a:p>
            <a:r>
              <a:rPr lang="en-US" baseline="0" dirty="0"/>
              <a:t>4/5 consecutive points are &gt; +/- 1SD – significant process shift (poor calibration)</a:t>
            </a:r>
          </a:p>
          <a:p>
            <a:r>
              <a:rPr lang="en-US" baseline="0" dirty="0"/>
              <a:t>8 or more on same side of mean – upward or downward means deterioration of reagents, standards, reference material, instrumentation, improved skill, change in lot #, instrument maintenance</a:t>
            </a:r>
          </a:p>
          <a:p>
            <a:endParaRPr lang="en-US" baseline="0" dirty="0"/>
          </a:p>
          <a:p>
            <a:r>
              <a:rPr lang="en-US" baseline="0" dirty="0"/>
              <a:t>causes include new reagent lot#, standard preparation, digestion buffer solution for metals, variability between analyst, changes in temperature and humidity</a:t>
            </a:r>
          </a:p>
          <a:p>
            <a:endParaRPr lang="en-US" dirty="0"/>
          </a:p>
          <a:p>
            <a:endParaRPr lang="en-CA" dirty="0"/>
          </a:p>
        </p:txBody>
      </p:sp>
      <p:sp>
        <p:nvSpPr>
          <p:cNvPr id="4" name="Slide Number Placeholder 3">
            <a:extLst>
              <a:ext uri="{FF2B5EF4-FFF2-40B4-BE49-F238E27FC236}">
                <a16:creationId xmlns:a16="http://schemas.microsoft.com/office/drawing/2014/main" id="{DB812A91-9567-D929-AFFA-894A035CF1A1}"/>
              </a:ext>
            </a:extLst>
          </p:cNvPr>
          <p:cNvSpPr>
            <a:spLocks noGrp="1"/>
          </p:cNvSpPr>
          <p:nvPr>
            <p:ph type="sldNum" sz="quarter" idx="5"/>
          </p:nvPr>
        </p:nvSpPr>
        <p:spPr/>
        <p:txBody>
          <a:bodyPr/>
          <a:lstStyle/>
          <a:p>
            <a:fld id="{F840DB71-03E0-4781-B295-6DF442919B02}" type="slidenum">
              <a:rPr lang="en-CA" smtClean="0"/>
              <a:t>12</a:t>
            </a:fld>
            <a:endParaRPr lang="en-CA"/>
          </a:p>
        </p:txBody>
      </p:sp>
    </p:spTree>
    <p:extLst>
      <p:ext uri="{BB962C8B-B14F-4D97-AF65-F5344CB8AC3E}">
        <p14:creationId xmlns:p14="http://schemas.microsoft.com/office/powerpoint/2010/main" val="187415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Multi-element Scan Qualifier: as the number of analytes in a scan increases, so does the chance of a limit exceedance by random chance as opposed to a real method problem. Thus, in multielement scans, for the LCS and matrix spike, up to 10% of the analytes may exceed the quoted limits by up to 10% absolute and the spike is considered acceptable. </a:t>
            </a:r>
          </a:p>
          <a:p>
            <a:endParaRPr lang="en-US" dirty="0"/>
          </a:p>
          <a:p>
            <a:r>
              <a:rPr lang="en-US" dirty="0"/>
              <a:t>Duplicate Qualifier: for duplicates as the measured result approaches the RL, the uncertainty associated with the value increases dramatically, thus duplicate acceptance limits apply only where the average of the two duplicates is greater than five times the RL.</a:t>
            </a:r>
          </a:p>
          <a:p>
            <a:endParaRPr lang="en-US" dirty="0"/>
          </a:p>
          <a:p>
            <a:r>
              <a:rPr lang="en-US" dirty="0"/>
              <a:t>Matrix Spike Qualifier: for matrix spikes, as the concentration of the native analyte increases, the uncertainty of the matrix spike recovery increases. (It is not possible to accurately quantitate a small difference between two large numbers). Thus, the matrix spike acceptance limits apply only when the concentration of the matrix spike is greater than or equal to the concentration of the native analyte. </a:t>
            </a:r>
            <a:endParaRPr lang="en-CA" dirty="0"/>
          </a:p>
          <a:p>
            <a:endParaRPr lang="en-CA" dirty="0"/>
          </a:p>
        </p:txBody>
      </p:sp>
      <p:sp>
        <p:nvSpPr>
          <p:cNvPr id="4" name="Slide Number Placeholder 3"/>
          <p:cNvSpPr>
            <a:spLocks noGrp="1"/>
          </p:cNvSpPr>
          <p:nvPr>
            <p:ph type="sldNum" sz="quarter" idx="5"/>
          </p:nvPr>
        </p:nvSpPr>
        <p:spPr/>
        <p:txBody>
          <a:bodyPr/>
          <a:lstStyle/>
          <a:p>
            <a:fld id="{F840DB71-03E0-4781-B295-6DF442919B02}" type="slidenum">
              <a:rPr lang="en-CA" smtClean="0"/>
              <a:t>13</a:t>
            </a:fld>
            <a:endParaRPr lang="en-CA"/>
          </a:p>
        </p:txBody>
      </p:sp>
    </p:spTree>
    <p:extLst>
      <p:ext uri="{BB962C8B-B14F-4D97-AF65-F5344CB8AC3E}">
        <p14:creationId xmlns:p14="http://schemas.microsoft.com/office/powerpoint/2010/main" val="1991922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Method Blank - Laboratory contamination evaluation. Matrix-specific (e.g., water, soil). </a:t>
            </a:r>
            <a:r>
              <a:rPr lang="en-US" dirty="0"/>
              <a:t>Target analytes should be less than the reporting limit (RL). If an analyte fails, the</a:t>
            </a:r>
            <a:r>
              <a:rPr lang="en-US" baseline="0" dirty="0"/>
              <a:t> batch run is repeated. If not possible, data reported with a qualifier.</a:t>
            </a:r>
          </a:p>
          <a:p>
            <a:endParaRPr lang="en-US" baseline="0" dirty="0"/>
          </a:p>
          <a:p>
            <a:r>
              <a:rPr lang="en-CA" dirty="0"/>
              <a:t>Laboratory Control Sample (LCS) - </a:t>
            </a:r>
            <a:r>
              <a:rPr lang="en-US" baseline="0" dirty="0"/>
              <a:t> </a:t>
            </a:r>
            <a:r>
              <a:rPr lang="en-US" dirty="0"/>
              <a:t>Laboratory method accuracy without matrix effects from a </a:t>
            </a:r>
            <a:r>
              <a:rPr lang="en-CA" dirty="0"/>
              <a:t>secondary</a:t>
            </a:r>
            <a:r>
              <a:rPr lang="en-CA" baseline="0" dirty="0"/>
              <a:t> </a:t>
            </a:r>
            <a:r>
              <a:rPr lang="en-CA" dirty="0"/>
              <a:t>-source standard. </a:t>
            </a:r>
            <a:r>
              <a:rPr lang="en-US" dirty="0"/>
              <a:t>Re-extract/re-</a:t>
            </a:r>
            <a:r>
              <a:rPr lang="en-US" dirty="0" err="1"/>
              <a:t>analyse</a:t>
            </a:r>
            <a:r>
              <a:rPr lang="en-US" dirty="0"/>
              <a:t> all associated samples</a:t>
            </a:r>
            <a:r>
              <a:rPr lang="en-US" baseline="0" dirty="0"/>
              <a:t> or </a:t>
            </a:r>
            <a:r>
              <a:rPr lang="en-US" dirty="0"/>
              <a:t>report data flagged for all failing analytes.</a:t>
            </a:r>
          </a:p>
          <a:p>
            <a:endParaRPr lang="en-US" dirty="0"/>
          </a:p>
          <a:p>
            <a:r>
              <a:rPr lang="en-CA" dirty="0"/>
              <a:t>Sample Duplicate - </a:t>
            </a:r>
            <a:r>
              <a:rPr lang="en-US" dirty="0"/>
              <a:t>Sample homogeneity, laboratory method precision. RPD should be ≤30% for waters and ≤40% for solids</a:t>
            </a:r>
            <a:endParaRPr lang="en-CA" dirty="0"/>
          </a:p>
          <a:p>
            <a:endParaRPr lang="en-CA" dirty="0"/>
          </a:p>
        </p:txBody>
      </p:sp>
      <p:sp>
        <p:nvSpPr>
          <p:cNvPr id="4" name="Slide Number Placeholder 3"/>
          <p:cNvSpPr>
            <a:spLocks noGrp="1"/>
          </p:cNvSpPr>
          <p:nvPr>
            <p:ph type="sldNum" sz="quarter" idx="5"/>
          </p:nvPr>
        </p:nvSpPr>
        <p:spPr/>
        <p:txBody>
          <a:bodyPr/>
          <a:lstStyle/>
          <a:p>
            <a:fld id="{F840DB71-03E0-4781-B295-6DF442919B02}" type="slidenum">
              <a:rPr lang="en-CA" smtClean="0"/>
              <a:t>14</a:t>
            </a:fld>
            <a:endParaRPr lang="en-CA"/>
          </a:p>
        </p:txBody>
      </p:sp>
    </p:spTree>
    <p:extLst>
      <p:ext uri="{BB962C8B-B14F-4D97-AF65-F5344CB8AC3E}">
        <p14:creationId xmlns:p14="http://schemas.microsoft.com/office/powerpoint/2010/main" val="3114764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Calibration Verifications: (CCVs) are evaluated to determine whether the instrument was within acceptable calibration throughout the period in which samples were </a:t>
            </a:r>
            <a:r>
              <a:rPr lang="en-US" dirty="0" err="1"/>
              <a:t>analysed</a:t>
            </a:r>
            <a:r>
              <a:rPr lang="en-US" dirty="0"/>
              <a:t> (i.e., to verify that the initial calibration was applicable during the sample analyses). In general, failure of the CCV indicates that the initial calibration is no longer valid and should trigger recalibration and the reanalysis of the associated samples in the analytical sequence.</a:t>
            </a:r>
          </a:p>
          <a:p>
            <a:endParaRPr lang="en-US" dirty="0"/>
          </a:p>
          <a:p>
            <a:r>
              <a:rPr lang="en-CA" dirty="0"/>
              <a:t>Matrix Spike - </a:t>
            </a:r>
            <a:r>
              <a:rPr lang="en-US" dirty="0"/>
              <a:t>Laboratory method accuracy with matrix effects</a:t>
            </a:r>
            <a:r>
              <a:rPr lang="en-US" baseline="0" dirty="0"/>
              <a:t> from a </a:t>
            </a:r>
            <a:r>
              <a:rPr lang="en-CA" dirty="0"/>
              <a:t>separate-source standard. </a:t>
            </a:r>
            <a:r>
              <a:rPr lang="en-US" dirty="0"/>
              <a:t>Percent recoveries should be between 50–140%. If recovery is outside of specified limits, repeat if necessary</a:t>
            </a:r>
            <a:r>
              <a:rPr lang="en-US" baseline="0" dirty="0"/>
              <a:t> </a:t>
            </a:r>
            <a:r>
              <a:rPr lang="en-US" dirty="0"/>
              <a:t>or if the repeat also fails, report recovery and qualify results.</a:t>
            </a:r>
          </a:p>
          <a:p>
            <a:endParaRPr lang="en-US" dirty="0"/>
          </a:p>
          <a:p>
            <a:r>
              <a:rPr lang="en-CA" dirty="0"/>
              <a:t>Surrogates - Accuracy in sample matrix. </a:t>
            </a:r>
            <a:r>
              <a:rPr lang="en-US" dirty="0"/>
              <a:t>Surrogates should represent analytes of interest and be representative of compound class of target analytes (deuterated analogs). Percent recoveries in soil and water should be between 50–140% for compounds. Surrogates are optional for isotope dilution methods. If recovery is outside of specified limits, laboratory must report recovery and qualify the result.</a:t>
            </a:r>
          </a:p>
          <a:p>
            <a:endParaRPr lang="en-US" dirty="0"/>
          </a:p>
          <a:p>
            <a:r>
              <a:rPr lang="en-CA" dirty="0"/>
              <a:t>Internal Standards (IS) - </a:t>
            </a:r>
            <a:r>
              <a:rPr lang="en-US" dirty="0"/>
              <a:t>Laboratory accuracy, method accuracy in sample matrix. Minimum of 3 at retention times across GC run • Area counts in samples must be between 50–200% of the area counts in associated continuing calibration standard (CCV). Retention times of internal standards should be within ±6 seconds of retention times in the associated CCV. If one or more internal standards are outside limits, reanalyze sample unless obvious interference present.</a:t>
            </a:r>
            <a:endParaRPr lang="en-CA" dirty="0"/>
          </a:p>
          <a:p>
            <a:endParaRPr lang="en-CA" dirty="0"/>
          </a:p>
        </p:txBody>
      </p:sp>
      <p:sp>
        <p:nvSpPr>
          <p:cNvPr id="4" name="Slide Number Placeholder 3"/>
          <p:cNvSpPr>
            <a:spLocks noGrp="1"/>
          </p:cNvSpPr>
          <p:nvPr>
            <p:ph type="sldNum" sz="quarter" idx="5"/>
          </p:nvPr>
        </p:nvSpPr>
        <p:spPr/>
        <p:txBody>
          <a:bodyPr/>
          <a:lstStyle/>
          <a:p>
            <a:fld id="{F840DB71-03E0-4781-B295-6DF442919B02}" type="slidenum">
              <a:rPr lang="en-CA" smtClean="0"/>
              <a:t>15</a:t>
            </a:fld>
            <a:endParaRPr lang="en-CA"/>
          </a:p>
        </p:txBody>
      </p:sp>
    </p:spTree>
    <p:extLst>
      <p:ext uri="{BB962C8B-B14F-4D97-AF65-F5344CB8AC3E}">
        <p14:creationId xmlns:p14="http://schemas.microsoft.com/office/powerpoint/2010/main" val="387891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QC samples must be</a:t>
            </a:r>
            <a:r>
              <a:rPr lang="en-US" baseline="0" dirty="0"/>
              <a:t> bracketed around client samples. A blank at the beginning of the batch to check for contamination, followed by CRM to confirm calibration, </a:t>
            </a:r>
            <a:r>
              <a:rPr lang="en-US" baseline="0" dirty="0" err="1"/>
              <a:t>spk</a:t>
            </a:r>
            <a:r>
              <a:rPr lang="en-US" baseline="0" dirty="0"/>
              <a:t> &amp;dup to check matrix interferences and precision and CRM/reference std after the client sample to confirm the calibration is still acceptable and confirmation of accuracy of client samples.</a:t>
            </a:r>
            <a:endParaRPr lang="en-US" dirty="0"/>
          </a:p>
          <a:p>
            <a:endParaRPr lang="en-US" dirty="0"/>
          </a:p>
          <a:p>
            <a:r>
              <a:rPr lang="en-US" dirty="0"/>
              <a:t>Focus and importance are usually </a:t>
            </a:r>
            <a:r>
              <a:rPr lang="en-US" dirty="0" err="1"/>
              <a:t>centred</a:t>
            </a:r>
            <a:r>
              <a:rPr lang="en-US" dirty="0"/>
              <a:t> on individual components of quality control procedures that are followed in the laboratory. Of equal importance however, is reviewing how all of these procedures fit together</a:t>
            </a:r>
          </a:p>
          <a:p>
            <a:r>
              <a:rPr lang="en-US" dirty="0"/>
              <a:t>How many client samples are analyzed before, between and after quality assurance samples are utilized to verify the validity of the produced data?</a:t>
            </a:r>
          </a:p>
          <a:p>
            <a:r>
              <a:rPr lang="en-US" dirty="0"/>
              <a:t>If the first quality control samples adhere to the criteria, then the client samples undergo analysis. If the last quality control samples do not pass the specified criteria, client sample results are deemed “non-conforming” and the process starts again from the beginning, after the cause of the original failure has been determined. Before client sample results are released to the client, both sets of quality control samples must pass all relevant tests and adhere to the criteria. The quality control results that appear on your Quality Assurance Certificate are the results of the quality control samples analyzed after your samples. Any indication of irregularities will halt the laboratory analysis until such time that corrective measures can be taken and samples can be re-analyzed.</a:t>
            </a:r>
            <a:endParaRPr lang="en-CA" dirty="0"/>
          </a:p>
          <a:p>
            <a:endParaRPr lang="en-CA" dirty="0"/>
          </a:p>
        </p:txBody>
      </p:sp>
      <p:sp>
        <p:nvSpPr>
          <p:cNvPr id="4" name="Slide Number Placeholder 3"/>
          <p:cNvSpPr>
            <a:spLocks noGrp="1"/>
          </p:cNvSpPr>
          <p:nvPr>
            <p:ph type="sldNum" sz="quarter" idx="5"/>
          </p:nvPr>
        </p:nvSpPr>
        <p:spPr/>
        <p:txBody>
          <a:bodyPr/>
          <a:lstStyle/>
          <a:p>
            <a:fld id="{F840DB71-03E0-4781-B295-6DF442919B02}" type="slidenum">
              <a:rPr lang="en-CA" smtClean="0"/>
              <a:t>16</a:t>
            </a:fld>
            <a:endParaRPr lang="en-CA"/>
          </a:p>
        </p:txBody>
      </p:sp>
    </p:spTree>
    <p:extLst>
      <p:ext uri="{BB962C8B-B14F-4D97-AF65-F5344CB8AC3E}">
        <p14:creationId xmlns:p14="http://schemas.microsoft.com/office/powerpoint/2010/main" val="989126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840DB71-03E0-4781-B295-6DF442919B02}" type="slidenum">
              <a:rPr lang="en-CA" smtClean="0"/>
              <a:t>17</a:t>
            </a:fld>
            <a:endParaRPr lang="en-CA"/>
          </a:p>
        </p:txBody>
      </p:sp>
    </p:spTree>
    <p:extLst>
      <p:ext uri="{BB962C8B-B14F-4D97-AF65-F5344CB8AC3E}">
        <p14:creationId xmlns:p14="http://schemas.microsoft.com/office/powerpoint/2010/main" val="695858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Multi-element Scan Qualifier: as the number of analytes in a scan increases, so does the chance of a limit exceedance by random chance as opposed to a real method problem. Thus, in multielement scans, for the LCS and matrix spike, up to 10% of the analytes may exceed the quoted limits by up to 10% absolute and the spike is considered acceptable. </a:t>
            </a:r>
          </a:p>
          <a:p>
            <a:endParaRPr lang="en-US" dirty="0"/>
          </a:p>
          <a:p>
            <a:r>
              <a:rPr lang="en-US" dirty="0"/>
              <a:t>Duplicate Qualifier: for duplicates as the measured result approaches the RL, the uncertainty associated with the value increases dramatically, thus duplicate acceptance limits apply only where the average of the two duplicates is greater than five times the RL.</a:t>
            </a:r>
          </a:p>
          <a:p>
            <a:endParaRPr lang="en-US" dirty="0"/>
          </a:p>
          <a:p>
            <a:r>
              <a:rPr lang="en-US" dirty="0"/>
              <a:t>Matrix Spike Qualifier: for matrix spikes, as the concentration of the native analyte increases, the uncertainty of the matrix spike recovery increases. (It is not possible to accurately quantitate a small difference between two large numbers). Thus, the matrix spike acceptance limits apply only when the concentration of the matrix spike is greater than or equal to the concentration of the native analyte. </a:t>
            </a:r>
            <a:endParaRPr lang="en-CA" dirty="0"/>
          </a:p>
          <a:p>
            <a:endParaRPr lang="en-CA" dirty="0"/>
          </a:p>
        </p:txBody>
      </p:sp>
      <p:sp>
        <p:nvSpPr>
          <p:cNvPr id="4" name="Slide Number Placeholder 3"/>
          <p:cNvSpPr>
            <a:spLocks noGrp="1"/>
          </p:cNvSpPr>
          <p:nvPr>
            <p:ph type="sldNum" sz="quarter" idx="5"/>
          </p:nvPr>
        </p:nvSpPr>
        <p:spPr/>
        <p:txBody>
          <a:bodyPr/>
          <a:lstStyle/>
          <a:p>
            <a:fld id="{F840DB71-03E0-4781-B295-6DF442919B02}" type="slidenum">
              <a:rPr lang="en-CA" smtClean="0"/>
              <a:t>18</a:t>
            </a:fld>
            <a:endParaRPr lang="en-CA"/>
          </a:p>
        </p:txBody>
      </p:sp>
    </p:spTree>
    <p:extLst>
      <p:ext uri="{BB962C8B-B14F-4D97-AF65-F5344CB8AC3E}">
        <p14:creationId xmlns:p14="http://schemas.microsoft.com/office/powerpoint/2010/main" val="1171969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Elevated non-target analyte or matrix interferences resulting poor</a:t>
            </a:r>
            <a:r>
              <a:rPr lang="en-US" b="1" baseline="0" dirty="0"/>
              <a:t> recovery</a:t>
            </a:r>
            <a:endParaRPr lang="en-US" b="1" dirty="0"/>
          </a:p>
          <a:p>
            <a:endParaRPr lang="en-CA" dirty="0"/>
          </a:p>
        </p:txBody>
      </p:sp>
      <p:sp>
        <p:nvSpPr>
          <p:cNvPr id="4" name="Slide Number Placeholder 3"/>
          <p:cNvSpPr>
            <a:spLocks noGrp="1"/>
          </p:cNvSpPr>
          <p:nvPr>
            <p:ph type="sldNum" sz="quarter" idx="5"/>
          </p:nvPr>
        </p:nvSpPr>
        <p:spPr/>
        <p:txBody>
          <a:bodyPr/>
          <a:lstStyle/>
          <a:p>
            <a:fld id="{F840DB71-03E0-4781-B295-6DF442919B02}" type="slidenum">
              <a:rPr lang="en-CA" smtClean="0"/>
              <a:t>20</a:t>
            </a:fld>
            <a:endParaRPr lang="en-CA"/>
          </a:p>
        </p:txBody>
      </p:sp>
    </p:spTree>
    <p:extLst>
      <p:ext uri="{BB962C8B-B14F-4D97-AF65-F5344CB8AC3E}">
        <p14:creationId xmlns:p14="http://schemas.microsoft.com/office/powerpoint/2010/main" val="222115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Duplicate Qualifier: for duplicates as the measured result approaches the RL, the uncertainty associated with the value increases dramatically, thus duplicate acceptance limits apply only where the average of the two duplicates is greater than five times the RL.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rPr>
              <a:t>Duplicate Qualifier: </a:t>
            </a:r>
            <a:r>
              <a:rPr lang="en-US" sz="1200" dirty="0">
                <a:solidFill>
                  <a:srgbClr val="002060"/>
                </a:solidFill>
              </a:rPr>
              <a:t>For duplicates as the measured result approaches the RL, the uncertainty associated with the value increases dramatically, thus duplicate acceptance limits apply only where the average of the two duplicates is greater than five times the RL</a:t>
            </a:r>
            <a:endParaRPr lang="en-US" sz="1200" kern="120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Single-Point Compliance Method: If the following requirements are satisfied, the applicable excess soil quality standard is met.</a:t>
            </a:r>
          </a:p>
          <a:p>
            <a:endParaRPr lang="en-CA"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two or more in situ samples of </a:t>
            </a:r>
            <a:r>
              <a:rPr lang="en-US" sz="1200" b="0" i="1" u="none" strike="noStrike" kern="1200" baseline="0" dirty="0">
                <a:solidFill>
                  <a:schemeClr val="tx1"/>
                </a:solidFill>
                <a:latin typeface="+mn-lt"/>
                <a:ea typeface="+mn-ea"/>
                <a:cs typeface="+mn-cs"/>
              </a:rPr>
              <a:t>soil </a:t>
            </a:r>
            <a:r>
              <a:rPr lang="en-US" sz="1200" b="0" i="0" u="none" strike="noStrike" kern="1200" baseline="0" dirty="0">
                <a:solidFill>
                  <a:schemeClr val="tx1"/>
                </a:solidFill>
                <a:latin typeface="+mn-lt"/>
                <a:ea typeface="+mn-ea"/>
                <a:cs typeface="+mn-cs"/>
              </a:rPr>
              <a:t>are taken from sampling points at the same </a:t>
            </a:r>
            <a:r>
              <a:rPr lang="en-US" sz="1200" b="0" i="1" u="none" strike="noStrike" kern="1200" baseline="0" dirty="0">
                <a:solidFill>
                  <a:schemeClr val="tx1"/>
                </a:solidFill>
                <a:latin typeface="+mn-lt"/>
                <a:ea typeface="+mn-ea"/>
                <a:cs typeface="+mn-cs"/>
              </a:rPr>
              <a:t>sampling location</a:t>
            </a:r>
            <a:r>
              <a:rPr lang="en-US" sz="1200" b="0" i="0" u="none" strike="noStrike" kern="1200" baseline="0" dirty="0">
                <a:solidFill>
                  <a:schemeClr val="tx1"/>
                </a:solidFill>
                <a:latin typeface="+mn-lt"/>
                <a:ea typeface="+mn-ea"/>
                <a:cs typeface="+mn-cs"/>
              </a:rPr>
              <a:t>, as defined in subsection 48 (4) of </a:t>
            </a:r>
            <a:r>
              <a:rPr lang="en-US" sz="1200" b="0" i="1" u="none" strike="noStrike" kern="1200" baseline="0" dirty="0">
                <a:solidFill>
                  <a:schemeClr val="tx1"/>
                </a:solidFill>
                <a:latin typeface="+mn-lt"/>
                <a:ea typeface="+mn-ea"/>
                <a:cs typeface="+mn-cs"/>
              </a:rPr>
              <a:t>O. Reg. 153/04</a:t>
            </a:r>
            <a:r>
              <a:rPr lang="en-US" sz="1200" b="0" i="0" u="none" strike="noStrike" kern="1200" baseline="0" dirty="0">
                <a:solidFill>
                  <a:schemeClr val="tx1"/>
                </a:solidFill>
                <a:latin typeface="+mn-lt"/>
                <a:ea typeface="+mn-ea"/>
                <a:cs typeface="+mn-cs"/>
              </a:rPr>
              <a:t>, that are at the same depth, the excess soil quality standard is deemed to be met if the average of these sampling results are less than or equal to the applicable excess soil quality standard; and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averaging provision set out immediately above does not allow for compositing of samples of </a:t>
            </a:r>
            <a:r>
              <a:rPr lang="en-US" sz="1200" b="0" i="1" u="none" strike="noStrike" kern="1200" baseline="0" dirty="0">
                <a:solidFill>
                  <a:schemeClr val="tx1"/>
                </a:solidFill>
                <a:latin typeface="+mn-lt"/>
                <a:ea typeface="+mn-ea"/>
                <a:cs typeface="+mn-cs"/>
              </a:rPr>
              <a:t>soil </a:t>
            </a:r>
            <a:r>
              <a:rPr lang="en-US" sz="1200" b="0" i="0" u="none" strike="noStrike" kern="1200" baseline="0" dirty="0">
                <a:solidFill>
                  <a:schemeClr val="tx1"/>
                </a:solidFill>
                <a:latin typeface="+mn-lt"/>
                <a:ea typeface="+mn-ea"/>
                <a:cs typeface="+mn-cs"/>
              </a:rPr>
              <a:t>that will be analyzed for volatile contaminants, including volatile organic compounds. </a:t>
            </a:r>
          </a:p>
          <a:p>
            <a:endParaRPr lang="en-CA" sz="1200" b="0" i="0" u="none" strike="noStrike" kern="1200" baseline="0" dirty="0">
              <a:solidFill>
                <a:schemeClr val="tx1"/>
              </a:solidFill>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F840DB71-03E0-4781-B295-6DF442919B02}" type="slidenum">
              <a:rPr lang="en-CA" smtClean="0"/>
              <a:t>21</a:t>
            </a:fld>
            <a:endParaRPr lang="en-CA"/>
          </a:p>
        </p:txBody>
      </p:sp>
    </p:spTree>
    <p:extLst>
      <p:ext uri="{BB962C8B-B14F-4D97-AF65-F5344CB8AC3E}">
        <p14:creationId xmlns:p14="http://schemas.microsoft.com/office/powerpoint/2010/main" val="4059215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Multi-element Scan Qualifier: as the number of analytes in a scan increases, so does the chance of a limit exceedance by random chance as opposed to a real method problem. Thus, in multielement scans, for the LCS and matrix spike, up to 10% of the analytes may exceed the quoted limits by up to 10% absolute and the spike is considered acceptable. For example, in a metal</a:t>
            </a:r>
            <a:r>
              <a:rPr lang="en-US" baseline="0" dirty="0"/>
              <a:t> </a:t>
            </a:r>
            <a:r>
              <a:rPr lang="en-US" dirty="0"/>
              <a:t>scan of 18 analytes with matrix spike acceptance limits of 70–130%, 10% or one analyte may have a recovery outside of 70–130% by 10% absolute, i.e., a recovery of 60–140%.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rPr>
              <a:t>Multi-element Scan Qualifier</a:t>
            </a:r>
            <a:r>
              <a:rPr lang="en-US" sz="1200" dirty="0">
                <a:solidFill>
                  <a:srgbClr val="00B050"/>
                </a:solidFill>
              </a:rPr>
              <a:t>: </a:t>
            </a:r>
            <a:r>
              <a:rPr lang="en-US" sz="1200" dirty="0">
                <a:solidFill>
                  <a:srgbClr val="002060"/>
                </a:solidFill>
              </a:rPr>
              <a:t>As the number of analytes in a scan increases, so does the chance of a limit exceedance by random chance as opposed to a real method problem. Thus, in multi-element scans, for the LCS and matrix spike, up to 10% of the analytes may exceed the quoted limits by up to 10% absolute and the spike is considered acceptable</a:t>
            </a:r>
            <a:r>
              <a:rPr lang="en-US" sz="1200" kern="1200" dirty="0">
                <a:solidFill>
                  <a:srgbClr val="002060"/>
                </a:solidFill>
                <a:latin typeface="+mn-lt"/>
                <a:ea typeface="+mn-ea"/>
                <a:cs typeface="+mn-cs"/>
              </a:rPr>
              <a:t> </a:t>
            </a:r>
            <a:endParaRPr lang="en-US" sz="1200" kern="120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F840DB71-03E0-4781-B295-6DF442919B02}" type="slidenum">
              <a:rPr lang="en-CA" smtClean="0"/>
              <a:t>23</a:t>
            </a:fld>
            <a:endParaRPr lang="en-CA"/>
          </a:p>
        </p:txBody>
      </p:sp>
    </p:spTree>
    <p:extLst>
      <p:ext uri="{BB962C8B-B14F-4D97-AF65-F5344CB8AC3E}">
        <p14:creationId xmlns:p14="http://schemas.microsoft.com/office/powerpoint/2010/main" val="2615246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US" altLang="en-US" dirty="0"/>
              <a:t>Each</a:t>
            </a:r>
            <a:r>
              <a:rPr lang="en-US" altLang="en-US" baseline="0" dirty="0"/>
              <a:t> analytical method must demonstrate acceptable degree of accuracy of analytical measurement, precision of the reading over time and selectivity to each matrix type and specificity to each analyte of interest. </a:t>
            </a:r>
          </a:p>
          <a:p>
            <a:pPr eaLnBrk="1" hangingPunct="1">
              <a:spcBef>
                <a:spcPct val="0"/>
              </a:spcBef>
              <a:buFontTx/>
              <a:buNone/>
            </a:pPr>
            <a:endParaRPr lang="en-US" altLang="en-US" baseline="0" dirty="0"/>
          </a:p>
          <a:p>
            <a:pPr eaLnBrk="1" hangingPunct="1">
              <a:spcBef>
                <a:spcPct val="0"/>
              </a:spcBef>
              <a:buFontTx/>
              <a:buNone/>
            </a:pPr>
            <a:r>
              <a:rPr lang="en-US" altLang="en-US" baseline="0" dirty="0"/>
              <a:t>T</a:t>
            </a:r>
            <a:r>
              <a:rPr lang="en-US" dirty="0"/>
              <a:t>he method specific quality assurance and quality control (QA/QC) requirements with respect to the sample processing, analysis and reporting of analytical data submitted for the purpose of O. Reg. 153/04 and O. Reg. 406/19</a:t>
            </a:r>
            <a:endParaRPr lang="en-US" altLang="en-US" baseline="0" dirty="0"/>
          </a:p>
          <a:p>
            <a:pPr eaLnBrk="1" hangingPunct="1">
              <a:spcBef>
                <a:spcPct val="0"/>
              </a:spcBef>
              <a:buFontTx/>
              <a:buNone/>
            </a:pPr>
            <a:endParaRPr lang="en-US" altLang="en-US" baseline="0" dirty="0"/>
          </a:p>
          <a:p>
            <a:pPr eaLnBrk="1" hangingPunct="1">
              <a:spcBef>
                <a:spcPct val="0"/>
              </a:spcBef>
              <a:buFontTx/>
              <a:buNone/>
            </a:pPr>
            <a:r>
              <a:rPr lang="en-US" dirty="0"/>
              <a:t>the method must be validated and must contain a statement that the method is fit for the intended use with respect to the sensitivity, selectivity, analytical range, and the method precision and bias</a:t>
            </a:r>
          </a:p>
          <a:p>
            <a:pPr eaLnBrk="1" hangingPunct="1">
              <a:spcBef>
                <a:spcPct val="0"/>
              </a:spcBef>
              <a:buFontTx/>
              <a:buNone/>
            </a:pPr>
            <a:endParaRPr lang="en-US" altLang="en-US" baseline="0" dirty="0"/>
          </a:p>
          <a:p>
            <a:pPr eaLnBrk="1" hangingPunct="1">
              <a:spcBef>
                <a:spcPct val="0"/>
              </a:spcBef>
              <a:buFontTx/>
              <a:buNone/>
            </a:pPr>
            <a:r>
              <a:rPr lang="en-US" dirty="0"/>
              <a:t>Laboratories must be accredited by an internationally recognized accreditation body (e.g., Standards Council of Canada (SCC), or Canadian Association for Laboratory Accreditation (CALA) in accordance with the International Standard ISO/IEC 17025:2017 – General Requirements for the Competence of Testing and Calibration Laboratories </a:t>
            </a:r>
          </a:p>
          <a:p>
            <a:pPr eaLnBrk="1" hangingPunct="1">
              <a:spcBef>
                <a:spcPct val="0"/>
              </a:spcBef>
              <a:buFontTx/>
              <a:buNone/>
            </a:pPr>
            <a:endParaRPr lang="en-US" altLang="en-US" baseline="0" dirty="0"/>
          </a:p>
          <a:p>
            <a:pPr eaLnBrk="1" hangingPunct="1">
              <a:spcBef>
                <a:spcPct val="0"/>
              </a:spcBef>
              <a:buFontTx/>
              <a:buNone/>
            </a:pPr>
            <a:r>
              <a:rPr lang="en-US" dirty="0"/>
              <a:t>All analytical methods providing data in support of O. Reg. 153/04 and O. Reg. 406/19 must be properly validated and proven fit for purpose. The validation data must be available for inspection on request. </a:t>
            </a:r>
            <a:endParaRPr lang="en-US" altLang="en-US" baseline="0" dirty="0"/>
          </a:p>
          <a:p>
            <a:pPr eaLnBrk="1" hangingPunct="1">
              <a:spcBef>
                <a:spcPct val="0"/>
              </a:spcBef>
              <a:buFontTx/>
              <a:buNone/>
            </a:pPr>
            <a:endParaRPr lang="en-US" altLang="en-US" baseline="0" dirty="0"/>
          </a:p>
          <a:p>
            <a:pPr eaLnBrk="1" hangingPunct="1">
              <a:spcBef>
                <a:spcPct val="0"/>
              </a:spcBef>
              <a:buFontTx/>
              <a:buNone/>
            </a:pPr>
            <a:r>
              <a:rPr lang="en-US" altLang="en-US" baseline="0" dirty="0"/>
              <a:t>Each method is split tested between 2 analyst and t</a:t>
            </a:r>
            <a:r>
              <a:rPr lang="en-US" dirty="0"/>
              <a:t>he precision and accuracy of the two analysts should be within a factor of 1.5 to demonstrate acceptable method ruggedness</a:t>
            </a:r>
          </a:p>
          <a:p>
            <a:pPr eaLnBrk="1" hangingPunct="1">
              <a:spcBef>
                <a:spcPct val="0"/>
              </a:spcBef>
              <a:buFontTx/>
              <a:buNone/>
            </a:pPr>
            <a:endParaRPr lang="en-US" altLang="en-US" baseline="0" dirty="0"/>
          </a:p>
          <a:p>
            <a:pPr eaLnBrk="1" hangingPunct="1">
              <a:spcBef>
                <a:spcPct val="0"/>
              </a:spcBef>
              <a:buFontTx/>
              <a:buNone/>
            </a:pPr>
            <a:r>
              <a:rPr lang="en-US" dirty="0"/>
              <a:t>Accreditation ensures that laboratories maintain a comprehensive documented quality system consistent with good analytical practice. Accreditation establishes a consistent basis for acceptable quality among analytical laboratories and ensures they adopt a satisfactory quality system to carry out sample analysis.</a:t>
            </a:r>
          </a:p>
          <a:p>
            <a:pPr eaLnBrk="1" hangingPunct="1">
              <a:spcBef>
                <a:spcPct val="0"/>
              </a:spcBef>
              <a:buFontTx/>
              <a:buNone/>
            </a:pPr>
            <a:endParaRPr lang="en-US" altLang="en-US" baseline="0" dirty="0"/>
          </a:p>
          <a:p>
            <a:pPr eaLnBrk="1" hangingPunct="1">
              <a:spcBef>
                <a:spcPct val="0"/>
              </a:spcBef>
              <a:buFontTx/>
              <a:buNone/>
            </a:pPr>
            <a:r>
              <a:rPr lang="en-US" dirty="0"/>
              <a:t>Method detection limits (MDLs) and uncertainty data must be current and fit for purpose. The MDLs must be less than or equal to (≤) the reporting limits (RLs) </a:t>
            </a:r>
          </a:p>
          <a:p>
            <a:pPr eaLnBrk="1" hangingPunct="1">
              <a:spcBef>
                <a:spcPct val="0"/>
              </a:spcBef>
              <a:buFontTx/>
              <a:buNone/>
            </a:pPr>
            <a:endParaRPr lang="en-US" dirty="0"/>
          </a:p>
          <a:p>
            <a:pPr eaLnBrk="1" hangingPunct="1">
              <a:spcBef>
                <a:spcPct val="0"/>
              </a:spcBef>
              <a:buFontTx/>
              <a:buNone/>
            </a:pPr>
            <a:r>
              <a:rPr lang="en-US" dirty="0"/>
              <a:t>At a minimum, initial validation must include demonstration</a:t>
            </a:r>
            <a:r>
              <a:rPr lang="en-US" baseline="0" dirty="0"/>
              <a:t> of acceptable Precision, accuracy, selectivity and specificity. </a:t>
            </a:r>
            <a:endParaRPr lang="en-US" dirty="0"/>
          </a:p>
          <a:p>
            <a:pPr eaLnBrk="1" hangingPunct="1">
              <a:spcBef>
                <a:spcPct val="0"/>
              </a:spcBef>
              <a:buFontTx/>
              <a:buNone/>
            </a:pPr>
            <a:endParaRPr lang="en-US" altLang="en-US" baseline="0" dirty="0"/>
          </a:p>
          <a:p>
            <a:pPr eaLnBrk="1" hangingPunct="1">
              <a:spcBef>
                <a:spcPct val="0"/>
              </a:spcBef>
              <a:buFontTx/>
              <a:buNone/>
            </a:pPr>
            <a:endParaRPr lang="en-US" altLang="en-US" baseline="0" dirty="0"/>
          </a:p>
          <a:p>
            <a:pPr eaLnBrk="1" hangingPunct="1">
              <a:spcBef>
                <a:spcPct val="0"/>
              </a:spcBef>
              <a:buFontTx/>
              <a:buNone/>
            </a:pPr>
            <a:endParaRPr lang="en-US" altLang="en-US" baseline="0" dirty="0"/>
          </a:p>
          <a:p>
            <a:pPr eaLnBrk="1" hangingPunct="1">
              <a:spcBef>
                <a:spcPct val="0"/>
              </a:spcBef>
              <a:buFontTx/>
              <a:buNone/>
            </a:pPr>
            <a:r>
              <a:rPr lang="en-US" altLang="en-US" baseline="0" dirty="0"/>
              <a:t>As part of method validation, each method is tested for</a:t>
            </a:r>
          </a:p>
          <a:p>
            <a:pPr eaLnBrk="1" hangingPunct="1">
              <a:spcBef>
                <a:spcPct val="0"/>
              </a:spcBef>
              <a:buFontTx/>
              <a:buNone/>
            </a:pPr>
            <a:r>
              <a:rPr lang="en-US" altLang="en-US" baseline="0" dirty="0"/>
              <a:t>GW – min 2 sets X 8 </a:t>
            </a:r>
            <a:r>
              <a:rPr lang="en-US" dirty="0"/>
              <a:t>aliquots of real or synthetic ground water (not containing the analytes of interest) are spiked with the analytes of interest in the routinely used sample containers. One set is spiked at 5–10 times the RL, the other set at or above midrange. The samples are carried through the entire analytical process</a:t>
            </a:r>
          </a:p>
          <a:p>
            <a:pPr eaLnBrk="1" hangingPunct="1">
              <a:spcBef>
                <a:spcPct val="0"/>
              </a:spcBef>
              <a:buFontTx/>
              <a:buNone/>
            </a:pPr>
            <a:r>
              <a:rPr lang="en-US" altLang="en-US" dirty="0"/>
              <a:t>Soil/Sediment – M</a:t>
            </a:r>
            <a:r>
              <a:rPr lang="en-US" dirty="0"/>
              <a:t>in</a:t>
            </a:r>
            <a:r>
              <a:rPr lang="en-US" baseline="0" dirty="0"/>
              <a:t> 2</a:t>
            </a:r>
            <a:r>
              <a:rPr lang="en-US" dirty="0"/>
              <a:t>different soil types with</a:t>
            </a:r>
            <a:r>
              <a:rPr lang="en-US" baseline="0" dirty="0"/>
              <a:t> 1</a:t>
            </a:r>
            <a:r>
              <a:rPr lang="en-US" dirty="0"/>
              <a:t> clay matrix</a:t>
            </a:r>
            <a:r>
              <a:rPr lang="en-US" baseline="0" dirty="0"/>
              <a:t> &amp; 1</a:t>
            </a:r>
            <a:r>
              <a:rPr lang="en-US" dirty="0"/>
              <a:t>organic matrix containing &gt; 3% TOC. Well homogenized composite samples are prepared and a minimum of five aliquots of each soil type is spiked with all the analytes of interest at 5–10 times the RL and at or above the midrange (20 samples total). If suitable reference materials are available, they may be used. The samples are carried through the entire analytical process</a:t>
            </a:r>
          </a:p>
          <a:p>
            <a:pPr eaLnBrk="1" hangingPunct="1">
              <a:spcBef>
                <a:spcPct val="0"/>
              </a:spcBef>
              <a:buFontTx/>
              <a:buNone/>
            </a:pPr>
            <a:endParaRPr lang="en-US" dirty="0"/>
          </a:p>
          <a:p>
            <a:pPr eaLnBrk="1" hangingPunct="1">
              <a:spcBef>
                <a:spcPct val="0"/>
              </a:spcBef>
              <a:buFontTx/>
              <a:buNone/>
            </a:pPr>
            <a:r>
              <a:rPr lang="en-US" dirty="0"/>
              <a:t>The relative percent difference (RPD) of the replicates, and matrix spike recovery should be within acceptable limit as defined by the protocol</a:t>
            </a:r>
            <a:endParaRPr lang="en-CA" altLang="en-US" dirty="0"/>
          </a:p>
          <a:p>
            <a:endParaRPr lang="en-US" dirty="0"/>
          </a:p>
          <a:p>
            <a:r>
              <a:rPr lang="en-US" dirty="0"/>
              <a:t>Method Detection Limit (MDL): The minimum concentration of an analyte that can be identified, measured and reported with 99% confidence that the analyte concentration is greater than zero; it is determined from data produced by </a:t>
            </a:r>
            <a:r>
              <a:rPr lang="en-US" dirty="0" err="1"/>
              <a:t>analysing</a:t>
            </a:r>
            <a:r>
              <a:rPr lang="en-US" dirty="0"/>
              <a:t> a sample in a given matrix containing the analyte </a:t>
            </a:r>
          </a:p>
          <a:p>
            <a:r>
              <a:rPr lang="en-US" dirty="0"/>
              <a:t>Method detection limits (MDLs) must be determined for every regulated parameter </a:t>
            </a:r>
            <a:r>
              <a:rPr lang="en-US" dirty="0" err="1"/>
              <a:t>analysed</a:t>
            </a:r>
            <a:r>
              <a:rPr lang="en-US" dirty="0"/>
              <a:t>. The MDLs are redetermined at a minimum every two years or whenever major changes are made to the method or instrumentation.</a:t>
            </a:r>
          </a:p>
          <a:p>
            <a:endParaRPr lang="en-US" dirty="0"/>
          </a:p>
          <a:p>
            <a:r>
              <a:rPr lang="en-US" dirty="0"/>
              <a:t>The MDLs must be less than or equal to (≤) the required reporting limit (RL) for each parameter. MDL is determined at 99% confidence</a:t>
            </a:r>
            <a:r>
              <a:rPr lang="en-US" baseline="0" dirty="0"/>
              <a:t> based on </a:t>
            </a:r>
            <a:r>
              <a:rPr lang="en-US" dirty="0"/>
              <a:t>standard deviation assessments derived from long term method blanks (minimum 8 method blanks from multiple calendar dates) and/or long-term low-level spikes (Laboratory Control Samples) rather than using single-batch MDL spike studies</a:t>
            </a:r>
            <a:endParaRPr lang="en-CA" dirty="0"/>
          </a:p>
          <a:p>
            <a:endParaRPr lang="en-CA" dirty="0"/>
          </a:p>
        </p:txBody>
      </p:sp>
      <p:sp>
        <p:nvSpPr>
          <p:cNvPr id="4" name="Slide Number Placeholder 3"/>
          <p:cNvSpPr>
            <a:spLocks noGrp="1"/>
          </p:cNvSpPr>
          <p:nvPr>
            <p:ph type="sldNum" sz="quarter" idx="5"/>
          </p:nvPr>
        </p:nvSpPr>
        <p:spPr/>
        <p:txBody>
          <a:bodyPr/>
          <a:lstStyle/>
          <a:p>
            <a:fld id="{F840DB71-03E0-4781-B295-6DF442919B02}" type="slidenum">
              <a:rPr lang="en-CA" smtClean="0"/>
              <a:t>4</a:t>
            </a:fld>
            <a:endParaRPr lang="en-CA"/>
          </a:p>
        </p:txBody>
      </p:sp>
    </p:spTree>
    <p:extLst>
      <p:ext uri="{BB962C8B-B14F-4D97-AF65-F5344CB8AC3E}">
        <p14:creationId xmlns:p14="http://schemas.microsoft.com/office/powerpoint/2010/main" val="12706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hlinkClick r:id="rId3"/>
              </a:rPr>
              <a:t>Statvis</a:t>
            </a:r>
            <a:r>
              <a:rPr lang="en-US" sz="1200" b="0" i="0" kern="1200" dirty="0">
                <a:solidFill>
                  <a:schemeClr val="tx1"/>
                </a:solidFill>
                <a:effectLst/>
                <a:latin typeface="+mn-lt"/>
                <a:ea typeface="+mn-ea"/>
                <a:cs typeface="+mn-cs"/>
              </a:rPr>
              <a:t> — Environmental software company with proprietary hard coded software providing the tools to manage and remediate contaminated sites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AGAT partnership with </a:t>
            </a:r>
            <a:r>
              <a:rPr lang="en-US" sz="1200" b="0" i="0" kern="1200" dirty="0" err="1">
                <a:solidFill>
                  <a:schemeClr val="tx1"/>
                </a:solidFill>
                <a:effectLst/>
                <a:latin typeface="+mn-lt"/>
                <a:ea typeface="+mn-ea"/>
                <a:cs typeface="+mn-cs"/>
              </a:rPr>
              <a:t>Statvis</a:t>
            </a:r>
            <a:r>
              <a:rPr lang="en-US" sz="1200" b="0" i="0" kern="1200" dirty="0">
                <a:solidFill>
                  <a:schemeClr val="tx1"/>
                </a:solidFill>
                <a:effectLst/>
                <a:latin typeface="+mn-lt"/>
                <a:ea typeface="+mn-ea"/>
                <a:cs typeface="+mn-cs"/>
              </a:rPr>
              <a:t> in offering </a:t>
            </a:r>
            <a:r>
              <a:rPr lang="en-CA" dirty="0"/>
              <a:t>PAH Report card. Data visualization platform that transforms complex analytical data into clear insights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PAH fingerprinting identified new insights to provide researchers and environmental decision makers with the tools required to assess and mitigate potential sources of PAHs in the environment.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PAH Report Card from AGAT Labs contains histogram references, diagnostic ratios, and maps in easy-to-digest visual formats.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Data visualization is a graphical representation of information. It helps consultants build narratives and communicate their findings to stakeholders, clients, and governments.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PAH Fingerprinting: An Insight into Source and Spatial Patterns. G</a:t>
            </a:r>
            <a:r>
              <a:rPr lang="en-US" sz="1200" b="0" i="0" kern="1200" dirty="0">
                <a:solidFill>
                  <a:schemeClr val="tx1"/>
                </a:solidFill>
                <a:effectLst/>
                <a:latin typeface="+mn-lt"/>
                <a:ea typeface="+mn-ea"/>
                <a:cs typeface="+mn-cs"/>
              </a:rPr>
              <a:t>et most out of the data with the help of visualization.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hlinkClick r:id="rId4"/>
              </a:rPr>
              <a:t>compare samples to potential sources and background samples</a:t>
            </a:r>
            <a:r>
              <a:rPr lang="en-US" sz="1200" b="0" i="0" kern="1200" dirty="0">
                <a:solidFill>
                  <a:schemeClr val="tx1"/>
                </a:solidFill>
                <a:effectLst/>
                <a:latin typeface="+mn-lt"/>
                <a:ea typeface="+mn-ea"/>
                <a:cs typeface="+mn-cs"/>
              </a:rPr>
              <a:t> from sites:</a:t>
            </a:r>
          </a:p>
          <a:p>
            <a:r>
              <a:rPr lang="en-US" sz="1200" b="0" i="0" kern="1200" dirty="0" err="1">
                <a:solidFill>
                  <a:schemeClr val="tx1"/>
                </a:solidFill>
                <a:effectLst/>
                <a:latin typeface="+mn-lt"/>
                <a:ea typeface="+mn-ea"/>
                <a:cs typeface="+mn-cs"/>
              </a:rPr>
              <a:t>Statvis</a:t>
            </a:r>
            <a:r>
              <a:rPr lang="en-US" sz="1200" b="0" i="0" kern="1200" dirty="0">
                <a:solidFill>
                  <a:schemeClr val="tx1"/>
                </a:solidFill>
                <a:effectLst/>
                <a:latin typeface="+mn-lt"/>
                <a:ea typeface="+mn-ea"/>
                <a:cs typeface="+mn-cs"/>
              </a:rPr>
              <a:t>’ newly online portal offers:</a:t>
            </a:r>
          </a:p>
          <a:p>
            <a:r>
              <a:rPr lang="en-US" sz="1200" b="1" i="0" kern="1200" dirty="0">
                <a:solidFill>
                  <a:schemeClr val="tx1"/>
                </a:solidFill>
                <a:effectLst/>
                <a:latin typeface="+mn-lt"/>
                <a:ea typeface="+mn-ea"/>
                <a:cs typeface="+mn-cs"/>
              </a:rPr>
              <a:t>Guideline comparison.</a:t>
            </a:r>
            <a:r>
              <a:rPr lang="en-US" sz="1200" b="0" i="0" kern="1200" dirty="0">
                <a:solidFill>
                  <a:schemeClr val="tx1"/>
                </a:solidFill>
                <a:effectLst/>
                <a:latin typeface="+mn-lt"/>
                <a:ea typeface="+mn-ea"/>
                <a:cs typeface="+mn-cs"/>
              </a:rPr>
              <a:t> Compare results against established thresholds.</a:t>
            </a:r>
          </a:p>
          <a:p>
            <a:r>
              <a:rPr lang="en-US" sz="1200" b="1" i="0" kern="1200" dirty="0">
                <a:solidFill>
                  <a:schemeClr val="tx1"/>
                </a:solidFill>
                <a:effectLst/>
                <a:latin typeface="+mn-lt"/>
                <a:ea typeface="+mn-ea"/>
                <a:cs typeface="+mn-cs"/>
              </a:rPr>
              <a:t>Graphical visualization.</a:t>
            </a:r>
            <a:r>
              <a:rPr lang="en-US" sz="1200" b="0" i="0" kern="1200" dirty="0">
                <a:solidFill>
                  <a:schemeClr val="tx1"/>
                </a:solidFill>
                <a:effectLst/>
                <a:latin typeface="+mn-lt"/>
                <a:ea typeface="+mn-ea"/>
                <a:cs typeface="+mn-cs"/>
              </a:rPr>
              <a:t> Export PAH fingerprints for databases or reports.</a:t>
            </a:r>
          </a:p>
          <a:p>
            <a:r>
              <a:rPr lang="en-US" sz="1200" b="1" i="0" kern="1200" dirty="0">
                <a:solidFill>
                  <a:schemeClr val="tx1"/>
                </a:solidFill>
                <a:effectLst/>
                <a:latin typeface="+mn-lt"/>
                <a:ea typeface="+mn-ea"/>
                <a:cs typeface="+mn-cs"/>
              </a:rPr>
              <a:t>Diagnostic ratio analysis.</a:t>
            </a:r>
            <a:r>
              <a:rPr lang="en-US" sz="1200" b="0" i="0" kern="1200" dirty="0">
                <a:solidFill>
                  <a:schemeClr val="tx1"/>
                </a:solidFill>
                <a:effectLst/>
                <a:latin typeface="+mn-lt"/>
                <a:ea typeface="+mn-ea"/>
                <a:cs typeface="+mn-cs"/>
              </a:rPr>
              <a:t> Industry-standard ratios for source identification.</a:t>
            </a:r>
          </a:p>
          <a:p>
            <a:r>
              <a:rPr lang="en-US" sz="1200" b="1" i="0" kern="1200" dirty="0">
                <a:solidFill>
                  <a:schemeClr val="tx1"/>
                </a:solidFill>
                <a:effectLst/>
                <a:latin typeface="+mn-lt"/>
                <a:ea typeface="+mn-ea"/>
                <a:cs typeface="+mn-cs"/>
              </a:rPr>
              <a:t>Database comparison.</a:t>
            </a:r>
            <a:r>
              <a:rPr lang="en-US" sz="1200" b="0" i="0" kern="1200" dirty="0">
                <a:solidFill>
                  <a:schemeClr val="tx1"/>
                </a:solidFill>
                <a:effectLst/>
                <a:latin typeface="+mn-lt"/>
                <a:ea typeface="+mn-ea"/>
                <a:cs typeface="+mn-cs"/>
              </a:rPr>
              <a:t> Match samples against potential sources.</a:t>
            </a:r>
          </a:p>
          <a:p>
            <a:r>
              <a:rPr lang="en-US" sz="1200" b="1" i="0" kern="1200" dirty="0">
                <a:solidFill>
                  <a:schemeClr val="tx1"/>
                </a:solidFill>
                <a:effectLst/>
                <a:latin typeface="+mn-lt"/>
                <a:ea typeface="+mn-ea"/>
                <a:cs typeface="+mn-cs"/>
              </a:rPr>
              <a:t>Site-specific comparison.</a:t>
            </a:r>
            <a:r>
              <a:rPr lang="en-US" sz="1200" b="0" i="0" kern="1200" dirty="0">
                <a:solidFill>
                  <a:schemeClr val="tx1"/>
                </a:solidFill>
                <a:effectLst/>
                <a:latin typeface="+mn-lt"/>
                <a:ea typeface="+mn-ea"/>
                <a:cs typeface="+mn-cs"/>
              </a:rPr>
              <a:t> Compare with source and background samples.</a:t>
            </a:r>
          </a:p>
          <a:p>
            <a:r>
              <a:rPr lang="en-US" sz="1200" b="0" i="0" kern="1200" dirty="0">
                <a:solidFill>
                  <a:schemeClr val="tx1"/>
                </a:solidFill>
                <a:effectLst/>
                <a:latin typeface="+mn-lt"/>
                <a:ea typeface="+mn-ea"/>
                <a:cs typeface="+mn-cs"/>
              </a:rPr>
              <a:t>The measured contaminants may not come from the initially suspected source. Don’t make assumptions—let the data tell you. </a:t>
            </a:r>
          </a:p>
          <a:p>
            <a:r>
              <a:rPr lang="en-US" sz="1200" b="0" i="0" kern="1200" dirty="0">
                <a:solidFill>
                  <a:schemeClr val="tx1"/>
                </a:solidFill>
                <a:effectLst/>
                <a:latin typeface="+mn-lt"/>
                <a:ea typeface="+mn-ea"/>
                <a:cs typeface="+mn-cs"/>
              </a:rPr>
              <a:t>“chemical fingerprinting is a powerful tool for hydrocarbon source identification and differentiation, when it is applied properly.”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data in combination with historic, geological, and environmental information, in many cases, helps settle legal liability.</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Data visualization techniques transform complex numbers into clear visuals, empowering teams to make fast, confident decisions.</a:t>
            </a:r>
            <a:r>
              <a:rPr lang="en-US" sz="1200" b="0" i="0" u="sng" kern="1200" dirty="0">
                <a:solidFill>
                  <a:schemeClr val="tx1"/>
                </a:solidFill>
                <a:effectLst/>
                <a:latin typeface="+mn-lt"/>
                <a:ea typeface="+mn-ea"/>
                <a:cs typeface="+mn-cs"/>
                <a:hlinkClick r:id="rId5"/>
              </a:rPr>
              <a:t> </a:t>
            </a:r>
            <a:r>
              <a:rPr lang="en-US" sz="1200" b="0" i="0" kern="1200" dirty="0">
                <a:solidFill>
                  <a:schemeClr val="tx1"/>
                </a:solidFill>
                <a:effectLst/>
                <a:latin typeface="+mn-lt"/>
                <a:ea typeface="+mn-ea"/>
                <a:cs typeface="+mn-cs"/>
              </a:rPr>
              <a:t>Companies that use data visualization tools can boost decision-making, gaining an advantage from data that others struggle to interpret.</a:t>
            </a:r>
          </a:p>
          <a:p>
            <a:r>
              <a:rPr lang="en-US" sz="1200" b="0" i="0" kern="1200" dirty="0">
                <a:solidFill>
                  <a:schemeClr val="tx1"/>
                </a:solidFill>
                <a:effectLst/>
                <a:latin typeface="+mn-lt"/>
                <a:ea typeface="+mn-ea"/>
                <a:cs typeface="+mn-cs"/>
              </a:rPr>
              <a:t>This article explores the benefits of data visualization, highlighting how it uncovers hidden patterns, strengthens collaboration, and transforms raw data into powerful insights that drive growth.</a:t>
            </a:r>
          </a:p>
          <a:p>
            <a:r>
              <a:rPr lang="en-US" sz="1200" b="0" i="0" kern="1200" dirty="0">
                <a:solidFill>
                  <a:schemeClr val="tx1"/>
                </a:solidFill>
                <a:effectLst/>
                <a:latin typeface="+mn-lt"/>
                <a:ea typeface="+mn-ea"/>
                <a:cs typeface="+mn-cs"/>
              </a:rPr>
              <a:t>AGAT clients who wish to add a PAH Report Card can do so to any PAH analysis and do not need to be a </a:t>
            </a:r>
            <a:r>
              <a:rPr lang="en-US" sz="1200" b="0" i="0" kern="1200" dirty="0" err="1">
                <a:solidFill>
                  <a:schemeClr val="tx1"/>
                </a:solidFill>
                <a:effectLst/>
                <a:latin typeface="+mn-lt"/>
                <a:ea typeface="+mn-ea"/>
                <a:cs typeface="+mn-cs"/>
              </a:rPr>
              <a:t>Statvis</a:t>
            </a:r>
            <a:r>
              <a:rPr lang="en-US" sz="1200" b="0" i="0" kern="1200" dirty="0">
                <a:solidFill>
                  <a:schemeClr val="tx1"/>
                </a:solidFill>
                <a:effectLst/>
                <a:latin typeface="+mn-lt"/>
                <a:ea typeface="+mn-ea"/>
                <a:cs typeface="+mn-cs"/>
              </a:rPr>
              <a:t> user. However, current </a:t>
            </a:r>
            <a:r>
              <a:rPr lang="en-US" sz="1200" b="0" i="0" kern="1200" dirty="0" err="1">
                <a:solidFill>
                  <a:schemeClr val="tx1"/>
                </a:solidFill>
                <a:effectLst/>
                <a:latin typeface="+mn-lt"/>
                <a:ea typeface="+mn-ea"/>
                <a:cs typeface="+mn-cs"/>
              </a:rPr>
              <a:t>Statvis</a:t>
            </a:r>
            <a:r>
              <a:rPr lang="en-US" sz="1200" b="0" i="0" kern="1200" dirty="0">
                <a:solidFill>
                  <a:schemeClr val="tx1"/>
                </a:solidFill>
                <a:effectLst/>
                <a:latin typeface="+mn-lt"/>
                <a:ea typeface="+mn-ea"/>
                <a:cs typeface="+mn-cs"/>
              </a:rPr>
              <a:t> users can easily upload their results to the </a:t>
            </a:r>
            <a:r>
              <a:rPr lang="en-US" sz="1200" b="0" i="0" kern="1200" dirty="0" err="1">
                <a:solidFill>
                  <a:schemeClr val="tx1"/>
                </a:solidFill>
                <a:effectLst/>
                <a:latin typeface="+mn-lt"/>
                <a:ea typeface="+mn-ea"/>
                <a:cs typeface="+mn-cs"/>
              </a:rPr>
              <a:t>Statvis</a:t>
            </a:r>
            <a:r>
              <a:rPr lang="en-US" sz="1200" b="0" i="0" kern="1200" dirty="0">
                <a:solidFill>
                  <a:schemeClr val="tx1"/>
                </a:solidFill>
                <a:effectLst/>
                <a:latin typeface="+mn-lt"/>
                <a:ea typeface="+mn-ea"/>
                <a:cs typeface="+mn-cs"/>
              </a:rPr>
              <a:t> platform. </a:t>
            </a:r>
            <a:r>
              <a:rPr lang="en-US" sz="1200" b="0" i="0" kern="1200" dirty="0" err="1">
                <a:solidFill>
                  <a:schemeClr val="tx1"/>
                </a:solidFill>
                <a:effectLst/>
                <a:latin typeface="+mn-lt"/>
                <a:ea typeface="+mn-ea"/>
                <a:cs typeface="+mn-cs"/>
              </a:rPr>
              <a:t>Statvis</a:t>
            </a:r>
            <a:r>
              <a:rPr lang="en-US" sz="1200" b="0" i="0" kern="1200" dirty="0">
                <a:solidFill>
                  <a:schemeClr val="tx1"/>
                </a:solidFill>
                <a:effectLst/>
                <a:latin typeface="+mn-lt"/>
                <a:ea typeface="+mn-ea"/>
                <a:cs typeface="+mn-cs"/>
              </a:rPr>
              <a:t> users also gain </a:t>
            </a:r>
            <a:r>
              <a:rPr lang="en-US" sz="1200" b="0" i="0" kern="1200" dirty="0">
                <a:solidFill>
                  <a:schemeClr val="tx1"/>
                </a:solidFill>
                <a:effectLst/>
                <a:latin typeface="+mn-lt"/>
                <a:ea typeface="+mn-ea"/>
                <a:cs typeface="+mn-cs"/>
                <a:hlinkClick r:id="rId6"/>
              </a:rPr>
              <a:t>access to a wealth of tools to support data visualization</a:t>
            </a:r>
            <a:r>
              <a:rPr lang="en-US" sz="1200" b="0" i="0" kern="1200" dirty="0">
                <a:solidFill>
                  <a:schemeClr val="tx1"/>
                </a:solidFill>
                <a:effectLst/>
                <a:latin typeface="+mn-lt"/>
                <a:ea typeface="+mn-ea"/>
                <a:cs typeface="+mn-cs"/>
              </a:rPr>
              <a:t>. Zoom in and out of areas of concern on an interactive map, select multiple samples to compare results in histograms, and see trends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F840DB71-03E0-4781-B295-6DF442919B02}" type="slidenum">
              <a:rPr lang="en-CA" smtClean="0"/>
              <a:t>24</a:t>
            </a:fld>
            <a:endParaRPr lang="en-CA"/>
          </a:p>
        </p:txBody>
      </p:sp>
    </p:spTree>
    <p:extLst>
      <p:ext uri="{BB962C8B-B14F-4D97-AF65-F5344CB8AC3E}">
        <p14:creationId xmlns:p14="http://schemas.microsoft.com/office/powerpoint/2010/main" val="3295118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840DB71-03E0-4781-B295-6DF442919B02}" type="slidenum">
              <a:rPr lang="en-CA" smtClean="0"/>
              <a:t>27</a:t>
            </a:fld>
            <a:endParaRPr lang="en-CA"/>
          </a:p>
        </p:txBody>
      </p:sp>
    </p:spTree>
    <p:extLst>
      <p:ext uri="{BB962C8B-B14F-4D97-AF65-F5344CB8AC3E}">
        <p14:creationId xmlns:p14="http://schemas.microsoft.com/office/powerpoint/2010/main" val="3603756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Laboratory QC may be supplemented by various field QC samples such as blind field duplicates, travel blanks, equipment rinse blanks and travel spikes. In general, acceptance limits for field QC are broader than laboratory QC.</a:t>
            </a:r>
          </a:p>
          <a:p>
            <a:endParaRPr lang="en-US" sz="1200" b="1" dirty="0"/>
          </a:p>
          <a:p>
            <a:r>
              <a:rPr lang="en-US" dirty="0"/>
              <a:t>Blanks are defined as matrices that have negligible or unmeasurable amounts of the analytes of interest. </a:t>
            </a:r>
          </a:p>
          <a:p>
            <a:endParaRPr lang="en-US" dirty="0"/>
          </a:p>
          <a:p>
            <a:r>
              <a:rPr lang="en-US" dirty="0"/>
              <a:t>Travel Blank: is a sample of methanol preservative, reagent water or blank soil transported unopened to and from the sampling location carried through the entire sampling and analytical process including all sample preparation steps. It is recommended that a travel blank be submitted with each batch of pre-weighed methanol or </a:t>
            </a:r>
            <a:r>
              <a:rPr lang="en-US" dirty="0" err="1"/>
              <a:t>bisulphate</a:t>
            </a:r>
            <a:r>
              <a:rPr lang="en-US" dirty="0"/>
              <a:t> vials to verify that no VOCs were introduced during the vial preparation process. Field contamination evaluation and methanol vial integrity. Target analytes should be less than the reporting limit (RL). Note: acetone, methylene chloride, toluene and hexane are common laboratory artefacts. If any are &gt; RL the laboratory must comment on the impact on data quality.</a:t>
            </a:r>
          </a:p>
          <a:p>
            <a:endParaRPr lang="en-US" sz="1200" b="1" dirty="0"/>
          </a:p>
          <a:p>
            <a:r>
              <a:rPr lang="en-US" dirty="0"/>
              <a:t>Travel Blank: A clean sample of a matrix that is transported to and from the sampling site unopened and submitted to the laboratory for analysis without having been exposed to sampling procedures. A travel blank is used to document contamination attributable to preparation, shipping and field handling procedures. This type of blank is useful in documenting contamination of volatile organic compound (VOC) samples</a:t>
            </a:r>
            <a:endParaRPr lang="en-US" sz="1200" b="1" dirty="0"/>
          </a:p>
          <a:p>
            <a:endParaRPr lang="en-US" sz="1200" b="1" dirty="0"/>
          </a:p>
          <a:p>
            <a:r>
              <a:rPr lang="en-US" sz="1200" b="1" dirty="0"/>
              <a:t>Field Duplicates: </a:t>
            </a:r>
            <a:r>
              <a:rPr lang="en-US" sz="1200" dirty="0"/>
              <a:t>Independent samples that are collected as close as possible to the same point in space and time. They are two separate samples taken from the same source, stored in separate </a:t>
            </a:r>
            <a:r>
              <a:rPr lang="en-US" sz="1200" b="0" i="0" u="none" strike="noStrike" kern="1200" baseline="0" dirty="0">
                <a:solidFill>
                  <a:schemeClr val="tx1"/>
                </a:solidFill>
                <a:latin typeface="+mn-lt"/>
                <a:ea typeface="+mn-ea"/>
                <a:cs typeface="+mn-cs"/>
              </a:rPr>
              <a:t>containers, and analyzed independently. These duplicates are useful in documenting the precision of the sampling process. (US EPA SW-846, Chapter 1).</a:t>
            </a:r>
            <a:endParaRPr lang="en-CA" sz="1200" dirty="0"/>
          </a:p>
          <a:p>
            <a:endParaRPr lang="en-CA" dirty="0"/>
          </a:p>
        </p:txBody>
      </p:sp>
      <p:sp>
        <p:nvSpPr>
          <p:cNvPr id="4" name="Slide Number Placeholder 3"/>
          <p:cNvSpPr>
            <a:spLocks noGrp="1"/>
          </p:cNvSpPr>
          <p:nvPr>
            <p:ph type="sldNum" sz="quarter" idx="5"/>
          </p:nvPr>
        </p:nvSpPr>
        <p:spPr/>
        <p:txBody>
          <a:bodyPr/>
          <a:lstStyle/>
          <a:p>
            <a:fld id="{F840DB71-03E0-4781-B295-6DF442919B02}" type="slidenum">
              <a:rPr lang="en-CA" smtClean="0"/>
              <a:t>5</a:t>
            </a:fld>
            <a:endParaRPr lang="en-CA"/>
          </a:p>
        </p:txBody>
      </p:sp>
    </p:spTree>
    <p:extLst>
      <p:ext uri="{BB962C8B-B14F-4D97-AF65-F5344CB8AC3E}">
        <p14:creationId xmlns:p14="http://schemas.microsoft.com/office/powerpoint/2010/main" val="3839978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124A9-F614-E24D-2CAC-6A7B5D2ED0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FDF619-6A4E-A479-6056-2C57161F3B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2BAAAC-50CC-7FBD-E8DD-1C6EC52166B8}"/>
              </a:ext>
            </a:extLst>
          </p:cNvPr>
          <p:cNvSpPr>
            <a:spLocks noGrp="1"/>
          </p:cNvSpPr>
          <p:nvPr>
            <p:ph type="body" idx="1"/>
          </p:nvPr>
        </p:nvSpPr>
        <p:spPr/>
        <p:txBody>
          <a:bodyPr/>
          <a:lstStyle/>
          <a:p>
            <a:r>
              <a:rPr lang="en-US" dirty="0"/>
              <a:t>Laboratory QC may be supplemented by various field QC samples such as blind field duplicates, travel blanks, equipment rinse blanks and travel spikes. In general, acceptance limits for field QC are broader than laboratory QC.</a:t>
            </a:r>
          </a:p>
          <a:p>
            <a:endParaRPr lang="en-US" sz="1200" b="1" dirty="0"/>
          </a:p>
          <a:p>
            <a:r>
              <a:rPr lang="en-US" dirty="0"/>
              <a:t>Blanks are defined as matrices that have negligible or unmeasurable amounts of the analytes of interest. </a:t>
            </a:r>
          </a:p>
          <a:p>
            <a:endParaRPr lang="en-US" dirty="0"/>
          </a:p>
          <a:p>
            <a:r>
              <a:rPr lang="en-US" dirty="0"/>
              <a:t>Travel Blank: is a sample of methanol preservative, reagent water or blank soil transported unopened to and from the sampling location carried through the entire sampling and analytical process including all sample preparation steps. It is recommended that a travel blank be submitted with each batch of pre-weighed methanol or </a:t>
            </a:r>
            <a:r>
              <a:rPr lang="en-US" dirty="0" err="1"/>
              <a:t>bisulphate</a:t>
            </a:r>
            <a:r>
              <a:rPr lang="en-US" dirty="0"/>
              <a:t> vials to verify that no VOCs were introduced during the vial preparation process. Field contamination evaluation and methanol vial integrity. Target analytes should be less than the reporting limit (RL). Note: acetone, methylene chloride, toluene and hexane are common laboratory artefacts. If any are &gt; RL the laboratory must comment on the impact on data quality.</a:t>
            </a:r>
          </a:p>
          <a:p>
            <a:endParaRPr lang="en-US" sz="1200" b="1" dirty="0"/>
          </a:p>
          <a:p>
            <a:r>
              <a:rPr lang="en-US" dirty="0"/>
              <a:t>Travel Blank: A clean sample of a matrix that is transported to and from the sampling site unopened and submitted to the laboratory for analysis without having been exposed to sampling procedures. A travel blank is used to document contamination attributable to preparation, shipping and field handling procedures. This type of blank is useful in documenting contamination of volatile organic compound (VOC) samples</a:t>
            </a:r>
            <a:endParaRPr lang="en-US" sz="1200" b="1" dirty="0"/>
          </a:p>
          <a:p>
            <a:endParaRPr lang="en-US" sz="1200" b="1" dirty="0"/>
          </a:p>
          <a:p>
            <a:r>
              <a:rPr lang="en-US" sz="1200" b="1" dirty="0"/>
              <a:t>Field Duplicates: </a:t>
            </a:r>
            <a:r>
              <a:rPr lang="en-US" sz="1200" dirty="0"/>
              <a:t>Independent samples that are collected as close as possible to the same point in space and time. They are two separate samples taken from the same source, stored in separate </a:t>
            </a:r>
            <a:r>
              <a:rPr lang="en-US" sz="1200" b="0" i="0" u="none" strike="noStrike" kern="1200" baseline="0" dirty="0">
                <a:solidFill>
                  <a:schemeClr val="tx1"/>
                </a:solidFill>
                <a:latin typeface="+mn-lt"/>
                <a:ea typeface="+mn-ea"/>
                <a:cs typeface="+mn-cs"/>
              </a:rPr>
              <a:t>containers, and analyzed independently. These duplicates are useful in documenting the precision of the sampling process. (US EPA SW-846, Chapter 1).</a:t>
            </a:r>
            <a:endParaRPr lang="en-CA" sz="1200" dirty="0"/>
          </a:p>
          <a:p>
            <a:endParaRPr lang="en-CA" dirty="0"/>
          </a:p>
        </p:txBody>
      </p:sp>
      <p:sp>
        <p:nvSpPr>
          <p:cNvPr id="4" name="Slide Number Placeholder 3">
            <a:extLst>
              <a:ext uri="{FF2B5EF4-FFF2-40B4-BE49-F238E27FC236}">
                <a16:creationId xmlns:a16="http://schemas.microsoft.com/office/drawing/2014/main" id="{C3604AB2-F720-27AF-46E8-702E97B7EFBF}"/>
              </a:ext>
            </a:extLst>
          </p:cNvPr>
          <p:cNvSpPr>
            <a:spLocks noGrp="1"/>
          </p:cNvSpPr>
          <p:nvPr>
            <p:ph type="sldNum" sz="quarter" idx="5"/>
          </p:nvPr>
        </p:nvSpPr>
        <p:spPr/>
        <p:txBody>
          <a:bodyPr/>
          <a:lstStyle/>
          <a:p>
            <a:fld id="{F840DB71-03E0-4781-B295-6DF442919B02}" type="slidenum">
              <a:rPr lang="en-CA" smtClean="0"/>
              <a:t>6</a:t>
            </a:fld>
            <a:endParaRPr lang="en-CA"/>
          </a:p>
        </p:txBody>
      </p:sp>
    </p:spTree>
    <p:extLst>
      <p:ext uri="{BB962C8B-B14F-4D97-AF65-F5344CB8AC3E}">
        <p14:creationId xmlns:p14="http://schemas.microsoft.com/office/powerpoint/2010/main" val="62562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Both"/>
            </a:pPr>
            <a:r>
              <a:rPr lang="en-US" dirty="0"/>
              <a:t>Accreditation:</a:t>
            </a:r>
            <a:r>
              <a:rPr lang="en-US" baseline="0" dirty="0"/>
              <a:t> </a:t>
            </a:r>
            <a:r>
              <a:rPr lang="en-US" dirty="0"/>
              <a:t>Laboratories must be accredited by an internationally recognized accreditation body (e.g., Standards Council of Canada (SCC), or Canadian Association for Laboratory Accreditation (CALA) in accordance with the International Standard ISO/IEC 17025:2017 – General Requirements for the Competence of Testing and Calibration Laboratories (as amended from time to time)</a:t>
            </a:r>
          </a:p>
          <a:p>
            <a:pPr marL="228600" indent="-228600">
              <a:buAutoNum type="alphaUcParenBoth"/>
            </a:pPr>
            <a:r>
              <a:rPr lang="en-US" dirty="0"/>
              <a:t>Method Validation: All analytical methods providing data in support of O. Reg. 153/04 and O. Reg. 406/19 must be properly validated and proven fit for purpose. The validation data must be available for inspection on request. Ongoing method performance data may be used to demonstrate the method is valid and fit for purpose. Method detection limits (MDLs) and uncertainty data must be current and fit for purpose. The MDLs must be less than or equal to (≤) the reporting limits (RLs) </a:t>
            </a:r>
          </a:p>
          <a:p>
            <a:pPr marL="0" indent="0">
              <a:buNone/>
            </a:pPr>
            <a:r>
              <a:rPr lang="en-US" dirty="0"/>
              <a:t>      Single blind proficiency testing (PT) samples (if available) must demonstrate ongoing acceptable performance.</a:t>
            </a:r>
          </a:p>
          <a:p>
            <a:endParaRPr lang="en-US" dirty="0"/>
          </a:p>
          <a:p>
            <a:r>
              <a:rPr lang="en-US" dirty="0"/>
              <a:t>In order for QP to be able to properly assess the quality of the analytical data, all associated QC must be reported – Travel Blk, Method Blk, Lab control sample, Reference material, Lab dup, Matrix spike, Surrogate/ Internal std</a:t>
            </a:r>
            <a:r>
              <a:rPr lang="en-US" baseline="0" dirty="0"/>
              <a:t> recoveries must meet performance criteria</a:t>
            </a:r>
          </a:p>
          <a:p>
            <a:endParaRPr lang="en-US" baseline="0" dirty="0"/>
          </a:p>
          <a:p>
            <a:r>
              <a:rPr lang="en-US" dirty="0"/>
              <a:t>the method specific quality assurance and quality control (QA/QC) requirements with respect to the sample processing, analysis and reporting of analytical data submitted for the purpose of O. Reg. 153/04 and O. Reg. 406/19</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acceptance limits for these QC samples are the metrics by which the quality of the associated laboratory data is demonstrated.</a:t>
            </a:r>
          </a:p>
          <a:p>
            <a:endParaRPr lang="en-US" baseline="0" dirty="0"/>
          </a:p>
          <a:p>
            <a:endParaRPr lang="en-US" baseline="0" dirty="0"/>
          </a:p>
          <a:p>
            <a:pPr marL="0" indent="0">
              <a:buNone/>
            </a:pPr>
            <a:endParaRPr lang="en-US" dirty="0"/>
          </a:p>
          <a:p>
            <a:endParaRPr lang="en-CA" dirty="0"/>
          </a:p>
        </p:txBody>
      </p:sp>
      <p:sp>
        <p:nvSpPr>
          <p:cNvPr id="4" name="Slide Number Placeholder 3"/>
          <p:cNvSpPr>
            <a:spLocks noGrp="1"/>
          </p:cNvSpPr>
          <p:nvPr>
            <p:ph type="sldNum" sz="quarter" idx="5"/>
          </p:nvPr>
        </p:nvSpPr>
        <p:spPr/>
        <p:txBody>
          <a:bodyPr/>
          <a:lstStyle/>
          <a:p>
            <a:fld id="{F840DB71-03E0-4781-B295-6DF442919B02}" type="slidenum">
              <a:rPr lang="en-CA" smtClean="0"/>
              <a:t>7</a:t>
            </a:fld>
            <a:endParaRPr lang="en-CA"/>
          </a:p>
        </p:txBody>
      </p:sp>
    </p:spTree>
    <p:extLst>
      <p:ext uri="{BB962C8B-B14F-4D97-AF65-F5344CB8AC3E}">
        <p14:creationId xmlns:p14="http://schemas.microsoft.com/office/powerpoint/2010/main" val="952618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QC for GW will only be possible if there</a:t>
            </a:r>
            <a:r>
              <a:rPr lang="en-US" baseline="0" dirty="0"/>
              <a:t> is duplicate sample containers provided as sub-sampling provision is not permitted for organic analysis. In the event, there is no sufficient sample provided, the lab can choose to run Blank Spike Dup in place of Dup/matrix spike.</a:t>
            </a:r>
          </a:p>
          <a:p>
            <a:endParaRPr lang="en-US" baseline="0" dirty="0"/>
          </a:p>
          <a:p>
            <a:r>
              <a:rPr lang="en-US" dirty="0"/>
              <a:t>Laboratory Control Sample (LCS): is a sample of reagent water or blank soil spiked with the analytes of interest and carried through the entire analytical process including all sample preparation steps. In general, the LCS will be a second source standard and have a concentration near the midpoint of the calibration range.</a:t>
            </a:r>
          </a:p>
          <a:p>
            <a:endParaRPr lang="en-US" dirty="0"/>
          </a:p>
          <a:p>
            <a:r>
              <a:rPr lang="en-US" dirty="0"/>
              <a:t>Method specific quality assurance and quality control (QA/QC) requirements with respect to the sample processing, analysis and reporting of analytical </a:t>
            </a:r>
          </a:p>
          <a:p>
            <a:r>
              <a:rPr lang="en-US" dirty="0"/>
              <a:t>data submitted for the purpose of O. Reg. 153/04 and O. Reg. 406/19.</a:t>
            </a:r>
          </a:p>
          <a:p>
            <a:endParaRPr lang="en-US" dirty="0"/>
          </a:p>
          <a:p>
            <a:r>
              <a:rPr lang="en-US" dirty="0"/>
              <a:t>Certified Reference Material is matrix matched</a:t>
            </a:r>
          </a:p>
          <a:p>
            <a:endParaRPr lang="en-US" dirty="0"/>
          </a:p>
          <a:p>
            <a:r>
              <a:rPr lang="en-US" dirty="0"/>
              <a:t>Reference Material (RM): A material or substance one or more of whose property values are sufficiently homogeneous and well established to be used for calibration of an apparatus, the assessment of a measurement method, or for assigning values to the materials (ISO/IEC Guide 35:2017 or more recent version). The RM should be matrix matched to the samples and carried through the entire analytical process.</a:t>
            </a:r>
          </a:p>
          <a:p>
            <a:endParaRPr lang="en-US" dirty="0"/>
          </a:p>
          <a:p>
            <a:r>
              <a:rPr lang="en-US" dirty="0"/>
              <a:t>Certified Reference Material (CRM) is purchased material that contains predetermined concentrations of the analyte or analytes of interest. CRMs are manufactured by companies accredited to the current version of the ISO 17034 standard. They are typically samples of either water or soil where the “right answer” for analysis is known to demonstrate the accuracy of a specific method. CRMs can be used to calibrate instruments by preparing a series of dilutions from the standard. Reference standards (RM) are similar to CRMs, but are purchased from a different supplier, not accredited to ISO 17034, where certified reference materials are not available. A second source CRM is used to ensure that the calibration standard is correct and is measured before and after a batch of client samples. On our Quality Assurance Report, the “measured value” for the CRM is expressed as a percentage recovery of the certified value after the client samples have been measured.</a:t>
            </a:r>
            <a:endParaRPr lang="en-CA" dirty="0"/>
          </a:p>
          <a:p>
            <a:endParaRPr lang="en-US" dirty="0"/>
          </a:p>
          <a:p>
            <a:r>
              <a:rPr lang="en-US" dirty="0"/>
              <a:t>Continuing Calibration Verifications: (CCVs) are evaluated to determine whether the instrument was within acceptable calibration throughout the period in which samples were </a:t>
            </a:r>
            <a:r>
              <a:rPr lang="en-US" dirty="0" err="1"/>
              <a:t>analysed</a:t>
            </a:r>
            <a:r>
              <a:rPr lang="en-US" dirty="0"/>
              <a:t> (i.e., to verify that the initial calibration was applicable during the sample analyses). In general, failure of the CCV indicates that the initial calibration is no longer valid and should trigger recalibration and the reanalysis of the associated samples in the analytical sequence.</a:t>
            </a:r>
          </a:p>
          <a:p>
            <a:endParaRPr lang="en-US" dirty="0"/>
          </a:p>
          <a:p>
            <a:endParaRPr lang="en-US" dirty="0"/>
          </a:p>
          <a:p>
            <a:endParaRPr lang="en-CA" dirty="0"/>
          </a:p>
        </p:txBody>
      </p:sp>
      <p:sp>
        <p:nvSpPr>
          <p:cNvPr id="4" name="Slide Number Placeholder 3"/>
          <p:cNvSpPr>
            <a:spLocks noGrp="1"/>
          </p:cNvSpPr>
          <p:nvPr>
            <p:ph type="sldNum" sz="quarter" idx="5"/>
          </p:nvPr>
        </p:nvSpPr>
        <p:spPr/>
        <p:txBody>
          <a:bodyPr/>
          <a:lstStyle/>
          <a:p>
            <a:fld id="{F840DB71-03E0-4781-B295-6DF442919B02}" type="slidenum">
              <a:rPr lang="en-CA" smtClean="0"/>
              <a:t>8</a:t>
            </a:fld>
            <a:endParaRPr lang="en-CA"/>
          </a:p>
        </p:txBody>
      </p:sp>
    </p:spTree>
    <p:extLst>
      <p:ext uri="{BB962C8B-B14F-4D97-AF65-F5344CB8AC3E}">
        <p14:creationId xmlns:p14="http://schemas.microsoft.com/office/powerpoint/2010/main" val="3642711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49FF9-A120-3B08-02FA-F29FAF2A9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9FA07-2035-149E-C3B2-B55B73722B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DF8138-EA52-F91D-7F85-93B70C28C874}"/>
              </a:ext>
            </a:extLst>
          </p:cNvPr>
          <p:cNvSpPr>
            <a:spLocks noGrp="1"/>
          </p:cNvSpPr>
          <p:nvPr>
            <p:ph type="body" idx="1"/>
          </p:nvPr>
        </p:nvSpPr>
        <p:spPr/>
        <p:txBody>
          <a:bodyPr/>
          <a:lstStyle/>
          <a:p>
            <a:r>
              <a:rPr lang="en-US" dirty="0"/>
              <a:t>QC for GW will only be possible if there</a:t>
            </a:r>
            <a:r>
              <a:rPr lang="en-US" baseline="0" dirty="0"/>
              <a:t> is duplicate sample containers provided as sub-sampling provision is not permitted for organic analysis. In the event, there is no sufficient sample provided, the lab can choose to run Blank Spike Dup in place of Dup/matrix spike.</a:t>
            </a:r>
          </a:p>
          <a:p>
            <a:endParaRPr lang="en-US" baseline="0" dirty="0"/>
          </a:p>
          <a:p>
            <a:r>
              <a:rPr lang="en-US" dirty="0"/>
              <a:t>Also known as Lab Control Sample</a:t>
            </a:r>
            <a:r>
              <a:rPr lang="en-US" baseline="0" dirty="0"/>
              <a:t> taken from the s</a:t>
            </a:r>
            <a:r>
              <a:rPr lang="en-US" dirty="0"/>
              <a:t>ame source</a:t>
            </a:r>
            <a:r>
              <a:rPr lang="en-US" baseline="0" dirty="0"/>
              <a:t> as the calibration standard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Laboratory Control Sample (LCS): is a sample of reagent water or blank soil spiked with the analytes of interest and carried through the entire analytical process including all sample preparation steps. In general, the LCS will be a second source standard and have a concentration near the midpoint of the calibration range.</a:t>
            </a:r>
          </a:p>
          <a:p>
            <a:r>
              <a:rPr lang="en-US" dirty="0"/>
              <a:t>LCS Recovery = [measured concentration] / [design concentration] </a:t>
            </a:r>
          </a:p>
          <a:p>
            <a:endParaRPr lang="en-US" dirty="0"/>
          </a:p>
          <a:p>
            <a:r>
              <a:rPr lang="en-US" dirty="0"/>
              <a:t>The method blank spike acts as a measure of the accuracy of the equipment and analyst technique, as well as a check on the preparation of the matrix spike</a:t>
            </a:r>
            <a:endParaRPr lang="en-CA" dirty="0"/>
          </a:p>
          <a:p>
            <a:endParaRPr lang="en-US" baseline="0" dirty="0"/>
          </a:p>
          <a:p>
            <a:r>
              <a:rPr lang="en-US" dirty="0"/>
              <a:t>Matrix Spike is a second aliquot of a soil or water sample spiked, usually about mid-range, with all analytes determined in the analysis and carried through the entire analytical process including all sample preparation steps. Note that for soil tests where the extraction is not intended to recover all the native analyte (chloride, cyanide, HWS boron), the spike is added post extraction. In general, the matrix spike will be a second source standard and have a concentration near the midpoint of the calibration range. Reference materials (RMs) may be used in place of matrix spikes where appropriate, provided the matrix is similar to the samples and they contain all analytes in the test. </a:t>
            </a:r>
          </a:p>
          <a:p>
            <a:r>
              <a:rPr lang="en-US" dirty="0"/>
              <a:t>Matrix Spike Recovery = {([spiked sample] – [un-spiked sample]) / [spike]} x 100 </a:t>
            </a:r>
          </a:p>
          <a:p>
            <a:r>
              <a:rPr lang="en-US" dirty="0"/>
              <a:t>Because matrix spikes are also impacted by sample heterogeneity, the issues discussed in sample duplicates above may apply.</a:t>
            </a:r>
            <a:endParaRPr lang="en-CA" dirty="0"/>
          </a:p>
          <a:p>
            <a:r>
              <a:rPr lang="en-US" dirty="0"/>
              <a:t>Effect of a particular matrix on an</a:t>
            </a:r>
            <a:r>
              <a:rPr lang="en-US" baseline="0" dirty="0"/>
              <a:t> analytical method in recovering the target analyte</a:t>
            </a:r>
          </a:p>
          <a:p>
            <a:r>
              <a:rPr lang="en-US" baseline="0" dirty="0"/>
              <a:t>Acceptable criteria comparable between organics &amp; inorganics since the matrix effect can be felt by both analytical groups.</a:t>
            </a:r>
          </a:p>
          <a:p>
            <a:r>
              <a:rPr lang="en-US" dirty="0"/>
              <a:t>The percentage recovery of the matrix spike will indicate the accuracy of the analytical method and provide a measure of any potential matrix interferences or heterogeneity issues</a:t>
            </a:r>
          </a:p>
          <a:p>
            <a:r>
              <a:rPr lang="en-US" altLang="en-US" sz="2000" dirty="0">
                <a:solidFill>
                  <a:srgbClr val="333333"/>
                </a:solidFill>
                <a:latin typeface="Calibri Light" pitchFamily="34" charset="0"/>
              </a:rPr>
              <a:t>What is the purpose?</a:t>
            </a:r>
          </a:p>
          <a:p>
            <a:r>
              <a:rPr lang="en-US" altLang="en-US" sz="2000" dirty="0">
                <a:solidFill>
                  <a:srgbClr val="333333"/>
                </a:solidFill>
                <a:latin typeface="Calibri Light" pitchFamily="34" charset="0"/>
              </a:rPr>
              <a:t>Test of method accuracy specific to matrix type – “Matrix Match” between standard &amp; sample</a:t>
            </a:r>
          </a:p>
          <a:p>
            <a:endParaRPr lang="en-US" altLang="en-US" sz="2000" dirty="0">
              <a:solidFill>
                <a:srgbClr val="333333"/>
              </a:solidFill>
              <a:latin typeface="Calibri Light" pitchFamily="34" charset="0"/>
            </a:endParaRPr>
          </a:p>
          <a:p>
            <a:pPr marL="482186" lvl="1"/>
            <a:r>
              <a:rPr lang="en-US" altLang="en-US" sz="2000" b="1" dirty="0">
                <a:solidFill>
                  <a:srgbClr val="333333"/>
                </a:solidFill>
                <a:latin typeface="Calibri Light" pitchFamily="34" charset="0"/>
              </a:rPr>
              <a:t>Analytical method “fit for purpose” – degree of accuracy</a:t>
            </a:r>
          </a:p>
          <a:p>
            <a:pPr marL="24986"/>
            <a:endParaRPr lang="en-US" altLang="en-US" sz="2000" dirty="0">
              <a:solidFill>
                <a:srgbClr val="333333"/>
              </a:solidFill>
              <a:latin typeface="Calibri Light" pitchFamily="34" charset="0"/>
            </a:endParaRPr>
          </a:p>
          <a:p>
            <a:pPr marL="24986"/>
            <a:r>
              <a:rPr lang="en-US" altLang="en-US" sz="2000" dirty="0">
                <a:solidFill>
                  <a:srgbClr val="333333"/>
                </a:solidFill>
                <a:latin typeface="Calibri Light" pitchFamily="34" charset="0"/>
              </a:rPr>
              <a:t>Allows for assessment of “Matrix effect” on a target analyte recovery</a:t>
            </a:r>
          </a:p>
          <a:p>
            <a:pPr marL="24986"/>
            <a:endParaRPr lang="en-US" altLang="en-US" sz="2000" dirty="0">
              <a:latin typeface="Calibri Light" pitchFamily="34" charset="0"/>
            </a:endParaRPr>
          </a:p>
          <a:p>
            <a:pPr marL="24986"/>
            <a:r>
              <a:rPr lang="en-US" altLang="en-US" sz="2000" b="1" dirty="0">
                <a:latin typeface="Calibri Light" pitchFamily="34" charset="0"/>
              </a:rPr>
              <a:t>Acceptance limits</a:t>
            </a:r>
            <a:endParaRPr lang="en-US" altLang="en-US" sz="2000" b="1" dirty="0">
              <a:solidFill>
                <a:srgbClr val="333333"/>
              </a:solidFill>
              <a:latin typeface="Calibri Light" pitchFamily="34" charset="0"/>
            </a:endParaRPr>
          </a:p>
          <a:p>
            <a:pPr>
              <a:spcBef>
                <a:spcPct val="55000"/>
              </a:spcBef>
              <a:buSzPct val="75000"/>
            </a:pPr>
            <a:r>
              <a:rPr lang="en-US" altLang="en-US" sz="2000" dirty="0">
                <a:latin typeface="Calibri Light" pitchFamily="34" charset="0"/>
              </a:rPr>
              <a:t>Organics – Typically 60% - 140% </a:t>
            </a:r>
          </a:p>
          <a:p>
            <a:pPr>
              <a:spcBef>
                <a:spcPct val="55000"/>
              </a:spcBef>
              <a:buSzPct val="75000"/>
            </a:pPr>
            <a:r>
              <a:rPr lang="en-US" altLang="en-US" sz="2000" dirty="0">
                <a:latin typeface="Calibri Light" pitchFamily="34" charset="0"/>
              </a:rPr>
              <a:t>Metals – More stringent  70% - 130%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Matrix Spike - </a:t>
            </a:r>
            <a:r>
              <a:rPr lang="en-US" dirty="0"/>
              <a:t>Laboratory method accuracy with matrix effects</a:t>
            </a:r>
            <a:r>
              <a:rPr lang="en-US" baseline="0" dirty="0"/>
              <a:t> from a </a:t>
            </a:r>
            <a:r>
              <a:rPr lang="en-CA" dirty="0"/>
              <a:t>separate-source standard. </a:t>
            </a:r>
            <a:r>
              <a:rPr lang="en-US" dirty="0"/>
              <a:t>Percent recoveries should be between 50–140%. If recovery is outside of specified limits, repeat if necessary</a:t>
            </a:r>
            <a:r>
              <a:rPr lang="en-US" baseline="0" dirty="0"/>
              <a:t> </a:t>
            </a:r>
            <a:r>
              <a:rPr lang="en-US" dirty="0"/>
              <a:t>or if the repeat also fails, report recovery and qualify results.</a:t>
            </a:r>
          </a:p>
          <a:p>
            <a:endParaRPr lang="en-CA" dirty="0"/>
          </a:p>
          <a:p>
            <a:endParaRPr lang="en-US" dirty="0"/>
          </a:p>
          <a:p>
            <a:endParaRPr lang="en-CA" dirty="0"/>
          </a:p>
        </p:txBody>
      </p:sp>
      <p:sp>
        <p:nvSpPr>
          <p:cNvPr id="4" name="Slide Number Placeholder 3">
            <a:extLst>
              <a:ext uri="{FF2B5EF4-FFF2-40B4-BE49-F238E27FC236}">
                <a16:creationId xmlns:a16="http://schemas.microsoft.com/office/drawing/2014/main" id="{076A1A8D-DE4E-D5AD-C39B-004977F9C171}"/>
              </a:ext>
            </a:extLst>
          </p:cNvPr>
          <p:cNvSpPr>
            <a:spLocks noGrp="1"/>
          </p:cNvSpPr>
          <p:nvPr>
            <p:ph type="sldNum" sz="quarter" idx="5"/>
          </p:nvPr>
        </p:nvSpPr>
        <p:spPr/>
        <p:txBody>
          <a:bodyPr/>
          <a:lstStyle/>
          <a:p>
            <a:fld id="{F840DB71-03E0-4781-B295-6DF442919B02}" type="slidenum">
              <a:rPr lang="en-CA" smtClean="0"/>
              <a:t>9</a:t>
            </a:fld>
            <a:endParaRPr lang="en-CA"/>
          </a:p>
        </p:txBody>
      </p:sp>
    </p:spTree>
    <p:extLst>
      <p:ext uri="{BB962C8B-B14F-4D97-AF65-F5344CB8AC3E}">
        <p14:creationId xmlns:p14="http://schemas.microsoft.com/office/powerpoint/2010/main" val="2324109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F7744-CBA3-F873-EC6A-33F6E9C3D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54286-6198-C20E-72CD-E6381C3BA9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A2C7E7-3362-222E-8F48-378B2D68C7AA}"/>
              </a:ext>
            </a:extLst>
          </p:cNvPr>
          <p:cNvSpPr>
            <a:spLocks noGrp="1"/>
          </p:cNvSpPr>
          <p:nvPr>
            <p:ph type="body" idx="1"/>
          </p:nvPr>
        </p:nvSpPr>
        <p:spPr/>
        <p:txBody>
          <a:bodyPr/>
          <a:lstStyle/>
          <a:p>
            <a:r>
              <a:rPr lang="en-US" dirty="0"/>
              <a:t>QC for GW will only be possible if there</a:t>
            </a:r>
            <a:r>
              <a:rPr lang="en-US" baseline="0" dirty="0"/>
              <a:t> is duplicate sample containers provided as sub-sampling provision is not permitted for organic analysis. In the event, there is no sufficient sample provided, the lab can choose to run Blank Spike Dup in place of Dup/matrix spike.</a:t>
            </a:r>
          </a:p>
          <a:p>
            <a:endParaRPr lang="en-US" baseline="0" dirty="0"/>
          </a:p>
          <a:p>
            <a:r>
              <a:rPr lang="en-US" dirty="0"/>
              <a:t>Sample Duplicate: is a second aliquot of a soil or water sample carried through the entire analytical process including all sample preparation steps. It is a measure of precision of the analysis or sample matrix homogeneity. Note that since most water sample tests for extractable organic analytes consume the entire sample, duplicates are actually field duplicates, and are only possible if sufficient additional sample bottles are provided to the laboratory.</a:t>
            </a:r>
          </a:p>
          <a:p>
            <a:endParaRPr lang="en-US" dirty="0"/>
          </a:p>
          <a:p>
            <a:r>
              <a:rPr lang="fr-FR" dirty="0"/>
              <a:t>Duplicate RPD = {([</a:t>
            </a:r>
            <a:r>
              <a:rPr lang="fr-FR" dirty="0" err="1"/>
              <a:t>sample</a:t>
            </a:r>
            <a:r>
              <a:rPr lang="fr-FR" dirty="0"/>
              <a:t>] – [</a:t>
            </a:r>
            <a:r>
              <a:rPr lang="fr-FR" dirty="0" err="1"/>
              <a:t>sample</a:t>
            </a:r>
            <a:r>
              <a:rPr lang="fr-FR" dirty="0"/>
              <a:t> duplicate]) / ([</a:t>
            </a:r>
            <a:r>
              <a:rPr lang="fr-FR" dirty="0" err="1"/>
              <a:t>sample</a:t>
            </a:r>
            <a:r>
              <a:rPr lang="fr-FR" dirty="0"/>
              <a:t>] + [</a:t>
            </a:r>
            <a:r>
              <a:rPr lang="fr-FR" dirty="0" err="1"/>
              <a:t>sample</a:t>
            </a:r>
            <a:r>
              <a:rPr lang="fr-FR" dirty="0"/>
              <a:t> duplicate])/2} x 100</a:t>
            </a:r>
          </a:p>
          <a:p>
            <a:endParaRPr lang="fr-FR" dirty="0"/>
          </a:p>
          <a:p>
            <a:r>
              <a:rPr lang="en-US" dirty="0"/>
              <a:t>Relative Percent Difference (RPD): The absolute difference between two results expressed as a percentage of the average result: </a:t>
            </a:r>
          </a:p>
          <a:p>
            <a:r>
              <a:rPr lang="en-US" dirty="0"/>
              <a:t>RPD = |_ (x1 − x2) (x1 + x2)⁄2| × 100</a:t>
            </a:r>
            <a:endParaRPr lang="fr-FR" dirty="0"/>
          </a:p>
          <a:p>
            <a:endParaRPr lang="fr-FR" dirty="0"/>
          </a:p>
          <a:p>
            <a:r>
              <a:rPr lang="en-US" dirty="0"/>
              <a:t>For organic analysis, soils are </a:t>
            </a:r>
            <a:r>
              <a:rPr lang="en-US" dirty="0" err="1"/>
              <a:t>analysed</a:t>
            </a:r>
            <a:r>
              <a:rPr lang="en-US" dirty="0"/>
              <a:t> as received. As such, duplicates are primarily a measure of sample homogeneity. Similarly, because water analyses are “whole bottle” tests, sample duplicates are field duplicates, subject to sampling variability. The duplicate acceptance limits contained in the following tables are based on homogeneous samples. If samples are visibly nonhomogeneous, repeat analysis is not required. Data are reported flagged as “exceedance due to sample heterogeneity”. For most inorganic tests, samples are taken from the original container and processed with the documented method that will be used for the real samples, so the above stipulations do not apply.</a:t>
            </a:r>
            <a:endParaRPr lang="en-CA" dirty="0"/>
          </a:p>
          <a:p>
            <a:endParaRPr lang="en-US" baseline="0" dirty="0"/>
          </a:p>
          <a:p>
            <a:endParaRPr lang="en-US" baseline="0" dirty="0"/>
          </a:p>
          <a:p>
            <a:endParaRPr lang="en-CA" dirty="0"/>
          </a:p>
        </p:txBody>
      </p:sp>
      <p:sp>
        <p:nvSpPr>
          <p:cNvPr id="4" name="Slide Number Placeholder 3">
            <a:extLst>
              <a:ext uri="{FF2B5EF4-FFF2-40B4-BE49-F238E27FC236}">
                <a16:creationId xmlns:a16="http://schemas.microsoft.com/office/drawing/2014/main" id="{D306E3F7-EB4A-697C-1EA2-208DD67F868D}"/>
              </a:ext>
            </a:extLst>
          </p:cNvPr>
          <p:cNvSpPr>
            <a:spLocks noGrp="1"/>
          </p:cNvSpPr>
          <p:nvPr>
            <p:ph type="sldNum" sz="quarter" idx="5"/>
          </p:nvPr>
        </p:nvSpPr>
        <p:spPr/>
        <p:txBody>
          <a:bodyPr/>
          <a:lstStyle/>
          <a:p>
            <a:fld id="{F840DB71-03E0-4781-B295-6DF442919B02}" type="slidenum">
              <a:rPr lang="en-CA" smtClean="0"/>
              <a:t>10</a:t>
            </a:fld>
            <a:endParaRPr lang="en-CA"/>
          </a:p>
        </p:txBody>
      </p:sp>
    </p:spTree>
    <p:extLst>
      <p:ext uri="{BB962C8B-B14F-4D97-AF65-F5344CB8AC3E}">
        <p14:creationId xmlns:p14="http://schemas.microsoft.com/office/powerpoint/2010/main" val="1410063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23458-2EB5-FEEA-11A6-A5733CC71B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BEEAC-0221-688E-7C12-94964A1EAA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9B3A0-5799-6B08-EC4F-B695728F5749}"/>
              </a:ext>
            </a:extLst>
          </p:cNvPr>
          <p:cNvSpPr>
            <a:spLocks noGrp="1"/>
          </p:cNvSpPr>
          <p:nvPr>
            <p:ph type="body" idx="1"/>
          </p:nvPr>
        </p:nvSpPr>
        <p:spPr/>
        <p:txBody>
          <a:bodyPr/>
          <a:lstStyle/>
          <a:p>
            <a:r>
              <a:rPr lang="en-US" dirty="0"/>
              <a:t>Surrogate: Has chemical characteristics similar to that of the analyte and provides an analytical response which is distinct from the analyte. The surrogate(s) is normally added to the sample prior to sample preparation and is used to assess the recovery of analyte(s) carried through the analytical process. </a:t>
            </a:r>
          </a:p>
          <a:p>
            <a:endParaRPr lang="en-US" dirty="0"/>
          </a:p>
          <a:p>
            <a:r>
              <a:rPr lang="en-US" dirty="0"/>
              <a:t>Surrogates are used for organic tests. All samples are spiked with compounds (usually deuterated analogs) representative of the analytes being determined but not found in environmental samples. The surrogates are spiked into the sample prior to any sample preparation steps and carried through the entire analytical process. </a:t>
            </a:r>
          </a:p>
          <a:p>
            <a:endParaRPr lang="en-US" dirty="0"/>
          </a:p>
          <a:p>
            <a:r>
              <a:rPr lang="en-US" dirty="0"/>
              <a:t>Surrogate Recovery = ([measured concentration] / [theoretical concentration]) x 100</a:t>
            </a:r>
          </a:p>
          <a:p>
            <a:endParaRPr lang="en-US" dirty="0"/>
          </a:p>
          <a:p>
            <a:r>
              <a:rPr lang="en-US" dirty="0"/>
              <a:t>Surrogate spikes are very important when analyzing organic environmental analytes. In particular, in determining how well the analyte of interest partition from the sample matrix (soil/water) completely. In case of extractables, it</a:t>
            </a:r>
            <a:r>
              <a:rPr lang="en-US" baseline="0" dirty="0"/>
              <a:t> is the solvent phase and VOCs, it is the </a:t>
            </a:r>
            <a:r>
              <a:rPr lang="en-US" baseline="0" dirty="0" err="1"/>
              <a:t>vapour</a:t>
            </a:r>
            <a:r>
              <a:rPr lang="en-US" baseline="0" dirty="0"/>
              <a:t> phase.</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many cases, these compounds could be deuterated versions of the target compounds. These surrogates are identical to the parent compound; however, the hydrogen atoms on the original compound are replaced with deuterium atoms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Surrogate Recovery = ([measured concentration] / [theoretical concentration]) x 100</a:t>
            </a:r>
          </a:p>
          <a:p>
            <a:r>
              <a:rPr lang="en-US" dirty="0"/>
              <a:t>Internal Std for GC/MS</a:t>
            </a:r>
          </a:p>
          <a:p>
            <a:r>
              <a:rPr lang="en-US" dirty="0"/>
              <a:t>Surrogate spike coverage</a:t>
            </a:r>
          </a:p>
          <a:p>
            <a:r>
              <a:rPr lang="en-US" dirty="0"/>
              <a:t>F2-F4 -&gt; 3</a:t>
            </a:r>
          </a:p>
          <a:p>
            <a:r>
              <a:rPr lang="en-US" dirty="0"/>
              <a:t>ABNs -&gt; 4</a:t>
            </a:r>
          </a:p>
          <a:p>
            <a:r>
              <a:rPr lang="en-US" dirty="0"/>
              <a:t>PCBs/OC P -&gt; 1</a:t>
            </a:r>
          </a:p>
          <a:p>
            <a:r>
              <a:rPr lang="en-US" dirty="0"/>
              <a:t>PAHs -&gt; 3</a:t>
            </a:r>
          </a:p>
          <a:p>
            <a:r>
              <a:rPr lang="en-CA" dirty="0"/>
              <a:t>Surrogates - Accuracy in sample matrix. </a:t>
            </a:r>
            <a:r>
              <a:rPr lang="en-US" dirty="0"/>
              <a:t>Surrogates should represent analytes of interest and be representative of compound class of target analytes (deuterated analogs). Percent recoveries in soil and water should be between 50–140% for compounds. Surrogates are optional for isotope dilution methods. If recovery is outside of specified limits, laboratory must report recovery and qualify the result.</a:t>
            </a:r>
          </a:p>
          <a:p>
            <a:endParaRPr lang="en-US" dirty="0"/>
          </a:p>
          <a:p>
            <a:endParaRPr lang="en-US" dirty="0"/>
          </a:p>
          <a:p>
            <a:r>
              <a:rPr lang="en-US" dirty="0"/>
              <a:t>Internal Standards are used for some organic tests (i.e., ABNs, VOCs). A known amount of compound(s) (not present in the samples, but closely matching the chemical behavior of the compound(s) of interest) are added to every sample (including all QC samples) prior to analysis to quantitate by comparing the response of a major (quantitation) ion relative to an internal standard.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Internal Standards (IS) - </a:t>
            </a:r>
            <a:r>
              <a:rPr lang="en-US" dirty="0"/>
              <a:t>Laboratory accuracy, method accuracy in sample matrix. Minimum of 3 at retention times across GC run • Area counts in samples must be between 50–200% of the area counts in associated continuing calibration standard (CCV). Retention times of internal standards should be within ±6 seconds of retention times in the associated CCV. If one or more internal standards are outside limits, reanalyze sample unless obvious interference present.</a:t>
            </a:r>
            <a:endParaRPr lang="en-CA" dirty="0"/>
          </a:p>
          <a:p>
            <a:endParaRPr lang="en-US" dirty="0"/>
          </a:p>
          <a:p>
            <a:endParaRPr lang="en-US" dirty="0"/>
          </a:p>
          <a:p>
            <a:endParaRPr lang="en-US" dirty="0"/>
          </a:p>
          <a:p>
            <a:r>
              <a:rPr lang="en-US" dirty="0"/>
              <a:t>Internal Standard: A standard that has chemical characteristics similar to those of the analyte(s) and provides an analytical response that is distinct from the analyte and not subject to interference. Internal standards are usually added to the sample or sample extract just prior to sample analysis in order to correct for variations in sample matrix, injection volume. Internal standards are added after all preparation and cleanup steps are complete</a:t>
            </a:r>
          </a:p>
          <a:p>
            <a:r>
              <a:rPr lang="en-US" dirty="0"/>
              <a:t>Internal Standards are used for some organic tests (i.e., ABNs, VOCs). A known amount of compound(s) (not present in the samples, but closely matching the chemical behavior of the compound(s) of interest) are added to every sample (including all QC samples) prior to analysis to quantitate by comparing the response of a major (quantitation) ion relative to an internal standard.</a:t>
            </a:r>
          </a:p>
          <a:p>
            <a:endParaRPr lang="en-CA" dirty="0"/>
          </a:p>
        </p:txBody>
      </p:sp>
      <p:sp>
        <p:nvSpPr>
          <p:cNvPr id="4" name="Slide Number Placeholder 3">
            <a:extLst>
              <a:ext uri="{FF2B5EF4-FFF2-40B4-BE49-F238E27FC236}">
                <a16:creationId xmlns:a16="http://schemas.microsoft.com/office/drawing/2014/main" id="{2C3113BE-88DC-F9AE-106E-A46E9D9C5FC4}"/>
              </a:ext>
            </a:extLst>
          </p:cNvPr>
          <p:cNvSpPr>
            <a:spLocks noGrp="1"/>
          </p:cNvSpPr>
          <p:nvPr>
            <p:ph type="sldNum" sz="quarter" idx="5"/>
          </p:nvPr>
        </p:nvSpPr>
        <p:spPr/>
        <p:txBody>
          <a:bodyPr/>
          <a:lstStyle/>
          <a:p>
            <a:fld id="{F840DB71-03E0-4781-B295-6DF442919B02}" type="slidenum">
              <a:rPr lang="en-CA" smtClean="0"/>
              <a:t>11</a:t>
            </a:fld>
            <a:endParaRPr lang="en-CA"/>
          </a:p>
        </p:txBody>
      </p:sp>
    </p:spTree>
    <p:extLst>
      <p:ext uri="{BB962C8B-B14F-4D97-AF65-F5344CB8AC3E}">
        <p14:creationId xmlns:p14="http://schemas.microsoft.com/office/powerpoint/2010/main" val="149380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3"/>
          <p:cNvSpPr>
            <a:spLocks noGrp="1"/>
          </p:cNvSpPr>
          <p:nvPr>
            <p:ph type="title" hasCustomPrompt="1"/>
          </p:nvPr>
        </p:nvSpPr>
        <p:spPr>
          <a:xfrm>
            <a:off x="430169" y="1974936"/>
            <a:ext cx="6168044" cy="1033176"/>
          </a:xfrm>
          <a:prstGeom prst="rect">
            <a:avLst/>
          </a:prstGeom>
        </p:spPr>
        <p:txBody>
          <a:bodyPr anchor="ctr"/>
          <a:lstStyle>
            <a:lvl1pPr algn="l">
              <a:defRPr sz="4400"/>
            </a:lvl1pPr>
          </a:lstStyle>
          <a:p>
            <a:r>
              <a:rPr lang="en-US" sz="6000" dirty="0">
                <a:solidFill>
                  <a:schemeClr val="tx1">
                    <a:lumMod val="85000"/>
                    <a:lumOff val="15000"/>
                  </a:schemeClr>
                </a:solidFill>
                <a:latin typeface="Franklin Gothic Medium" panose="020B0603020102020204" pitchFamily="34" charset="0"/>
              </a:rPr>
              <a:t>Title</a:t>
            </a:r>
          </a:p>
        </p:txBody>
      </p:sp>
      <p:sp>
        <p:nvSpPr>
          <p:cNvPr id="8" name="Text Placeholder 5"/>
          <p:cNvSpPr>
            <a:spLocks noGrp="1"/>
          </p:cNvSpPr>
          <p:nvPr>
            <p:ph type="body" sz="quarter" idx="10" hasCustomPrompt="1"/>
          </p:nvPr>
        </p:nvSpPr>
        <p:spPr>
          <a:xfrm>
            <a:off x="430213" y="3130550"/>
            <a:ext cx="6167437" cy="576263"/>
          </a:xfrm>
          <a:prstGeom prst="rect">
            <a:avLst/>
          </a:prstGeom>
        </p:spPr>
        <p:txBody>
          <a:bodyPr anchor="ctr"/>
          <a:lstStyle>
            <a:lvl1pPr marL="0" indent="0">
              <a:buFontTx/>
              <a:buNone/>
              <a:defRPr>
                <a:latin typeface="Franklin Gothic Book" panose="020B0503020102020204" pitchFamily="34" charset="0"/>
              </a:defRPr>
            </a:lvl1pPr>
            <a:lvl2pPr marL="457200" indent="0">
              <a:buNone/>
              <a:defRPr/>
            </a:lvl2pPr>
          </a:lstStyle>
          <a:p>
            <a:pPr lvl="0"/>
            <a:r>
              <a:rPr lang="en-CA" dirty="0"/>
              <a:t>Subtitle</a:t>
            </a:r>
          </a:p>
        </p:txBody>
      </p:sp>
    </p:spTree>
    <p:extLst>
      <p:ext uri="{BB962C8B-B14F-4D97-AF65-F5344CB8AC3E}">
        <p14:creationId xmlns:p14="http://schemas.microsoft.com/office/powerpoint/2010/main" val="407688673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073888"/>
            <a:ext cx="6172200" cy="478716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1073888"/>
            <a:ext cx="3932237" cy="4795100"/>
          </a:xfrm>
          <a:prstGeom prst="rect">
            <a:avLst/>
          </a:prstGeo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1"/>
          <p:cNvSpPr>
            <a:spLocks noGrp="1"/>
          </p:cNvSpPr>
          <p:nvPr>
            <p:ph type="title"/>
          </p:nvPr>
        </p:nvSpPr>
        <p:spPr>
          <a:xfrm>
            <a:off x="478281" y="269433"/>
            <a:ext cx="9261142" cy="687498"/>
          </a:xfrm>
          <a:prstGeom prst="rect">
            <a:avLst/>
          </a:prstGeom>
        </p:spPr>
        <p:txBody>
          <a:bodyPr/>
          <a:lstStyle>
            <a:lvl1pPr>
              <a:defRPr>
                <a:latin typeface="Franklin Gothic Medium" panose="020B0603020102020204"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21653690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49411" y="1084521"/>
            <a:ext cx="6172200" cy="478716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7570197" y="1084521"/>
            <a:ext cx="3932237" cy="4795100"/>
          </a:xfrm>
          <a:prstGeom prst="rect">
            <a:avLst/>
          </a:prstGeo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1"/>
          <p:cNvSpPr>
            <a:spLocks noGrp="1"/>
          </p:cNvSpPr>
          <p:nvPr>
            <p:ph type="title"/>
          </p:nvPr>
        </p:nvSpPr>
        <p:spPr>
          <a:xfrm>
            <a:off x="478281" y="269433"/>
            <a:ext cx="9261142" cy="687498"/>
          </a:xfrm>
          <a:prstGeom prst="rect">
            <a:avLst/>
          </a:prstGeom>
        </p:spPr>
        <p:txBody>
          <a:bodyPr/>
          <a:lstStyle>
            <a:lvl1pPr>
              <a:defRPr>
                <a:latin typeface="Franklin Gothic Medium" panose="020B0603020102020204"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102240299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0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1759" r="76094" b="65278"/>
          <a:stretch/>
        </p:blipFill>
        <p:spPr>
          <a:xfrm>
            <a:off x="0" y="806450"/>
            <a:ext cx="2914650" cy="1574800"/>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68659" b="50893"/>
          <a:stretch/>
        </p:blipFill>
        <p:spPr>
          <a:xfrm>
            <a:off x="9194800" y="0"/>
            <a:ext cx="2997200" cy="2641601"/>
          </a:xfrm>
          <a:prstGeom prst="rect">
            <a:avLst/>
          </a:prstGeom>
        </p:spPr>
      </p:pic>
      <p:cxnSp>
        <p:nvCxnSpPr>
          <p:cNvPr id="12" name="Straight Connector 11"/>
          <p:cNvCxnSpPr/>
          <p:nvPr userDrawn="1"/>
        </p:nvCxnSpPr>
        <p:spPr>
          <a:xfrm>
            <a:off x="1775520" y="4365104"/>
            <a:ext cx="864096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96D2AC10-0308-7845-5F01-89C67221A726}"/>
              </a:ext>
            </a:extLst>
          </p:cNvPr>
          <p:cNvSpPr>
            <a:spLocks noGrp="1"/>
          </p:cNvSpPr>
          <p:nvPr>
            <p:ph type="ctrTitle" hasCustomPrompt="1"/>
          </p:nvPr>
        </p:nvSpPr>
        <p:spPr>
          <a:xfrm>
            <a:off x="2135560" y="3423104"/>
            <a:ext cx="7920880" cy="726493"/>
          </a:xfrm>
          <a:prstGeom prst="rect">
            <a:avLst/>
          </a:prstGeom>
        </p:spPr>
        <p:txBody>
          <a:bodyPr anchor="t"/>
          <a:lstStyle>
            <a:lvl1pPr algn="ctr">
              <a:defRPr sz="6000" b="1">
                <a:solidFill>
                  <a:schemeClr val="bg1"/>
                </a:solidFill>
                <a:latin typeface="Roboto" panose="02000000000000000000" pitchFamily="2" charset="0"/>
                <a:ea typeface="Roboto" panose="02000000000000000000" pitchFamily="2" charset="0"/>
              </a:defRPr>
            </a:lvl1pPr>
          </a:lstStyle>
          <a:p>
            <a:r>
              <a:rPr lang="en-US" dirty="0"/>
              <a:t>Title</a:t>
            </a:r>
            <a:endParaRPr lang="en-CA" dirty="0"/>
          </a:p>
        </p:txBody>
      </p:sp>
      <p:sp>
        <p:nvSpPr>
          <p:cNvPr id="5" name="Subtitle 2">
            <a:extLst>
              <a:ext uri="{FF2B5EF4-FFF2-40B4-BE49-F238E27FC236}">
                <a16:creationId xmlns:a16="http://schemas.microsoft.com/office/drawing/2014/main" id="{E552D961-2C71-6253-C33A-B843A6323D1B}"/>
              </a:ext>
            </a:extLst>
          </p:cNvPr>
          <p:cNvSpPr>
            <a:spLocks noGrp="1"/>
          </p:cNvSpPr>
          <p:nvPr>
            <p:ph type="subTitle" idx="1" hasCustomPrompt="1"/>
          </p:nvPr>
        </p:nvSpPr>
        <p:spPr>
          <a:xfrm>
            <a:off x="2135560" y="4499213"/>
            <a:ext cx="7920880" cy="516910"/>
          </a:xfrm>
          <a:prstGeom prst="rect">
            <a:avLst/>
          </a:prstGeom>
        </p:spPr>
        <p:txBody>
          <a:bodyPr/>
          <a:lstStyle>
            <a:lvl1pPr marL="0" indent="0" algn="ctr">
              <a:buNone/>
              <a:defRPr sz="2400">
                <a:solidFill>
                  <a:schemeClr val="bg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CA" dirty="0"/>
          </a:p>
        </p:txBody>
      </p:sp>
    </p:spTree>
    <p:extLst>
      <p:ext uri="{BB962C8B-B14F-4D97-AF65-F5344CB8AC3E}">
        <p14:creationId xmlns:p14="http://schemas.microsoft.com/office/powerpoint/2010/main" val="577100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3"/>
          <p:cNvSpPr>
            <a:spLocks noGrp="1"/>
          </p:cNvSpPr>
          <p:nvPr>
            <p:ph type="title" hasCustomPrompt="1"/>
          </p:nvPr>
        </p:nvSpPr>
        <p:spPr>
          <a:xfrm>
            <a:off x="430169" y="1974936"/>
            <a:ext cx="6168044" cy="1033176"/>
          </a:xfrm>
          <a:prstGeom prst="rect">
            <a:avLst/>
          </a:prstGeom>
        </p:spPr>
        <p:txBody>
          <a:bodyPr anchor="ctr"/>
          <a:lstStyle>
            <a:lvl1pPr algn="l">
              <a:defRPr sz="4400"/>
            </a:lvl1pPr>
          </a:lstStyle>
          <a:p>
            <a:r>
              <a:rPr lang="en-US" sz="6000" dirty="0">
                <a:solidFill>
                  <a:schemeClr val="tx1">
                    <a:lumMod val="85000"/>
                    <a:lumOff val="15000"/>
                  </a:schemeClr>
                </a:solidFill>
                <a:latin typeface="Franklin Gothic Medium" panose="020B0603020102020204" pitchFamily="34" charset="0"/>
              </a:rPr>
              <a:t>Title</a:t>
            </a:r>
          </a:p>
        </p:txBody>
      </p:sp>
      <p:sp>
        <p:nvSpPr>
          <p:cNvPr id="8" name="Text Placeholder 5"/>
          <p:cNvSpPr>
            <a:spLocks noGrp="1"/>
          </p:cNvSpPr>
          <p:nvPr>
            <p:ph type="body" sz="quarter" idx="10" hasCustomPrompt="1"/>
          </p:nvPr>
        </p:nvSpPr>
        <p:spPr>
          <a:xfrm>
            <a:off x="430213" y="3130550"/>
            <a:ext cx="6167437" cy="576263"/>
          </a:xfrm>
          <a:prstGeom prst="rect">
            <a:avLst/>
          </a:prstGeom>
        </p:spPr>
        <p:txBody>
          <a:bodyPr anchor="ctr"/>
          <a:lstStyle>
            <a:lvl1pPr marL="0" indent="0">
              <a:buFontTx/>
              <a:buNone/>
              <a:defRPr>
                <a:latin typeface="Franklin Gothic Book" panose="020B0503020102020204" pitchFamily="34" charset="0"/>
              </a:defRPr>
            </a:lvl1pPr>
            <a:lvl2pPr marL="457200" indent="0">
              <a:buNone/>
              <a:defRPr/>
            </a:lvl2pPr>
          </a:lstStyle>
          <a:p>
            <a:pPr lvl="0"/>
            <a:r>
              <a:rPr lang="en-CA" dirty="0"/>
              <a:t>Subtitle</a:t>
            </a:r>
          </a:p>
        </p:txBody>
      </p:sp>
    </p:spTree>
    <p:extLst>
      <p:ext uri="{BB962C8B-B14F-4D97-AF65-F5344CB8AC3E}">
        <p14:creationId xmlns:p14="http://schemas.microsoft.com/office/powerpoint/2010/main" val="232784941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01">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4" name="Text Placeholder 3"/>
          <p:cNvSpPr>
            <a:spLocks noGrp="1"/>
          </p:cNvSpPr>
          <p:nvPr>
            <p:ph type="body" sz="quarter" idx="13" hasCustomPrompt="1"/>
          </p:nvPr>
        </p:nvSpPr>
        <p:spPr>
          <a:xfrm>
            <a:off x="1055441" y="548681"/>
            <a:ext cx="8640960" cy="3600400"/>
          </a:xfrm>
          <a:prstGeom prst="rect">
            <a:avLst/>
          </a:prstGeom>
        </p:spPr>
        <p:txBody>
          <a:bodyPr/>
          <a:lstStyle>
            <a:lvl1pPr marL="0" indent="0">
              <a:buNone/>
              <a:defRPr sz="5900" b="1" u="sng" baseline="0">
                <a:solidFill>
                  <a:schemeClr val="tx1"/>
                </a:solidFill>
                <a:uFill>
                  <a:solidFill>
                    <a:schemeClr val="accent1"/>
                  </a:solidFill>
                </a:uFill>
                <a:latin typeface="Roboto" panose="02000000000000000000" pitchFamily="2" charset="0"/>
                <a:ea typeface="Roboto" panose="02000000000000000000" pitchFamily="2" charset="0"/>
              </a:defRPr>
            </a:lvl1pPr>
          </a:lstStyle>
          <a:p>
            <a:pPr lvl="0"/>
            <a:r>
              <a:rPr lang="en-US" dirty="0"/>
              <a:t>“ INSERT QUOTE ABOUT THE PROJECT AND THE PRESENTATION. CLICK TO EDIT QUOTE”</a:t>
            </a:r>
          </a:p>
        </p:txBody>
      </p:sp>
      <p:sp>
        <p:nvSpPr>
          <p:cNvPr id="12" name="Text Placeholder 11"/>
          <p:cNvSpPr>
            <a:spLocks noGrp="1"/>
          </p:cNvSpPr>
          <p:nvPr>
            <p:ph type="body" sz="quarter" idx="14" hasCustomPrompt="1"/>
          </p:nvPr>
        </p:nvSpPr>
        <p:spPr>
          <a:xfrm>
            <a:off x="1055441" y="4365104"/>
            <a:ext cx="4177010" cy="648816"/>
          </a:xfrm>
          <a:prstGeom prst="rect">
            <a:avLst/>
          </a:prstGeom>
        </p:spPr>
        <p:txBody>
          <a:bodyPr/>
          <a:lstStyle>
            <a:lvl1pPr marL="0" indent="0">
              <a:buNone/>
              <a:defRPr sz="2700" b="0" i="1" baseline="0">
                <a:latin typeface="Roboto" panose="02000000000000000000" pitchFamily="2" charset="0"/>
                <a:ea typeface="Roboto" panose="02000000000000000000" pitchFamily="2" charset="0"/>
              </a:defRPr>
            </a:lvl1pPr>
          </a:lstStyle>
          <a:p>
            <a:pPr lvl="0"/>
            <a:r>
              <a:rPr lang="en-US" dirty="0"/>
              <a:t>- </a:t>
            </a:r>
            <a:r>
              <a:rPr lang="en-US" dirty="0" err="1"/>
              <a:t>Firstname</a:t>
            </a:r>
            <a:r>
              <a:rPr lang="en-US" dirty="0"/>
              <a:t> </a:t>
            </a:r>
            <a:r>
              <a:rPr lang="en-US" dirty="0" err="1"/>
              <a:t>Lastname</a:t>
            </a:r>
            <a:endParaRPr lang="en-CA" dirty="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68659" b="50893"/>
          <a:stretch/>
        </p:blipFill>
        <p:spPr>
          <a:xfrm>
            <a:off x="9194800" y="0"/>
            <a:ext cx="2997200" cy="2641601"/>
          </a:xfrm>
          <a:prstGeom prst="rect">
            <a:avLst/>
          </a:prstGeom>
        </p:spPr>
      </p:pic>
    </p:spTree>
    <p:extLst>
      <p:ext uri="{BB962C8B-B14F-4D97-AF65-F5344CB8AC3E}">
        <p14:creationId xmlns:p14="http://schemas.microsoft.com/office/powerpoint/2010/main" val="72216037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02">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4" name="Text Placeholder 3"/>
          <p:cNvSpPr>
            <a:spLocks noGrp="1"/>
          </p:cNvSpPr>
          <p:nvPr>
            <p:ph type="body" sz="quarter" idx="13" hasCustomPrompt="1"/>
          </p:nvPr>
        </p:nvSpPr>
        <p:spPr>
          <a:xfrm>
            <a:off x="1055441" y="548681"/>
            <a:ext cx="8640960" cy="3600400"/>
          </a:xfrm>
          <a:prstGeom prst="rect">
            <a:avLst/>
          </a:prstGeom>
        </p:spPr>
        <p:txBody>
          <a:bodyPr/>
          <a:lstStyle>
            <a:lvl1pPr marL="0" indent="0">
              <a:buNone/>
              <a:defRPr sz="5900" b="1" u="sng" baseline="0">
                <a:solidFill>
                  <a:schemeClr val="tx1"/>
                </a:solidFill>
                <a:uFill>
                  <a:solidFill>
                    <a:schemeClr val="accent1"/>
                  </a:solidFill>
                </a:uFill>
                <a:latin typeface="Roboto" panose="02000000000000000000" pitchFamily="2" charset="0"/>
                <a:ea typeface="Roboto" panose="02000000000000000000" pitchFamily="2" charset="0"/>
              </a:defRPr>
            </a:lvl1pPr>
          </a:lstStyle>
          <a:p>
            <a:pPr lvl="0"/>
            <a:r>
              <a:rPr lang="en-US" dirty="0"/>
              <a:t>“ INSERT QUOTE ABOUT THE PROJECT AND THE PRESENTATION. CLICK TO EDIT QUOTE”</a:t>
            </a:r>
          </a:p>
        </p:txBody>
      </p:sp>
      <p:sp>
        <p:nvSpPr>
          <p:cNvPr id="12" name="Text Placeholder 11"/>
          <p:cNvSpPr>
            <a:spLocks noGrp="1"/>
          </p:cNvSpPr>
          <p:nvPr>
            <p:ph type="body" sz="quarter" idx="14" hasCustomPrompt="1"/>
          </p:nvPr>
        </p:nvSpPr>
        <p:spPr>
          <a:xfrm>
            <a:off x="1055441" y="4365104"/>
            <a:ext cx="4177010" cy="648816"/>
          </a:xfrm>
          <a:prstGeom prst="rect">
            <a:avLst/>
          </a:prstGeom>
        </p:spPr>
        <p:txBody>
          <a:bodyPr/>
          <a:lstStyle>
            <a:lvl1pPr marL="0" indent="0">
              <a:buNone/>
              <a:defRPr sz="2700" i="1" baseline="0">
                <a:latin typeface="Roboto" panose="02000000000000000000" pitchFamily="2" charset="0"/>
                <a:ea typeface="Roboto" panose="02000000000000000000" pitchFamily="2" charset="0"/>
              </a:defRPr>
            </a:lvl1pPr>
          </a:lstStyle>
          <a:p>
            <a:pPr lvl="0"/>
            <a:r>
              <a:rPr lang="en-US" dirty="0"/>
              <a:t>- </a:t>
            </a:r>
            <a:r>
              <a:rPr lang="en-US" dirty="0" err="1"/>
              <a:t>Firstname</a:t>
            </a:r>
            <a:r>
              <a:rPr lang="en-US" dirty="0"/>
              <a:t> </a:t>
            </a:r>
            <a:r>
              <a:rPr lang="en-US" dirty="0" err="1"/>
              <a:t>Lastname</a:t>
            </a:r>
            <a:endParaRPr lang="en-CA" dirty="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68659" b="50893"/>
          <a:stretch/>
        </p:blipFill>
        <p:spPr>
          <a:xfrm>
            <a:off x="9194800" y="0"/>
            <a:ext cx="2997200" cy="2641601"/>
          </a:xfrm>
          <a:prstGeom prst="rect">
            <a:avLst/>
          </a:prstGeom>
        </p:spPr>
      </p:pic>
    </p:spTree>
    <p:extLst>
      <p:ext uri="{BB962C8B-B14F-4D97-AF65-F5344CB8AC3E}">
        <p14:creationId xmlns:p14="http://schemas.microsoft.com/office/powerpoint/2010/main" val="123863269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01">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4" name="Text Placeholder 3"/>
          <p:cNvSpPr>
            <a:spLocks noGrp="1"/>
          </p:cNvSpPr>
          <p:nvPr>
            <p:ph type="body" sz="quarter" idx="13" hasCustomPrompt="1"/>
          </p:nvPr>
        </p:nvSpPr>
        <p:spPr>
          <a:xfrm>
            <a:off x="1055440" y="1268760"/>
            <a:ext cx="6552727" cy="3600400"/>
          </a:xfrm>
          <a:prstGeom prst="rect">
            <a:avLst/>
          </a:prstGeom>
        </p:spPr>
        <p:txBody>
          <a:bodyPr/>
          <a:lstStyle>
            <a:lvl1pPr marL="0" indent="0">
              <a:buNone/>
              <a:defRPr sz="6000" b="1" u="sng" baseline="0">
                <a:solidFill>
                  <a:schemeClr val="tx1"/>
                </a:solidFill>
                <a:uFill>
                  <a:solidFill>
                    <a:schemeClr val="accent1"/>
                  </a:solidFill>
                </a:uFill>
                <a:latin typeface="Roboto" panose="02000000000000000000" pitchFamily="2" charset="0"/>
                <a:ea typeface="Roboto" panose="02000000000000000000" pitchFamily="2" charset="0"/>
              </a:defRPr>
            </a:lvl1pPr>
          </a:lstStyle>
          <a:p>
            <a:pPr lvl="0"/>
            <a:r>
              <a:rPr lang="en-US" dirty="0"/>
              <a:t>Section Divider Large Title</a:t>
            </a:r>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68659" b="50893"/>
          <a:stretch/>
        </p:blipFill>
        <p:spPr>
          <a:xfrm>
            <a:off x="9194800" y="0"/>
            <a:ext cx="2997200" cy="2641601"/>
          </a:xfrm>
          <a:prstGeom prst="rect">
            <a:avLst/>
          </a:prstGeom>
        </p:spPr>
      </p:pic>
    </p:spTree>
    <p:extLst>
      <p:ext uri="{BB962C8B-B14F-4D97-AF65-F5344CB8AC3E}">
        <p14:creationId xmlns:p14="http://schemas.microsoft.com/office/powerpoint/2010/main" val="5103373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02">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4" name="Text Placeholder 3"/>
          <p:cNvSpPr>
            <a:spLocks noGrp="1"/>
          </p:cNvSpPr>
          <p:nvPr>
            <p:ph type="body" sz="quarter" idx="13" hasCustomPrompt="1"/>
          </p:nvPr>
        </p:nvSpPr>
        <p:spPr>
          <a:xfrm>
            <a:off x="1055440" y="1268760"/>
            <a:ext cx="6552727" cy="3600400"/>
          </a:xfrm>
          <a:prstGeom prst="rect">
            <a:avLst/>
          </a:prstGeom>
        </p:spPr>
        <p:txBody>
          <a:bodyPr/>
          <a:lstStyle>
            <a:lvl1pPr marL="0" indent="0">
              <a:buNone/>
              <a:defRPr sz="6000" b="1" u="sng" baseline="0">
                <a:solidFill>
                  <a:schemeClr val="tx1"/>
                </a:solidFill>
                <a:uFill>
                  <a:solidFill>
                    <a:schemeClr val="accent1"/>
                  </a:solidFill>
                </a:uFill>
                <a:latin typeface="Roboto" panose="02000000000000000000" pitchFamily="2" charset="0"/>
                <a:ea typeface="Roboto" panose="02000000000000000000" pitchFamily="2" charset="0"/>
              </a:defRPr>
            </a:lvl1pPr>
          </a:lstStyle>
          <a:p>
            <a:pPr lvl="0"/>
            <a:r>
              <a:rPr lang="en-US" dirty="0"/>
              <a:t>Section Divider Large Title</a:t>
            </a:r>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68659" b="50893"/>
          <a:stretch/>
        </p:blipFill>
        <p:spPr>
          <a:xfrm>
            <a:off x="9194800" y="0"/>
            <a:ext cx="2997200" cy="2641601"/>
          </a:xfrm>
          <a:prstGeom prst="rect">
            <a:avLst/>
          </a:prstGeom>
        </p:spPr>
      </p:pic>
    </p:spTree>
    <p:extLst>
      <p:ext uri="{BB962C8B-B14F-4D97-AF65-F5344CB8AC3E}">
        <p14:creationId xmlns:p14="http://schemas.microsoft.com/office/powerpoint/2010/main" val="337448981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py 01">
    <p:spTree>
      <p:nvGrpSpPr>
        <p:cNvPr id="1" name=""/>
        <p:cNvGrpSpPr/>
        <p:nvPr/>
      </p:nvGrpSpPr>
      <p:grpSpPr>
        <a:xfrm>
          <a:off x="0" y="0"/>
          <a:ext cx="0" cy="0"/>
          <a:chOff x="0" y="0"/>
          <a:chExt cx="0" cy="0"/>
        </a:xfrm>
      </p:grpSpPr>
      <p:sp>
        <p:nvSpPr>
          <p:cNvPr id="2" name="Title 1"/>
          <p:cNvSpPr>
            <a:spLocks noGrp="1"/>
          </p:cNvSpPr>
          <p:nvPr>
            <p:ph type="title"/>
          </p:nvPr>
        </p:nvSpPr>
        <p:spPr>
          <a:xfrm>
            <a:off x="489670" y="518666"/>
            <a:ext cx="10646890" cy="521915"/>
          </a:xfrm>
        </p:spPr>
        <p:txBody>
          <a:bodyPr/>
          <a:lstStyle/>
          <a:p>
            <a:r>
              <a:rPr lang="en-US"/>
              <a:t>Click to edit Master title style</a:t>
            </a:r>
            <a:endParaRPr lang="en-CA"/>
          </a:p>
        </p:txBody>
      </p:sp>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7" name="Content Placeholder 2"/>
          <p:cNvSpPr>
            <a:spLocks noGrp="1"/>
          </p:cNvSpPr>
          <p:nvPr>
            <p:ph idx="1"/>
          </p:nvPr>
        </p:nvSpPr>
        <p:spPr>
          <a:xfrm>
            <a:off x="489670" y="2005012"/>
            <a:ext cx="10646890" cy="3584228"/>
          </a:xfrm>
          <a:prstGeom prst="rect">
            <a:avLst/>
          </a:prstGeom>
        </p:spPr>
        <p:txBody>
          <a:bodyPr/>
          <a:lstStyle>
            <a:lvl1pPr>
              <a:defRPr sz="2400" i="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32811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py 0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89670" y="518666"/>
            <a:ext cx="10646890" cy="521915"/>
          </a:xfrm>
        </p:spPr>
        <p:txBody>
          <a:bodyPr/>
          <a:lstStyle/>
          <a:p>
            <a:r>
              <a:rPr lang="en-US" dirty="0"/>
              <a:t>Click to edit Master title style</a:t>
            </a:r>
            <a:endParaRPr lang="en-CA" dirty="0"/>
          </a:p>
        </p:txBody>
      </p:sp>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8" name="Content Placeholder 2"/>
          <p:cNvSpPr>
            <a:spLocks noGrp="1"/>
          </p:cNvSpPr>
          <p:nvPr>
            <p:ph idx="1"/>
          </p:nvPr>
        </p:nvSpPr>
        <p:spPr>
          <a:xfrm>
            <a:off x="489670" y="2005012"/>
            <a:ext cx="10646890" cy="3584228"/>
          </a:xfrm>
          <a:prstGeom prst="rect">
            <a:avLst/>
          </a:prstGeom>
        </p:spPr>
        <p:txBody>
          <a:bodyPr/>
          <a:lstStyle>
            <a:lvl1pPr>
              <a:defRPr sz="2400" i="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64772341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30169" y="1974936"/>
            <a:ext cx="6168044" cy="1033176"/>
          </a:xfrm>
          <a:prstGeom prst="rect">
            <a:avLst/>
          </a:prstGeom>
        </p:spPr>
        <p:txBody>
          <a:bodyPr anchor="ctr"/>
          <a:lstStyle>
            <a:lvl1pPr algn="l">
              <a:defRPr sz="4400"/>
            </a:lvl1pPr>
          </a:lstStyle>
          <a:p>
            <a:r>
              <a:rPr lang="en-US" sz="6000" dirty="0">
                <a:solidFill>
                  <a:schemeClr val="tx1">
                    <a:lumMod val="85000"/>
                    <a:lumOff val="15000"/>
                  </a:schemeClr>
                </a:solidFill>
                <a:latin typeface="Franklin Gothic Medium" panose="020B0603020102020204" pitchFamily="34" charset="0"/>
              </a:rPr>
              <a:t>Title</a:t>
            </a:r>
          </a:p>
        </p:txBody>
      </p:sp>
      <p:sp>
        <p:nvSpPr>
          <p:cNvPr id="5" name="Text Placeholder 5"/>
          <p:cNvSpPr>
            <a:spLocks noGrp="1"/>
          </p:cNvSpPr>
          <p:nvPr>
            <p:ph type="body" sz="quarter" idx="10" hasCustomPrompt="1"/>
          </p:nvPr>
        </p:nvSpPr>
        <p:spPr>
          <a:xfrm>
            <a:off x="430213" y="3130550"/>
            <a:ext cx="6167437" cy="576263"/>
          </a:xfrm>
          <a:prstGeom prst="rect">
            <a:avLst/>
          </a:prstGeom>
        </p:spPr>
        <p:txBody>
          <a:bodyPr anchor="ctr"/>
          <a:lstStyle>
            <a:lvl1pPr marL="0" indent="0">
              <a:buFontTx/>
              <a:buNone/>
              <a:defRPr>
                <a:latin typeface="Franklin Gothic Book" panose="020B0503020102020204" pitchFamily="34" charset="0"/>
              </a:defRPr>
            </a:lvl1pPr>
            <a:lvl2pPr marL="457200" indent="0">
              <a:buNone/>
              <a:defRPr/>
            </a:lvl2pPr>
          </a:lstStyle>
          <a:p>
            <a:pPr lvl="0"/>
            <a:r>
              <a:rPr lang="en-CA" dirty="0"/>
              <a:t>Subtitle</a:t>
            </a:r>
          </a:p>
        </p:txBody>
      </p:sp>
    </p:spTree>
    <p:extLst>
      <p:ext uri="{BB962C8B-B14F-4D97-AF65-F5344CB8AC3E}">
        <p14:creationId xmlns:p14="http://schemas.microsoft.com/office/powerpoint/2010/main" val="238743531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 0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9670" y="518666"/>
            <a:ext cx="4166170" cy="521915"/>
          </a:xfrm>
        </p:spPr>
        <p:txBody>
          <a:bodyPr/>
          <a:lstStyle>
            <a:lvl1pPr>
              <a:defRPr/>
            </a:lvl1pPr>
          </a:lstStyle>
          <a:p>
            <a:r>
              <a:rPr lang="en-US" dirty="0"/>
              <a:t>Click To Edit Title</a:t>
            </a:r>
            <a:endParaRPr lang="en-CA" dirty="0"/>
          </a:p>
        </p:txBody>
      </p:sp>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15" name="Content Placeholder 2"/>
          <p:cNvSpPr>
            <a:spLocks noGrp="1"/>
          </p:cNvSpPr>
          <p:nvPr>
            <p:ph idx="14"/>
          </p:nvPr>
        </p:nvSpPr>
        <p:spPr>
          <a:xfrm>
            <a:off x="489670" y="2005012"/>
            <a:ext cx="5174282" cy="3577704"/>
          </a:xfrm>
          <a:prstGeom prst="rect">
            <a:avLst/>
          </a:prstGeom>
        </p:spPr>
        <p:txBody>
          <a:bodyPr/>
          <a:lstStyle>
            <a:lvl1pPr>
              <a:defRPr sz="2400" i="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6" name="Content Placeholder 2"/>
          <p:cNvSpPr>
            <a:spLocks noGrp="1"/>
          </p:cNvSpPr>
          <p:nvPr>
            <p:ph idx="15"/>
          </p:nvPr>
        </p:nvSpPr>
        <p:spPr>
          <a:xfrm>
            <a:off x="5951984" y="2005012"/>
            <a:ext cx="5174282" cy="3577704"/>
          </a:xfrm>
          <a:prstGeom prst="rect">
            <a:avLst/>
          </a:prstGeom>
        </p:spPr>
        <p:txBody>
          <a:bodyPr/>
          <a:lstStyle>
            <a:lvl1pPr>
              <a:defRPr sz="2400" i="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257000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 04">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9670" y="518666"/>
            <a:ext cx="4166170" cy="521915"/>
          </a:xfrm>
        </p:spPr>
        <p:txBody>
          <a:bodyPr/>
          <a:lstStyle>
            <a:lvl1pPr>
              <a:defRPr/>
            </a:lvl1pPr>
          </a:lstStyle>
          <a:p>
            <a:r>
              <a:rPr lang="en-US" dirty="0"/>
              <a:t>Click To Edit Title</a:t>
            </a:r>
            <a:endParaRPr lang="en-CA" dirty="0"/>
          </a:p>
        </p:txBody>
      </p:sp>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7" name="Content Placeholder 2"/>
          <p:cNvSpPr>
            <a:spLocks noGrp="1"/>
          </p:cNvSpPr>
          <p:nvPr>
            <p:ph idx="14"/>
          </p:nvPr>
        </p:nvSpPr>
        <p:spPr>
          <a:xfrm>
            <a:off x="489670" y="2005012"/>
            <a:ext cx="5174282" cy="3577704"/>
          </a:xfrm>
          <a:prstGeom prst="rect">
            <a:avLst/>
          </a:prstGeom>
        </p:spPr>
        <p:txBody>
          <a:bodyPr/>
          <a:lstStyle>
            <a:lvl1pPr>
              <a:defRPr sz="2400" i="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Content Placeholder 2"/>
          <p:cNvSpPr>
            <a:spLocks noGrp="1"/>
          </p:cNvSpPr>
          <p:nvPr>
            <p:ph idx="15"/>
          </p:nvPr>
        </p:nvSpPr>
        <p:spPr>
          <a:xfrm>
            <a:off x="5951984" y="2005012"/>
            <a:ext cx="5174282" cy="3577704"/>
          </a:xfrm>
          <a:prstGeom prst="rect">
            <a:avLst/>
          </a:prstGeom>
        </p:spPr>
        <p:txBody>
          <a:bodyPr/>
          <a:lstStyle>
            <a:lvl1pPr>
              <a:defRPr sz="2400" i="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94508580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py 05">
    <p:spTree>
      <p:nvGrpSpPr>
        <p:cNvPr id="1" name=""/>
        <p:cNvGrpSpPr/>
        <p:nvPr/>
      </p:nvGrpSpPr>
      <p:grpSpPr>
        <a:xfrm>
          <a:off x="0" y="0"/>
          <a:ext cx="0" cy="0"/>
          <a:chOff x="0" y="0"/>
          <a:chExt cx="0" cy="0"/>
        </a:xfrm>
      </p:grpSpPr>
      <p:sp>
        <p:nvSpPr>
          <p:cNvPr id="15" name="Rectangle 14"/>
          <p:cNvSpPr/>
          <p:nvPr userDrawn="1"/>
        </p:nvSpPr>
        <p:spPr>
          <a:xfrm>
            <a:off x="335360" y="3760005"/>
            <a:ext cx="5544616" cy="18722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Text Placeholder 20"/>
          <p:cNvSpPr>
            <a:spLocks noGrp="1"/>
          </p:cNvSpPr>
          <p:nvPr>
            <p:ph type="body" sz="quarter" idx="30" hasCustomPrompt="1"/>
          </p:nvPr>
        </p:nvSpPr>
        <p:spPr>
          <a:xfrm>
            <a:off x="557268" y="4445900"/>
            <a:ext cx="4458612" cy="10090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CA" sz="1400" b="0" i="0" kern="1200" baseline="0" dirty="0" smtClean="0">
                <a:solidFill>
                  <a:schemeClr val="bg1"/>
                </a:solidFill>
                <a:effectLst/>
                <a:latin typeface="+mn-lt"/>
                <a:ea typeface="+mn-ea"/>
                <a:cs typeface="+mn-cs"/>
              </a:defRPr>
            </a:lvl1pPr>
            <a:lvl2pPr marL="457200" indent="0">
              <a:buNone/>
              <a:defRPr/>
            </a:lvl2pPr>
          </a:lstStyle>
          <a:p>
            <a:pPr marL="0" lvl="0" indent="0" algn="l" defTabSz="914400" rtl="0" eaLnBrk="1" latinLnBrk="0" hangingPunct="1">
              <a:lnSpc>
                <a:spcPct val="90000"/>
              </a:lnSpc>
              <a:spcBef>
                <a:spcPts val="1000"/>
              </a:spcBef>
              <a:buFont typeface="Arial" panose="020B0604020202020204" pitchFamily="34" charset="0"/>
              <a:buNone/>
            </a:pPr>
            <a:r>
              <a:rPr lang="en-US" dirty="0"/>
              <a:t>Body copy replace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endParaRPr lang="en-CA" dirty="0"/>
          </a:p>
        </p:txBody>
      </p:sp>
      <p:sp>
        <p:nvSpPr>
          <p:cNvPr id="3" name="Rectangle 2"/>
          <p:cNvSpPr/>
          <p:nvPr userDrawn="1"/>
        </p:nvSpPr>
        <p:spPr>
          <a:xfrm>
            <a:off x="335360" y="1484784"/>
            <a:ext cx="5544616" cy="18722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userDrawn="1"/>
        </p:nvSpPr>
        <p:spPr>
          <a:xfrm>
            <a:off x="6319604" y="1484784"/>
            <a:ext cx="5544616" cy="18722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a:off x="6319604" y="3760005"/>
            <a:ext cx="5544616" cy="18722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489670" y="518666"/>
            <a:ext cx="4166170" cy="521915"/>
          </a:xfrm>
        </p:spPr>
        <p:txBody>
          <a:bodyPr/>
          <a:lstStyle>
            <a:lvl1pPr>
              <a:defRPr/>
            </a:lvl1pPr>
          </a:lstStyle>
          <a:p>
            <a:r>
              <a:rPr lang="en-US" dirty="0"/>
              <a:t>Click To Edit Title</a:t>
            </a:r>
            <a:endParaRPr lang="en-CA" dirty="0"/>
          </a:p>
        </p:txBody>
      </p:sp>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20" name="Text Placeholder 20"/>
          <p:cNvSpPr>
            <a:spLocks noGrp="1"/>
          </p:cNvSpPr>
          <p:nvPr>
            <p:ph type="body" sz="quarter" idx="19" hasCustomPrompt="1"/>
          </p:nvPr>
        </p:nvSpPr>
        <p:spPr>
          <a:xfrm>
            <a:off x="557268" y="1718562"/>
            <a:ext cx="4458612" cy="361176"/>
          </a:xfrm>
          <a:prstGeom prst="rect">
            <a:avLst/>
          </a:prstGeom>
        </p:spPr>
        <p:txBody>
          <a:bodyPr/>
          <a:lstStyle>
            <a:lvl1pPr marL="0" indent="0" algn="l">
              <a:buNone/>
              <a:defRPr lang="en-CA" sz="2400" b="1" dirty="0">
                <a:solidFill>
                  <a:schemeClr val="bg1"/>
                </a:solidFill>
              </a:defRPr>
            </a:lvl1pPr>
            <a:lvl2pPr marL="457200" indent="0">
              <a:buNone/>
              <a:defRPr/>
            </a:lvl2pPr>
          </a:lstStyle>
          <a:p>
            <a:pPr lvl="0"/>
            <a:r>
              <a:rPr lang="en-US" dirty="0"/>
              <a:t>Subtitle</a:t>
            </a:r>
            <a:endParaRPr lang="en-CA" dirty="0"/>
          </a:p>
        </p:txBody>
      </p:sp>
      <p:sp>
        <p:nvSpPr>
          <p:cNvPr id="4" name="Oval 3"/>
          <p:cNvSpPr/>
          <p:nvPr userDrawn="1"/>
        </p:nvSpPr>
        <p:spPr>
          <a:xfrm>
            <a:off x="5303912" y="1647690"/>
            <a:ext cx="432048" cy="4320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 Placeholder 20"/>
          <p:cNvSpPr>
            <a:spLocks noGrp="1"/>
          </p:cNvSpPr>
          <p:nvPr>
            <p:ph type="body" sz="quarter" idx="23" hasCustomPrompt="1"/>
          </p:nvPr>
        </p:nvSpPr>
        <p:spPr>
          <a:xfrm>
            <a:off x="5308104" y="1718562"/>
            <a:ext cx="423664" cy="209495"/>
          </a:xfrm>
          <a:prstGeom prst="rect">
            <a:avLst/>
          </a:prstGeom>
        </p:spPr>
        <p:txBody>
          <a:bodyPr/>
          <a:lstStyle>
            <a:lvl1pPr marL="0" indent="0" algn="ctr">
              <a:buNone/>
              <a:defRPr sz="1300" b="1">
                <a:solidFill>
                  <a:schemeClr val="bg1"/>
                </a:solidFill>
                <a:latin typeface="+mj-lt"/>
                <a:ea typeface="Calibri" panose="020F0502020204030204" pitchFamily="34" charset="0"/>
                <a:cs typeface="Calibri" panose="020F0502020204030204" pitchFamily="34" charset="0"/>
              </a:defRPr>
            </a:lvl1pPr>
          </a:lstStyle>
          <a:p>
            <a:pPr lvl="0"/>
            <a:r>
              <a:rPr lang="en-US" dirty="0"/>
              <a:t>01</a:t>
            </a:r>
            <a:endParaRPr lang="en-CA" dirty="0"/>
          </a:p>
        </p:txBody>
      </p:sp>
      <p:sp>
        <p:nvSpPr>
          <p:cNvPr id="19" name="Text Placeholder 20"/>
          <p:cNvSpPr>
            <a:spLocks noGrp="1"/>
          </p:cNvSpPr>
          <p:nvPr>
            <p:ph type="body" sz="quarter" idx="24" hasCustomPrompt="1"/>
          </p:nvPr>
        </p:nvSpPr>
        <p:spPr>
          <a:xfrm>
            <a:off x="557268" y="2203964"/>
            <a:ext cx="4458612" cy="10090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CA" sz="1400" b="0" i="0" kern="1200" baseline="0" dirty="0" smtClean="0">
                <a:solidFill>
                  <a:schemeClr val="bg1"/>
                </a:solidFill>
                <a:effectLst/>
                <a:latin typeface="+mn-lt"/>
                <a:ea typeface="+mn-ea"/>
                <a:cs typeface="+mn-cs"/>
              </a:defRPr>
            </a:lvl1pPr>
            <a:lvl2pPr marL="457200" indent="0">
              <a:buNone/>
              <a:defRPr/>
            </a:lvl2pPr>
          </a:lstStyle>
          <a:p>
            <a:pPr marL="0" lvl="0" indent="0" algn="l" defTabSz="914400" rtl="0" eaLnBrk="1" latinLnBrk="0" hangingPunct="1">
              <a:lnSpc>
                <a:spcPct val="90000"/>
              </a:lnSpc>
              <a:spcBef>
                <a:spcPts val="1000"/>
              </a:spcBef>
              <a:buFont typeface="Arial" panose="020B0604020202020204" pitchFamily="34" charset="0"/>
              <a:buNone/>
            </a:pPr>
            <a:r>
              <a:rPr lang="en-US" dirty="0"/>
              <a:t>Body copy replace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endParaRPr lang="en-CA" dirty="0"/>
          </a:p>
        </p:txBody>
      </p:sp>
      <p:sp>
        <p:nvSpPr>
          <p:cNvPr id="24" name="Text Placeholder 20"/>
          <p:cNvSpPr>
            <a:spLocks noGrp="1"/>
          </p:cNvSpPr>
          <p:nvPr>
            <p:ph type="body" sz="quarter" idx="25" hasCustomPrompt="1"/>
          </p:nvPr>
        </p:nvSpPr>
        <p:spPr>
          <a:xfrm>
            <a:off x="6533932" y="1718562"/>
            <a:ext cx="4458612" cy="361176"/>
          </a:xfrm>
          <a:prstGeom prst="rect">
            <a:avLst/>
          </a:prstGeom>
        </p:spPr>
        <p:txBody>
          <a:bodyPr/>
          <a:lstStyle>
            <a:lvl1pPr marL="0" indent="0" algn="l">
              <a:buNone/>
              <a:defRPr lang="en-CA" sz="2400" b="1" dirty="0">
                <a:solidFill>
                  <a:schemeClr val="bg1"/>
                </a:solidFill>
              </a:defRPr>
            </a:lvl1pPr>
            <a:lvl2pPr marL="457200" indent="0">
              <a:buNone/>
              <a:defRPr/>
            </a:lvl2pPr>
          </a:lstStyle>
          <a:p>
            <a:pPr lvl="0"/>
            <a:r>
              <a:rPr lang="en-US" dirty="0"/>
              <a:t>Subtitle</a:t>
            </a:r>
            <a:endParaRPr lang="en-CA" dirty="0"/>
          </a:p>
        </p:txBody>
      </p:sp>
      <p:sp>
        <p:nvSpPr>
          <p:cNvPr id="25" name="Oval 24"/>
          <p:cNvSpPr/>
          <p:nvPr userDrawn="1"/>
        </p:nvSpPr>
        <p:spPr>
          <a:xfrm>
            <a:off x="11280576" y="1647690"/>
            <a:ext cx="432048" cy="4320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 Placeholder 20"/>
          <p:cNvSpPr>
            <a:spLocks noGrp="1"/>
          </p:cNvSpPr>
          <p:nvPr>
            <p:ph type="body" sz="quarter" idx="26" hasCustomPrompt="1"/>
          </p:nvPr>
        </p:nvSpPr>
        <p:spPr>
          <a:xfrm>
            <a:off x="11284768" y="1718562"/>
            <a:ext cx="423664" cy="209495"/>
          </a:xfrm>
          <a:prstGeom prst="rect">
            <a:avLst/>
          </a:prstGeom>
        </p:spPr>
        <p:txBody>
          <a:bodyPr/>
          <a:lstStyle>
            <a:lvl1pPr marL="0" indent="0" algn="ctr">
              <a:buNone/>
              <a:defRPr sz="1300" b="1">
                <a:solidFill>
                  <a:schemeClr val="bg1"/>
                </a:solidFill>
                <a:latin typeface="+mj-lt"/>
                <a:ea typeface="Calibri" panose="020F0502020204030204" pitchFamily="34" charset="0"/>
                <a:cs typeface="Calibri" panose="020F0502020204030204" pitchFamily="34" charset="0"/>
              </a:defRPr>
            </a:lvl1pPr>
          </a:lstStyle>
          <a:p>
            <a:pPr lvl="0"/>
            <a:r>
              <a:rPr lang="en-US" dirty="0"/>
              <a:t>02</a:t>
            </a:r>
            <a:endParaRPr lang="en-CA" dirty="0"/>
          </a:p>
        </p:txBody>
      </p:sp>
      <p:sp>
        <p:nvSpPr>
          <p:cNvPr id="27" name="Text Placeholder 20"/>
          <p:cNvSpPr>
            <a:spLocks noGrp="1"/>
          </p:cNvSpPr>
          <p:nvPr>
            <p:ph type="body" sz="quarter" idx="27" hasCustomPrompt="1"/>
          </p:nvPr>
        </p:nvSpPr>
        <p:spPr>
          <a:xfrm>
            <a:off x="6533932" y="2203964"/>
            <a:ext cx="4458612" cy="10090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CA" sz="1400" b="0" i="0" kern="1200" baseline="0" dirty="0" smtClean="0">
                <a:solidFill>
                  <a:schemeClr val="bg1"/>
                </a:solidFill>
                <a:effectLst/>
                <a:latin typeface="+mn-lt"/>
                <a:ea typeface="+mn-ea"/>
                <a:cs typeface="+mn-cs"/>
              </a:defRPr>
            </a:lvl1pPr>
            <a:lvl2pPr marL="457200" indent="0">
              <a:buNone/>
              <a:defRPr/>
            </a:lvl2pPr>
          </a:lstStyle>
          <a:p>
            <a:pPr marL="0" lvl="0" indent="0" algn="l" defTabSz="914400" rtl="0" eaLnBrk="1" latinLnBrk="0" hangingPunct="1">
              <a:lnSpc>
                <a:spcPct val="90000"/>
              </a:lnSpc>
              <a:spcBef>
                <a:spcPts val="1000"/>
              </a:spcBef>
              <a:buFont typeface="Arial" panose="020B0604020202020204" pitchFamily="34" charset="0"/>
              <a:buNone/>
            </a:pPr>
            <a:r>
              <a:rPr lang="en-US" dirty="0"/>
              <a:t>Body copy replace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endParaRPr lang="en-CA" dirty="0"/>
          </a:p>
        </p:txBody>
      </p:sp>
      <p:sp>
        <p:nvSpPr>
          <p:cNvPr id="28" name="Text Placeholder 20"/>
          <p:cNvSpPr>
            <a:spLocks noGrp="1"/>
          </p:cNvSpPr>
          <p:nvPr>
            <p:ph type="body" sz="quarter" idx="28" hasCustomPrompt="1"/>
          </p:nvPr>
        </p:nvSpPr>
        <p:spPr>
          <a:xfrm>
            <a:off x="557268" y="3960498"/>
            <a:ext cx="4458612" cy="361176"/>
          </a:xfrm>
          <a:prstGeom prst="rect">
            <a:avLst/>
          </a:prstGeom>
        </p:spPr>
        <p:txBody>
          <a:bodyPr/>
          <a:lstStyle>
            <a:lvl1pPr marL="0" indent="0" algn="l">
              <a:buNone/>
              <a:defRPr lang="en-CA" sz="2400" b="1" dirty="0">
                <a:solidFill>
                  <a:schemeClr val="bg1"/>
                </a:solidFill>
              </a:defRPr>
            </a:lvl1pPr>
            <a:lvl2pPr marL="457200" indent="0">
              <a:buNone/>
              <a:defRPr/>
            </a:lvl2pPr>
          </a:lstStyle>
          <a:p>
            <a:pPr lvl="0"/>
            <a:r>
              <a:rPr lang="en-US" dirty="0"/>
              <a:t>Subtitle</a:t>
            </a:r>
            <a:endParaRPr lang="en-CA" dirty="0"/>
          </a:p>
        </p:txBody>
      </p:sp>
      <p:sp>
        <p:nvSpPr>
          <p:cNvPr id="29" name="Oval 28"/>
          <p:cNvSpPr/>
          <p:nvPr userDrawn="1"/>
        </p:nvSpPr>
        <p:spPr>
          <a:xfrm>
            <a:off x="5303912" y="3889626"/>
            <a:ext cx="432048" cy="4320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Text Placeholder 20"/>
          <p:cNvSpPr>
            <a:spLocks noGrp="1"/>
          </p:cNvSpPr>
          <p:nvPr>
            <p:ph type="body" sz="quarter" idx="29" hasCustomPrompt="1"/>
          </p:nvPr>
        </p:nvSpPr>
        <p:spPr>
          <a:xfrm>
            <a:off x="5308104" y="3960498"/>
            <a:ext cx="423664" cy="209495"/>
          </a:xfrm>
          <a:prstGeom prst="rect">
            <a:avLst/>
          </a:prstGeom>
        </p:spPr>
        <p:txBody>
          <a:bodyPr/>
          <a:lstStyle>
            <a:lvl1pPr marL="0" indent="0" algn="ctr">
              <a:buNone/>
              <a:defRPr sz="1300" b="1">
                <a:solidFill>
                  <a:schemeClr val="bg1"/>
                </a:solidFill>
                <a:latin typeface="+mj-lt"/>
                <a:ea typeface="Calibri" panose="020F0502020204030204" pitchFamily="34" charset="0"/>
                <a:cs typeface="Calibri" panose="020F0502020204030204" pitchFamily="34" charset="0"/>
              </a:defRPr>
            </a:lvl1pPr>
          </a:lstStyle>
          <a:p>
            <a:pPr lvl="0"/>
            <a:r>
              <a:rPr lang="en-US" dirty="0"/>
              <a:t>03</a:t>
            </a:r>
            <a:endParaRPr lang="en-CA" dirty="0"/>
          </a:p>
        </p:txBody>
      </p:sp>
      <p:sp>
        <p:nvSpPr>
          <p:cNvPr id="32" name="Text Placeholder 20"/>
          <p:cNvSpPr>
            <a:spLocks noGrp="1"/>
          </p:cNvSpPr>
          <p:nvPr>
            <p:ph type="body" sz="quarter" idx="31" hasCustomPrompt="1"/>
          </p:nvPr>
        </p:nvSpPr>
        <p:spPr>
          <a:xfrm>
            <a:off x="6533932" y="3960498"/>
            <a:ext cx="4458612" cy="361176"/>
          </a:xfrm>
          <a:prstGeom prst="rect">
            <a:avLst/>
          </a:prstGeom>
        </p:spPr>
        <p:txBody>
          <a:bodyPr/>
          <a:lstStyle>
            <a:lvl1pPr marL="0" indent="0" algn="l">
              <a:buNone/>
              <a:defRPr lang="en-CA" sz="2400" b="1" dirty="0">
                <a:solidFill>
                  <a:schemeClr val="bg1"/>
                </a:solidFill>
              </a:defRPr>
            </a:lvl1pPr>
            <a:lvl2pPr marL="457200" indent="0">
              <a:buNone/>
              <a:defRPr/>
            </a:lvl2pPr>
          </a:lstStyle>
          <a:p>
            <a:pPr lvl="0"/>
            <a:r>
              <a:rPr lang="en-US" dirty="0"/>
              <a:t>Subtitle</a:t>
            </a:r>
            <a:endParaRPr lang="en-CA" dirty="0"/>
          </a:p>
        </p:txBody>
      </p:sp>
      <p:sp>
        <p:nvSpPr>
          <p:cNvPr id="33" name="Oval 32"/>
          <p:cNvSpPr/>
          <p:nvPr userDrawn="1"/>
        </p:nvSpPr>
        <p:spPr>
          <a:xfrm>
            <a:off x="11280576" y="3889626"/>
            <a:ext cx="432048" cy="4320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Text Placeholder 20"/>
          <p:cNvSpPr>
            <a:spLocks noGrp="1"/>
          </p:cNvSpPr>
          <p:nvPr>
            <p:ph type="body" sz="quarter" idx="32" hasCustomPrompt="1"/>
          </p:nvPr>
        </p:nvSpPr>
        <p:spPr>
          <a:xfrm>
            <a:off x="11284768" y="3960498"/>
            <a:ext cx="423664" cy="209495"/>
          </a:xfrm>
          <a:prstGeom prst="rect">
            <a:avLst/>
          </a:prstGeom>
        </p:spPr>
        <p:txBody>
          <a:bodyPr/>
          <a:lstStyle>
            <a:lvl1pPr marL="0" indent="0" algn="ctr">
              <a:buNone/>
              <a:defRPr sz="1300" b="1">
                <a:solidFill>
                  <a:schemeClr val="bg1"/>
                </a:solidFill>
                <a:latin typeface="+mj-lt"/>
                <a:ea typeface="Calibri" panose="020F0502020204030204" pitchFamily="34" charset="0"/>
                <a:cs typeface="Calibri" panose="020F0502020204030204" pitchFamily="34" charset="0"/>
              </a:defRPr>
            </a:lvl1pPr>
          </a:lstStyle>
          <a:p>
            <a:pPr lvl="0"/>
            <a:r>
              <a:rPr lang="en-US" dirty="0"/>
              <a:t>04</a:t>
            </a:r>
            <a:endParaRPr lang="en-CA" dirty="0"/>
          </a:p>
        </p:txBody>
      </p:sp>
      <p:sp>
        <p:nvSpPr>
          <p:cNvPr id="35" name="Text Placeholder 20"/>
          <p:cNvSpPr>
            <a:spLocks noGrp="1"/>
          </p:cNvSpPr>
          <p:nvPr>
            <p:ph type="body" sz="quarter" idx="33" hasCustomPrompt="1"/>
          </p:nvPr>
        </p:nvSpPr>
        <p:spPr>
          <a:xfrm>
            <a:off x="6533932" y="4445900"/>
            <a:ext cx="4458612" cy="10090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CA" sz="1400" b="0" i="0" kern="1200" baseline="0" dirty="0" smtClean="0">
                <a:solidFill>
                  <a:schemeClr val="bg1"/>
                </a:solidFill>
                <a:effectLst/>
                <a:latin typeface="+mn-lt"/>
                <a:ea typeface="+mn-ea"/>
                <a:cs typeface="+mn-cs"/>
              </a:defRPr>
            </a:lvl1pPr>
            <a:lvl2pPr marL="457200" indent="0">
              <a:buNone/>
              <a:defRPr/>
            </a:lvl2pPr>
          </a:lstStyle>
          <a:p>
            <a:pPr marL="0" lvl="0" indent="0" algn="l" defTabSz="914400" rtl="0" eaLnBrk="1" latinLnBrk="0" hangingPunct="1">
              <a:lnSpc>
                <a:spcPct val="90000"/>
              </a:lnSpc>
              <a:spcBef>
                <a:spcPts val="1000"/>
              </a:spcBef>
              <a:buFont typeface="Arial" panose="020B0604020202020204" pitchFamily="34" charset="0"/>
              <a:buNone/>
            </a:pPr>
            <a:r>
              <a:rPr lang="en-US" dirty="0"/>
              <a:t>Body copy replace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endParaRPr lang="en-CA" dirty="0"/>
          </a:p>
        </p:txBody>
      </p:sp>
    </p:spTree>
    <p:extLst>
      <p:ext uri="{BB962C8B-B14F-4D97-AF65-F5344CB8AC3E}">
        <p14:creationId xmlns:p14="http://schemas.microsoft.com/office/powerpoint/2010/main" val="27318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py 06">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335360" y="3760005"/>
            <a:ext cx="5544616" cy="18722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Text Placeholder 20"/>
          <p:cNvSpPr>
            <a:spLocks noGrp="1"/>
          </p:cNvSpPr>
          <p:nvPr>
            <p:ph type="body" sz="quarter" idx="30" hasCustomPrompt="1"/>
          </p:nvPr>
        </p:nvSpPr>
        <p:spPr>
          <a:xfrm>
            <a:off x="557268" y="4445900"/>
            <a:ext cx="4458612" cy="10090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CA" sz="1400" b="0" i="0" kern="1200" baseline="0" dirty="0" smtClean="0">
                <a:solidFill>
                  <a:schemeClr val="bg1"/>
                </a:solidFill>
                <a:effectLst/>
                <a:latin typeface="+mn-lt"/>
                <a:ea typeface="+mn-ea"/>
                <a:cs typeface="+mn-cs"/>
              </a:defRPr>
            </a:lvl1pPr>
            <a:lvl2pPr marL="457200" indent="0">
              <a:buNone/>
              <a:defRPr/>
            </a:lvl2pPr>
          </a:lstStyle>
          <a:p>
            <a:pPr marL="0" lvl="0" indent="0" algn="l" defTabSz="914400" rtl="0" eaLnBrk="1" latinLnBrk="0" hangingPunct="1">
              <a:lnSpc>
                <a:spcPct val="90000"/>
              </a:lnSpc>
              <a:spcBef>
                <a:spcPts val="1000"/>
              </a:spcBef>
              <a:buFont typeface="Arial" panose="020B0604020202020204" pitchFamily="34" charset="0"/>
              <a:buNone/>
            </a:pPr>
            <a:r>
              <a:rPr lang="en-US" dirty="0"/>
              <a:t>Body copy replace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endParaRPr lang="en-CA" dirty="0"/>
          </a:p>
        </p:txBody>
      </p:sp>
      <p:sp>
        <p:nvSpPr>
          <p:cNvPr id="3" name="Rectangle 2"/>
          <p:cNvSpPr/>
          <p:nvPr userDrawn="1"/>
        </p:nvSpPr>
        <p:spPr>
          <a:xfrm>
            <a:off x="335360" y="1484784"/>
            <a:ext cx="5544616" cy="18722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userDrawn="1"/>
        </p:nvSpPr>
        <p:spPr>
          <a:xfrm>
            <a:off x="6319604" y="1484784"/>
            <a:ext cx="5544616" cy="18722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a:off x="6319604" y="3760005"/>
            <a:ext cx="5544616" cy="18722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489670" y="518666"/>
            <a:ext cx="4166170" cy="521915"/>
          </a:xfrm>
        </p:spPr>
        <p:txBody>
          <a:bodyPr/>
          <a:lstStyle>
            <a:lvl1pPr>
              <a:defRPr/>
            </a:lvl1pPr>
          </a:lstStyle>
          <a:p>
            <a:r>
              <a:rPr lang="en-US" dirty="0"/>
              <a:t>Click To Edit Title</a:t>
            </a:r>
            <a:endParaRPr lang="en-CA" dirty="0"/>
          </a:p>
        </p:txBody>
      </p:sp>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20" name="Text Placeholder 20"/>
          <p:cNvSpPr>
            <a:spLocks noGrp="1"/>
          </p:cNvSpPr>
          <p:nvPr>
            <p:ph type="body" sz="quarter" idx="19" hasCustomPrompt="1"/>
          </p:nvPr>
        </p:nvSpPr>
        <p:spPr>
          <a:xfrm>
            <a:off x="557268" y="1718562"/>
            <a:ext cx="4458612" cy="361176"/>
          </a:xfrm>
          <a:prstGeom prst="rect">
            <a:avLst/>
          </a:prstGeom>
        </p:spPr>
        <p:txBody>
          <a:bodyPr/>
          <a:lstStyle>
            <a:lvl1pPr marL="0" indent="0" algn="l">
              <a:buNone/>
              <a:defRPr lang="en-CA" sz="2400" b="1" dirty="0">
                <a:solidFill>
                  <a:schemeClr val="bg1"/>
                </a:solidFill>
              </a:defRPr>
            </a:lvl1pPr>
            <a:lvl2pPr marL="457200" indent="0">
              <a:buNone/>
              <a:defRPr/>
            </a:lvl2pPr>
          </a:lstStyle>
          <a:p>
            <a:pPr lvl="0"/>
            <a:r>
              <a:rPr lang="en-US" dirty="0"/>
              <a:t>Subtitle</a:t>
            </a:r>
            <a:endParaRPr lang="en-CA" dirty="0"/>
          </a:p>
        </p:txBody>
      </p:sp>
      <p:sp>
        <p:nvSpPr>
          <p:cNvPr id="4" name="Oval 3"/>
          <p:cNvSpPr/>
          <p:nvPr userDrawn="1"/>
        </p:nvSpPr>
        <p:spPr>
          <a:xfrm>
            <a:off x="5303912" y="1647690"/>
            <a:ext cx="432048" cy="4320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 Placeholder 20"/>
          <p:cNvSpPr>
            <a:spLocks noGrp="1"/>
          </p:cNvSpPr>
          <p:nvPr>
            <p:ph type="body" sz="quarter" idx="23" hasCustomPrompt="1"/>
          </p:nvPr>
        </p:nvSpPr>
        <p:spPr>
          <a:xfrm>
            <a:off x="5308104" y="1718562"/>
            <a:ext cx="423664" cy="209495"/>
          </a:xfrm>
          <a:prstGeom prst="rect">
            <a:avLst/>
          </a:prstGeom>
        </p:spPr>
        <p:txBody>
          <a:bodyPr/>
          <a:lstStyle>
            <a:lvl1pPr marL="0" indent="0" algn="ctr">
              <a:buNone/>
              <a:defRPr sz="1300" b="1">
                <a:solidFill>
                  <a:schemeClr val="bg1"/>
                </a:solidFill>
                <a:latin typeface="+mj-lt"/>
                <a:ea typeface="Calibri" panose="020F0502020204030204" pitchFamily="34" charset="0"/>
                <a:cs typeface="Calibri" panose="020F0502020204030204" pitchFamily="34" charset="0"/>
              </a:defRPr>
            </a:lvl1pPr>
          </a:lstStyle>
          <a:p>
            <a:pPr lvl="0"/>
            <a:r>
              <a:rPr lang="en-US" dirty="0"/>
              <a:t>01</a:t>
            </a:r>
            <a:endParaRPr lang="en-CA" dirty="0"/>
          </a:p>
        </p:txBody>
      </p:sp>
      <p:sp>
        <p:nvSpPr>
          <p:cNvPr id="19" name="Text Placeholder 20"/>
          <p:cNvSpPr>
            <a:spLocks noGrp="1"/>
          </p:cNvSpPr>
          <p:nvPr>
            <p:ph type="body" sz="quarter" idx="24" hasCustomPrompt="1"/>
          </p:nvPr>
        </p:nvSpPr>
        <p:spPr>
          <a:xfrm>
            <a:off x="557268" y="2203964"/>
            <a:ext cx="4458612" cy="10090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CA" sz="1400" b="0" i="0" kern="1200" baseline="0" dirty="0" smtClean="0">
                <a:solidFill>
                  <a:schemeClr val="bg1"/>
                </a:solidFill>
                <a:effectLst/>
                <a:latin typeface="+mn-lt"/>
                <a:ea typeface="+mn-ea"/>
                <a:cs typeface="+mn-cs"/>
              </a:defRPr>
            </a:lvl1pPr>
            <a:lvl2pPr marL="457200" indent="0">
              <a:buNone/>
              <a:defRPr/>
            </a:lvl2pPr>
          </a:lstStyle>
          <a:p>
            <a:pPr marL="0" lvl="0" indent="0" algn="l" defTabSz="914400" rtl="0" eaLnBrk="1" latinLnBrk="0" hangingPunct="1">
              <a:lnSpc>
                <a:spcPct val="90000"/>
              </a:lnSpc>
              <a:spcBef>
                <a:spcPts val="1000"/>
              </a:spcBef>
              <a:buFont typeface="Arial" panose="020B0604020202020204" pitchFamily="34" charset="0"/>
              <a:buNone/>
            </a:pPr>
            <a:r>
              <a:rPr lang="en-US" dirty="0"/>
              <a:t>Body copy replace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endParaRPr lang="en-CA" dirty="0"/>
          </a:p>
        </p:txBody>
      </p:sp>
      <p:sp>
        <p:nvSpPr>
          <p:cNvPr id="24" name="Text Placeholder 20"/>
          <p:cNvSpPr>
            <a:spLocks noGrp="1"/>
          </p:cNvSpPr>
          <p:nvPr>
            <p:ph type="body" sz="quarter" idx="25" hasCustomPrompt="1"/>
          </p:nvPr>
        </p:nvSpPr>
        <p:spPr>
          <a:xfrm>
            <a:off x="6533932" y="1718562"/>
            <a:ext cx="4458612" cy="361176"/>
          </a:xfrm>
          <a:prstGeom prst="rect">
            <a:avLst/>
          </a:prstGeom>
        </p:spPr>
        <p:txBody>
          <a:bodyPr/>
          <a:lstStyle>
            <a:lvl1pPr marL="0" indent="0" algn="l">
              <a:buNone/>
              <a:defRPr lang="en-CA" sz="2400" b="1" dirty="0">
                <a:solidFill>
                  <a:schemeClr val="bg1"/>
                </a:solidFill>
              </a:defRPr>
            </a:lvl1pPr>
            <a:lvl2pPr marL="457200" indent="0">
              <a:buNone/>
              <a:defRPr/>
            </a:lvl2pPr>
          </a:lstStyle>
          <a:p>
            <a:pPr lvl="0"/>
            <a:r>
              <a:rPr lang="en-US" dirty="0"/>
              <a:t>Subtitle</a:t>
            </a:r>
            <a:endParaRPr lang="en-CA" dirty="0"/>
          </a:p>
        </p:txBody>
      </p:sp>
      <p:sp>
        <p:nvSpPr>
          <p:cNvPr id="25" name="Oval 24"/>
          <p:cNvSpPr/>
          <p:nvPr userDrawn="1"/>
        </p:nvSpPr>
        <p:spPr>
          <a:xfrm>
            <a:off x="11280576" y="1647690"/>
            <a:ext cx="432048" cy="4320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 Placeholder 20"/>
          <p:cNvSpPr>
            <a:spLocks noGrp="1"/>
          </p:cNvSpPr>
          <p:nvPr>
            <p:ph type="body" sz="quarter" idx="26" hasCustomPrompt="1"/>
          </p:nvPr>
        </p:nvSpPr>
        <p:spPr>
          <a:xfrm>
            <a:off x="11284768" y="1718562"/>
            <a:ext cx="423664" cy="209495"/>
          </a:xfrm>
          <a:prstGeom prst="rect">
            <a:avLst/>
          </a:prstGeom>
        </p:spPr>
        <p:txBody>
          <a:bodyPr/>
          <a:lstStyle>
            <a:lvl1pPr marL="0" indent="0" algn="ctr">
              <a:buNone/>
              <a:defRPr sz="1300" b="1">
                <a:solidFill>
                  <a:schemeClr val="bg1"/>
                </a:solidFill>
                <a:latin typeface="+mj-lt"/>
                <a:ea typeface="Calibri" panose="020F0502020204030204" pitchFamily="34" charset="0"/>
                <a:cs typeface="Calibri" panose="020F0502020204030204" pitchFamily="34" charset="0"/>
              </a:defRPr>
            </a:lvl1pPr>
          </a:lstStyle>
          <a:p>
            <a:pPr lvl="0"/>
            <a:r>
              <a:rPr lang="en-US" dirty="0"/>
              <a:t>02</a:t>
            </a:r>
            <a:endParaRPr lang="en-CA" dirty="0"/>
          </a:p>
        </p:txBody>
      </p:sp>
      <p:sp>
        <p:nvSpPr>
          <p:cNvPr id="27" name="Text Placeholder 20"/>
          <p:cNvSpPr>
            <a:spLocks noGrp="1"/>
          </p:cNvSpPr>
          <p:nvPr>
            <p:ph type="body" sz="quarter" idx="27" hasCustomPrompt="1"/>
          </p:nvPr>
        </p:nvSpPr>
        <p:spPr>
          <a:xfrm>
            <a:off x="6533932" y="2203964"/>
            <a:ext cx="4458612" cy="10090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CA" sz="1400" b="0" i="0" kern="1200" baseline="0" dirty="0" smtClean="0">
                <a:solidFill>
                  <a:schemeClr val="bg1"/>
                </a:solidFill>
                <a:effectLst/>
                <a:latin typeface="+mn-lt"/>
                <a:ea typeface="+mn-ea"/>
                <a:cs typeface="+mn-cs"/>
              </a:defRPr>
            </a:lvl1pPr>
            <a:lvl2pPr marL="457200" indent="0">
              <a:buNone/>
              <a:defRPr/>
            </a:lvl2pPr>
          </a:lstStyle>
          <a:p>
            <a:pPr marL="0" lvl="0" indent="0" algn="l" defTabSz="914400" rtl="0" eaLnBrk="1" latinLnBrk="0" hangingPunct="1">
              <a:lnSpc>
                <a:spcPct val="90000"/>
              </a:lnSpc>
              <a:spcBef>
                <a:spcPts val="1000"/>
              </a:spcBef>
              <a:buFont typeface="Arial" panose="020B0604020202020204" pitchFamily="34" charset="0"/>
              <a:buNone/>
            </a:pPr>
            <a:r>
              <a:rPr lang="en-US" dirty="0"/>
              <a:t>Body copy replace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endParaRPr lang="en-CA" dirty="0"/>
          </a:p>
        </p:txBody>
      </p:sp>
      <p:sp>
        <p:nvSpPr>
          <p:cNvPr id="28" name="Text Placeholder 20"/>
          <p:cNvSpPr>
            <a:spLocks noGrp="1"/>
          </p:cNvSpPr>
          <p:nvPr>
            <p:ph type="body" sz="quarter" idx="28" hasCustomPrompt="1"/>
          </p:nvPr>
        </p:nvSpPr>
        <p:spPr>
          <a:xfrm>
            <a:off x="557268" y="3960498"/>
            <a:ext cx="4458612" cy="361176"/>
          </a:xfrm>
          <a:prstGeom prst="rect">
            <a:avLst/>
          </a:prstGeom>
        </p:spPr>
        <p:txBody>
          <a:bodyPr/>
          <a:lstStyle>
            <a:lvl1pPr marL="0" indent="0" algn="l">
              <a:buNone/>
              <a:defRPr lang="en-CA" sz="2400" b="1" dirty="0">
                <a:solidFill>
                  <a:schemeClr val="bg1"/>
                </a:solidFill>
              </a:defRPr>
            </a:lvl1pPr>
            <a:lvl2pPr marL="457200" indent="0">
              <a:buNone/>
              <a:defRPr/>
            </a:lvl2pPr>
          </a:lstStyle>
          <a:p>
            <a:pPr lvl="0"/>
            <a:r>
              <a:rPr lang="en-US" dirty="0"/>
              <a:t>Subtitle</a:t>
            </a:r>
            <a:endParaRPr lang="en-CA" dirty="0"/>
          </a:p>
        </p:txBody>
      </p:sp>
      <p:sp>
        <p:nvSpPr>
          <p:cNvPr id="29" name="Oval 28"/>
          <p:cNvSpPr/>
          <p:nvPr userDrawn="1"/>
        </p:nvSpPr>
        <p:spPr>
          <a:xfrm>
            <a:off x="5303912" y="3889626"/>
            <a:ext cx="432048" cy="4320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Text Placeholder 20"/>
          <p:cNvSpPr>
            <a:spLocks noGrp="1"/>
          </p:cNvSpPr>
          <p:nvPr>
            <p:ph type="body" sz="quarter" idx="29" hasCustomPrompt="1"/>
          </p:nvPr>
        </p:nvSpPr>
        <p:spPr>
          <a:xfrm>
            <a:off x="5308104" y="3960498"/>
            <a:ext cx="423664" cy="209495"/>
          </a:xfrm>
          <a:prstGeom prst="rect">
            <a:avLst/>
          </a:prstGeom>
        </p:spPr>
        <p:txBody>
          <a:bodyPr/>
          <a:lstStyle>
            <a:lvl1pPr marL="0" indent="0" algn="ctr">
              <a:buNone/>
              <a:defRPr sz="1300" b="1">
                <a:solidFill>
                  <a:schemeClr val="bg1"/>
                </a:solidFill>
                <a:latin typeface="+mj-lt"/>
                <a:ea typeface="Calibri" panose="020F0502020204030204" pitchFamily="34" charset="0"/>
                <a:cs typeface="Calibri" panose="020F0502020204030204" pitchFamily="34" charset="0"/>
              </a:defRPr>
            </a:lvl1pPr>
          </a:lstStyle>
          <a:p>
            <a:pPr lvl="0"/>
            <a:r>
              <a:rPr lang="en-US" dirty="0"/>
              <a:t>03</a:t>
            </a:r>
            <a:endParaRPr lang="en-CA" dirty="0"/>
          </a:p>
        </p:txBody>
      </p:sp>
      <p:sp>
        <p:nvSpPr>
          <p:cNvPr id="32" name="Text Placeholder 20"/>
          <p:cNvSpPr>
            <a:spLocks noGrp="1"/>
          </p:cNvSpPr>
          <p:nvPr>
            <p:ph type="body" sz="quarter" idx="31" hasCustomPrompt="1"/>
          </p:nvPr>
        </p:nvSpPr>
        <p:spPr>
          <a:xfrm>
            <a:off x="6533932" y="3960498"/>
            <a:ext cx="4458612" cy="361176"/>
          </a:xfrm>
          <a:prstGeom prst="rect">
            <a:avLst/>
          </a:prstGeom>
        </p:spPr>
        <p:txBody>
          <a:bodyPr/>
          <a:lstStyle>
            <a:lvl1pPr marL="0" indent="0" algn="l">
              <a:buNone/>
              <a:defRPr lang="en-CA" sz="2400" b="1" dirty="0">
                <a:solidFill>
                  <a:schemeClr val="bg1"/>
                </a:solidFill>
              </a:defRPr>
            </a:lvl1pPr>
            <a:lvl2pPr marL="457200" indent="0">
              <a:buNone/>
              <a:defRPr/>
            </a:lvl2pPr>
          </a:lstStyle>
          <a:p>
            <a:pPr lvl="0"/>
            <a:r>
              <a:rPr lang="en-US" dirty="0"/>
              <a:t>Subtitle</a:t>
            </a:r>
            <a:endParaRPr lang="en-CA" dirty="0"/>
          </a:p>
        </p:txBody>
      </p:sp>
      <p:sp>
        <p:nvSpPr>
          <p:cNvPr id="33" name="Oval 32"/>
          <p:cNvSpPr/>
          <p:nvPr userDrawn="1"/>
        </p:nvSpPr>
        <p:spPr>
          <a:xfrm>
            <a:off x="11280576" y="3889626"/>
            <a:ext cx="432048" cy="4320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Text Placeholder 20"/>
          <p:cNvSpPr>
            <a:spLocks noGrp="1"/>
          </p:cNvSpPr>
          <p:nvPr>
            <p:ph type="body" sz="quarter" idx="32" hasCustomPrompt="1"/>
          </p:nvPr>
        </p:nvSpPr>
        <p:spPr>
          <a:xfrm>
            <a:off x="11284768" y="3960498"/>
            <a:ext cx="423664" cy="209495"/>
          </a:xfrm>
          <a:prstGeom prst="rect">
            <a:avLst/>
          </a:prstGeom>
        </p:spPr>
        <p:txBody>
          <a:bodyPr/>
          <a:lstStyle>
            <a:lvl1pPr marL="0" indent="0" algn="ctr">
              <a:buNone/>
              <a:defRPr sz="1300" b="1">
                <a:solidFill>
                  <a:schemeClr val="bg1"/>
                </a:solidFill>
                <a:latin typeface="+mj-lt"/>
                <a:ea typeface="Calibri" panose="020F0502020204030204" pitchFamily="34" charset="0"/>
                <a:cs typeface="Calibri" panose="020F0502020204030204" pitchFamily="34" charset="0"/>
              </a:defRPr>
            </a:lvl1pPr>
          </a:lstStyle>
          <a:p>
            <a:pPr lvl="0"/>
            <a:r>
              <a:rPr lang="en-US" dirty="0"/>
              <a:t>04</a:t>
            </a:r>
            <a:endParaRPr lang="en-CA" dirty="0"/>
          </a:p>
        </p:txBody>
      </p:sp>
      <p:sp>
        <p:nvSpPr>
          <p:cNvPr id="35" name="Text Placeholder 20"/>
          <p:cNvSpPr>
            <a:spLocks noGrp="1"/>
          </p:cNvSpPr>
          <p:nvPr>
            <p:ph type="body" sz="quarter" idx="33" hasCustomPrompt="1"/>
          </p:nvPr>
        </p:nvSpPr>
        <p:spPr>
          <a:xfrm>
            <a:off x="6533932" y="4445900"/>
            <a:ext cx="4458612" cy="10090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CA" sz="1400" b="0" i="0" kern="1200" baseline="0" dirty="0" smtClean="0">
                <a:solidFill>
                  <a:schemeClr val="bg1"/>
                </a:solidFill>
                <a:effectLst/>
                <a:latin typeface="+mn-lt"/>
                <a:ea typeface="+mn-ea"/>
                <a:cs typeface="+mn-cs"/>
              </a:defRPr>
            </a:lvl1pPr>
            <a:lvl2pPr marL="457200" indent="0">
              <a:buNone/>
              <a:defRPr/>
            </a:lvl2pPr>
          </a:lstStyle>
          <a:p>
            <a:pPr marL="0" lvl="0" indent="0" algn="l" defTabSz="914400" rtl="0" eaLnBrk="1" latinLnBrk="0" hangingPunct="1">
              <a:lnSpc>
                <a:spcPct val="90000"/>
              </a:lnSpc>
              <a:spcBef>
                <a:spcPts val="1000"/>
              </a:spcBef>
              <a:buFont typeface="Arial" panose="020B0604020202020204" pitchFamily="34" charset="0"/>
              <a:buNone/>
            </a:pPr>
            <a:r>
              <a:rPr lang="en-US" dirty="0"/>
              <a:t>Body copy replace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endParaRPr lang="en-CA" dirty="0"/>
          </a:p>
        </p:txBody>
      </p:sp>
    </p:spTree>
    <p:extLst>
      <p:ext uri="{BB962C8B-B14F-4D97-AF65-F5344CB8AC3E}">
        <p14:creationId xmlns:p14="http://schemas.microsoft.com/office/powerpoint/2010/main" val="317733118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py &amp; Image 0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9670" y="518666"/>
            <a:ext cx="4166170" cy="521915"/>
          </a:xfrm>
        </p:spPr>
        <p:txBody>
          <a:bodyPr/>
          <a:lstStyle>
            <a:lvl1pPr>
              <a:defRPr/>
            </a:lvl1pPr>
          </a:lstStyle>
          <a:p>
            <a:r>
              <a:rPr lang="en-US" dirty="0"/>
              <a:t>Click To Edit Title</a:t>
            </a:r>
            <a:endParaRPr lang="en-CA" dirty="0"/>
          </a:p>
        </p:txBody>
      </p:sp>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12" name="Picture Placeholder 2"/>
          <p:cNvSpPr>
            <a:spLocks noGrp="1"/>
          </p:cNvSpPr>
          <p:nvPr>
            <p:ph type="pic" sz="quarter" idx="16"/>
          </p:nvPr>
        </p:nvSpPr>
        <p:spPr>
          <a:xfrm>
            <a:off x="5375920" y="548680"/>
            <a:ext cx="5760639" cy="5040560"/>
          </a:xfrm>
          <a:prstGeom prst="rect">
            <a:avLst/>
          </a:prstGeom>
          <a:solidFill>
            <a:schemeClr val="tx2"/>
          </a:solidFill>
          <a:ln>
            <a:noFill/>
          </a:ln>
        </p:spPr>
        <p:txBody>
          <a:bodyPr/>
          <a:lstStyle>
            <a:lvl1pPr>
              <a:defRPr>
                <a:noFill/>
              </a:defRPr>
            </a:lvl1pPr>
          </a:lstStyle>
          <a:p>
            <a:endParaRPr lang="en-CA"/>
          </a:p>
        </p:txBody>
      </p:sp>
      <p:sp>
        <p:nvSpPr>
          <p:cNvPr id="7" name="Content Placeholder 2"/>
          <p:cNvSpPr>
            <a:spLocks noGrp="1"/>
          </p:cNvSpPr>
          <p:nvPr>
            <p:ph idx="14"/>
          </p:nvPr>
        </p:nvSpPr>
        <p:spPr>
          <a:xfrm>
            <a:off x="489670" y="2005012"/>
            <a:ext cx="4670226" cy="3577704"/>
          </a:xfrm>
          <a:prstGeom prst="rect">
            <a:avLst/>
          </a:prstGeom>
        </p:spPr>
        <p:txBody>
          <a:bodyPr/>
          <a:lstStyle>
            <a:lvl1pPr>
              <a:defRPr sz="2400" i="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494844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py &amp; Image 0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9670" y="518666"/>
            <a:ext cx="4166170" cy="521915"/>
          </a:xfrm>
        </p:spPr>
        <p:txBody>
          <a:bodyPr/>
          <a:lstStyle>
            <a:lvl1pPr>
              <a:defRPr/>
            </a:lvl1pPr>
          </a:lstStyle>
          <a:p>
            <a:r>
              <a:rPr lang="en-US" dirty="0"/>
              <a:t>Click To Edit Title</a:t>
            </a:r>
            <a:endParaRPr lang="en-CA" dirty="0"/>
          </a:p>
        </p:txBody>
      </p:sp>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12" name="Picture Placeholder 2"/>
          <p:cNvSpPr>
            <a:spLocks noGrp="1"/>
          </p:cNvSpPr>
          <p:nvPr>
            <p:ph type="pic" sz="quarter" idx="16"/>
          </p:nvPr>
        </p:nvSpPr>
        <p:spPr>
          <a:xfrm>
            <a:off x="5375920" y="548680"/>
            <a:ext cx="5760639" cy="5040560"/>
          </a:xfrm>
          <a:prstGeom prst="rect">
            <a:avLst/>
          </a:prstGeom>
          <a:solidFill>
            <a:schemeClr val="tx2"/>
          </a:solidFill>
          <a:ln>
            <a:noFill/>
          </a:ln>
        </p:spPr>
        <p:txBody>
          <a:bodyPr/>
          <a:lstStyle>
            <a:lvl1pPr>
              <a:defRPr>
                <a:noFill/>
              </a:defRPr>
            </a:lvl1pPr>
          </a:lstStyle>
          <a:p>
            <a:endParaRPr lang="en-CA"/>
          </a:p>
        </p:txBody>
      </p:sp>
      <p:sp>
        <p:nvSpPr>
          <p:cNvPr id="7" name="Content Placeholder 2"/>
          <p:cNvSpPr>
            <a:spLocks noGrp="1"/>
          </p:cNvSpPr>
          <p:nvPr>
            <p:ph idx="14"/>
          </p:nvPr>
        </p:nvSpPr>
        <p:spPr>
          <a:xfrm>
            <a:off x="489670" y="2005012"/>
            <a:ext cx="4670226" cy="3577704"/>
          </a:xfrm>
          <a:prstGeom prst="rect">
            <a:avLst/>
          </a:prstGeom>
        </p:spPr>
        <p:txBody>
          <a:bodyPr/>
          <a:lstStyle>
            <a:lvl1pPr>
              <a:defRPr sz="2400" i="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78105215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py &amp; Image 0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9670" y="518666"/>
            <a:ext cx="4166170" cy="521915"/>
          </a:xfrm>
        </p:spPr>
        <p:txBody>
          <a:bodyPr/>
          <a:lstStyle>
            <a:lvl1pPr>
              <a:defRPr/>
            </a:lvl1pPr>
          </a:lstStyle>
          <a:p>
            <a:r>
              <a:rPr lang="en-US" dirty="0"/>
              <a:t>Click To Edit Title</a:t>
            </a:r>
            <a:endParaRPr lang="en-CA" dirty="0"/>
          </a:p>
        </p:txBody>
      </p:sp>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11" name="Picture Placeholder 2"/>
          <p:cNvSpPr>
            <a:spLocks noGrp="1"/>
          </p:cNvSpPr>
          <p:nvPr>
            <p:ph type="pic" sz="quarter" idx="15"/>
          </p:nvPr>
        </p:nvSpPr>
        <p:spPr>
          <a:xfrm>
            <a:off x="4655840" y="1988840"/>
            <a:ext cx="2880320" cy="2160240"/>
          </a:xfrm>
          <a:prstGeom prst="rect">
            <a:avLst/>
          </a:prstGeom>
          <a:solidFill>
            <a:schemeClr val="tx2"/>
          </a:solidFill>
          <a:ln>
            <a:noFill/>
          </a:ln>
        </p:spPr>
        <p:txBody>
          <a:bodyPr/>
          <a:lstStyle>
            <a:lvl1pPr>
              <a:defRPr>
                <a:noFill/>
              </a:defRPr>
            </a:lvl1pPr>
          </a:lstStyle>
          <a:p>
            <a:endParaRPr lang="en-CA"/>
          </a:p>
        </p:txBody>
      </p:sp>
      <p:sp>
        <p:nvSpPr>
          <p:cNvPr id="12" name="Picture Placeholder 2"/>
          <p:cNvSpPr>
            <a:spLocks noGrp="1"/>
          </p:cNvSpPr>
          <p:nvPr>
            <p:ph type="pic" sz="quarter" idx="16"/>
          </p:nvPr>
        </p:nvSpPr>
        <p:spPr>
          <a:xfrm>
            <a:off x="8256239" y="1988840"/>
            <a:ext cx="2880320" cy="2160240"/>
          </a:xfrm>
          <a:prstGeom prst="rect">
            <a:avLst/>
          </a:prstGeom>
          <a:solidFill>
            <a:schemeClr val="tx2"/>
          </a:solidFill>
          <a:ln>
            <a:noFill/>
          </a:ln>
        </p:spPr>
        <p:txBody>
          <a:bodyPr/>
          <a:lstStyle>
            <a:lvl1pPr>
              <a:defRPr>
                <a:noFill/>
              </a:defRPr>
            </a:lvl1pPr>
          </a:lstStyle>
          <a:p>
            <a:endParaRPr lang="en-CA"/>
          </a:p>
        </p:txBody>
      </p:sp>
      <p:sp>
        <p:nvSpPr>
          <p:cNvPr id="17" name="Picture Placeholder 2"/>
          <p:cNvSpPr>
            <a:spLocks noGrp="1"/>
          </p:cNvSpPr>
          <p:nvPr>
            <p:ph type="pic" sz="quarter" idx="14"/>
          </p:nvPr>
        </p:nvSpPr>
        <p:spPr>
          <a:xfrm>
            <a:off x="1055441" y="1988840"/>
            <a:ext cx="2880320" cy="2160240"/>
          </a:xfrm>
          <a:prstGeom prst="rect">
            <a:avLst/>
          </a:prstGeom>
          <a:solidFill>
            <a:schemeClr val="tx2"/>
          </a:solidFill>
          <a:ln>
            <a:noFill/>
          </a:ln>
        </p:spPr>
        <p:txBody>
          <a:bodyPr/>
          <a:lstStyle>
            <a:lvl1pPr>
              <a:defRPr>
                <a:noFill/>
              </a:defRPr>
            </a:lvl1pPr>
          </a:lstStyle>
          <a:p>
            <a:endParaRPr lang="en-CA" dirty="0"/>
          </a:p>
        </p:txBody>
      </p:sp>
      <p:sp>
        <p:nvSpPr>
          <p:cNvPr id="22" name="Text Placeholder 20"/>
          <p:cNvSpPr>
            <a:spLocks noGrp="1"/>
          </p:cNvSpPr>
          <p:nvPr>
            <p:ph type="body" sz="quarter" idx="21" hasCustomPrompt="1"/>
          </p:nvPr>
        </p:nvSpPr>
        <p:spPr>
          <a:xfrm>
            <a:off x="1055440" y="4348502"/>
            <a:ext cx="2880321" cy="361176"/>
          </a:xfrm>
          <a:prstGeom prst="rect">
            <a:avLst/>
          </a:prstGeom>
        </p:spPr>
        <p:txBody>
          <a:bodyPr/>
          <a:lstStyle>
            <a:lvl1pPr marL="0" indent="0" algn="ctr">
              <a:buNone/>
              <a:defRPr sz="2400" b="1"/>
            </a:lvl1pPr>
            <a:lvl2pPr marL="457200" indent="0">
              <a:buNone/>
              <a:defRPr/>
            </a:lvl2pPr>
          </a:lstStyle>
          <a:p>
            <a:pPr lvl="0"/>
            <a:r>
              <a:rPr lang="en-US" dirty="0"/>
              <a:t>Subheading</a:t>
            </a:r>
            <a:endParaRPr lang="en-CA" dirty="0"/>
          </a:p>
        </p:txBody>
      </p:sp>
      <p:sp>
        <p:nvSpPr>
          <p:cNvPr id="23" name="Text Placeholder 20"/>
          <p:cNvSpPr>
            <a:spLocks noGrp="1"/>
          </p:cNvSpPr>
          <p:nvPr>
            <p:ph type="body" sz="quarter" idx="22" hasCustomPrompt="1"/>
          </p:nvPr>
        </p:nvSpPr>
        <p:spPr>
          <a:xfrm>
            <a:off x="1055441" y="4789642"/>
            <a:ext cx="2880320" cy="299685"/>
          </a:xfrm>
          <a:prstGeom prst="rect">
            <a:avLst/>
          </a:prstGeom>
        </p:spPr>
        <p:txBody>
          <a:bodyPr/>
          <a:lstStyle>
            <a:lvl1pPr marL="0" indent="0" algn="ctr">
              <a:buNone/>
              <a:defRPr sz="1300" b="0">
                <a:latin typeface="+mj-lt"/>
                <a:ea typeface="Calibri" panose="020F0502020204030204" pitchFamily="34" charset="0"/>
                <a:cs typeface="Calibri" panose="020F0502020204030204" pitchFamily="34" charset="0"/>
              </a:defRPr>
            </a:lvl1pPr>
          </a:lstStyle>
          <a:p>
            <a:pPr lvl="0"/>
            <a:r>
              <a:rPr lang="en-US" dirty="0"/>
              <a:t>Body copy.</a:t>
            </a:r>
            <a:endParaRPr lang="en-CA" dirty="0"/>
          </a:p>
        </p:txBody>
      </p:sp>
      <p:sp>
        <p:nvSpPr>
          <p:cNvPr id="24" name="Text Placeholder 20"/>
          <p:cNvSpPr>
            <a:spLocks noGrp="1"/>
          </p:cNvSpPr>
          <p:nvPr>
            <p:ph type="body" sz="quarter" idx="23" hasCustomPrompt="1"/>
          </p:nvPr>
        </p:nvSpPr>
        <p:spPr>
          <a:xfrm>
            <a:off x="4655840" y="4348502"/>
            <a:ext cx="2880321" cy="361176"/>
          </a:xfrm>
          <a:prstGeom prst="rect">
            <a:avLst/>
          </a:prstGeom>
        </p:spPr>
        <p:txBody>
          <a:bodyPr/>
          <a:lstStyle>
            <a:lvl1pPr marL="0" indent="0" algn="ctr">
              <a:buNone/>
              <a:defRPr sz="2400" b="1"/>
            </a:lvl1pPr>
            <a:lvl2pPr marL="457200" indent="0">
              <a:buNone/>
              <a:defRPr/>
            </a:lvl2pPr>
          </a:lstStyle>
          <a:p>
            <a:pPr lvl="0"/>
            <a:r>
              <a:rPr lang="en-US" dirty="0"/>
              <a:t>Subheading</a:t>
            </a:r>
            <a:endParaRPr lang="en-CA" dirty="0"/>
          </a:p>
        </p:txBody>
      </p:sp>
      <p:sp>
        <p:nvSpPr>
          <p:cNvPr id="25" name="Text Placeholder 20"/>
          <p:cNvSpPr>
            <a:spLocks noGrp="1"/>
          </p:cNvSpPr>
          <p:nvPr>
            <p:ph type="body" sz="quarter" idx="24" hasCustomPrompt="1"/>
          </p:nvPr>
        </p:nvSpPr>
        <p:spPr>
          <a:xfrm>
            <a:off x="4655841" y="4789642"/>
            <a:ext cx="2880320" cy="299685"/>
          </a:xfrm>
          <a:prstGeom prst="rect">
            <a:avLst/>
          </a:prstGeom>
        </p:spPr>
        <p:txBody>
          <a:bodyPr/>
          <a:lstStyle>
            <a:lvl1pPr marL="0" indent="0" algn="ctr">
              <a:buNone/>
              <a:defRPr sz="1300" b="0">
                <a:latin typeface="+mj-lt"/>
                <a:ea typeface="Calibri" panose="020F0502020204030204" pitchFamily="34" charset="0"/>
                <a:cs typeface="Calibri" panose="020F0502020204030204" pitchFamily="34" charset="0"/>
              </a:defRPr>
            </a:lvl1pPr>
          </a:lstStyle>
          <a:p>
            <a:pPr lvl="0"/>
            <a:r>
              <a:rPr lang="en-US" dirty="0"/>
              <a:t>Body copy.</a:t>
            </a:r>
            <a:endParaRPr lang="en-CA" dirty="0"/>
          </a:p>
        </p:txBody>
      </p:sp>
      <p:sp>
        <p:nvSpPr>
          <p:cNvPr id="26" name="Text Placeholder 20"/>
          <p:cNvSpPr>
            <a:spLocks noGrp="1"/>
          </p:cNvSpPr>
          <p:nvPr>
            <p:ph type="body" sz="quarter" idx="25" hasCustomPrompt="1"/>
          </p:nvPr>
        </p:nvSpPr>
        <p:spPr>
          <a:xfrm>
            <a:off x="8256238" y="4348502"/>
            <a:ext cx="2880321" cy="361176"/>
          </a:xfrm>
          <a:prstGeom prst="rect">
            <a:avLst/>
          </a:prstGeom>
        </p:spPr>
        <p:txBody>
          <a:bodyPr/>
          <a:lstStyle>
            <a:lvl1pPr marL="0" indent="0" algn="ctr">
              <a:buNone/>
              <a:defRPr sz="2400" b="1"/>
            </a:lvl1pPr>
            <a:lvl2pPr marL="457200" indent="0">
              <a:buNone/>
              <a:defRPr/>
            </a:lvl2pPr>
          </a:lstStyle>
          <a:p>
            <a:pPr lvl="0"/>
            <a:r>
              <a:rPr lang="en-US" dirty="0"/>
              <a:t>Subheading</a:t>
            </a:r>
            <a:endParaRPr lang="en-CA" dirty="0"/>
          </a:p>
        </p:txBody>
      </p:sp>
      <p:sp>
        <p:nvSpPr>
          <p:cNvPr id="27" name="Text Placeholder 20"/>
          <p:cNvSpPr>
            <a:spLocks noGrp="1"/>
          </p:cNvSpPr>
          <p:nvPr>
            <p:ph type="body" sz="quarter" idx="26" hasCustomPrompt="1"/>
          </p:nvPr>
        </p:nvSpPr>
        <p:spPr>
          <a:xfrm>
            <a:off x="8256239" y="4789642"/>
            <a:ext cx="2880320" cy="299685"/>
          </a:xfrm>
          <a:prstGeom prst="rect">
            <a:avLst/>
          </a:prstGeom>
        </p:spPr>
        <p:txBody>
          <a:bodyPr/>
          <a:lstStyle>
            <a:lvl1pPr marL="0" indent="0" algn="ctr">
              <a:buNone/>
              <a:defRPr sz="1300" b="0">
                <a:latin typeface="+mj-lt"/>
                <a:ea typeface="Calibri" panose="020F0502020204030204" pitchFamily="34" charset="0"/>
                <a:cs typeface="Calibri" panose="020F0502020204030204" pitchFamily="34" charset="0"/>
              </a:defRPr>
            </a:lvl1pPr>
          </a:lstStyle>
          <a:p>
            <a:pPr lvl="0"/>
            <a:r>
              <a:rPr lang="en-US" dirty="0"/>
              <a:t>Body copy.</a:t>
            </a:r>
            <a:endParaRPr lang="en-CA" dirty="0"/>
          </a:p>
        </p:txBody>
      </p:sp>
    </p:spTree>
    <p:extLst>
      <p:ext uri="{BB962C8B-B14F-4D97-AF65-F5344CB8AC3E}">
        <p14:creationId xmlns:p14="http://schemas.microsoft.com/office/powerpoint/2010/main" val="220242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py &amp; Image 04">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9670" y="518666"/>
            <a:ext cx="4166170" cy="521915"/>
          </a:xfrm>
        </p:spPr>
        <p:txBody>
          <a:bodyPr/>
          <a:lstStyle>
            <a:lvl1pPr>
              <a:defRPr/>
            </a:lvl1pPr>
          </a:lstStyle>
          <a:p>
            <a:r>
              <a:rPr lang="en-US" dirty="0"/>
              <a:t>Click To Edit Title</a:t>
            </a:r>
            <a:endParaRPr lang="en-CA" dirty="0"/>
          </a:p>
        </p:txBody>
      </p:sp>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11" name="Picture Placeholder 2"/>
          <p:cNvSpPr>
            <a:spLocks noGrp="1"/>
          </p:cNvSpPr>
          <p:nvPr>
            <p:ph type="pic" sz="quarter" idx="15"/>
          </p:nvPr>
        </p:nvSpPr>
        <p:spPr>
          <a:xfrm>
            <a:off x="4655840" y="1988840"/>
            <a:ext cx="2880320" cy="2160240"/>
          </a:xfrm>
          <a:prstGeom prst="rect">
            <a:avLst/>
          </a:prstGeom>
          <a:solidFill>
            <a:schemeClr val="tx2"/>
          </a:solidFill>
          <a:ln>
            <a:noFill/>
          </a:ln>
        </p:spPr>
        <p:txBody>
          <a:bodyPr/>
          <a:lstStyle>
            <a:lvl1pPr>
              <a:defRPr>
                <a:noFill/>
              </a:defRPr>
            </a:lvl1pPr>
          </a:lstStyle>
          <a:p>
            <a:endParaRPr lang="en-CA"/>
          </a:p>
        </p:txBody>
      </p:sp>
      <p:sp>
        <p:nvSpPr>
          <p:cNvPr id="12" name="Picture Placeholder 2"/>
          <p:cNvSpPr>
            <a:spLocks noGrp="1"/>
          </p:cNvSpPr>
          <p:nvPr>
            <p:ph type="pic" sz="quarter" idx="16"/>
          </p:nvPr>
        </p:nvSpPr>
        <p:spPr>
          <a:xfrm>
            <a:off x="8256239" y="1988840"/>
            <a:ext cx="2880320" cy="2160240"/>
          </a:xfrm>
          <a:prstGeom prst="rect">
            <a:avLst/>
          </a:prstGeom>
          <a:solidFill>
            <a:schemeClr val="tx2"/>
          </a:solidFill>
          <a:ln>
            <a:noFill/>
          </a:ln>
        </p:spPr>
        <p:txBody>
          <a:bodyPr/>
          <a:lstStyle>
            <a:lvl1pPr>
              <a:defRPr>
                <a:noFill/>
              </a:defRPr>
            </a:lvl1pPr>
          </a:lstStyle>
          <a:p>
            <a:endParaRPr lang="en-CA"/>
          </a:p>
        </p:txBody>
      </p:sp>
      <p:sp>
        <p:nvSpPr>
          <p:cNvPr id="17" name="Picture Placeholder 2"/>
          <p:cNvSpPr>
            <a:spLocks noGrp="1"/>
          </p:cNvSpPr>
          <p:nvPr>
            <p:ph type="pic" sz="quarter" idx="14"/>
          </p:nvPr>
        </p:nvSpPr>
        <p:spPr>
          <a:xfrm>
            <a:off x="1055441" y="1988840"/>
            <a:ext cx="2880320" cy="2160240"/>
          </a:xfrm>
          <a:prstGeom prst="rect">
            <a:avLst/>
          </a:prstGeom>
          <a:solidFill>
            <a:schemeClr val="tx2"/>
          </a:solidFill>
          <a:ln>
            <a:noFill/>
          </a:ln>
        </p:spPr>
        <p:txBody>
          <a:bodyPr/>
          <a:lstStyle>
            <a:lvl1pPr>
              <a:defRPr>
                <a:noFill/>
              </a:defRPr>
            </a:lvl1pPr>
          </a:lstStyle>
          <a:p>
            <a:endParaRPr lang="en-CA" dirty="0"/>
          </a:p>
        </p:txBody>
      </p:sp>
      <p:sp>
        <p:nvSpPr>
          <p:cNvPr id="22" name="Text Placeholder 20"/>
          <p:cNvSpPr>
            <a:spLocks noGrp="1"/>
          </p:cNvSpPr>
          <p:nvPr>
            <p:ph type="body" sz="quarter" idx="21" hasCustomPrompt="1"/>
          </p:nvPr>
        </p:nvSpPr>
        <p:spPr>
          <a:xfrm>
            <a:off x="1055440" y="4348502"/>
            <a:ext cx="2880321" cy="361176"/>
          </a:xfrm>
          <a:prstGeom prst="rect">
            <a:avLst/>
          </a:prstGeom>
        </p:spPr>
        <p:txBody>
          <a:bodyPr/>
          <a:lstStyle>
            <a:lvl1pPr marL="0" indent="0" algn="ctr">
              <a:buNone/>
              <a:defRPr sz="2000" b="1"/>
            </a:lvl1pPr>
            <a:lvl2pPr marL="457200" indent="0">
              <a:buNone/>
              <a:defRPr/>
            </a:lvl2pPr>
          </a:lstStyle>
          <a:p>
            <a:pPr lvl="0"/>
            <a:r>
              <a:rPr lang="en-US" dirty="0"/>
              <a:t>Subheading</a:t>
            </a:r>
            <a:endParaRPr lang="en-CA" dirty="0"/>
          </a:p>
        </p:txBody>
      </p:sp>
      <p:sp>
        <p:nvSpPr>
          <p:cNvPr id="23" name="Text Placeholder 20"/>
          <p:cNvSpPr>
            <a:spLocks noGrp="1"/>
          </p:cNvSpPr>
          <p:nvPr>
            <p:ph type="body" sz="quarter" idx="22" hasCustomPrompt="1"/>
          </p:nvPr>
        </p:nvSpPr>
        <p:spPr>
          <a:xfrm>
            <a:off x="1055441" y="4789642"/>
            <a:ext cx="2880320" cy="299685"/>
          </a:xfrm>
          <a:prstGeom prst="rect">
            <a:avLst/>
          </a:prstGeom>
        </p:spPr>
        <p:txBody>
          <a:bodyPr/>
          <a:lstStyle>
            <a:lvl1pPr marL="0" indent="0" algn="ctr">
              <a:buNone/>
              <a:defRPr sz="1300" b="0">
                <a:latin typeface="+mj-lt"/>
                <a:ea typeface="Calibri" panose="020F0502020204030204" pitchFamily="34" charset="0"/>
                <a:cs typeface="Calibri" panose="020F0502020204030204" pitchFamily="34" charset="0"/>
              </a:defRPr>
            </a:lvl1pPr>
          </a:lstStyle>
          <a:p>
            <a:pPr lvl="0"/>
            <a:r>
              <a:rPr lang="en-US" dirty="0"/>
              <a:t>Body copy.</a:t>
            </a:r>
            <a:endParaRPr lang="en-CA" dirty="0"/>
          </a:p>
        </p:txBody>
      </p:sp>
      <p:sp>
        <p:nvSpPr>
          <p:cNvPr id="24" name="Text Placeholder 20"/>
          <p:cNvSpPr>
            <a:spLocks noGrp="1"/>
          </p:cNvSpPr>
          <p:nvPr>
            <p:ph type="body" sz="quarter" idx="23" hasCustomPrompt="1"/>
          </p:nvPr>
        </p:nvSpPr>
        <p:spPr>
          <a:xfrm>
            <a:off x="4655840" y="4348502"/>
            <a:ext cx="2880321" cy="361176"/>
          </a:xfrm>
          <a:prstGeom prst="rect">
            <a:avLst/>
          </a:prstGeom>
        </p:spPr>
        <p:txBody>
          <a:bodyPr/>
          <a:lstStyle>
            <a:lvl1pPr marL="0" indent="0" algn="ctr">
              <a:buNone/>
              <a:defRPr sz="2000" b="1"/>
            </a:lvl1pPr>
            <a:lvl2pPr marL="457200" indent="0">
              <a:buNone/>
              <a:defRPr/>
            </a:lvl2pPr>
          </a:lstStyle>
          <a:p>
            <a:pPr lvl="0"/>
            <a:r>
              <a:rPr lang="en-US" dirty="0"/>
              <a:t>Subheading</a:t>
            </a:r>
            <a:endParaRPr lang="en-CA" dirty="0"/>
          </a:p>
        </p:txBody>
      </p:sp>
      <p:sp>
        <p:nvSpPr>
          <p:cNvPr id="25" name="Text Placeholder 20"/>
          <p:cNvSpPr>
            <a:spLocks noGrp="1"/>
          </p:cNvSpPr>
          <p:nvPr>
            <p:ph type="body" sz="quarter" idx="24" hasCustomPrompt="1"/>
          </p:nvPr>
        </p:nvSpPr>
        <p:spPr>
          <a:xfrm>
            <a:off x="4655841" y="4789642"/>
            <a:ext cx="2880320" cy="299685"/>
          </a:xfrm>
          <a:prstGeom prst="rect">
            <a:avLst/>
          </a:prstGeom>
        </p:spPr>
        <p:txBody>
          <a:bodyPr/>
          <a:lstStyle>
            <a:lvl1pPr marL="0" indent="0" algn="ctr">
              <a:buNone/>
              <a:defRPr sz="1300" b="0">
                <a:latin typeface="+mj-lt"/>
                <a:ea typeface="Calibri" panose="020F0502020204030204" pitchFamily="34" charset="0"/>
                <a:cs typeface="Calibri" panose="020F0502020204030204" pitchFamily="34" charset="0"/>
              </a:defRPr>
            </a:lvl1pPr>
          </a:lstStyle>
          <a:p>
            <a:pPr lvl="0"/>
            <a:r>
              <a:rPr lang="en-US" dirty="0"/>
              <a:t>Body copy.</a:t>
            </a:r>
            <a:endParaRPr lang="en-CA" dirty="0"/>
          </a:p>
        </p:txBody>
      </p:sp>
      <p:sp>
        <p:nvSpPr>
          <p:cNvPr id="26" name="Text Placeholder 20"/>
          <p:cNvSpPr>
            <a:spLocks noGrp="1"/>
          </p:cNvSpPr>
          <p:nvPr>
            <p:ph type="body" sz="quarter" idx="25" hasCustomPrompt="1"/>
          </p:nvPr>
        </p:nvSpPr>
        <p:spPr>
          <a:xfrm>
            <a:off x="8256238" y="4348502"/>
            <a:ext cx="2880321" cy="361176"/>
          </a:xfrm>
          <a:prstGeom prst="rect">
            <a:avLst/>
          </a:prstGeom>
        </p:spPr>
        <p:txBody>
          <a:bodyPr/>
          <a:lstStyle>
            <a:lvl1pPr marL="0" indent="0" algn="ctr">
              <a:buNone/>
              <a:defRPr sz="2000" b="1"/>
            </a:lvl1pPr>
            <a:lvl2pPr marL="457200" indent="0">
              <a:buNone/>
              <a:defRPr/>
            </a:lvl2pPr>
          </a:lstStyle>
          <a:p>
            <a:pPr lvl="0"/>
            <a:r>
              <a:rPr lang="en-US" dirty="0"/>
              <a:t>Subheading</a:t>
            </a:r>
            <a:endParaRPr lang="en-CA" dirty="0"/>
          </a:p>
        </p:txBody>
      </p:sp>
      <p:sp>
        <p:nvSpPr>
          <p:cNvPr id="27" name="Text Placeholder 20"/>
          <p:cNvSpPr>
            <a:spLocks noGrp="1"/>
          </p:cNvSpPr>
          <p:nvPr>
            <p:ph type="body" sz="quarter" idx="26" hasCustomPrompt="1"/>
          </p:nvPr>
        </p:nvSpPr>
        <p:spPr>
          <a:xfrm>
            <a:off x="8256239" y="4789642"/>
            <a:ext cx="2880320" cy="299685"/>
          </a:xfrm>
          <a:prstGeom prst="rect">
            <a:avLst/>
          </a:prstGeom>
        </p:spPr>
        <p:txBody>
          <a:bodyPr/>
          <a:lstStyle>
            <a:lvl1pPr marL="0" indent="0" algn="ctr">
              <a:buNone/>
              <a:defRPr sz="1300" b="0">
                <a:latin typeface="+mj-lt"/>
                <a:ea typeface="Calibri" panose="020F0502020204030204" pitchFamily="34" charset="0"/>
                <a:cs typeface="Calibri" panose="020F0502020204030204" pitchFamily="34" charset="0"/>
              </a:defRPr>
            </a:lvl1pPr>
          </a:lstStyle>
          <a:p>
            <a:pPr lvl="0"/>
            <a:r>
              <a:rPr lang="en-US" dirty="0"/>
              <a:t>Body copy.</a:t>
            </a:r>
            <a:endParaRPr lang="en-CA" dirty="0"/>
          </a:p>
        </p:txBody>
      </p:sp>
    </p:spTree>
    <p:extLst>
      <p:ext uri="{BB962C8B-B14F-4D97-AF65-F5344CB8AC3E}">
        <p14:creationId xmlns:p14="http://schemas.microsoft.com/office/powerpoint/2010/main" val="770975805"/>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py &amp; Image 05">
    <p:spTree>
      <p:nvGrpSpPr>
        <p:cNvPr id="1" name=""/>
        <p:cNvGrpSpPr/>
        <p:nvPr/>
      </p:nvGrpSpPr>
      <p:grpSpPr>
        <a:xfrm>
          <a:off x="0" y="0"/>
          <a:ext cx="0" cy="0"/>
          <a:chOff x="0" y="0"/>
          <a:chExt cx="0" cy="0"/>
        </a:xfrm>
      </p:grpSpPr>
      <p:sp>
        <p:nvSpPr>
          <p:cNvPr id="3" name="Rectangle 2"/>
          <p:cNvSpPr/>
          <p:nvPr userDrawn="1"/>
        </p:nvSpPr>
        <p:spPr>
          <a:xfrm>
            <a:off x="8976320" y="0"/>
            <a:ext cx="3215680" cy="126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489670" y="518666"/>
            <a:ext cx="4166170" cy="521915"/>
          </a:xfrm>
        </p:spPr>
        <p:txBody>
          <a:bodyPr/>
          <a:lstStyle>
            <a:lvl1pPr>
              <a:defRPr/>
            </a:lvl1pPr>
          </a:lstStyle>
          <a:p>
            <a:r>
              <a:rPr lang="en-US" dirty="0"/>
              <a:t>Click To Edit Title</a:t>
            </a:r>
            <a:endParaRPr lang="en-CA" dirty="0"/>
          </a:p>
        </p:txBody>
      </p:sp>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13" name="Picture Placeholder 2"/>
          <p:cNvSpPr>
            <a:spLocks noGrp="1"/>
          </p:cNvSpPr>
          <p:nvPr>
            <p:ph type="pic" sz="quarter" idx="14"/>
          </p:nvPr>
        </p:nvSpPr>
        <p:spPr>
          <a:xfrm>
            <a:off x="6456040" y="1963862"/>
            <a:ext cx="4680520" cy="3625378"/>
          </a:xfrm>
          <a:prstGeom prst="rect">
            <a:avLst/>
          </a:prstGeom>
          <a:solidFill>
            <a:schemeClr val="tx2"/>
          </a:solidFill>
          <a:ln>
            <a:noFill/>
          </a:ln>
        </p:spPr>
        <p:txBody>
          <a:bodyPr/>
          <a:lstStyle>
            <a:lvl1pPr>
              <a:defRPr>
                <a:noFill/>
              </a:defRPr>
            </a:lvl1pPr>
          </a:lstStyle>
          <a:p>
            <a:endParaRPr lang="en-CA" dirty="0"/>
          </a:p>
        </p:txBody>
      </p:sp>
      <p:sp>
        <p:nvSpPr>
          <p:cNvPr id="4" name="Rectangle 3"/>
          <p:cNvSpPr/>
          <p:nvPr userDrawn="1"/>
        </p:nvSpPr>
        <p:spPr>
          <a:xfrm>
            <a:off x="1055440" y="1963862"/>
            <a:ext cx="4680520" cy="36253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ontent Placeholder 2"/>
          <p:cNvSpPr>
            <a:spLocks noGrp="1"/>
          </p:cNvSpPr>
          <p:nvPr>
            <p:ph idx="15"/>
          </p:nvPr>
        </p:nvSpPr>
        <p:spPr>
          <a:xfrm>
            <a:off x="1287414" y="2156420"/>
            <a:ext cx="4304530" cy="3288804"/>
          </a:xfrm>
          <a:prstGeom prst="rect">
            <a:avLst/>
          </a:prstGeom>
        </p:spPr>
        <p:txBody>
          <a:bodyPr/>
          <a:lstStyle>
            <a:lvl1pPr>
              <a:defRPr sz="2400" i="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985929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py &amp; Image 06">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8976320" y="0"/>
            <a:ext cx="3215680" cy="126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489670" y="518666"/>
            <a:ext cx="4166170" cy="521915"/>
          </a:xfrm>
        </p:spPr>
        <p:txBody>
          <a:bodyPr/>
          <a:lstStyle>
            <a:lvl1pPr>
              <a:defRPr/>
            </a:lvl1pPr>
          </a:lstStyle>
          <a:p>
            <a:r>
              <a:rPr lang="en-US" dirty="0"/>
              <a:t>Click To Edit Title</a:t>
            </a:r>
            <a:endParaRPr lang="en-CA" dirty="0"/>
          </a:p>
        </p:txBody>
      </p:sp>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13" name="Picture Placeholder 2"/>
          <p:cNvSpPr>
            <a:spLocks noGrp="1"/>
          </p:cNvSpPr>
          <p:nvPr>
            <p:ph type="pic" sz="quarter" idx="14"/>
          </p:nvPr>
        </p:nvSpPr>
        <p:spPr>
          <a:xfrm>
            <a:off x="6456040" y="1963862"/>
            <a:ext cx="4680520" cy="3625378"/>
          </a:xfrm>
          <a:prstGeom prst="rect">
            <a:avLst/>
          </a:prstGeom>
          <a:solidFill>
            <a:schemeClr val="tx2"/>
          </a:solidFill>
          <a:ln>
            <a:noFill/>
          </a:ln>
        </p:spPr>
        <p:txBody>
          <a:bodyPr/>
          <a:lstStyle>
            <a:lvl1pPr>
              <a:defRPr>
                <a:noFill/>
              </a:defRPr>
            </a:lvl1pPr>
          </a:lstStyle>
          <a:p>
            <a:endParaRPr lang="en-CA" dirty="0"/>
          </a:p>
        </p:txBody>
      </p:sp>
      <p:sp>
        <p:nvSpPr>
          <p:cNvPr id="4" name="Rectangle 3"/>
          <p:cNvSpPr/>
          <p:nvPr userDrawn="1"/>
        </p:nvSpPr>
        <p:spPr>
          <a:xfrm>
            <a:off x="1055440" y="1963862"/>
            <a:ext cx="4680520" cy="36253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ontent Placeholder 2"/>
          <p:cNvSpPr>
            <a:spLocks noGrp="1"/>
          </p:cNvSpPr>
          <p:nvPr>
            <p:ph idx="15"/>
          </p:nvPr>
        </p:nvSpPr>
        <p:spPr>
          <a:xfrm>
            <a:off x="1287414" y="2156420"/>
            <a:ext cx="4304530" cy="3288804"/>
          </a:xfrm>
          <a:prstGeom prst="rect">
            <a:avLst/>
          </a:prstGeom>
        </p:spPr>
        <p:txBody>
          <a:bodyPr/>
          <a:lstStyle>
            <a:lvl1pPr>
              <a:defRPr sz="2400" i="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32317608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title"/>
          </p:nvPr>
        </p:nvSpPr>
        <p:spPr>
          <a:xfrm>
            <a:off x="478281" y="269433"/>
            <a:ext cx="9261142" cy="687498"/>
          </a:xfrm>
          <a:prstGeom prst="rect">
            <a:avLst/>
          </a:prstGeom>
        </p:spPr>
        <p:txBody>
          <a:bodyPr/>
          <a:lstStyle>
            <a:lvl1pPr>
              <a:defRPr>
                <a:latin typeface="Franklin Gothic Medium" panose="020B0603020102020204"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404600352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01">
    <p:spTree>
      <p:nvGrpSpPr>
        <p:cNvPr id="1" name=""/>
        <p:cNvGrpSpPr/>
        <p:nvPr/>
      </p:nvGrpSpPr>
      <p:grpSpPr>
        <a:xfrm>
          <a:off x="0" y="0"/>
          <a:ext cx="0" cy="0"/>
          <a:chOff x="0" y="0"/>
          <a:chExt cx="0" cy="0"/>
        </a:xfrm>
      </p:grpSpPr>
      <p:sp>
        <p:nvSpPr>
          <p:cNvPr id="3" name="Rectangle 2"/>
          <p:cNvSpPr/>
          <p:nvPr userDrawn="1"/>
        </p:nvSpPr>
        <p:spPr>
          <a:xfrm>
            <a:off x="8976320" y="0"/>
            <a:ext cx="3215680" cy="126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489670" y="518666"/>
            <a:ext cx="4166170" cy="521915"/>
          </a:xfrm>
        </p:spPr>
        <p:txBody>
          <a:bodyPr/>
          <a:lstStyle>
            <a:lvl1pPr>
              <a:defRPr/>
            </a:lvl1pPr>
          </a:lstStyle>
          <a:p>
            <a:r>
              <a:rPr lang="en-US" dirty="0"/>
              <a:t>Click To Edit Title</a:t>
            </a:r>
            <a:endParaRPr lang="en-CA" dirty="0"/>
          </a:p>
        </p:txBody>
      </p:sp>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13" name="Picture Placeholder 2"/>
          <p:cNvSpPr>
            <a:spLocks noGrp="1"/>
          </p:cNvSpPr>
          <p:nvPr>
            <p:ph type="pic" sz="quarter" idx="14"/>
          </p:nvPr>
        </p:nvSpPr>
        <p:spPr>
          <a:xfrm>
            <a:off x="6456040" y="1988840"/>
            <a:ext cx="5735960" cy="3672408"/>
          </a:xfrm>
          <a:prstGeom prst="rect">
            <a:avLst/>
          </a:prstGeom>
          <a:solidFill>
            <a:schemeClr val="tx2"/>
          </a:solidFill>
          <a:ln>
            <a:noFill/>
          </a:ln>
        </p:spPr>
        <p:txBody>
          <a:bodyPr/>
          <a:lstStyle>
            <a:lvl1pPr>
              <a:defRPr>
                <a:noFill/>
              </a:defRPr>
            </a:lvl1pPr>
          </a:lstStyle>
          <a:p>
            <a:endParaRPr lang="en-CA" dirty="0"/>
          </a:p>
        </p:txBody>
      </p:sp>
      <p:sp>
        <p:nvSpPr>
          <p:cNvPr id="14" name="Picture Placeholder 2"/>
          <p:cNvSpPr>
            <a:spLocks noGrp="1"/>
          </p:cNvSpPr>
          <p:nvPr>
            <p:ph type="pic" sz="quarter" idx="15"/>
          </p:nvPr>
        </p:nvSpPr>
        <p:spPr>
          <a:xfrm>
            <a:off x="0" y="1988840"/>
            <a:ext cx="5735960" cy="3672408"/>
          </a:xfrm>
          <a:prstGeom prst="rect">
            <a:avLst/>
          </a:prstGeom>
          <a:solidFill>
            <a:schemeClr val="tx2"/>
          </a:solidFill>
          <a:ln>
            <a:noFill/>
          </a:ln>
        </p:spPr>
        <p:txBody>
          <a:bodyPr/>
          <a:lstStyle>
            <a:lvl1pPr>
              <a:defRPr>
                <a:noFill/>
              </a:defRPr>
            </a:lvl1pPr>
          </a:lstStyle>
          <a:p>
            <a:endParaRPr lang="en-CA" dirty="0"/>
          </a:p>
        </p:txBody>
      </p:sp>
    </p:spTree>
    <p:extLst>
      <p:ext uri="{BB962C8B-B14F-4D97-AF65-F5344CB8AC3E}">
        <p14:creationId xmlns:p14="http://schemas.microsoft.com/office/powerpoint/2010/main" val="3691115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02">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8976320" y="0"/>
            <a:ext cx="3215680" cy="126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489670" y="518666"/>
            <a:ext cx="4166170" cy="521915"/>
          </a:xfrm>
        </p:spPr>
        <p:txBody>
          <a:bodyPr/>
          <a:lstStyle>
            <a:lvl1pPr>
              <a:defRPr/>
            </a:lvl1pPr>
          </a:lstStyle>
          <a:p>
            <a:r>
              <a:rPr lang="en-US" dirty="0"/>
              <a:t>Click To Edit Title</a:t>
            </a:r>
            <a:endParaRPr lang="en-CA" dirty="0"/>
          </a:p>
        </p:txBody>
      </p:sp>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13" name="Picture Placeholder 2"/>
          <p:cNvSpPr>
            <a:spLocks noGrp="1"/>
          </p:cNvSpPr>
          <p:nvPr>
            <p:ph type="pic" sz="quarter" idx="14"/>
          </p:nvPr>
        </p:nvSpPr>
        <p:spPr>
          <a:xfrm>
            <a:off x="6456040" y="1988840"/>
            <a:ext cx="5735960" cy="3672408"/>
          </a:xfrm>
          <a:prstGeom prst="rect">
            <a:avLst/>
          </a:prstGeom>
          <a:solidFill>
            <a:schemeClr val="tx2"/>
          </a:solidFill>
          <a:ln>
            <a:noFill/>
          </a:ln>
        </p:spPr>
        <p:txBody>
          <a:bodyPr/>
          <a:lstStyle>
            <a:lvl1pPr>
              <a:defRPr>
                <a:noFill/>
              </a:defRPr>
            </a:lvl1pPr>
          </a:lstStyle>
          <a:p>
            <a:endParaRPr lang="en-CA" dirty="0"/>
          </a:p>
        </p:txBody>
      </p:sp>
      <p:sp>
        <p:nvSpPr>
          <p:cNvPr id="14" name="Picture Placeholder 2"/>
          <p:cNvSpPr>
            <a:spLocks noGrp="1"/>
          </p:cNvSpPr>
          <p:nvPr>
            <p:ph type="pic" sz="quarter" idx="15"/>
          </p:nvPr>
        </p:nvSpPr>
        <p:spPr>
          <a:xfrm>
            <a:off x="0" y="1988840"/>
            <a:ext cx="5735960" cy="3672408"/>
          </a:xfrm>
          <a:prstGeom prst="rect">
            <a:avLst/>
          </a:prstGeom>
          <a:solidFill>
            <a:schemeClr val="tx2"/>
          </a:solidFill>
          <a:ln>
            <a:noFill/>
          </a:ln>
        </p:spPr>
        <p:txBody>
          <a:bodyPr/>
          <a:lstStyle>
            <a:lvl1pPr>
              <a:defRPr>
                <a:noFill/>
              </a:defRPr>
            </a:lvl1pPr>
          </a:lstStyle>
          <a:p>
            <a:endParaRPr lang="en-CA" dirty="0"/>
          </a:p>
        </p:txBody>
      </p:sp>
    </p:spTree>
    <p:extLst>
      <p:ext uri="{BB962C8B-B14F-4D97-AF65-F5344CB8AC3E}">
        <p14:creationId xmlns:p14="http://schemas.microsoft.com/office/powerpoint/2010/main" val="1110066561"/>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03">
    <p:spTree>
      <p:nvGrpSpPr>
        <p:cNvPr id="1" name=""/>
        <p:cNvGrpSpPr/>
        <p:nvPr/>
      </p:nvGrpSpPr>
      <p:grpSpPr>
        <a:xfrm>
          <a:off x="0" y="0"/>
          <a:ext cx="0" cy="0"/>
          <a:chOff x="0" y="0"/>
          <a:chExt cx="0" cy="0"/>
        </a:xfrm>
      </p:grpSpPr>
      <p:sp>
        <p:nvSpPr>
          <p:cNvPr id="3" name="Rectangle 2"/>
          <p:cNvSpPr/>
          <p:nvPr userDrawn="1"/>
        </p:nvSpPr>
        <p:spPr>
          <a:xfrm>
            <a:off x="8976320" y="0"/>
            <a:ext cx="3215680" cy="126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489670" y="518666"/>
            <a:ext cx="4166170" cy="521915"/>
          </a:xfrm>
        </p:spPr>
        <p:txBody>
          <a:bodyPr/>
          <a:lstStyle>
            <a:lvl1pPr>
              <a:defRPr/>
            </a:lvl1pPr>
          </a:lstStyle>
          <a:p>
            <a:r>
              <a:rPr lang="en-US" dirty="0"/>
              <a:t>Click To Edit Title</a:t>
            </a:r>
            <a:endParaRPr lang="en-CA" dirty="0"/>
          </a:p>
        </p:txBody>
      </p:sp>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14" name="Picture Placeholder 2"/>
          <p:cNvSpPr>
            <a:spLocks noGrp="1"/>
          </p:cNvSpPr>
          <p:nvPr>
            <p:ph type="pic" sz="quarter" idx="15"/>
          </p:nvPr>
        </p:nvSpPr>
        <p:spPr>
          <a:xfrm>
            <a:off x="0" y="1268760"/>
            <a:ext cx="12192000" cy="4824536"/>
          </a:xfrm>
          <a:prstGeom prst="rect">
            <a:avLst/>
          </a:prstGeom>
          <a:solidFill>
            <a:schemeClr val="tx2"/>
          </a:solidFill>
          <a:ln>
            <a:noFill/>
          </a:ln>
        </p:spPr>
        <p:txBody>
          <a:bodyPr/>
          <a:lstStyle>
            <a:lvl1pPr>
              <a:defRPr>
                <a:noFill/>
              </a:defRPr>
            </a:lvl1pPr>
          </a:lstStyle>
          <a:p>
            <a:endParaRPr lang="en-CA" dirty="0"/>
          </a:p>
        </p:txBody>
      </p:sp>
    </p:spTree>
    <p:extLst>
      <p:ext uri="{BB962C8B-B14F-4D97-AF65-F5344CB8AC3E}">
        <p14:creationId xmlns:p14="http://schemas.microsoft.com/office/powerpoint/2010/main" val="2179960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04">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8976320" y="0"/>
            <a:ext cx="3215680" cy="126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489670" y="518666"/>
            <a:ext cx="4166170" cy="521915"/>
          </a:xfrm>
        </p:spPr>
        <p:txBody>
          <a:bodyPr/>
          <a:lstStyle>
            <a:lvl1pPr>
              <a:defRPr/>
            </a:lvl1pPr>
          </a:lstStyle>
          <a:p>
            <a:r>
              <a:rPr lang="en-US" dirty="0"/>
              <a:t>Click To Edit Title</a:t>
            </a:r>
            <a:endParaRPr lang="en-CA" dirty="0"/>
          </a:p>
        </p:txBody>
      </p:sp>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14" name="Picture Placeholder 2"/>
          <p:cNvSpPr>
            <a:spLocks noGrp="1"/>
          </p:cNvSpPr>
          <p:nvPr>
            <p:ph type="pic" sz="quarter" idx="15"/>
          </p:nvPr>
        </p:nvSpPr>
        <p:spPr>
          <a:xfrm>
            <a:off x="0" y="1268760"/>
            <a:ext cx="12192000" cy="4824536"/>
          </a:xfrm>
          <a:prstGeom prst="rect">
            <a:avLst/>
          </a:prstGeom>
          <a:solidFill>
            <a:schemeClr val="tx2"/>
          </a:solidFill>
          <a:ln>
            <a:noFill/>
          </a:ln>
        </p:spPr>
        <p:txBody>
          <a:bodyPr/>
          <a:lstStyle>
            <a:lvl1pPr>
              <a:defRPr>
                <a:noFill/>
              </a:defRPr>
            </a:lvl1pPr>
          </a:lstStyle>
          <a:p>
            <a:endParaRPr lang="en-CA" dirty="0"/>
          </a:p>
        </p:txBody>
      </p:sp>
    </p:spTree>
    <p:extLst>
      <p:ext uri="{BB962C8B-B14F-4D97-AF65-F5344CB8AC3E}">
        <p14:creationId xmlns:p14="http://schemas.microsoft.com/office/powerpoint/2010/main" val="982556327"/>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file 01">
    <p:spTree>
      <p:nvGrpSpPr>
        <p:cNvPr id="1" name=""/>
        <p:cNvGrpSpPr/>
        <p:nvPr/>
      </p:nvGrpSpPr>
      <p:grpSpPr>
        <a:xfrm>
          <a:off x="0" y="0"/>
          <a:ext cx="0" cy="0"/>
          <a:chOff x="0" y="0"/>
          <a:chExt cx="0" cy="0"/>
        </a:xfrm>
      </p:grpSpPr>
      <p:sp>
        <p:nvSpPr>
          <p:cNvPr id="2" name="Title 1"/>
          <p:cNvSpPr>
            <a:spLocks noGrp="1"/>
          </p:cNvSpPr>
          <p:nvPr>
            <p:ph type="title"/>
          </p:nvPr>
        </p:nvSpPr>
        <p:spPr>
          <a:xfrm>
            <a:off x="489670" y="518666"/>
            <a:ext cx="10646890" cy="521915"/>
          </a:xfrm>
        </p:spPr>
        <p:txBody>
          <a:bodyPr/>
          <a:lstStyle/>
          <a:p>
            <a:r>
              <a:rPr lang="en-US"/>
              <a:t>Click to edit Master title style</a:t>
            </a:r>
            <a:endParaRPr lang="en-CA"/>
          </a:p>
        </p:txBody>
      </p:sp>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8" name="Rectangle 7"/>
          <p:cNvSpPr/>
          <p:nvPr userDrawn="1"/>
        </p:nvSpPr>
        <p:spPr>
          <a:xfrm>
            <a:off x="1067901" y="1736725"/>
            <a:ext cx="2871583" cy="3852515"/>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p:cNvSpPr/>
          <p:nvPr userDrawn="1"/>
        </p:nvSpPr>
        <p:spPr>
          <a:xfrm>
            <a:off x="4664280" y="1736725"/>
            <a:ext cx="2871583" cy="3852515"/>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p:cNvSpPr/>
          <p:nvPr userDrawn="1"/>
        </p:nvSpPr>
        <p:spPr>
          <a:xfrm>
            <a:off x="8264730" y="1736725"/>
            <a:ext cx="2871583" cy="3852515"/>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Picture Placeholder 3" title="  Replace PIcture"/>
          <p:cNvSpPr>
            <a:spLocks noGrp="1"/>
          </p:cNvSpPr>
          <p:nvPr>
            <p:ph type="pic" sz="quarter" idx="14"/>
          </p:nvPr>
        </p:nvSpPr>
        <p:spPr>
          <a:xfrm>
            <a:off x="5375275" y="1268413"/>
            <a:ext cx="1441450" cy="1439862"/>
          </a:xfrm>
          <a:prstGeom prst="rect">
            <a:avLst/>
          </a:prstGeom>
          <a:blipFill>
            <a:blip r:embed="rId2"/>
            <a:stretch>
              <a:fillRect/>
            </a:stretch>
          </a:blipFill>
        </p:spPr>
        <p:txBody>
          <a:bodyPr wrap="square" anchor="ctr" anchorCtr="0"/>
          <a:lstStyle>
            <a:lvl1pPr marL="0" indent="0">
              <a:buNone/>
              <a:defRPr>
                <a:noFill/>
              </a:defRPr>
            </a:lvl1pPr>
          </a:lstStyle>
          <a:p>
            <a:endParaRPr lang="en-CA" dirty="0"/>
          </a:p>
        </p:txBody>
      </p:sp>
      <p:sp>
        <p:nvSpPr>
          <p:cNvPr id="18" name="Picture Placeholder 3" title="  Replace PIcture"/>
          <p:cNvSpPr>
            <a:spLocks noGrp="1"/>
          </p:cNvSpPr>
          <p:nvPr>
            <p:ph type="pic" sz="quarter" idx="15"/>
          </p:nvPr>
        </p:nvSpPr>
        <p:spPr>
          <a:xfrm>
            <a:off x="1782174" y="1268413"/>
            <a:ext cx="1441450" cy="1439862"/>
          </a:xfrm>
          <a:prstGeom prst="rect">
            <a:avLst/>
          </a:prstGeom>
          <a:blipFill>
            <a:blip r:embed="rId2"/>
            <a:stretch>
              <a:fillRect/>
            </a:stretch>
          </a:blipFill>
        </p:spPr>
        <p:txBody>
          <a:bodyPr wrap="square" anchor="ctr" anchorCtr="0"/>
          <a:lstStyle>
            <a:lvl1pPr marL="0" indent="0">
              <a:buNone/>
              <a:defRPr>
                <a:noFill/>
              </a:defRPr>
            </a:lvl1pPr>
          </a:lstStyle>
          <a:p>
            <a:endParaRPr lang="en-CA" dirty="0"/>
          </a:p>
        </p:txBody>
      </p:sp>
      <p:sp>
        <p:nvSpPr>
          <p:cNvPr id="19" name="Picture Placeholder 3" title="  Replace PIcture"/>
          <p:cNvSpPr>
            <a:spLocks noGrp="1"/>
          </p:cNvSpPr>
          <p:nvPr>
            <p:ph type="pic" sz="quarter" idx="16"/>
          </p:nvPr>
        </p:nvSpPr>
        <p:spPr>
          <a:xfrm>
            <a:off x="8975725" y="1268413"/>
            <a:ext cx="1441450" cy="1439862"/>
          </a:xfrm>
          <a:prstGeom prst="rect">
            <a:avLst/>
          </a:prstGeom>
          <a:blipFill>
            <a:blip r:embed="rId2"/>
            <a:stretch>
              <a:fillRect/>
            </a:stretch>
          </a:blipFill>
        </p:spPr>
        <p:txBody>
          <a:bodyPr wrap="square" anchor="ctr" anchorCtr="0"/>
          <a:lstStyle>
            <a:lvl1pPr marL="0" indent="0">
              <a:buNone/>
              <a:defRPr>
                <a:noFill/>
              </a:defRPr>
            </a:lvl1pPr>
          </a:lstStyle>
          <a:p>
            <a:endParaRPr lang="en-CA" dirty="0"/>
          </a:p>
        </p:txBody>
      </p:sp>
      <p:sp>
        <p:nvSpPr>
          <p:cNvPr id="22" name="Text Placeholder 20"/>
          <p:cNvSpPr>
            <a:spLocks noGrp="1"/>
          </p:cNvSpPr>
          <p:nvPr>
            <p:ph type="body" sz="quarter" idx="18" hasCustomPrompt="1"/>
          </p:nvPr>
        </p:nvSpPr>
        <p:spPr>
          <a:xfrm>
            <a:off x="1199455" y="2935127"/>
            <a:ext cx="2582324" cy="361176"/>
          </a:xfrm>
          <a:prstGeom prst="rect">
            <a:avLst/>
          </a:prstGeom>
        </p:spPr>
        <p:txBody>
          <a:bodyPr/>
          <a:lstStyle>
            <a:lvl1pPr marL="0" indent="0" algn="ctr">
              <a:buNone/>
              <a:defRPr sz="2400"/>
            </a:lvl1pPr>
            <a:lvl2pPr marL="457200" indent="0">
              <a:buNone/>
              <a:defRPr/>
            </a:lvl2pPr>
          </a:lstStyle>
          <a:p>
            <a:pPr lvl="0"/>
            <a:r>
              <a:rPr lang="en-US" dirty="0"/>
              <a:t>First Last Name</a:t>
            </a:r>
            <a:endParaRPr lang="en-CA" dirty="0"/>
          </a:p>
        </p:txBody>
      </p:sp>
      <p:sp>
        <p:nvSpPr>
          <p:cNvPr id="23" name="Text Placeholder 20"/>
          <p:cNvSpPr>
            <a:spLocks noGrp="1"/>
          </p:cNvSpPr>
          <p:nvPr>
            <p:ph type="body" sz="quarter" idx="19" hasCustomPrompt="1"/>
          </p:nvPr>
        </p:nvSpPr>
        <p:spPr>
          <a:xfrm>
            <a:off x="1199455" y="3376267"/>
            <a:ext cx="2582323" cy="299685"/>
          </a:xfrm>
          <a:prstGeom prst="rect">
            <a:avLst/>
          </a:prstGeom>
        </p:spPr>
        <p:txBody>
          <a:bodyPr/>
          <a:lstStyle>
            <a:lvl1pPr marL="0" indent="0" algn="ctr">
              <a:buNone/>
              <a:defRPr sz="1300" b="1">
                <a:latin typeface="+mj-lt"/>
                <a:ea typeface="Calibri" panose="020F0502020204030204" pitchFamily="34" charset="0"/>
                <a:cs typeface="Calibri" panose="020F0502020204030204" pitchFamily="34" charset="0"/>
              </a:defRPr>
            </a:lvl1pPr>
          </a:lstStyle>
          <a:p>
            <a:pPr lvl="0"/>
            <a:r>
              <a:rPr lang="en-US" dirty="0"/>
              <a:t>JOB TITLE</a:t>
            </a:r>
            <a:endParaRPr lang="en-CA" dirty="0"/>
          </a:p>
        </p:txBody>
      </p:sp>
      <p:sp>
        <p:nvSpPr>
          <p:cNvPr id="24" name="Text Placeholder 20"/>
          <p:cNvSpPr>
            <a:spLocks noGrp="1"/>
          </p:cNvSpPr>
          <p:nvPr>
            <p:ph type="body" sz="quarter" idx="20" hasCustomPrompt="1"/>
          </p:nvPr>
        </p:nvSpPr>
        <p:spPr>
          <a:xfrm>
            <a:off x="1199455" y="3960934"/>
            <a:ext cx="2582323" cy="148428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aseline="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Replace with write up of job description. </a:t>
            </a:r>
            <a:r>
              <a:rPr lang="en-CA" sz="1400" dirty="0"/>
              <a:t>Lorem ipsum dolor sit </a:t>
            </a:r>
            <a:r>
              <a:rPr lang="en-CA" sz="1400" dirty="0" err="1"/>
              <a:t>amet</a:t>
            </a:r>
            <a:r>
              <a:rPr lang="en-CA" sz="1400" dirty="0"/>
              <a:t>, </a:t>
            </a:r>
            <a:r>
              <a:rPr lang="en-CA" sz="1400" dirty="0" err="1"/>
              <a:t>consectetur</a:t>
            </a:r>
            <a:r>
              <a:rPr lang="en-CA" sz="1400" dirty="0"/>
              <a:t> </a:t>
            </a:r>
            <a:r>
              <a:rPr lang="en-CA" sz="1400" dirty="0" err="1"/>
              <a:t>adipiscing</a:t>
            </a:r>
            <a:r>
              <a:rPr lang="en-CA" sz="1400" dirty="0"/>
              <a:t> </a:t>
            </a:r>
            <a:r>
              <a:rPr lang="en-CA" sz="1400" dirty="0" err="1"/>
              <a:t>elit</a:t>
            </a:r>
            <a:r>
              <a:rPr lang="en-CA" sz="1400" dirty="0"/>
              <a:t>, </a:t>
            </a:r>
            <a:r>
              <a:rPr lang="en-CA" sz="1400" dirty="0" err="1"/>
              <a:t>sed</a:t>
            </a:r>
            <a:r>
              <a:rPr lang="en-CA" sz="1400" dirty="0"/>
              <a:t> do </a:t>
            </a:r>
            <a:r>
              <a:rPr lang="en-CA" sz="1400" dirty="0" err="1"/>
              <a:t>eiusmod</a:t>
            </a:r>
            <a:r>
              <a:rPr lang="en-CA" sz="1400" dirty="0"/>
              <a:t> </a:t>
            </a:r>
            <a:r>
              <a:rPr lang="en-CA" sz="1400" dirty="0" err="1"/>
              <a:t>tempor</a:t>
            </a:r>
            <a:r>
              <a:rPr lang="en-CA" sz="1400" dirty="0"/>
              <a:t> </a:t>
            </a:r>
            <a:r>
              <a:rPr lang="en-CA" sz="1400" dirty="0" err="1"/>
              <a:t>incididunt</a:t>
            </a:r>
            <a:r>
              <a:rPr lang="en-CA" sz="1400" dirty="0"/>
              <a:t> </a:t>
            </a:r>
            <a:r>
              <a:rPr lang="en-CA" sz="1400" dirty="0" err="1"/>
              <a:t>ut</a:t>
            </a:r>
            <a:r>
              <a:rPr lang="en-CA" sz="1400" dirty="0"/>
              <a:t> </a:t>
            </a:r>
            <a:r>
              <a:rPr lang="en-CA" sz="1400" dirty="0" err="1"/>
              <a:t>labore</a:t>
            </a:r>
            <a:r>
              <a:rPr lang="en-CA" sz="1400" dirty="0"/>
              <a:t> et </a:t>
            </a:r>
            <a:r>
              <a:rPr lang="en-CA" sz="1400" dirty="0" err="1"/>
              <a:t>dolore</a:t>
            </a:r>
            <a:r>
              <a:rPr lang="en-CA" sz="1400" dirty="0"/>
              <a:t> magna </a:t>
            </a:r>
            <a:r>
              <a:rPr lang="en-CA" sz="1400" dirty="0" err="1"/>
              <a:t>aliqua</a:t>
            </a:r>
            <a:r>
              <a:rPr lang="en-CA" sz="1400" dirty="0"/>
              <a:t>. </a:t>
            </a:r>
            <a:endParaRPr lang="en-US" sz="1000" b="1" dirty="0"/>
          </a:p>
          <a:p>
            <a:pPr lvl="0"/>
            <a:endParaRPr lang="en-US" dirty="0"/>
          </a:p>
        </p:txBody>
      </p:sp>
      <p:sp>
        <p:nvSpPr>
          <p:cNvPr id="25" name="Text Placeholder 20"/>
          <p:cNvSpPr>
            <a:spLocks noGrp="1"/>
          </p:cNvSpPr>
          <p:nvPr>
            <p:ph type="body" sz="quarter" idx="21" hasCustomPrompt="1"/>
          </p:nvPr>
        </p:nvSpPr>
        <p:spPr>
          <a:xfrm>
            <a:off x="4799856" y="2935127"/>
            <a:ext cx="2582324" cy="361176"/>
          </a:xfrm>
          <a:prstGeom prst="rect">
            <a:avLst/>
          </a:prstGeom>
        </p:spPr>
        <p:txBody>
          <a:bodyPr/>
          <a:lstStyle>
            <a:lvl1pPr marL="0" indent="0" algn="ctr">
              <a:buNone/>
              <a:defRPr sz="2400"/>
            </a:lvl1pPr>
            <a:lvl2pPr marL="457200" indent="0">
              <a:buNone/>
              <a:defRPr/>
            </a:lvl2pPr>
          </a:lstStyle>
          <a:p>
            <a:pPr lvl="0"/>
            <a:r>
              <a:rPr lang="en-US" dirty="0"/>
              <a:t>First Last Name</a:t>
            </a:r>
            <a:endParaRPr lang="en-CA" dirty="0"/>
          </a:p>
        </p:txBody>
      </p:sp>
      <p:sp>
        <p:nvSpPr>
          <p:cNvPr id="26" name="Text Placeholder 20"/>
          <p:cNvSpPr>
            <a:spLocks noGrp="1"/>
          </p:cNvSpPr>
          <p:nvPr>
            <p:ph type="body" sz="quarter" idx="22" hasCustomPrompt="1"/>
          </p:nvPr>
        </p:nvSpPr>
        <p:spPr>
          <a:xfrm>
            <a:off x="4799856" y="3376267"/>
            <a:ext cx="2582323" cy="299685"/>
          </a:xfrm>
          <a:prstGeom prst="rect">
            <a:avLst/>
          </a:prstGeom>
        </p:spPr>
        <p:txBody>
          <a:bodyPr/>
          <a:lstStyle>
            <a:lvl1pPr marL="0" indent="0" algn="ctr">
              <a:buNone/>
              <a:defRPr sz="1300" b="1">
                <a:latin typeface="+mj-lt"/>
                <a:ea typeface="Calibri" panose="020F0502020204030204" pitchFamily="34" charset="0"/>
                <a:cs typeface="Calibri" panose="020F0502020204030204" pitchFamily="34" charset="0"/>
              </a:defRPr>
            </a:lvl1pPr>
          </a:lstStyle>
          <a:p>
            <a:pPr lvl="0"/>
            <a:r>
              <a:rPr lang="en-US" dirty="0"/>
              <a:t>JOB TITLE</a:t>
            </a:r>
            <a:endParaRPr lang="en-CA" dirty="0"/>
          </a:p>
        </p:txBody>
      </p:sp>
      <p:sp>
        <p:nvSpPr>
          <p:cNvPr id="27" name="Text Placeholder 20"/>
          <p:cNvSpPr>
            <a:spLocks noGrp="1"/>
          </p:cNvSpPr>
          <p:nvPr>
            <p:ph type="body" sz="quarter" idx="23" hasCustomPrompt="1"/>
          </p:nvPr>
        </p:nvSpPr>
        <p:spPr>
          <a:xfrm>
            <a:off x="4799856" y="3960934"/>
            <a:ext cx="2582323" cy="148428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aseline="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Replace with write up of job description. </a:t>
            </a:r>
            <a:r>
              <a:rPr lang="en-CA" sz="1400" dirty="0"/>
              <a:t>Lorem ipsum dolor sit </a:t>
            </a:r>
            <a:r>
              <a:rPr lang="en-CA" sz="1400" dirty="0" err="1"/>
              <a:t>amet</a:t>
            </a:r>
            <a:r>
              <a:rPr lang="en-CA" sz="1400" dirty="0"/>
              <a:t>, </a:t>
            </a:r>
            <a:r>
              <a:rPr lang="en-CA" sz="1400" dirty="0" err="1"/>
              <a:t>consectetur</a:t>
            </a:r>
            <a:r>
              <a:rPr lang="en-CA" sz="1400" dirty="0"/>
              <a:t> </a:t>
            </a:r>
            <a:r>
              <a:rPr lang="en-CA" sz="1400" dirty="0" err="1"/>
              <a:t>adipiscing</a:t>
            </a:r>
            <a:r>
              <a:rPr lang="en-CA" sz="1400" dirty="0"/>
              <a:t> </a:t>
            </a:r>
            <a:r>
              <a:rPr lang="en-CA" sz="1400" dirty="0" err="1"/>
              <a:t>elit</a:t>
            </a:r>
            <a:r>
              <a:rPr lang="en-CA" sz="1400" dirty="0"/>
              <a:t>, </a:t>
            </a:r>
            <a:r>
              <a:rPr lang="en-CA" sz="1400" dirty="0" err="1"/>
              <a:t>sed</a:t>
            </a:r>
            <a:r>
              <a:rPr lang="en-CA" sz="1400" dirty="0"/>
              <a:t> do </a:t>
            </a:r>
            <a:r>
              <a:rPr lang="en-CA" sz="1400" dirty="0" err="1"/>
              <a:t>eiusmod</a:t>
            </a:r>
            <a:r>
              <a:rPr lang="en-CA" sz="1400" dirty="0"/>
              <a:t> </a:t>
            </a:r>
            <a:r>
              <a:rPr lang="en-CA" sz="1400" dirty="0" err="1"/>
              <a:t>tempor</a:t>
            </a:r>
            <a:r>
              <a:rPr lang="en-CA" sz="1400" dirty="0"/>
              <a:t> </a:t>
            </a:r>
            <a:r>
              <a:rPr lang="en-CA" sz="1400" dirty="0" err="1"/>
              <a:t>incididunt</a:t>
            </a:r>
            <a:r>
              <a:rPr lang="en-CA" sz="1400" dirty="0"/>
              <a:t> </a:t>
            </a:r>
            <a:r>
              <a:rPr lang="en-CA" sz="1400" dirty="0" err="1"/>
              <a:t>ut</a:t>
            </a:r>
            <a:r>
              <a:rPr lang="en-CA" sz="1400" dirty="0"/>
              <a:t> </a:t>
            </a:r>
            <a:r>
              <a:rPr lang="en-CA" sz="1400" dirty="0" err="1"/>
              <a:t>labore</a:t>
            </a:r>
            <a:r>
              <a:rPr lang="en-CA" sz="1400" dirty="0"/>
              <a:t> et </a:t>
            </a:r>
            <a:r>
              <a:rPr lang="en-CA" sz="1400" dirty="0" err="1"/>
              <a:t>dolore</a:t>
            </a:r>
            <a:r>
              <a:rPr lang="en-CA" sz="1400" dirty="0"/>
              <a:t> magna </a:t>
            </a:r>
            <a:r>
              <a:rPr lang="en-CA" sz="1400" dirty="0" err="1"/>
              <a:t>aliqua</a:t>
            </a:r>
            <a:r>
              <a:rPr lang="en-CA" sz="1400" dirty="0"/>
              <a:t>. </a:t>
            </a:r>
            <a:endParaRPr lang="en-US" sz="1000" b="1" dirty="0"/>
          </a:p>
          <a:p>
            <a:pPr lvl="0"/>
            <a:endParaRPr lang="en-US" dirty="0"/>
          </a:p>
        </p:txBody>
      </p:sp>
      <p:sp>
        <p:nvSpPr>
          <p:cNvPr id="28" name="Text Placeholder 20"/>
          <p:cNvSpPr>
            <a:spLocks noGrp="1"/>
          </p:cNvSpPr>
          <p:nvPr>
            <p:ph type="body" sz="quarter" idx="24" hasCustomPrompt="1"/>
          </p:nvPr>
        </p:nvSpPr>
        <p:spPr>
          <a:xfrm>
            <a:off x="8400256" y="2935127"/>
            <a:ext cx="2582324" cy="361176"/>
          </a:xfrm>
          <a:prstGeom prst="rect">
            <a:avLst/>
          </a:prstGeom>
        </p:spPr>
        <p:txBody>
          <a:bodyPr/>
          <a:lstStyle>
            <a:lvl1pPr marL="0" indent="0" algn="ctr">
              <a:buNone/>
              <a:defRPr sz="2400"/>
            </a:lvl1pPr>
            <a:lvl2pPr marL="457200" indent="0">
              <a:buNone/>
              <a:defRPr/>
            </a:lvl2pPr>
          </a:lstStyle>
          <a:p>
            <a:pPr lvl="0"/>
            <a:r>
              <a:rPr lang="en-US" dirty="0"/>
              <a:t>First Last Name</a:t>
            </a:r>
            <a:endParaRPr lang="en-CA" dirty="0"/>
          </a:p>
        </p:txBody>
      </p:sp>
      <p:sp>
        <p:nvSpPr>
          <p:cNvPr id="29" name="Text Placeholder 20"/>
          <p:cNvSpPr>
            <a:spLocks noGrp="1"/>
          </p:cNvSpPr>
          <p:nvPr>
            <p:ph type="body" sz="quarter" idx="25" hasCustomPrompt="1"/>
          </p:nvPr>
        </p:nvSpPr>
        <p:spPr>
          <a:xfrm>
            <a:off x="8400256" y="3376267"/>
            <a:ext cx="2582323" cy="299685"/>
          </a:xfrm>
          <a:prstGeom prst="rect">
            <a:avLst/>
          </a:prstGeom>
        </p:spPr>
        <p:txBody>
          <a:bodyPr/>
          <a:lstStyle>
            <a:lvl1pPr marL="0" indent="0" algn="ctr">
              <a:buNone/>
              <a:defRPr sz="1300" b="1">
                <a:latin typeface="+mj-lt"/>
                <a:ea typeface="Calibri" panose="020F0502020204030204" pitchFamily="34" charset="0"/>
                <a:cs typeface="Calibri" panose="020F0502020204030204" pitchFamily="34" charset="0"/>
              </a:defRPr>
            </a:lvl1pPr>
          </a:lstStyle>
          <a:p>
            <a:pPr lvl="0"/>
            <a:r>
              <a:rPr lang="en-US" dirty="0"/>
              <a:t>JOB TITLE</a:t>
            </a:r>
            <a:endParaRPr lang="en-CA" dirty="0"/>
          </a:p>
        </p:txBody>
      </p:sp>
      <p:sp>
        <p:nvSpPr>
          <p:cNvPr id="30" name="Text Placeholder 20"/>
          <p:cNvSpPr>
            <a:spLocks noGrp="1"/>
          </p:cNvSpPr>
          <p:nvPr>
            <p:ph type="body" sz="quarter" idx="26" hasCustomPrompt="1"/>
          </p:nvPr>
        </p:nvSpPr>
        <p:spPr>
          <a:xfrm>
            <a:off x="8400256" y="3960934"/>
            <a:ext cx="2582323" cy="148428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aseline="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Replace with write up of job description. </a:t>
            </a:r>
            <a:r>
              <a:rPr lang="en-CA" sz="1400" dirty="0"/>
              <a:t>Lorem ipsum dolor sit </a:t>
            </a:r>
            <a:r>
              <a:rPr lang="en-CA" sz="1400" dirty="0" err="1"/>
              <a:t>amet</a:t>
            </a:r>
            <a:r>
              <a:rPr lang="en-CA" sz="1400" dirty="0"/>
              <a:t>, </a:t>
            </a:r>
            <a:r>
              <a:rPr lang="en-CA" sz="1400" dirty="0" err="1"/>
              <a:t>consectetur</a:t>
            </a:r>
            <a:r>
              <a:rPr lang="en-CA" sz="1400" dirty="0"/>
              <a:t> </a:t>
            </a:r>
            <a:r>
              <a:rPr lang="en-CA" sz="1400" dirty="0" err="1"/>
              <a:t>adipiscing</a:t>
            </a:r>
            <a:r>
              <a:rPr lang="en-CA" sz="1400" dirty="0"/>
              <a:t> </a:t>
            </a:r>
            <a:r>
              <a:rPr lang="en-CA" sz="1400" dirty="0" err="1"/>
              <a:t>elit</a:t>
            </a:r>
            <a:r>
              <a:rPr lang="en-CA" sz="1400" dirty="0"/>
              <a:t>, </a:t>
            </a:r>
            <a:r>
              <a:rPr lang="en-CA" sz="1400" dirty="0" err="1"/>
              <a:t>sed</a:t>
            </a:r>
            <a:r>
              <a:rPr lang="en-CA" sz="1400" dirty="0"/>
              <a:t> do </a:t>
            </a:r>
            <a:r>
              <a:rPr lang="en-CA" sz="1400" dirty="0" err="1"/>
              <a:t>eiusmod</a:t>
            </a:r>
            <a:r>
              <a:rPr lang="en-CA" sz="1400" dirty="0"/>
              <a:t> </a:t>
            </a:r>
            <a:r>
              <a:rPr lang="en-CA" sz="1400" dirty="0" err="1"/>
              <a:t>tempor</a:t>
            </a:r>
            <a:r>
              <a:rPr lang="en-CA" sz="1400" dirty="0"/>
              <a:t> </a:t>
            </a:r>
            <a:r>
              <a:rPr lang="en-CA" sz="1400" dirty="0" err="1"/>
              <a:t>incididunt</a:t>
            </a:r>
            <a:r>
              <a:rPr lang="en-CA" sz="1400" dirty="0"/>
              <a:t> </a:t>
            </a:r>
            <a:r>
              <a:rPr lang="en-CA" sz="1400" dirty="0" err="1"/>
              <a:t>ut</a:t>
            </a:r>
            <a:r>
              <a:rPr lang="en-CA" sz="1400" dirty="0"/>
              <a:t> </a:t>
            </a:r>
            <a:r>
              <a:rPr lang="en-CA" sz="1400" dirty="0" err="1"/>
              <a:t>labore</a:t>
            </a:r>
            <a:r>
              <a:rPr lang="en-CA" sz="1400" dirty="0"/>
              <a:t> et </a:t>
            </a:r>
            <a:r>
              <a:rPr lang="en-CA" sz="1400" dirty="0" err="1"/>
              <a:t>dolore</a:t>
            </a:r>
            <a:r>
              <a:rPr lang="en-CA" sz="1400" dirty="0"/>
              <a:t> magna </a:t>
            </a:r>
            <a:r>
              <a:rPr lang="en-CA" sz="1400" dirty="0" err="1"/>
              <a:t>aliqua</a:t>
            </a:r>
            <a:r>
              <a:rPr lang="en-CA" sz="1400" dirty="0"/>
              <a:t>. </a:t>
            </a:r>
            <a:endParaRPr lang="en-US" sz="1000" b="1" dirty="0"/>
          </a:p>
          <a:p>
            <a:pPr lvl="0"/>
            <a:endParaRPr lang="en-US" dirty="0"/>
          </a:p>
        </p:txBody>
      </p:sp>
    </p:spTree>
    <p:extLst>
      <p:ext uri="{BB962C8B-B14F-4D97-AF65-F5344CB8AC3E}">
        <p14:creationId xmlns:p14="http://schemas.microsoft.com/office/powerpoint/2010/main" val="25419082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file 0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89670" y="518666"/>
            <a:ext cx="10646890" cy="521915"/>
          </a:xfrm>
        </p:spPr>
        <p:txBody>
          <a:bodyPr/>
          <a:lstStyle/>
          <a:p>
            <a:r>
              <a:rPr lang="en-US"/>
              <a:t>Click to edit Master title style</a:t>
            </a:r>
            <a:endParaRPr lang="en-CA"/>
          </a:p>
        </p:txBody>
      </p:sp>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8" name="Rectangle 7"/>
          <p:cNvSpPr/>
          <p:nvPr userDrawn="1"/>
        </p:nvSpPr>
        <p:spPr>
          <a:xfrm>
            <a:off x="1067901" y="1736725"/>
            <a:ext cx="2871583" cy="38525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p:cNvSpPr/>
          <p:nvPr userDrawn="1"/>
        </p:nvSpPr>
        <p:spPr>
          <a:xfrm>
            <a:off x="4664280" y="1736725"/>
            <a:ext cx="2871583" cy="38525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p:cNvSpPr/>
          <p:nvPr userDrawn="1"/>
        </p:nvSpPr>
        <p:spPr>
          <a:xfrm>
            <a:off x="8264730" y="1736725"/>
            <a:ext cx="2871583" cy="38525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Picture Placeholder 3" title="  Replace PIcture"/>
          <p:cNvSpPr>
            <a:spLocks noGrp="1"/>
          </p:cNvSpPr>
          <p:nvPr>
            <p:ph type="pic" sz="quarter" idx="14"/>
          </p:nvPr>
        </p:nvSpPr>
        <p:spPr>
          <a:xfrm>
            <a:off x="5375275" y="1268413"/>
            <a:ext cx="1441450" cy="1439862"/>
          </a:xfrm>
          <a:prstGeom prst="rect">
            <a:avLst/>
          </a:prstGeom>
          <a:blipFill>
            <a:blip r:embed="rId2"/>
            <a:stretch>
              <a:fillRect/>
            </a:stretch>
          </a:blipFill>
        </p:spPr>
        <p:txBody>
          <a:bodyPr wrap="square" anchor="ctr" anchorCtr="0"/>
          <a:lstStyle>
            <a:lvl1pPr marL="0" indent="0">
              <a:buNone/>
              <a:defRPr>
                <a:noFill/>
              </a:defRPr>
            </a:lvl1pPr>
          </a:lstStyle>
          <a:p>
            <a:endParaRPr lang="en-CA" dirty="0"/>
          </a:p>
        </p:txBody>
      </p:sp>
      <p:sp>
        <p:nvSpPr>
          <p:cNvPr id="18" name="Picture Placeholder 3" title="  Replace PIcture"/>
          <p:cNvSpPr>
            <a:spLocks noGrp="1"/>
          </p:cNvSpPr>
          <p:nvPr>
            <p:ph type="pic" sz="quarter" idx="15"/>
          </p:nvPr>
        </p:nvSpPr>
        <p:spPr>
          <a:xfrm>
            <a:off x="1782174" y="1268413"/>
            <a:ext cx="1441450" cy="1439862"/>
          </a:xfrm>
          <a:prstGeom prst="rect">
            <a:avLst/>
          </a:prstGeom>
          <a:blipFill>
            <a:blip r:embed="rId2"/>
            <a:stretch>
              <a:fillRect/>
            </a:stretch>
          </a:blipFill>
        </p:spPr>
        <p:txBody>
          <a:bodyPr wrap="square" anchor="ctr" anchorCtr="0"/>
          <a:lstStyle>
            <a:lvl1pPr marL="0" indent="0">
              <a:buNone/>
              <a:defRPr>
                <a:noFill/>
              </a:defRPr>
            </a:lvl1pPr>
          </a:lstStyle>
          <a:p>
            <a:endParaRPr lang="en-CA" dirty="0"/>
          </a:p>
        </p:txBody>
      </p:sp>
      <p:sp>
        <p:nvSpPr>
          <p:cNvPr id="19" name="Picture Placeholder 3" title="  Replace PIcture"/>
          <p:cNvSpPr>
            <a:spLocks noGrp="1"/>
          </p:cNvSpPr>
          <p:nvPr>
            <p:ph type="pic" sz="quarter" idx="16"/>
          </p:nvPr>
        </p:nvSpPr>
        <p:spPr>
          <a:xfrm>
            <a:off x="8975725" y="1268413"/>
            <a:ext cx="1441450" cy="1439862"/>
          </a:xfrm>
          <a:prstGeom prst="rect">
            <a:avLst/>
          </a:prstGeom>
          <a:blipFill>
            <a:blip r:embed="rId2"/>
            <a:stretch>
              <a:fillRect/>
            </a:stretch>
          </a:blipFill>
        </p:spPr>
        <p:txBody>
          <a:bodyPr wrap="square" anchor="ctr" anchorCtr="0"/>
          <a:lstStyle>
            <a:lvl1pPr marL="0" indent="0">
              <a:buNone/>
              <a:defRPr>
                <a:noFill/>
              </a:defRPr>
            </a:lvl1pPr>
          </a:lstStyle>
          <a:p>
            <a:endParaRPr lang="en-CA" dirty="0"/>
          </a:p>
        </p:txBody>
      </p:sp>
      <p:sp>
        <p:nvSpPr>
          <p:cNvPr id="22" name="Text Placeholder 20"/>
          <p:cNvSpPr>
            <a:spLocks noGrp="1"/>
          </p:cNvSpPr>
          <p:nvPr>
            <p:ph type="body" sz="quarter" idx="18" hasCustomPrompt="1"/>
          </p:nvPr>
        </p:nvSpPr>
        <p:spPr>
          <a:xfrm>
            <a:off x="1199455" y="2935127"/>
            <a:ext cx="2582324" cy="361176"/>
          </a:xfrm>
          <a:prstGeom prst="rect">
            <a:avLst/>
          </a:prstGeom>
        </p:spPr>
        <p:txBody>
          <a:bodyPr/>
          <a:lstStyle>
            <a:lvl1pPr marL="0" indent="0" algn="ctr">
              <a:buNone/>
              <a:defRPr sz="2400" u="sng" baseline="0">
                <a:solidFill>
                  <a:schemeClr val="bg1"/>
                </a:solidFill>
                <a:uFill>
                  <a:solidFill>
                    <a:schemeClr val="accent1"/>
                  </a:solidFill>
                </a:uFill>
              </a:defRPr>
            </a:lvl1pPr>
            <a:lvl2pPr marL="457200" indent="0">
              <a:buNone/>
              <a:defRPr/>
            </a:lvl2pPr>
          </a:lstStyle>
          <a:p>
            <a:pPr lvl="0"/>
            <a:r>
              <a:rPr lang="en-US" dirty="0"/>
              <a:t>First Last Name</a:t>
            </a:r>
            <a:endParaRPr lang="en-CA" dirty="0"/>
          </a:p>
        </p:txBody>
      </p:sp>
      <p:sp>
        <p:nvSpPr>
          <p:cNvPr id="23" name="Text Placeholder 20"/>
          <p:cNvSpPr>
            <a:spLocks noGrp="1"/>
          </p:cNvSpPr>
          <p:nvPr>
            <p:ph type="body" sz="quarter" idx="19" hasCustomPrompt="1"/>
          </p:nvPr>
        </p:nvSpPr>
        <p:spPr>
          <a:xfrm>
            <a:off x="1199455" y="3376267"/>
            <a:ext cx="2582323" cy="299685"/>
          </a:xfrm>
          <a:prstGeom prst="rect">
            <a:avLst/>
          </a:prstGeom>
        </p:spPr>
        <p:txBody>
          <a:bodyPr/>
          <a:lstStyle>
            <a:lvl1pPr marL="0" indent="0" algn="ctr">
              <a:buNone/>
              <a:defRPr sz="1300" b="1">
                <a:solidFill>
                  <a:schemeClr val="bg1"/>
                </a:solidFill>
                <a:latin typeface="+mj-lt"/>
                <a:ea typeface="Calibri" panose="020F0502020204030204" pitchFamily="34" charset="0"/>
                <a:cs typeface="Calibri" panose="020F0502020204030204" pitchFamily="34" charset="0"/>
              </a:defRPr>
            </a:lvl1pPr>
          </a:lstStyle>
          <a:p>
            <a:pPr lvl="0"/>
            <a:r>
              <a:rPr lang="en-US" dirty="0"/>
              <a:t>JOB TITLE</a:t>
            </a:r>
            <a:endParaRPr lang="en-CA" dirty="0"/>
          </a:p>
        </p:txBody>
      </p:sp>
      <p:sp>
        <p:nvSpPr>
          <p:cNvPr id="24" name="Text Placeholder 20"/>
          <p:cNvSpPr>
            <a:spLocks noGrp="1"/>
          </p:cNvSpPr>
          <p:nvPr>
            <p:ph type="body" sz="quarter" idx="20" hasCustomPrompt="1"/>
          </p:nvPr>
        </p:nvSpPr>
        <p:spPr>
          <a:xfrm>
            <a:off x="1199455" y="3960934"/>
            <a:ext cx="2582323" cy="148428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aseline="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Replace with write up of job description. </a:t>
            </a:r>
            <a:r>
              <a:rPr lang="en-CA" sz="1400" dirty="0"/>
              <a:t>Lorem ipsum dolor sit </a:t>
            </a:r>
            <a:r>
              <a:rPr lang="en-CA" sz="1400" dirty="0" err="1"/>
              <a:t>amet</a:t>
            </a:r>
            <a:r>
              <a:rPr lang="en-CA" sz="1400" dirty="0"/>
              <a:t>, </a:t>
            </a:r>
            <a:r>
              <a:rPr lang="en-CA" sz="1400" dirty="0" err="1"/>
              <a:t>consectetur</a:t>
            </a:r>
            <a:r>
              <a:rPr lang="en-CA" sz="1400" dirty="0"/>
              <a:t> </a:t>
            </a:r>
            <a:r>
              <a:rPr lang="en-CA" sz="1400" dirty="0" err="1"/>
              <a:t>adipiscing</a:t>
            </a:r>
            <a:r>
              <a:rPr lang="en-CA" sz="1400" dirty="0"/>
              <a:t> </a:t>
            </a:r>
            <a:r>
              <a:rPr lang="en-CA" sz="1400" dirty="0" err="1"/>
              <a:t>elit</a:t>
            </a:r>
            <a:r>
              <a:rPr lang="en-CA" sz="1400" dirty="0"/>
              <a:t>, </a:t>
            </a:r>
            <a:r>
              <a:rPr lang="en-CA" sz="1400" dirty="0" err="1"/>
              <a:t>sed</a:t>
            </a:r>
            <a:r>
              <a:rPr lang="en-CA" sz="1400" dirty="0"/>
              <a:t> do </a:t>
            </a:r>
            <a:r>
              <a:rPr lang="en-CA" sz="1400" dirty="0" err="1"/>
              <a:t>eiusmod</a:t>
            </a:r>
            <a:r>
              <a:rPr lang="en-CA" sz="1400" dirty="0"/>
              <a:t> </a:t>
            </a:r>
            <a:r>
              <a:rPr lang="en-CA" sz="1400" dirty="0" err="1"/>
              <a:t>tempor</a:t>
            </a:r>
            <a:r>
              <a:rPr lang="en-CA" sz="1400" dirty="0"/>
              <a:t> </a:t>
            </a:r>
            <a:r>
              <a:rPr lang="en-CA" sz="1400" dirty="0" err="1"/>
              <a:t>incididunt</a:t>
            </a:r>
            <a:r>
              <a:rPr lang="en-CA" sz="1400" dirty="0"/>
              <a:t> </a:t>
            </a:r>
            <a:r>
              <a:rPr lang="en-CA" sz="1400" dirty="0" err="1"/>
              <a:t>ut</a:t>
            </a:r>
            <a:r>
              <a:rPr lang="en-CA" sz="1400" dirty="0"/>
              <a:t> </a:t>
            </a:r>
            <a:r>
              <a:rPr lang="en-CA" sz="1400" dirty="0" err="1"/>
              <a:t>labore</a:t>
            </a:r>
            <a:r>
              <a:rPr lang="en-CA" sz="1400" dirty="0"/>
              <a:t> et </a:t>
            </a:r>
            <a:r>
              <a:rPr lang="en-CA" sz="1400" dirty="0" err="1"/>
              <a:t>dolore</a:t>
            </a:r>
            <a:r>
              <a:rPr lang="en-CA" sz="1400" dirty="0"/>
              <a:t> magna </a:t>
            </a:r>
            <a:r>
              <a:rPr lang="en-CA" sz="1400" dirty="0" err="1"/>
              <a:t>aliqua</a:t>
            </a:r>
            <a:r>
              <a:rPr lang="en-CA" sz="1400" dirty="0"/>
              <a:t>. </a:t>
            </a:r>
            <a:endParaRPr lang="en-US" sz="1000" b="1" dirty="0"/>
          </a:p>
          <a:p>
            <a:pPr lvl="0"/>
            <a:endParaRPr lang="en-US" dirty="0"/>
          </a:p>
        </p:txBody>
      </p:sp>
      <p:sp>
        <p:nvSpPr>
          <p:cNvPr id="26" name="Text Placeholder 20"/>
          <p:cNvSpPr>
            <a:spLocks noGrp="1"/>
          </p:cNvSpPr>
          <p:nvPr>
            <p:ph type="body" sz="quarter" idx="22" hasCustomPrompt="1"/>
          </p:nvPr>
        </p:nvSpPr>
        <p:spPr>
          <a:xfrm>
            <a:off x="4799856" y="3376267"/>
            <a:ext cx="2582323" cy="299685"/>
          </a:xfrm>
          <a:prstGeom prst="rect">
            <a:avLst/>
          </a:prstGeom>
        </p:spPr>
        <p:txBody>
          <a:bodyPr/>
          <a:lstStyle>
            <a:lvl1pPr marL="0" indent="0" algn="ctr">
              <a:buNone/>
              <a:defRPr sz="1300" b="1">
                <a:solidFill>
                  <a:schemeClr val="bg1"/>
                </a:solidFill>
                <a:latin typeface="+mj-lt"/>
                <a:ea typeface="Calibri" panose="020F0502020204030204" pitchFamily="34" charset="0"/>
                <a:cs typeface="Calibri" panose="020F0502020204030204" pitchFamily="34" charset="0"/>
              </a:defRPr>
            </a:lvl1pPr>
          </a:lstStyle>
          <a:p>
            <a:pPr lvl="0"/>
            <a:r>
              <a:rPr lang="en-US" dirty="0"/>
              <a:t>JOB TITLE</a:t>
            </a:r>
            <a:endParaRPr lang="en-CA" dirty="0"/>
          </a:p>
        </p:txBody>
      </p:sp>
      <p:sp>
        <p:nvSpPr>
          <p:cNvPr id="27" name="Text Placeholder 20"/>
          <p:cNvSpPr>
            <a:spLocks noGrp="1"/>
          </p:cNvSpPr>
          <p:nvPr>
            <p:ph type="body" sz="quarter" idx="23" hasCustomPrompt="1"/>
          </p:nvPr>
        </p:nvSpPr>
        <p:spPr>
          <a:xfrm>
            <a:off x="4799856" y="3960934"/>
            <a:ext cx="2582323" cy="148428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aseline="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Replace with write up of job description. </a:t>
            </a:r>
            <a:r>
              <a:rPr lang="en-CA" sz="1400" dirty="0"/>
              <a:t>Lorem ipsum dolor sit </a:t>
            </a:r>
            <a:r>
              <a:rPr lang="en-CA" sz="1400" dirty="0" err="1"/>
              <a:t>amet</a:t>
            </a:r>
            <a:r>
              <a:rPr lang="en-CA" sz="1400" dirty="0"/>
              <a:t>, </a:t>
            </a:r>
            <a:r>
              <a:rPr lang="en-CA" sz="1400" dirty="0" err="1"/>
              <a:t>consectetur</a:t>
            </a:r>
            <a:r>
              <a:rPr lang="en-CA" sz="1400" dirty="0"/>
              <a:t> </a:t>
            </a:r>
            <a:r>
              <a:rPr lang="en-CA" sz="1400" dirty="0" err="1"/>
              <a:t>adipiscing</a:t>
            </a:r>
            <a:r>
              <a:rPr lang="en-CA" sz="1400" dirty="0"/>
              <a:t> </a:t>
            </a:r>
            <a:r>
              <a:rPr lang="en-CA" sz="1400" dirty="0" err="1"/>
              <a:t>elit</a:t>
            </a:r>
            <a:r>
              <a:rPr lang="en-CA" sz="1400" dirty="0"/>
              <a:t>, </a:t>
            </a:r>
            <a:r>
              <a:rPr lang="en-CA" sz="1400" dirty="0" err="1"/>
              <a:t>sed</a:t>
            </a:r>
            <a:r>
              <a:rPr lang="en-CA" sz="1400" dirty="0"/>
              <a:t> do </a:t>
            </a:r>
            <a:r>
              <a:rPr lang="en-CA" sz="1400" dirty="0" err="1"/>
              <a:t>eiusmod</a:t>
            </a:r>
            <a:r>
              <a:rPr lang="en-CA" sz="1400" dirty="0"/>
              <a:t> </a:t>
            </a:r>
            <a:r>
              <a:rPr lang="en-CA" sz="1400" dirty="0" err="1"/>
              <a:t>tempor</a:t>
            </a:r>
            <a:r>
              <a:rPr lang="en-CA" sz="1400" dirty="0"/>
              <a:t> </a:t>
            </a:r>
            <a:r>
              <a:rPr lang="en-CA" sz="1400" dirty="0" err="1"/>
              <a:t>incididunt</a:t>
            </a:r>
            <a:r>
              <a:rPr lang="en-CA" sz="1400" dirty="0"/>
              <a:t> </a:t>
            </a:r>
            <a:r>
              <a:rPr lang="en-CA" sz="1400" dirty="0" err="1"/>
              <a:t>ut</a:t>
            </a:r>
            <a:r>
              <a:rPr lang="en-CA" sz="1400" dirty="0"/>
              <a:t> </a:t>
            </a:r>
            <a:r>
              <a:rPr lang="en-CA" sz="1400" dirty="0" err="1"/>
              <a:t>labore</a:t>
            </a:r>
            <a:r>
              <a:rPr lang="en-CA" sz="1400" dirty="0"/>
              <a:t> et </a:t>
            </a:r>
            <a:r>
              <a:rPr lang="en-CA" sz="1400" dirty="0" err="1"/>
              <a:t>dolore</a:t>
            </a:r>
            <a:r>
              <a:rPr lang="en-CA" sz="1400" dirty="0"/>
              <a:t> magna </a:t>
            </a:r>
            <a:r>
              <a:rPr lang="en-CA" sz="1400" dirty="0" err="1"/>
              <a:t>aliqua</a:t>
            </a:r>
            <a:r>
              <a:rPr lang="en-CA" sz="1400" dirty="0"/>
              <a:t>. </a:t>
            </a:r>
            <a:endParaRPr lang="en-US" sz="1000" b="1" dirty="0"/>
          </a:p>
          <a:p>
            <a:pPr lvl="0"/>
            <a:endParaRPr lang="en-US" dirty="0"/>
          </a:p>
        </p:txBody>
      </p:sp>
      <p:sp>
        <p:nvSpPr>
          <p:cNvPr id="29" name="Text Placeholder 20"/>
          <p:cNvSpPr>
            <a:spLocks noGrp="1"/>
          </p:cNvSpPr>
          <p:nvPr>
            <p:ph type="body" sz="quarter" idx="25" hasCustomPrompt="1"/>
          </p:nvPr>
        </p:nvSpPr>
        <p:spPr>
          <a:xfrm>
            <a:off x="8400256" y="3376267"/>
            <a:ext cx="2582323" cy="299685"/>
          </a:xfrm>
          <a:prstGeom prst="rect">
            <a:avLst/>
          </a:prstGeom>
        </p:spPr>
        <p:txBody>
          <a:bodyPr/>
          <a:lstStyle>
            <a:lvl1pPr marL="0" indent="0" algn="ctr">
              <a:buNone/>
              <a:defRPr sz="1300" b="1">
                <a:solidFill>
                  <a:schemeClr val="bg1"/>
                </a:solidFill>
                <a:latin typeface="+mj-lt"/>
                <a:ea typeface="Calibri" panose="020F0502020204030204" pitchFamily="34" charset="0"/>
                <a:cs typeface="Calibri" panose="020F0502020204030204" pitchFamily="34" charset="0"/>
              </a:defRPr>
            </a:lvl1pPr>
          </a:lstStyle>
          <a:p>
            <a:pPr lvl="0"/>
            <a:r>
              <a:rPr lang="en-US" dirty="0"/>
              <a:t>JOB TITLE</a:t>
            </a:r>
            <a:endParaRPr lang="en-CA" dirty="0"/>
          </a:p>
        </p:txBody>
      </p:sp>
      <p:sp>
        <p:nvSpPr>
          <p:cNvPr id="30" name="Text Placeholder 20"/>
          <p:cNvSpPr>
            <a:spLocks noGrp="1"/>
          </p:cNvSpPr>
          <p:nvPr>
            <p:ph type="body" sz="quarter" idx="26" hasCustomPrompt="1"/>
          </p:nvPr>
        </p:nvSpPr>
        <p:spPr>
          <a:xfrm>
            <a:off x="8400256" y="3960934"/>
            <a:ext cx="2582323" cy="148428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aseline="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Replace with write up of job description. </a:t>
            </a:r>
            <a:r>
              <a:rPr lang="en-CA" sz="1400" dirty="0"/>
              <a:t>Lorem ipsum dolor sit </a:t>
            </a:r>
            <a:r>
              <a:rPr lang="en-CA" sz="1400" dirty="0" err="1"/>
              <a:t>amet</a:t>
            </a:r>
            <a:r>
              <a:rPr lang="en-CA" sz="1400" dirty="0"/>
              <a:t>, </a:t>
            </a:r>
            <a:r>
              <a:rPr lang="en-CA" sz="1400" dirty="0" err="1"/>
              <a:t>consectetur</a:t>
            </a:r>
            <a:r>
              <a:rPr lang="en-CA" sz="1400" dirty="0"/>
              <a:t> </a:t>
            </a:r>
            <a:r>
              <a:rPr lang="en-CA" sz="1400" dirty="0" err="1"/>
              <a:t>adipiscing</a:t>
            </a:r>
            <a:r>
              <a:rPr lang="en-CA" sz="1400" dirty="0"/>
              <a:t> </a:t>
            </a:r>
            <a:r>
              <a:rPr lang="en-CA" sz="1400" dirty="0" err="1"/>
              <a:t>elit</a:t>
            </a:r>
            <a:r>
              <a:rPr lang="en-CA" sz="1400" dirty="0"/>
              <a:t>, </a:t>
            </a:r>
            <a:r>
              <a:rPr lang="en-CA" sz="1400" dirty="0" err="1"/>
              <a:t>sed</a:t>
            </a:r>
            <a:r>
              <a:rPr lang="en-CA" sz="1400" dirty="0"/>
              <a:t> do </a:t>
            </a:r>
            <a:r>
              <a:rPr lang="en-CA" sz="1400" dirty="0" err="1"/>
              <a:t>eiusmod</a:t>
            </a:r>
            <a:r>
              <a:rPr lang="en-CA" sz="1400" dirty="0"/>
              <a:t> </a:t>
            </a:r>
            <a:r>
              <a:rPr lang="en-CA" sz="1400" dirty="0" err="1"/>
              <a:t>tempor</a:t>
            </a:r>
            <a:r>
              <a:rPr lang="en-CA" sz="1400" dirty="0"/>
              <a:t> </a:t>
            </a:r>
            <a:r>
              <a:rPr lang="en-CA" sz="1400" dirty="0" err="1"/>
              <a:t>incididunt</a:t>
            </a:r>
            <a:r>
              <a:rPr lang="en-CA" sz="1400" dirty="0"/>
              <a:t> </a:t>
            </a:r>
            <a:r>
              <a:rPr lang="en-CA" sz="1400" dirty="0" err="1"/>
              <a:t>ut</a:t>
            </a:r>
            <a:r>
              <a:rPr lang="en-CA" sz="1400" dirty="0"/>
              <a:t> </a:t>
            </a:r>
            <a:r>
              <a:rPr lang="en-CA" sz="1400" dirty="0" err="1"/>
              <a:t>labore</a:t>
            </a:r>
            <a:r>
              <a:rPr lang="en-CA" sz="1400" dirty="0"/>
              <a:t> et </a:t>
            </a:r>
            <a:r>
              <a:rPr lang="en-CA" sz="1400" dirty="0" err="1"/>
              <a:t>dolore</a:t>
            </a:r>
            <a:r>
              <a:rPr lang="en-CA" sz="1400" dirty="0"/>
              <a:t> magna </a:t>
            </a:r>
            <a:r>
              <a:rPr lang="en-CA" sz="1400" dirty="0" err="1"/>
              <a:t>aliqua</a:t>
            </a:r>
            <a:r>
              <a:rPr lang="en-CA" sz="1400" dirty="0"/>
              <a:t>. </a:t>
            </a:r>
            <a:endParaRPr lang="en-US" sz="1000" b="1" dirty="0"/>
          </a:p>
          <a:p>
            <a:pPr lvl="0"/>
            <a:endParaRPr lang="en-US" dirty="0"/>
          </a:p>
        </p:txBody>
      </p:sp>
      <p:sp>
        <p:nvSpPr>
          <p:cNvPr id="20" name="Text Placeholder 20"/>
          <p:cNvSpPr>
            <a:spLocks noGrp="1"/>
          </p:cNvSpPr>
          <p:nvPr>
            <p:ph type="body" sz="quarter" idx="27" hasCustomPrompt="1"/>
          </p:nvPr>
        </p:nvSpPr>
        <p:spPr>
          <a:xfrm>
            <a:off x="4799855" y="2935127"/>
            <a:ext cx="2582324" cy="361176"/>
          </a:xfrm>
          <a:prstGeom prst="rect">
            <a:avLst/>
          </a:prstGeom>
        </p:spPr>
        <p:txBody>
          <a:bodyPr/>
          <a:lstStyle>
            <a:lvl1pPr marL="0" indent="0" algn="ctr">
              <a:buNone/>
              <a:defRPr sz="2400" u="sng" baseline="0">
                <a:solidFill>
                  <a:schemeClr val="bg1"/>
                </a:solidFill>
                <a:uFill>
                  <a:solidFill>
                    <a:schemeClr val="accent1"/>
                  </a:solidFill>
                </a:uFill>
              </a:defRPr>
            </a:lvl1pPr>
            <a:lvl2pPr marL="457200" indent="0">
              <a:buNone/>
              <a:defRPr/>
            </a:lvl2pPr>
          </a:lstStyle>
          <a:p>
            <a:pPr lvl="0"/>
            <a:r>
              <a:rPr lang="en-US" dirty="0"/>
              <a:t>First Last Name</a:t>
            </a:r>
            <a:endParaRPr lang="en-CA" dirty="0"/>
          </a:p>
        </p:txBody>
      </p:sp>
      <p:sp>
        <p:nvSpPr>
          <p:cNvPr id="21" name="Text Placeholder 20"/>
          <p:cNvSpPr>
            <a:spLocks noGrp="1"/>
          </p:cNvSpPr>
          <p:nvPr>
            <p:ph type="body" sz="quarter" idx="28" hasCustomPrompt="1"/>
          </p:nvPr>
        </p:nvSpPr>
        <p:spPr>
          <a:xfrm>
            <a:off x="8409359" y="2935127"/>
            <a:ext cx="2582324" cy="361176"/>
          </a:xfrm>
          <a:prstGeom prst="rect">
            <a:avLst/>
          </a:prstGeom>
        </p:spPr>
        <p:txBody>
          <a:bodyPr/>
          <a:lstStyle>
            <a:lvl1pPr marL="0" indent="0" algn="ctr">
              <a:buNone/>
              <a:defRPr sz="2400" u="sng" baseline="0">
                <a:solidFill>
                  <a:schemeClr val="bg1"/>
                </a:solidFill>
                <a:uFill>
                  <a:solidFill>
                    <a:schemeClr val="accent1"/>
                  </a:solidFill>
                </a:uFill>
              </a:defRPr>
            </a:lvl1pPr>
            <a:lvl2pPr marL="457200" indent="0">
              <a:buNone/>
              <a:defRPr/>
            </a:lvl2pPr>
          </a:lstStyle>
          <a:p>
            <a:pPr lvl="0"/>
            <a:r>
              <a:rPr lang="en-US" dirty="0"/>
              <a:t>First Last Name</a:t>
            </a:r>
            <a:endParaRPr lang="en-CA" dirty="0"/>
          </a:p>
        </p:txBody>
      </p:sp>
    </p:spTree>
    <p:extLst>
      <p:ext uri="{BB962C8B-B14F-4D97-AF65-F5344CB8AC3E}">
        <p14:creationId xmlns:p14="http://schemas.microsoft.com/office/powerpoint/2010/main" val="2800943455"/>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ph 0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9670" y="518666"/>
            <a:ext cx="4166170" cy="521915"/>
          </a:xfrm>
        </p:spPr>
        <p:txBody>
          <a:bodyPr/>
          <a:lstStyle>
            <a:lvl1pPr>
              <a:defRPr/>
            </a:lvl1pPr>
          </a:lstStyle>
          <a:p>
            <a:r>
              <a:rPr lang="en-US" dirty="0"/>
              <a:t>Click To Edit Title</a:t>
            </a:r>
            <a:endParaRPr lang="en-CA" dirty="0"/>
          </a:p>
        </p:txBody>
      </p:sp>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38" name="Content Placeholder 2"/>
          <p:cNvSpPr>
            <a:spLocks noGrp="1"/>
          </p:cNvSpPr>
          <p:nvPr>
            <p:ph idx="14"/>
          </p:nvPr>
        </p:nvSpPr>
        <p:spPr>
          <a:xfrm>
            <a:off x="489670" y="2005012"/>
            <a:ext cx="5174282" cy="3577704"/>
          </a:xfrm>
          <a:prstGeom prst="rect">
            <a:avLst/>
          </a:prstGeom>
        </p:spPr>
        <p:txBody>
          <a:bodyPr/>
          <a:lstStyle>
            <a:lvl1pPr>
              <a:defRPr sz="2400" i="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0" name="Chart Placeholder 39"/>
          <p:cNvSpPr>
            <a:spLocks noGrp="1"/>
          </p:cNvSpPr>
          <p:nvPr>
            <p:ph type="chart" sz="quarter" idx="15"/>
          </p:nvPr>
        </p:nvSpPr>
        <p:spPr>
          <a:xfrm>
            <a:off x="5880100" y="518666"/>
            <a:ext cx="4824413" cy="5064050"/>
          </a:xfrm>
          <a:prstGeom prst="rect">
            <a:avLst/>
          </a:prstGeom>
        </p:spPr>
        <p:txBody>
          <a:bodyPr/>
          <a:lstStyle/>
          <a:p>
            <a:endParaRPr lang="en-CA" dirty="0"/>
          </a:p>
        </p:txBody>
      </p:sp>
    </p:spTree>
    <p:extLst>
      <p:ext uri="{BB962C8B-B14F-4D97-AF65-F5344CB8AC3E}">
        <p14:creationId xmlns:p14="http://schemas.microsoft.com/office/powerpoint/2010/main" val="12009921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ph 0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9670" y="518666"/>
            <a:ext cx="4166170" cy="521915"/>
          </a:xfrm>
        </p:spPr>
        <p:txBody>
          <a:bodyPr/>
          <a:lstStyle>
            <a:lvl1pPr>
              <a:defRPr/>
            </a:lvl1pPr>
          </a:lstStyle>
          <a:p>
            <a:r>
              <a:rPr lang="en-US" dirty="0"/>
              <a:t>Click To Edit Title</a:t>
            </a:r>
            <a:endParaRPr lang="en-CA" dirty="0"/>
          </a:p>
        </p:txBody>
      </p:sp>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sp>
        <p:nvSpPr>
          <p:cNvPr id="8" name="Content Placeholder 2"/>
          <p:cNvSpPr>
            <a:spLocks noGrp="1"/>
          </p:cNvSpPr>
          <p:nvPr>
            <p:ph idx="14"/>
          </p:nvPr>
        </p:nvSpPr>
        <p:spPr>
          <a:xfrm>
            <a:off x="489670" y="2005012"/>
            <a:ext cx="5174282" cy="3577704"/>
          </a:xfrm>
          <a:prstGeom prst="rect">
            <a:avLst/>
          </a:prstGeom>
        </p:spPr>
        <p:txBody>
          <a:bodyPr/>
          <a:lstStyle>
            <a:lvl1pPr>
              <a:defRPr sz="2400" i="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 name="Chart Placeholder 39">
            <a:extLst>
              <a:ext uri="{FF2B5EF4-FFF2-40B4-BE49-F238E27FC236}">
                <a16:creationId xmlns:a16="http://schemas.microsoft.com/office/drawing/2014/main" id="{2B3EFCAD-92A9-67A3-77FB-2F64C12B9CF5}"/>
              </a:ext>
            </a:extLst>
          </p:cNvPr>
          <p:cNvSpPr>
            <a:spLocks noGrp="1"/>
          </p:cNvSpPr>
          <p:nvPr>
            <p:ph type="chart" sz="quarter" idx="15"/>
          </p:nvPr>
        </p:nvSpPr>
        <p:spPr>
          <a:xfrm>
            <a:off x="5880100" y="518666"/>
            <a:ext cx="4824413" cy="5064050"/>
          </a:xfrm>
          <a:prstGeom prst="rect">
            <a:avLst/>
          </a:prstGeom>
        </p:spPr>
        <p:txBody>
          <a:bodyPr/>
          <a:lstStyle/>
          <a:p>
            <a:endParaRPr lang="en-CA" dirty="0"/>
          </a:p>
        </p:txBody>
      </p:sp>
    </p:spTree>
    <p:extLst>
      <p:ext uri="{BB962C8B-B14F-4D97-AF65-F5344CB8AC3E}">
        <p14:creationId xmlns:p14="http://schemas.microsoft.com/office/powerpoint/2010/main" val="108791723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9670" y="518666"/>
            <a:ext cx="3086050" cy="521915"/>
          </a:xfrm>
        </p:spPr>
        <p:txBody>
          <a:bodyPr/>
          <a:lstStyle>
            <a:lvl1pPr>
              <a:defRPr baseline="0"/>
            </a:lvl1pPr>
          </a:lstStyle>
          <a:p>
            <a:r>
              <a:rPr lang="en-US" dirty="0"/>
              <a:t>About Our Company</a:t>
            </a:r>
            <a:endParaRPr lang="en-CA" dirty="0"/>
          </a:p>
        </p:txBody>
      </p:sp>
      <p:sp>
        <p:nvSpPr>
          <p:cNvPr id="5" name="Footer Placeholder 4"/>
          <p:cNvSpPr>
            <a:spLocks noGrp="1"/>
          </p:cNvSpPr>
          <p:nvPr>
            <p:ph type="ftr" sz="quarter" idx="11"/>
          </p:nvPr>
        </p:nvSpPr>
        <p:spPr/>
        <p:txBody>
          <a:bodyPr/>
          <a:lstStyle/>
          <a:p>
            <a:r>
              <a:rPr lang="en-CA"/>
              <a:t>Presentation Title</a:t>
            </a:r>
            <a:endParaRPr lang="en-CA" dirty="0"/>
          </a:p>
        </p:txBody>
      </p:sp>
      <p:sp>
        <p:nvSpPr>
          <p:cNvPr id="6" name="Slide Number Placeholder 5"/>
          <p:cNvSpPr>
            <a:spLocks noGrp="1"/>
          </p:cNvSpPr>
          <p:nvPr>
            <p:ph type="sldNum" sz="quarter" idx="12"/>
          </p:nvPr>
        </p:nvSpPr>
        <p:spPr/>
        <p:txBody>
          <a:bodyPr/>
          <a:lstStyle/>
          <a:p>
            <a:fld id="{3362B39D-056A-45B5-805B-411DCD3ED69C}" type="slidenum">
              <a:rPr lang="en-CA" smtClean="0"/>
              <a:t>‹#›</a:t>
            </a:fld>
            <a:endParaRPr lang="en-CA"/>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3752" y="188640"/>
            <a:ext cx="6840760" cy="5762270"/>
          </a:xfrm>
          <a:prstGeom prst="rect">
            <a:avLst/>
          </a:prstGeom>
        </p:spPr>
      </p:pic>
      <p:sp>
        <p:nvSpPr>
          <p:cNvPr id="9" name="Content Placeholder 2"/>
          <p:cNvSpPr>
            <a:spLocks noGrp="1"/>
          </p:cNvSpPr>
          <p:nvPr>
            <p:ph idx="14"/>
          </p:nvPr>
        </p:nvSpPr>
        <p:spPr>
          <a:xfrm>
            <a:off x="489670" y="2005012"/>
            <a:ext cx="3446090" cy="3577704"/>
          </a:xfrm>
          <a:prstGeom prst="rect">
            <a:avLst/>
          </a:prstGeom>
        </p:spPr>
        <p:txBody>
          <a:bodyPr/>
          <a:lstStyle>
            <a:lvl1pPr>
              <a:defRPr sz="2400" i="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0795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1"/>
          <p:cNvSpPr>
            <a:spLocks noGrp="1"/>
          </p:cNvSpPr>
          <p:nvPr>
            <p:ph type="title"/>
          </p:nvPr>
        </p:nvSpPr>
        <p:spPr>
          <a:xfrm>
            <a:off x="478281" y="269433"/>
            <a:ext cx="9261142" cy="687498"/>
          </a:xfrm>
          <a:prstGeom prst="rect">
            <a:avLst/>
          </a:prstGeom>
        </p:spPr>
        <p:txBody>
          <a:bodyPr/>
          <a:lstStyle>
            <a:lvl1pPr>
              <a:defRPr>
                <a:latin typeface="Franklin Gothic Medium" panose="020B0603020102020204" pitchFamily="34" charset="0"/>
              </a:defRPr>
            </a:lvl1pPr>
          </a:lstStyle>
          <a:p>
            <a:r>
              <a:rPr lang="en-US" dirty="0"/>
              <a:t>Click to edit Master title style</a:t>
            </a:r>
            <a:endParaRPr lang="en-CA" dirty="0"/>
          </a:p>
        </p:txBody>
      </p:sp>
      <p:sp>
        <p:nvSpPr>
          <p:cNvPr id="5" name="Text Placeholder 2"/>
          <p:cNvSpPr>
            <a:spLocks noGrp="1"/>
          </p:cNvSpPr>
          <p:nvPr>
            <p:ph type="body" sz="quarter" idx="11"/>
          </p:nvPr>
        </p:nvSpPr>
        <p:spPr>
          <a:xfrm>
            <a:off x="6326372" y="1074589"/>
            <a:ext cx="5202571" cy="4837112"/>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Text Placeholder 2"/>
          <p:cNvSpPr>
            <a:spLocks noGrp="1"/>
          </p:cNvSpPr>
          <p:nvPr>
            <p:ph type="body" sz="quarter" idx="12"/>
          </p:nvPr>
        </p:nvSpPr>
        <p:spPr>
          <a:xfrm>
            <a:off x="662762" y="1074589"/>
            <a:ext cx="5202571" cy="4837112"/>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92746892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52623"/>
            <a:ext cx="10515600" cy="4859080"/>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Title 1"/>
          <p:cNvSpPr>
            <a:spLocks noGrp="1"/>
          </p:cNvSpPr>
          <p:nvPr>
            <p:ph type="title"/>
          </p:nvPr>
        </p:nvSpPr>
        <p:spPr>
          <a:xfrm>
            <a:off x="478281" y="269433"/>
            <a:ext cx="9261142" cy="687498"/>
          </a:xfrm>
          <a:prstGeom prst="rect">
            <a:avLst/>
          </a:prstGeom>
        </p:spPr>
        <p:txBody>
          <a:bodyPr/>
          <a:lstStyle>
            <a:lvl1pPr>
              <a:defRPr>
                <a:latin typeface="Franklin Gothic Medium" panose="020B0603020102020204"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116685906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63256"/>
            <a:ext cx="5181600" cy="4869711"/>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172200" y="1063256"/>
            <a:ext cx="5181600" cy="4869711"/>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itle 1"/>
          <p:cNvSpPr>
            <a:spLocks noGrp="1"/>
          </p:cNvSpPr>
          <p:nvPr>
            <p:ph type="title"/>
          </p:nvPr>
        </p:nvSpPr>
        <p:spPr>
          <a:xfrm>
            <a:off x="478281" y="269433"/>
            <a:ext cx="9261142" cy="687498"/>
          </a:xfrm>
          <a:prstGeom prst="rect">
            <a:avLst/>
          </a:prstGeom>
        </p:spPr>
        <p:txBody>
          <a:bodyPr/>
          <a:lstStyle>
            <a:lvl1pPr>
              <a:defRPr>
                <a:latin typeface="Franklin Gothic Medium" panose="020B0603020102020204"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204288090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8281" y="269433"/>
            <a:ext cx="9261142" cy="687498"/>
          </a:xfrm>
          <a:prstGeom prst="rect">
            <a:avLst/>
          </a:prstGeom>
        </p:spPr>
        <p:txBody>
          <a:bodyPr/>
          <a:lstStyle>
            <a:lvl1pPr>
              <a:defRPr>
                <a:latin typeface="Franklin Gothic Medium" panose="020B0603020102020204"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839788" y="1059820"/>
            <a:ext cx="5157787" cy="823912"/>
          </a:xfrm>
          <a:prstGeom prst="rect">
            <a:avLst/>
          </a:prstGeom>
        </p:spPr>
        <p:txBody>
          <a:bodyPr anchor="b"/>
          <a:lstStyle>
            <a:lvl1pPr marL="0" indent="0">
              <a:buNone/>
              <a:defRPr sz="2400" b="1">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1986621"/>
            <a:ext cx="5157787" cy="3925081"/>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6172200" y="1041992"/>
            <a:ext cx="5183188" cy="841740"/>
          </a:xfrm>
          <a:prstGeom prst="rect">
            <a:avLst/>
          </a:prstGeom>
        </p:spPr>
        <p:txBody>
          <a:bodyPr anchor="b"/>
          <a:lstStyle>
            <a:lvl1pPr marL="0" indent="0">
              <a:buNone/>
              <a:defRPr sz="2400" b="1">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1968793"/>
            <a:ext cx="5183188" cy="3942909"/>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20406444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052623"/>
            <a:ext cx="6172200" cy="4816549"/>
          </a:xfrm>
          <a:prstGeom prst="rect">
            <a:avLst/>
          </a:prstGeom>
        </p:spPr>
        <p:txBody>
          <a:bodyPr/>
          <a:lstStyle>
            <a:lvl1pPr>
              <a:defRPr sz="3200">
                <a:latin typeface="Franklin Gothic Book" panose="020B0503020102020204" pitchFamily="34" charset="0"/>
              </a:defRPr>
            </a:lvl1pPr>
            <a:lvl2pPr>
              <a:defRPr sz="2800">
                <a:latin typeface="Franklin Gothic Book" panose="020B0503020102020204" pitchFamily="34" charset="0"/>
              </a:defRPr>
            </a:lvl2pPr>
            <a:lvl3pPr>
              <a:defRPr sz="24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839788" y="1052623"/>
            <a:ext cx="3932237" cy="4816549"/>
          </a:xfrm>
          <a:prstGeom prst="rect">
            <a:avLst/>
          </a:prstGeo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1"/>
          <p:cNvSpPr>
            <a:spLocks noGrp="1"/>
          </p:cNvSpPr>
          <p:nvPr>
            <p:ph type="title"/>
          </p:nvPr>
        </p:nvSpPr>
        <p:spPr>
          <a:xfrm>
            <a:off x="478281" y="269433"/>
            <a:ext cx="9261142" cy="687498"/>
          </a:xfrm>
          <a:prstGeom prst="rect">
            <a:avLst/>
          </a:prstGeom>
        </p:spPr>
        <p:txBody>
          <a:bodyPr/>
          <a:lstStyle>
            <a:lvl1pPr>
              <a:defRPr>
                <a:latin typeface="Franklin Gothic Medium" panose="020B0603020102020204"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31201044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712289" y="1116418"/>
            <a:ext cx="6172200" cy="4816549"/>
          </a:xfrm>
          <a:prstGeom prst="rect">
            <a:avLst/>
          </a:prstGeom>
        </p:spPr>
        <p:txBody>
          <a:bodyPr/>
          <a:lstStyle>
            <a:lvl1pPr>
              <a:defRPr sz="3200">
                <a:latin typeface="Franklin Gothic Book" panose="020B0503020102020204" pitchFamily="34" charset="0"/>
              </a:defRPr>
            </a:lvl1pPr>
            <a:lvl2pPr>
              <a:defRPr sz="2800">
                <a:latin typeface="Franklin Gothic Book" panose="020B0503020102020204" pitchFamily="34" charset="0"/>
              </a:defRPr>
            </a:lvl2pPr>
            <a:lvl3pPr>
              <a:defRPr sz="24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7431974" y="1095153"/>
            <a:ext cx="3932237" cy="4816549"/>
          </a:xfrm>
          <a:prstGeom prst="rect">
            <a:avLst/>
          </a:prstGeo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1"/>
          <p:cNvSpPr>
            <a:spLocks noGrp="1"/>
          </p:cNvSpPr>
          <p:nvPr>
            <p:ph type="title"/>
          </p:nvPr>
        </p:nvSpPr>
        <p:spPr>
          <a:xfrm>
            <a:off x="478281" y="269433"/>
            <a:ext cx="9261142" cy="687498"/>
          </a:xfrm>
          <a:prstGeom prst="rect">
            <a:avLst/>
          </a:prstGeom>
        </p:spPr>
        <p:txBody>
          <a:bodyPr/>
          <a:lstStyle>
            <a:lvl1pPr>
              <a:defRPr>
                <a:latin typeface="Franklin Gothic Medium" panose="020B0603020102020204"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277817664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14.pn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13.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911167"/>
            <a:ext cx="7193902" cy="1950090"/>
          </a:xfrm>
          <a:prstGeom prst="rect">
            <a:avLst/>
          </a:prstGeom>
        </p:spPr>
      </p:pic>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val="0"/>
              </a:ext>
            </a:extLst>
          </a:blip>
          <a:srcRect t="13477" b="19135"/>
          <a:stretch/>
        </p:blipFill>
        <p:spPr>
          <a:xfrm>
            <a:off x="0" y="5999584"/>
            <a:ext cx="12192000" cy="858416"/>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33600" y="-18662"/>
            <a:ext cx="10058400" cy="1571625"/>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1911166"/>
            <a:ext cx="330709" cy="1948453"/>
          </a:xfrm>
          <a:prstGeom prst="rect">
            <a:avLst/>
          </a:prstGeom>
        </p:spPr>
      </p:pic>
    </p:spTree>
    <p:extLst>
      <p:ext uri="{BB962C8B-B14F-4D97-AF65-F5344CB8AC3E}">
        <p14:creationId xmlns:p14="http://schemas.microsoft.com/office/powerpoint/2010/main" val="929034209"/>
      </p:ext>
    </p:extLst>
  </p:cSld>
  <p:clrMap bg1="lt1" tx1="dk1" bg2="lt2" tx2="dk2" accent1="accent1" accent2="accent2" accent3="accent3" accent4="accent4" accent5="accent5" accent6="accent6" hlink="hlink" folHlink="folHlink"/>
  <p:sldLayoutIdLst>
    <p:sldLayoutId id="2147483661" r:id="rId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t="7930" b="7812"/>
          <a:stretch/>
        </p:blipFill>
        <p:spPr>
          <a:xfrm>
            <a:off x="0" y="9525"/>
            <a:ext cx="12192000" cy="6848476"/>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911167"/>
            <a:ext cx="7193902" cy="1950090"/>
          </a:xfrm>
          <a:prstGeom prst="rect">
            <a:avLst/>
          </a:prstGeom>
        </p:spPr>
      </p:pic>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val="0"/>
              </a:ext>
            </a:extLst>
          </a:blip>
          <a:srcRect t="13477" b="19135"/>
          <a:stretch/>
        </p:blipFill>
        <p:spPr>
          <a:xfrm>
            <a:off x="0" y="5999584"/>
            <a:ext cx="12192000" cy="858416"/>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33600" y="0"/>
            <a:ext cx="10058400" cy="1571625"/>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1911166"/>
            <a:ext cx="330709" cy="1950091"/>
          </a:xfrm>
          <a:prstGeom prst="rect">
            <a:avLst/>
          </a:prstGeom>
        </p:spPr>
      </p:pic>
    </p:spTree>
    <p:extLst>
      <p:ext uri="{BB962C8B-B14F-4D97-AF65-F5344CB8AC3E}">
        <p14:creationId xmlns:p14="http://schemas.microsoft.com/office/powerpoint/2010/main" val="125808824"/>
      </p:ext>
    </p:extLst>
  </p:cSld>
  <p:clrMap bg1="lt1" tx1="dk1" bg2="lt2" tx2="dk2" accent1="accent1" accent2="accent2" accent3="accent3" accent4="accent4" accent5="accent5" accent6="accent6" hlink="hlink" folHlink="folHlink"/>
  <p:sldLayoutIdLst>
    <p:sldLayoutId id="2147483663" r:id="rId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0500590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703" r:id="rId10"/>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911167"/>
            <a:ext cx="7193902" cy="1950090"/>
          </a:xfrm>
          <a:prstGeom prst="rect">
            <a:avLst/>
          </a:prstGeom>
        </p:spPr>
      </p:pic>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val="0"/>
              </a:ext>
            </a:extLst>
          </a:blip>
          <a:srcRect t="13477" b="19135"/>
          <a:stretch/>
        </p:blipFill>
        <p:spPr>
          <a:xfrm>
            <a:off x="0" y="5999584"/>
            <a:ext cx="12192000" cy="858416"/>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33600" y="0"/>
            <a:ext cx="10058400" cy="1571625"/>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1911166"/>
            <a:ext cx="330709" cy="1950091"/>
          </a:xfrm>
          <a:prstGeom prst="rect">
            <a:avLst/>
          </a:prstGeom>
        </p:spPr>
      </p:pic>
    </p:spTree>
    <p:extLst>
      <p:ext uri="{BB962C8B-B14F-4D97-AF65-F5344CB8AC3E}">
        <p14:creationId xmlns:p14="http://schemas.microsoft.com/office/powerpoint/2010/main" val="1100160558"/>
      </p:ext>
    </p:extLst>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35360" y="6356350"/>
            <a:ext cx="6408712" cy="365125"/>
          </a:xfrm>
          <a:prstGeom prst="rect">
            <a:avLst/>
          </a:prstGeom>
        </p:spPr>
        <p:txBody>
          <a:bodyPr vert="horz" lIns="91440" tIns="45720" rIns="91440" bIns="45720" rtlCol="0" anchor="t"/>
          <a:lstStyle>
            <a:lvl1pPr algn="l">
              <a:defRPr sz="700">
                <a:solidFill>
                  <a:schemeClr val="tx2"/>
                </a:solidFill>
                <a:latin typeface="Roboto" panose="02000000000000000000" pitchFamily="2" charset="0"/>
                <a:ea typeface="Roboto" panose="02000000000000000000" pitchFamily="2" charset="0"/>
              </a:defRPr>
            </a:lvl1pPr>
          </a:lstStyle>
          <a:p>
            <a:r>
              <a:rPr lang="en-US"/>
              <a:t>Presentation Title</a:t>
            </a:r>
            <a:endParaRPr lang="en-CA" dirty="0"/>
          </a:p>
        </p:txBody>
      </p:sp>
      <p:sp>
        <p:nvSpPr>
          <p:cNvPr id="6" name="Slide Number Placeholder 5"/>
          <p:cNvSpPr>
            <a:spLocks noGrp="1"/>
          </p:cNvSpPr>
          <p:nvPr>
            <p:ph type="sldNum" sz="quarter" idx="4"/>
          </p:nvPr>
        </p:nvSpPr>
        <p:spPr>
          <a:xfrm>
            <a:off x="9121020" y="6356350"/>
            <a:ext cx="2743200" cy="365125"/>
          </a:xfrm>
          <a:prstGeom prst="rect">
            <a:avLst/>
          </a:prstGeom>
        </p:spPr>
        <p:txBody>
          <a:bodyPr vert="horz" lIns="91440" tIns="45720" rIns="91440" bIns="45720" rtlCol="0" anchor="t"/>
          <a:lstStyle>
            <a:lvl1pPr algn="r">
              <a:defRPr sz="700">
                <a:solidFill>
                  <a:schemeClr val="tx2"/>
                </a:solidFill>
                <a:latin typeface="Roboto" panose="02000000000000000000" pitchFamily="2" charset="0"/>
                <a:ea typeface="Roboto" panose="02000000000000000000" pitchFamily="2" charset="0"/>
              </a:defRPr>
            </a:lvl1pPr>
          </a:lstStyle>
          <a:p>
            <a:fld id="{3362B39D-056A-45B5-805B-411DCD3ED69C}" type="slidenum">
              <a:rPr lang="en-CA" smtClean="0"/>
              <a:pPr/>
              <a:t>‹#›</a:t>
            </a:fld>
            <a:endParaRPr lang="en-CA" dirty="0"/>
          </a:p>
        </p:txBody>
      </p:sp>
      <p:cxnSp>
        <p:nvCxnSpPr>
          <p:cNvPr id="8" name="Straight Connector 7"/>
          <p:cNvCxnSpPr/>
          <p:nvPr userDrawn="1"/>
        </p:nvCxnSpPr>
        <p:spPr>
          <a:xfrm>
            <a:off x="335360" y="6237312"/>
            <a:ext cx="1152128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9103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670" y="518666"/>
            <a:ext cx="10515600" cy="521915"/>
          </a:xfrm>
          <a:prstGeom prst="rect">
            <a:avLst/>
          </a:prstGeom>
        </p:spPr>
        <p:txBody>
          <a:bodyPr vert="horz" lIns="91440" tIns="45720" rIns="91440" bIns="45720" rtlCol="0" anchor="t">
            <a:normAutofit/>
          </a:bodyPr>
          <a:lstStyle/>
          <a:p>
            <a:r>
              <a:rPr lang="en-US" dirty="0"/>
              <a:t>Click to edit Master title style</a:t>
            </a:r>
            <a:endParaRPr lang="en-CA" dirty="0"/>
          </a:p>
        </p:txBody>
      </p:sp>
      <p:sp>
        <p:nvSpPr>
          <p:cNvPr id="5" name="Footer Placeholder 4"/>
          <p:cNvSpPr>
            <a:spLocks noGrp="1"/>
          </p:cNvSpPr>
          <p:nvPr>
            <p:ph type="ftr" sz="quarter" idx="3"/>
          </p:nvPr>
        </p:nvSpPr>
        <p:spPr>
          <a:xfrm>
            <a:off x="335360" y="6356350"/>
            <a:ext cx="6408712" cy="365125"/>
          </a:xfrm>
          <a:prstGeom prst="rect">
            <a:avLst/>
          </a:prstGeom>
        </p:spPr>
        <p:txBody>
          <a:bodyPr vert="horz" lIns="91440" tIns="45720" rIns="91440" bIns="45720" rtlCol="0" anchor="t"/>
          <a:lstStyle>
            <a:lvl1pPr algn="l">
              <a:defRPr sz="700">
                <a:solidFill>
                  <a:schemeClr val="tx2"/>
                </a:solidFill>
                <a:latin typeface="Roboto" panose="02000000000000000000" pitchFamily="2" charset="0"/>
                <a:ea typeface="Roboto" panose="02000000000000000000" pitchFamily="2" charset="0"/>
              </a:defRPr>
            </a:lvl1pPr>
          </a:lstStyle>
          <a:p>
            <a:r>
              <a:rPr lang="en-US"/>
              <a:t>Presentation Title</a:t>
            </a:r>
            <a:endParaRPr lang="en-CA" dirty="0"/>
          </a:p>
        </p:txBody>
      </p:sp>
      <p:sp>
        <p:nvSpPr>
          <p:cNvPr id="6" name="Slide Number Placeholder 5"/>
          <p:cNvSpPr>
            <a:spLocks noGrp="1"/>
          </p:cNvSpPr>
          <p:nvPr>
            <p:ph type="sldNum" sz="quarter" idx="4"/>
          </p:nvPr>
        </p:nvSpPr>
        <p:spPr>
          <a:xfrm>
            <a:off x="9121020" y="6356350"/>
            <a:ext cx="2743200" cy="365125"/>
          </a:xfrm>
          <a:prstGeom prst="rect">
            <a:avLst/>
          </a:prstGeom>
        </p:spPr>
        <p:txBody>
          <a:bodyPr vert="horz" lIns="91440" tIns="45720" rIns="91440" bIns="45720" rtlCol="0" anchor="t"/>
          <a:lstStyle>
            <a:lvl1pPr algn="r">
              <a:defRPr sz="700">
                <a:solidFill>
                  <a:schemeClr val="tx2"/>
                </a:solidFill>
                <a:latin typeface="Roboto" panose="02000000000000000000" pitchFamily="2" charset="0"/>
                <a:ea typeface="Roboto" panose="02000000000000000000" pitchFamily="2" charset="0"/>
              </a:defRPr>
            </a:lvl1pPr>
          </a:lstStyle>
          <a:p>
            <a:fld id="{3362B39D-056A-45B5-805B-411DCD3ED69C}" type="slidenum">
              <a:rPr lang="en-CA" smtClean="0"/>
              <a:pPr/>
              <a:t>‹#›</a:t>
            </a:fld>
            <a:endParaRPr lang="en-CA" dirty="0"/>
          </a:p>
        </p:txBody>
      </p:sp>
      <p:cxnSp>
        <p:nvCxnSpPr>
          <p:cNvPr id="8" name="Straight Connector 7"/>
          <p:cNvCxnSpPr/>
          <p:nvPr userDrawn="1"/>
        </p:nvCxnSpPr>
        <p:spPr>
          <a:xfrm>
            <a:off x="335360" y="6237312"/>
            <a:ext cx="1152128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3" cstate="print">
            <a:extLst>
              <a:ext uri="{28A0092B-C50C-407E-A947-70E740481C1C}">
                <a14:useLocalDpi xmlns:a14="http://schemas.microsoft.com/office/drawing/2010/main" val="0"/>
              </a:ext>
            </a:extLst>
          </a:blip>
          <a:srcRect r="95781" b="87407"/>
          <a:stretch/>
        </p:blipFill>
        <p:spPr>
          <a:xfrm>
            <a:off x="-24680" y="116632"/>
            <a:ext cx="514350" cy="863600"/>
          </a:xfrm>
          <a:prstGeom prst="rect">
            <a:avLst/>
          </a:prstGeom>
        </p:spPr>
      </p:pic>
      <p:pic>
        <p:nvPicPr>
          <p:cNvPr id="11" name="Picture 10"/>
          <p:cNvPicPr>
            <a:picLocks noChangeAspect="1"/>
          </p:cNvPicPr>
          <p:nvPr userDrawn="1"/>
        </p:nvPicPr>
        <p:blipFill rotWithShape="1">
          <a:blip r:embed="rId24" cstate="print">
            <a:extLst>
              <a:ext uri="{28A0092B-C50C-407E-A947-70E740481C1C}">
                <a14:useLocalDpi xmlns:a14="http://schemas.microsoft.com/office/drawing/2010/main" val="0"/>
              </a:ext>
            </a:extLst>
          </a:blip>
          <a:srcRect l="88906" r="174" b="80093"/>
          <a:stretch/>
        </p:blipFill>
        <p:spPr>
          <a:xfrm>
            <a:off x="10849230" y="0"/>
            <a:ext cx="1331361" cy="1365250"/>
          </a:xfrm>
          <a:prstGeom prst="rect">
            <a:avLst/>
          </a:prstGeom>
        </p:spPr>
      </p:pic>
    </p:spTree>
    <p:extLst>
      <p:ext uri="{BB962C8B-B14F-4D97-AF65-F5344CB8AC3E}">
        <p14:creationId xmlns:p14="http://schemas.microsoft.com/office/powerpoint/2010/main" val="141679067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Lst>
  <p:hf hdr="0" dt="0"/>
  <p:txStyles>
    <p:titleStyle>
      <a:lvl1pPr algn="l" defTabSz="914400" rtl="0" eaLnBrk="1" latinLnBrk="0" hangingPunct="1">
        <a:lnSpc>
          <a:spcPct val="90000"/>
        </a:lnSpc>
        <a:spcBef>
          <a:spcPct val="0"/>
        </a:spcBef>
        <a:buNone/>
        <a:defRPr lang="en-CA" sz="3000" b="1" kern="1200" dirty="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hyperlink" Target="https://www.statvis.com/company/"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73841-CABD-0E70-906B-605A223ED78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E115984-0026-3DB1-6395-794D1DA296A2}"/>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771F796-AF32-D873-1D37-3505B42126CA}"/>
              </a:ext>
            </a:extLst>
          </p:cNvPr>
          <p:cNvSpPr txBox="1"/>
          <p:nvPr/>
        </p:nvSpPr>
        <p:spPr>
          <a:xfrm>
            <a:off x="644269" y="3529519"/>
            <a:ext cx="11055895" cy="1107996"/>
          </a:xfrm>
          <a:prstGeom prst="rect">
            <a:avLst/>
          </a:prstGeom>
          <a:noFill/>
          <a:ln>
            <a:noFill/>
          </a:ln>
        </p:spPr>
        <p:txBody>
          <a:bodyPr wrap="square">
            <a:spAutoFit/>
          </a:bodyPr>
          <a:lstStyle/>
          <a:p>
            <a:r>
              <a:rPr lang="en-CA" sz="33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Using Laboratory QA/QC to Make Defensible Decisions for Keeping Remediation Projects on Time and on Budget </a:t>
            </a:r>
            <a:endParaRPr lang="en-CA" sz="3300" dirty="0">
              <a:solidFill>
                <a:schemeClr val="bg1"/>
              </a:solidFill>
            </a:endParaRPr>
          </a:p>
        </p:txBody>
      </p:sp>
      <p:sp>
        <p:nvSpPr>
          <p:cNvPr id="5" name="Footer Placeholder 1">
            <a:extLst>
              <a:ext uri="{FF2B5EF4-FFF2-40B4-BE49-F238E27FC236}">
                <a16:creationId xmlns:a16="http://schemas.microsoft.com/office/drawing/2014/main" id="{AE4DC073-CF03-C5AE-CC38-828547011D51}"/>
              </a:ext>
            </a:extLst>
          </p:cNvPr>
          <p:cNvSpPr>
            <a:spLocks noGrp="1"/>
          </p:cNvSpPr>
          <p:nvPr>
            <p:ph type="ftr" sz="quarter" idx="11"/>
          </p:nvPr>
        </p:nvSpPr>
        <p:spPr>
          <a:xfrm>
            <a:off x="5476247" y="2434016"/>
            <a:ext cx="4517777" cy="73838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300" b="1" i="0" u="none" strike="noStrike" kern="1200" cap="none" spc="0" normalizeH="0" baseline="0" noProof="0" dirty="0">
                <a:ln>
                  <a:noFill/>
                </a:ln>
                <a:solidFill>
                  <a:schemeClr val="accent2"/>
                </a:solidFill>
                <a:effectLst/>
                <a:uLnTx/>
                <a:uFillTx/>
                <a:latin typeface="Roboto" panose="02000000000000000000" pitchFamily="2" charset="0"/>
                <a:ea typeface="Roboto" panose="02000000000000000000" pitchFamily="2" charset="0"/>
                <a:cs typeface="+mn-cs"/>
              </a:rPr>
              <a:t>Data Beyond Numbers</a:t>
            </a:r>
          </a:p>
        </p:txBody>
      </p:sp>
      <p:pic>
        <p:nvPicPr>
          <p:cNvPr id="6" name="Picture 5">
            <a:extLst>
              <a:ext uri="{FF2B5EF4-FFF2-40B4-BE49-F238E27FC236}">
                <a16:creationId xmlns:a16="http://schemas.microsoft.com/office/drawing/2014/main" id="{C7E40D0D-F675-36F4-7DF2-2ADFDC9A0CCA}"/>
              </a:ext>
            </a:extLst>
          </p:cNvPr>
          <p:cNvPicPr>
            <a:picLocks noChangeAspect="1"/>
          </p:cNvPicPr>
          <p:nvPr/>
        </p:nvPicPr>
        <p:blipFill>
          <a:blip r:embed="rId4"/>
          <a:stretch>
            <a:fillRect/>
          </a:stretch>
        </p:blipFill>
        <p:spPr>
          <a:xfrm>
            <a:off x="135081" y="101561"/>
            <a:ext cx="2545773" cy="1477857"/>
          </a:xfrm>
          <a:prstGeom prst="rect">
            <a:avLst/>
          </a:prstGeom>
        </p:spPr>
      </p:pic>
    </p:spTree>
    <p:extLst>
      <p:ext uri="{BB962C8B-B14F-4D97-AF65-F5344CB8AC3E}">
        <p14:creationId xmlns:p14="http://schemas.microsoft.com/office/powerpoint/2010/main" val="4010222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67865-062A-081E-85C0-9A6A27DD589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00B2510-BE16-55A8-7FAA-42779C3CEB56}"/>
              </a:ext>
            </a:extLst>
          </p:cNvPr>
          <p:cNvSpPr>
            <a:spLocks noGrp="1"/>
          </p:cNvSpPr>
          <p:nvPr>
            <p:ph type="title"/>
          </p:nvPr>
        </p:nvSpPr>
        <p:spPr>
          <a:xfrm>
            <a:off x="488950" y="519113"/>
            <a:ext cx="10647363" cy="520700"/>
          </a:xfrm>
        </p:spPr>
        <p:txBody>
          <a:bodyPr>
            <a:normAutofit fontScale="90000"/>
          </a:bodyPr>
          <a:lstStyle/>
          <a:p>
            <a:r>
              <a:rPr lang="en-US"/>
              <a:t>Laboratory Quality Assurance –</a:t>
            </a:r>
            <a:r>
              <a:rPr lang="en-US">
                <a:solidFill>
                  <a:srgbClr val="336699"/>
                </a:solidFill>
              </a:rPr>
              <a:t> </a:t>
            </a:r>
            <a:r>
              <a:rPr lang="en-US">
                <a:solidFill>
                  <a:srgbClr val="000099"/>
                </a:solidFill>
                <a:latin typeface="+mj-lt"/>
                <a:ea typeface="Calibri" panose="020F0502020204030204" pitchFamily="34" charset="0"/>
                <a:cs typeface="Calibri" panose="020F0502020204030204" pitchFamily="34" charset="0"/>
              </a:rPr>
              <a:t>Measurement of Data Precision</a:t>
            </a:r>
            <a:br>
              <a:rPr lang="en-US" altLang="en-US" sz="1800">
                <a:solidFill>
                  <a:srgbClr val="003366"/>
                </a:solidFill>
                <a:ea typeface="Calibri" panose="020F0502020204030204" pitchFamily="34" charset="0"/>
                <a:cs typeface="Calibri" panose="020F0502020204030204" pitchFamily="34" charset="0"/>
              </a:rPr>
            </a:br>
            <a:endParaRPr lang="en-US" sz="1800" dirty="0">
              <a:solidFill>
                <a:srgbClr val="003366"/>
              </a:solidFill>
            </a:endParaRPr>
          </a:p>
        </p:txBody>
      </p:sp>
      <p:pic>
        <p:nvPicPr>
          <p:cNvPr id="6" name="Picture 13" descr="iStock_000009534994Medium">
            <a:extLst>
              <a:ext uri="{FF2B5EF4-FFF2-40B4-BE49-F238E27FC236}">
                <a16:creationId xmlns:a16="http://schemas.microsoft.com/office/drawing/2014/main" id="{736A2243-B5DF-0ED3-F35B-A809343470CC}"/>
              </a:ext>
            </a:extLst>
          </p:cNvPr>
          <p:cNvPicPr>
            <a:picLocks noChangeAspect="1" noChangeArrowheads="1"/>
          </p:cNvPicPr>
          <p:nvPr/>
        </p:nvPicPr>
        <p:blipFill>
          <a:blip r:embed="rId3" cstate="print"/>
          <a:srcRect/>
          <a:stretch>
            <a:fillRect/>
          </a:stretch>
        </p:blipFill>
        <p:spPr bwMode="auto">
          <a:xfrm>
            <a:off x="6674429" y="1348657"/>
            <a:ext cx="5056330" cy="3521089"/>
          </a:xfrm>
          <a:prstGeom prst="rect">
            <a:avLst/>
          </a:prstGeom>
          <a:noFill/>
          <a:ln w="9525">
            <a:noFill/>
            <a:miter lim="800000"/>
            <a:headEnd/>
            <a:tailEnd/>
          </a:ln>
        </p:spPr>
      </p:pic>
      <p:sp>
        <p:nvSpPr>
          <p:cNvPr id="2" name="Rectangle 1">
            <a:extLst>
              <a:ext uri="{FF2B5EF4-FFF2-40B4-BE49-F238E27FC236}">
                <a16:creationId xmlns:a16="http://schemas.microsoft.com/office/drawing/2014/main" id="{DB558EBA-258F-998C-49C4-12AE7E7D50E9}"/>
              </a:ext>
            </a:extLst>
          </p:cNvPr>
          <p:cNvSpPr/>
          <p:nvPr/>
        </p:nvSpPr>
        <p:spPr>
          <a:xfrm>
            <a:off x="593292" y="1039813"/>
            <a:ext cx="5589299" cy="4862224"/>
          </a:xfrm>
          <a:prstGeom prst="rect">
            <a:avLst/>
          </a:prstGeom>
          <a:solidFill>
            <a:srgbClr val="B3BC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en-US" b="1" dirty="0">
                <a:solidFill>
                  <a:srgbClr val="000099"/>
                </a:solidFill>
                <a:ea typeface="Calibri" panose="020F0502020204030204" pitchFamily="34" charset="0"/>
                <a:cs typeface="Calibri" panose="020F0502020204030204" pitchFamily="34" charset="0"/>
              </a:rPr>
              <a:t>DUPLICATES</a:t>
            </a:r>
            <a:r>
              <a:rPr lang="en-US" altLang="en-US" b="1" dirty="0">
                <a:solidFill>
                  <a:srgbClr val="333333"/>
                </a:solidFill>
                <a:ea typeface="Calibri" panose="020F0502020204030204" pitchFamily="34" charset="0"/>
                <a:cs typeface="Calibri" panose="020F0502020204030204" pitchFamily="34" charset="0"/>
              </a:rPr>
              <a:t> </a:t>
            </a:r>
            <a:r>
              <a:rPr lang="en-US" altLang="en-US" b="1" dirty="0">
                <a:solidFill>
                  <a:srgbClr val="000099"/>
                </a:solidFill>
                <a:ea typeface="Calibri" panose="020F0502020204030204" pitchFamily="34" charset="0"/>
                <a:cs typeface="Calibri" panose="020F0502020204030204" pitchFamily="34" charset="0"/>
                <a:sym typeface="Arial" charset="0"/>
              </a:rPr>
              <a:t>*</a:t>
            </a:r>
            <a:endParaRPr lang="en-US" altLang="en-US" b="1" dirty="0">
              <a:solidFill>
                <a:srgbClr val="000099"/>
              </a:solidFill>
              <a:ea typeface="Calibri" panose="020F0502020204030204" pitchFamily="34" charset="0"/>
              <a:cs typeface="Calibri" panose="020F0502020204030204" pitchFamily="34" charset="0"/>
            </a:endParaRPr>
          </a:p>
          <a:p>
            <a:pPr indent="-212758"/>
            <a:endParaRPr lang="en-US" altLang="en-US" dirty="0">
              <a:solidFill>
                <a:srgbClr val="333333"/>
              </a:solidFill>
              <a:ea typeface="Calibri" panose="020F0502020204030204" pitchFamily="34" charset="0"/>
              <a:cs typeface="Calibri" panose="020F0502020204030204" pitchFamily="34" charset="0"/>
              <a:sym typeface="Arial" charset="0"/>
            </a:endParaRPr>
          </a:p>
          <a:p>
            <a:pPr indent="-212758"/>
            <a:r>
              <a:rPr lang="en-US" altLang="en-US" b="1" dirty="0">
                <a:solidFill>
                  <a:srgbClr val="000099"/>
                </a:solidFill>
                <a:ea typeface="Calibri" panose="020F0502020204030204" pitchFamily="34" charset="0"/>
                <a:cs typeface="Calibri" panose="020F0502020204030204" pitchFamily="34" charset="0"/>
                <a:sym typeface="Arial" charset="0"/>
              </a:rPr>
              <a:t>Laboratory Duplicate:</a:t>
            </a:r>
            <a:r>
              <a:rPr lang="en-US" altLang="en-US" b="1" dirty="0">
                <a:solidFill>
                  <a:srgbClr val="000099"/>
                </a:solidFill>
              </a:rPr>
              <a:t> </a:t>
            </a:r>
            <a:r>
              <a:rPr lang="en-US" altLang="en-US" dirty="0">
                <a:solidFill>
                  <a:srgbClr val="333333"/>
                </a:solidFill>
              </a:rPr>
              <a:t>A second aliquot of the sample taken from same or separate containers and carried through the entire analytical process</a:t>
            </a:r>
            <a:endParaRPr lang="en-US" altLang="en-US" dirty="0">
              <a:solidFill>
                <a:srgbClr val="333333"/>
              </a:solidFill>
              <a:ea typeface="Calibri" panose="020F0502020204030204" pitchFamily="34" charset="0"/>
              <a:cs typeface="Calibri" panose="020F0502020204030204" pitchFamily="34" charset="0"/>
              <a:sym typeface="Arial" charset="0"/>
            </a:endParaRPr>
          </a:p>
          <a:p>
            <a:pPr indent="-212758"/>
            <a:endParaRPr lang="en-US" altLang="en-US" dirty="0">
              <a:solidFill>
                <a:srgbClr val="333333"/>
              </a:solidFill>
              <a:ea typeface="Calibri" panose="020F0502020204030204" pitchFamily="34" charset="0"/>
              <a:cs typeface="Calibri" panose="020F0502020204030204" pitchFamily="34" charset="0"/>
              <a:sym typeface="Arial" charset="0"/>
            </a:endParaRPr>
          </a:p>
          <a:p>
            <a:pPr indent="-212758"/>
            <a:r>
              <a:rPr lang="en-US" altLang="en-US" b="1" dirty="0">
                <a:solidFill>
                  <a:srgbClr val="000099"/>
                </a:solidFill>
                <a:ea typeface="Calibri" panose="020F0502020204030204" pitchFamily="34" charset="0"/>
                <a:cs typeface="Calibri" panose="020F0502020204030204" pitchFamily="34" charset="0"/>
                <a:sym typeface="Arial" charset="0"/>
              </a:rPr>
              <a:t>Instrument Duplicate:</a:t>
            </a:r>
            <a:r>
              <a:rPr lang="en-US" altLang="en-US" b="1" dirty="0">
                <a:solidFill>
                  <a:srgbClr val="333333"/>
                </a:solidFill>
              </a:rPr>
              <a:t> </a:t>
            </a:r>
            <a:r>
              <a:rPr lang="en-US" altLang="en-US" dirty="0">
                <a:solidFill>
                  <a:srgbClr val="333333"/>
                </a:solidFill>
              </a:rPr>
              <a:t>A second aliquot of the </a:t>
            </a:r>
            <a:r>
              <a:rPr lang="en-US" altLang="en-US" u="sng" dirty="0">
                <a:solidFill>
                  <a:srgbClr val="333333"/>
                </a:solidFill>
              </a:rPr>
              <a:t>sample extract </a:t>
            </a:r>
            <a:r>
              <a:rPr lang="en-US" altLang="en-US" dirty="0">
                <a:solidFill>
                  <a:srgbClr val="333333"/>
                </a:solidFill>
              </a:rPr>
              <a:t>analyzed in duplicate as a measure of instrument precision</a:t>
            </a:r>
            <a:endParaRPr lang="en-US" altLang="en-US" dirty="0">
              <a:solidFill>
                <a:srgbClr val="333333"/>
              </a:solidFill>
              <a:ea typeface="Calibri" panose="020F0502020204030204" pitchFamily="34" charset="0"/>
              <a:cs typeface="Calibri" panose="020F0502020204030204" pitchFamily="34" charset="0"/>
              <a:sym typeface="Arial" charset="0"/>
            </a:endParaRPr>
          </a:p>
          <a:p>
            <a:pPr indent="-212758"/>
            <a:endParaRPr lang="en-US" altLang="en-US" dirty="0">
              <a:solidFill>
                <a:srgbClr val="333333"/>
              </a:solidFill>
              <a:ea typeface="Calibri" panose="020F0502020204030204" pitchFamily="34" charset="0"/>
              <a:cs typeface="Calibri" panose="020F0502020204030204" pitchFamily="34" charset="0"/>
              <a:sym typeface="Arial" charset="0"/>
            </a:endParaRPr>
          </a:p>
          <a:p>
            <a:pPr lvl="0">
              <a:buSzPct val="93000"/>
              <a:defRPr/>
            </a:pPr>
            <a:r>
              <a:rPr lang="en-US" altLang="en-US" b="1" dirty="0">
                <a:solidFill>
                  <a:srgbClr val="000099"/>
                </a:solidFill>
                <a:ea typeface="Calibri" panose="020F0502020204030204" pitchFamily="34" charset="0"/>
                <a:cs typeface="Calibri" panose="020F0502020204030204" pitchFamily="34" charset="0"/>
                <a:sym typeface="Arial" charset="0"/>
              </a:rPr>
              <a:t>Matrix Spike Duplicate:</a:t>
            </a:r>
            <a:r>
              <a:rPr lang="en-US" altLang="en-US" b="1" dirty="0">
                <a:solidFill>
                  <a:srgbClr val="333333"/>
                </a:solidFill>
                <a:ea typeface="Calibri" panose="020F0502020204030204" pitchFamily="34" charset="0"/>
                <a:cs typeface="Calibri" panose="020F0502020204030204" pitchFamily="34" charset="0"/>
                <a:sym typeface="Arial" charset="0"/>
              </a:rPr>
              <a:t> </a:t>
            </a:r>
            <a:r>
              <a:rPr lang="en-US" altLang="en-US" dirty="0">
                <a:solidFill>
                  <a:srgbClr val="333333"/>
                </a:solidFill>
                <a:ea typeface="Calibri" panose="020F0502020204030204" pitchFamily="34" charset="0"/>
                <a:cs typeface="Calibri" panose="020F0502020204030204" pitchFamily="34" charset="0"/>
                <a:sym typeface="Arial" charset="0"/>
              </a:rPr>
              <a:t>A second </a:t>
            </a:r>
            <a:r>
              <a:rPr kumimoji="0" lang="en-US" altLang="en-US" b="0" i="0" u="none" strike="noStrike" kern="1200" cap="none" spc="0" normalizeH="0" baseline="0" noProof="0" dirty="0">
                <a:ln>
                  <a:noFill/>
                </a:ln>
                <a:solidFill>
                  <a:srgbClr val="333333"/>
                </a:solidFill>
                <a:effectLst/>
                <a:uLnTx/>
                <a:uFillTx/>
                <a:ea typeface="+mn-ea"/>
                <a:cs typeface="+mn-cs"/>
              </a:rPr>
              <a:t>aliquot of the sample taken from same or separate containers, spiked and carried through the entire analytical process</a:t>
            </a:r>
          </a:p>
          <a:p>
            <a:pPr indent="-212758"/>
            <a:endParaRPr lang="en-US" altLang="en-US" dirty="0">
              <a:solidFill>
                <a:srgbClr val="333333"/>
              </a:solidFill>
              <a:ea typeface="Calibri" panose="020F0502020204030204" pitchFamily="34" charset="0"/>
              <a:cs typeface="Calibri" panose="020F0502020204030204" pitchFamily="34" charset="0"/>
              <a:sym typeface="Arial" charset="0"/>
            </a:endParaRPr>
          </a:p>
          <a:p>
            <a:pPr indent="-212758"/>
            <a:r>
              <a:rPr lang="en-US" altLang="en-US" dirty="0">
                <a:solidFill>
                  <a:srgbClr val="333333"/>
                </a:solidFill>
                <a:ea typeface="Calibri" panose="020F0502020204030204" pitchFamily="34" charset="0"/>
                <a:cs typeface="Calibri" panose="020F0502020204030204" pitchFamily="34" charset="0"/>
                <a:sym typeface="Arial" charset="0"/>
              </a:rPr>
              <a:t>Duplicates are a</a:t>
            </a:r>
            <a:r>
              <a:rPr kumimoji="0" lang="en-US" altLang="en-US" b="0" i="0" u="none" strike="noStrike" kern="1200" cap="none" spc="0" normalizeH="0" baseline="0" noProof="0" dirty="0">
                <a:ln>
                  <a:noFill/>
                </a:ln>
                <a:solidFill>
                  <a:prstClr val="black"/>
                </a:solidFill>
                <a:effectLst/>
                <a:uLnTx/>
                <a:uFillTx/>
                <a:ea typeface="+mn-ea"/>
                <a:cs typeface="+mn-cs"/>
              </a:rPr>
              <a:t> measure of analytical precision and sample homogeneity</a:t>
            </a:r>
            <a:r>
              <a:rPr lang="en-US" altLang="en-US" dirty="0">
                <a:solidFill>
                  <a:srgbClr val="333333"/>
                </a:solidFill>
                <a:ea typeface="Calibri" panose="020F0502020204030204" pitchFamily="34" charset="0"/>
                <a:cs typeface="Calibri" panose="020F0502020204030204" pitchFamily="34" charset="0"/>
                <a:sym typeface="Arial" charset="0"/>
              </a:rPr>
              <a:t> </a:t>
            </a:r>
          </a:p>
        </p:txBody>
      </p:sp>
      <p:sp>
        <p:nvSpPr>
          <p:cNvPr id="16" name="TextBox 15">
            <a:extLst>
              <a:ext uri="{FF2B5EF4-FFF2-40B4-BE49-F238E27FC236}">
                <a16:creationId xmlns:a16="http://schemas.microsoft.com/office/drawing/2014/main" id="{B95C5DF2-4D06-1D6F-54C3-327BF6D8B313}"/>
              </a:ext>
            </a:extLst>
          </p:cNvPr>
          <p:cNvSpPr txBox="1"/>
          <p:nvPr/>
        </p:nvSpPr>
        <p:spPr>
          <a:xfrm>
            <a:off x="7345940" y="5015941"/>
            <a:ext cx="4384819" cy="1200329"/>
          </a:xfrm>
          <a:prstGeom prst="rect">
            <a:avLst/>
          </a:prstGeom>
          <a:noFill/>
        </p:spPr>
        <p:txBody>
          <a:bodyPr wrap="square">
            <a:spAutoFit/>
          </a:bodyPr>
          <a:lstStyle/>
          <a:p>
            <a:pPr marL="24986"/>
            <a:r>
              <a:rPr lang="en-US" altLang="en-US" b="1" dirty="0">
                <a:solidFill>
                  <a:srgbClr val="009900"/>
                </a:solidFill>
              </a:rPr>
              <a:t>Acceptance limits</a:t>
            </a:r>
          </a:p>
          <a:p>
            <a:r>
              <a:rPr lang="en-US" altLang="en-US" dirty="0">
                <a:solidFill>
                  <a:schemeClr val="tx1"/>
                </a:solidFill>
              </a:rPr>
              <a:t>Soil: </a:t>
            </a:r>
            <a:r>
              <a:rPr lang="en-US" dirty="0"/>
              <a:t>≤40% </a:t>
            </a:r>
            <a:endParaRPr lang="en-CA" dirty="0"/>
          </a:p>
          <a:p>
            <a:pPr marL="24986"/>
            <a:r>
              <a:rPr lang="en-US" altLang="en-US" dirty="0"/>
              <a:t>Water</a:t>
            </a:r>
            <a:r>
              <a:rPr lang="en-US" altLang="en-US" dirty="0">
                <a:solidFill>
                  <a:schemeClr val="tx1"/>
                </a:solidFill>
              </a:rPr>
              <a:t>: </a:t>
            </a:r>
            <a:r>
              <a:rPr lang="en-US" dirty="0"/>
              <a:t>≤30% </a:t>
            </a:r>
            <a:r>
              <a:rPr lang="en-US" altLang="en-US" dirty="0">
                <a:solidFill>
                  <a:schemeClr val="tx1"/>
                </a:solidFill>
              </a:rPr>
              <a:t>(more </a:t>
            </a:r>
            <a:r>
              <a:rPr lang="en-US" altLang="en-US" dirty="0"/>
              <a:t>homogeneous</a:t>
            </a:r>
            <a:r>
              <a:rPr lang="en-US" altLang="en-US" dirty="0">
                <a:solidFill>
                  <a:schemeClr val="tx1"/>
                </a:solidFill>
              </a:rPr>
              <a:t>)</a:t>
            </a:r>
          </a:p>
          <a:p>
            <a:pPr marL="24986"/>
            <a:r>
              <a:rPr lang="en-US" altLang="en-US" b="1" dirty="0">
                <a:solidFill>
                  <a:srgbClr val="000099"/>
                </a:solidFill>
              </a:rPr>
              <a:t>RPD most effective at &gt;10x MDL</a:t>
            </a:r>
            <a:endParaRPr lang="en-US" altLang="en-US" b="1" dirty="0"/>
          </a:p>
        </p:txBody>
      </p:sp>
      <p:sp>
        <p:nvSpPr>
          <p:cNvPr id="3" name="Slide Number Placeholder 2">
            <a:extLst>
              <a:ext uri="{FF2B5EF4-FFF2-40B4-BE49-F238E27FC236}">
                <a16:creationId xmlns:a16="http://schemas.microsoft.com/office/drawing/2014/main" id="{3F681572-582F-476C-8D14-A79B0E8376AB}"/>
              </a:ext>
            </a:extLst>
          </p:cNvPr>
          <p:cNvSpPr txBox="1">
            <a:spLocks/>
          </p:cNvSpPr>
          <p:nvPr/>
        </p:nvSpPr>
        <p:spPr>
          <a:xfrm>
            <a:off x="9128600" y="6363855"/>
            <a:ext cx="2743200" cy="365125"/>
          </a:xfrm>
          <a:prstGeom prst="rect">
            <a:avLst/>
          </a:prstGeom>
        </p:spPr>
        <p:txBody>
          <a:bodyPr vert="horz" lIns="91440" tIns="45720" rIns="91440" bIns="45720" rtlCol="0" anchor="t"/>
          <a:lstStyle>
            <a:defPPr>
              <a:defRPr lang="en-US"/>
            </a:defPPr>
            <a:lvl1pPr marL="0" algn="r" defTabSz="914400" rtl="0" eaLnBrk="1" latinLnBrk="0" hangingPunct="1">
              <a:defRPr sz="700" kern="1200">
                <a:solidFill>
                  <a:schemeClr val="tx2"/>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62B39D-056A-45B5-805B-411DCD3ED69C}" type="slidenum">
              <a:rPr kumimoji="0" lang="en-CA" sz="700" b="0" i="0" u="none" strike="noStrike" kern="1200" cap="none" spc="0" normalizeH="0" baseline="0" noProof="0" smtClean="0">
                <a:ln>
                  <a:noFill/>
                </a:ln>
                <a:solidFill>
                  <a:srgbClr val="3C3C3C"/>
                </a:solidFill>
                <a:effectLst/>
                <a:uLnTx/>
                <a:uFillTx/>
                <a:latin typeface="Roboto" panose="020000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700" b="0" i="0" u="none" strike="noStrike" kern="1200" cap="none" spc="0" normalizeH="0" baseline="0" noProof="0" dirty="0">
              <a:ln>
                <a:noFill/>
              </a:ln>
              <a:solidFill>
                <a:srgbClr val="3C3C3C"/>
              </a:solidFill>
              <a:effectLst/>
              <a:uLnTx/>
              <a:uFillTx/>
              <a:latin typeface="Roboto" panose="02000000000000000000" pitchFamily="2" charset="0"/>
              <a:ea typeface="Roboto" panose="02000000000000000000" pitchFamily="2" charset="0"/>
              <a:cs typeface="+mn-cs"/>
            </a:endParaRPr>
          </a:p>
        </p:txBody>
      </p:sp>
      <p:sp>
        <p:nvSpPr>
          <p:cNvPr id="5" name="TextBox 4">
            <a:extLst>
              <a:ext uri="{FF2B5EF4-FFF2-40B4-BE49-F238E27FC236}">
                <a16:creationId xmlns:a16="http://schemas.microsoft.com/office/drawing/2014/main" id="{EF6FC88A-3B02-520B-9A50-26B19897930B}"/>
              </a:ext>
            </a:extLst>
          </p:cNvPr>
          <p:cNvSpPr txBox="1"/>
          <p:nvPr/>
        </p:nvSpPr>
        <p:spPr>
          <a:xfrm>
            <a:off x="254792" y="5793181"/>
            <a:ext cx="6606296" cy="477054"/>
          </a:xfrm>
          <a:prstGeom prst="rect">
            <a:avLst/>
          </a:prstGeom>
          <a:noFill/>
        </p:spPr>
        <p:txBody>
          <a:bodyPr wrap="none" rtlCol="0">
            <a:spAutoFit/>
          </a:bodyPr>
          <a:lstStyle/>
          <a:p>
            <a:r>
              <a:rPr lang="en-US" altLang="en-US" sz="2500" b="1" dirty="0">
                <a:solidFill>
                  <a:srgbClr val="000099"/>
                </a:solidFill>
                <a:ea typeface="Calibri" panose="020F0502020204030204" pitchFamily="34" charset="0"/>
                <a:cs typeface="Calibri" panose="020F0502020204030204" pitchFamily="34" charset="0"/>
                <a:sym typeface="Arial" charset="0"/>
              </a:rPr>
              <a:t>*</a:t>
            </a:r>
            <a:r>
              <a:rPr lang="en-US" altLang="en-US" sz="1600" b="1" dirty="0">
                <a:solidFill>
                  <a:schemeClr val="accent5">
                    <a:lumMod val="75000"/>
                  </a:schemeClr>
                </a:solidFill>
                <a:ea typeface="Calibri" panose="020F0502020204030204" pitchFamily="34" charset="0"/>
                <a:cs typeface="Calibri" panose="020F0502020204030204" pitchFamily="34" charset="0"/>
                <a:sym typeface="Arial" charset="0"/>
              </a:rPr>
              <a:t> </a:t>
            </a:r>
            <a:r>
              <a:rPr lang="en-US" altLang="en-US" sz="1600" dirty="0">
                <a:ea typeface="Calibri" panose="020F0502020204030204" pitchFamily="34" charset="0"/>
                <a:cs typeface="Calibri" panose="020F0502020204030204" pitchFamily="34" charset="0"/>
                <a:sym typeface="Arial" charset="0"/>
              </a:rPr>
              <a:t>In case of GW, the laboratory duplicate is the same as Field duplicate</a:t>
            </a:r>
            <a:endParaRPr lang="en-CA" sz="1600" dirty="0"/>
          </a:p>
        </p:txBody>
      </p:sp>
      <p:sp>
        <p:nvSpPr>
          <p:cNvPr id="8" name="Footer Placeholder 2">
            <a:extLst>
              <a:ext uri="{FF2B5EF4-FFF2-40B4-BE49-F238E27FC236}">
                <a16:creationId xmlns:a16="http://schemas.microsoft.com/office/drawing/2014/main" id="{129D8CFB-F1D6-488A-ECCF-CDA58F623AD6}"/>
              </a:ext>
            </a:extLst>
          </p:cNvPr>
          <p:cNvSpPr>
            <a:spLocks noGrp="1"/>
          </p:cNvSpPr>
          <p:nvPr>
            <p:ph type="ftr" sz="quarter" idx="11"/>
          </p:nvPr>
        </p:nvSpPr>
        <p:spPr>
          <a:xfrm>
            <a:off x="335360" y="6356350"/>
            <a:ext cx="6408712" cy="365125"/>
          </a:xfrm>
        </p:spPr>
        <p:txBody>
          <a:bodyPr/>
          <a:lstStyle/>
          <a:p>
            <a:pPr>
              <a:spcAft>
                <a:spcPts val="600"/>
              </a:spcAft>
            </a:pPr>
            <a:r>
              <a:rPr lang="en-CA" dirty="0"/>
              <a:t>Lab Quality Assurance</a:t>
            </a:r>
          </a:p>
        </p:txBody>
      </p:sp>
    </p:spTree>
    <p:extLst>
      <p:ext uri="{BB962C8B-B14F-4D97-AF65-F5344CB8AC3E}">
        <p14:creationId xmlns:p14="http://schemas.microsoft.com/office/powerpoint/2010/main" val="2473227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757DB-3AF4-C45F-F304-9B64EC3F278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C44B659-4CC1-707F-3EF9-D2D37B72C97B}"/>
              </a:ext>
            </a:extLst>
          </p:cNvPr>
          <p:cNvSpPr>
            <a:spLocks noGrp="1"/>
          </p:cNvSpPr>
          <p:nvPr>
            <p:ph type="title"/>
          </p:nvPr>
        </p:nvSpPr>
        <p:spPr>
          <a:xfrm>
            <a:off x="488950" y="519113"/>
            <a:ext cx="10647363" cy="520700"/>
          </a:xfrm>
        </p:spPr>
        <p:txBody>
          <a:bodyPr>
            <a:normAutofit fontScale="90000"/>
          </a:bodyPr>
          <a:lstStyle/>
          <a:p>
            <a:r>
              <a:rPr lang="en-US" dirty="0"/>
              <a:t>Laboratory Quality Assurance –</a:t>
            </a:r>
            <a:r>
              <a:rPr lang="en-US" dirty="0">
                <a:solidFill>
                  <a:srgbClr val="336699"/>
                </a:solidFill>
              </a:rPr>
              <a:t> </a:t>
            </a:r>
            <a:r>
              <a:rPr lang="en-US" dirty="0">
                <a:solidFill>
                  <a:srgbClr val="000099"/>
                </a:solidFill>
                <a:latin typeface="+mj-lt"/>
                <a:ea typeface="Calibri" panose="020F0502020204030204" pitchFamily="34" charset="0"/>
                <a:cs typeface="Calibri" panose="020F0502020204030204" pitchFamily="34" charset="0"/>
              </a:rPr>
              <a:t>Measurement of Data Specificity</a:t>
            </a:r>
            <a:br>
              <a:rPr lang="en-US" altLang="en-US" sz="1800" dirty="0">
                <a:solidFill>
                  <a:srgbClr val="003366"/>
                </a:solidFill>
                <a:ea typeface="Calibri" panose="020F0502020204030204" pitchFamily="34" charset="0"/>
                <a:cs typeface="Calibri" panose="020F0502020204030204" pitchFamily="34" charset="0"/>
              </a:rPr>
            </a:br>
            <a:endParaRPr lang="en-US" sz="1800" dirty="0">
              <a:solidFill>
                <a:srgbClr val="003366"/>
              </a:solidFill>
            </a:endParaRPr>
          </a:p>
        </p:txBody>
      </p:sp>
      <p:sp>
        <p:nvSpPr>
          <p:cNvPr id="2" name="Rectangle 1">
            <a:extLst>
              <a:ext uri="{FF2B5EF4-FFF2-40B4-BE49-F238E27FC236}">
                <a16:creationId xmlns:a16="http://schemas.microsoft.com/office/drawing/2014/main" id="{BFC7DFDF-3754-2354-AA7F-3B78FBEC8942}"/>
              </a:ext>
            </a:extLst>
          </p:cNvPr>
          <p:cNvSpPr/>
          <p:nvPr/>
        </p:nvSpPr>
        <p:spPr>
          <a:xfrm>
            <a:off x="488950" y="1238278"/>
            <a:ext cx="6223143" cy="4903074"/>
          </a:xfrm>
          <a:prstGeom prst="rect">
            <a:avLst/>
          </a:prstGeom>
          <a:solidFill>
            <a:srgbClr val="E7F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en-US" b="1" dirty="0">
                <a:solidFill>
                  <a:srgbClr val="000099"/>
                </a:solidFill>
                <a:ea typeface="Calibri" panose="020F0502020204030204" pitchFamily="34" charset="0"/>
                <a:cs typeface="Calibri" panose="020F0502020204030204" pitchFamily="34" charset="0"/>
              </a:rPr>
              <a:t>ORGANIC SPIKES</a:t>
            </a:r>
          </a:p>
          <a:p>
            <a:pPr indent="-212758"/>
            <a:endParaRPr lang="en-US" altLang="en-US" dirty="0">
              <a:solidFill>
                <a:srgbClr val="333333"/>
              </a:solidFill>
              <a:ea typeface="Calibri" panose="020F0502020204030204" pitchFamily="34" charset="0"/>
              <a:cs typeface="Calibri" panose="020F0502020204030204" pitchFamily="34" charset="0"/>
            </a:endParaRPr>
          </a:p>
          <a:p>
            <a:pPr indent="-212758"/>
            <a:r>
              <a:rPr lang="en-US" altLang="en-US" b="1" dirty="0">
                <a:solidFill>
                  <a:srgbClr val="000099"/>
                </a:solidFill>
                <a:ea typeface="Calibri" panose="020F0502020204030204" pitchFamily="34" charset="0"/>
                <a:cs typeface="Calibri" panose="020F0502020204030204" pitchFamily="34" charset="0"/>
              </a:rPr>
              <a:t>Surrogate Standard(s):</a:t>
            </a:r>
            <a:r>
              <a:rPr lang="en-US" altLang="en-US" dirty="0">
                <a:solidFill>
                  <a:schemeClr val="tx1"/>
                </a:solidFill>
                <a:ea typeface="Calibri" panose="020F0502020204030204" pitchFamily="34" charset="0"/>
                <a:cs typeface="Calibri" panose="020F0502020204030204" pitchFamily="34" charset="0"/>
              </a:rPr>
              <a:t>D</a:t>
            </a:r>
            <a:r>
              <a:rPr lang="en-US" altLang="en-US" dirty="0">
                <a:solidFill>
                  <a:schemeClr val="tx1"/>
                </a:solidFill>
              </a:rPr>
              <a:t>euterated compounds (</a:t>
            </a:r>
            <a:r>
              <a:rPr kumimoji="0" lang="en-US" altLang="en-US" b="0" i="0" u="none" strike="noStrike" kern="1200" cap="none" spc="0" normalizeH="0" baseline="0" noProof="0" dirty="0">
                <a:ln>
                  <a:noFill/>
                </a:ln>
                <a:solidFill>
                  <a:prstClr val="black"/>
                </a:solidFill>
                <a:effectLst/>
                <a:uLnTx/>
                <a:uFillTx/>
                <a:ea typeface="+mn-ea"/>
                <a:cs typeface="+mn-cs"/>
              </a:rPr>
              <a:t>+ 1 neutron)</a:t>
            </a:r>
            <a:r>
              <a:rPr lang="en-US" altLang="en-US" dirty="0">
                <a:solidFill>
                  <a:schemeClr val="tx1"/>
                </a:solidFill>
              </a:rPr>
              <a:t> that are NOT found in nature. They behave chemically similarly to an analyte, but can be distinguished based on their mass difference. They are used in Organic analysis as an added measure of accuracy. Surrogate standards of known concentration is added to every sample and QC standards prior to extraction and carried through the entire analytical process</a:t>
            </a:r>
          </a:p>
          <a:p>
            <a:pPr indent="-212758"/>
            <a:endParaRPr lang="en-US" altLang="en-US" dirty="0">
              <a:solidFill>
                <a:schemeClr val="tx1"/>
              </a:solidFill>
            </a:endParaRPr>
          </a:p>
          <a:p>
            <a:pPr indent="-212758"/>
            <a:r>
              <a:rPr lang="en-US" altLang="en-US" b="1" dirty="0">
                <a:solidFill>
                  <a:srgbClr val="000099"/>
                </a:solidFill>
                <a:ea typeface="Calibri" panose="020F0502020204030204" pitchFamily="34" charset="0"/>
                <a:cs typeface="Calibri" panose="020F0502020204030204" pitchFamily="34" charset="0"/>
              </a:rPr>
              <a:t>Internal Standard(s):</a:t>
            </a:r>
            <a:r>
              <a:rPr lang="en-US" altLang="en-US" dirty="0">
                <a:solidFill>
                  <a:schemeClr val="tx1"/>
                </a:solidFill>
                <a:ea typeface="Calibri" panose="020F0502020204030204" pitchFamily="34" charset="0"/>
                <a:cs typeface="Calibri" panose="020F0502020204030204" pitchFamily="34" charset="0"/>
              </a:rPr>
              <a:t> A known concentration of organic compounds not present in the sample, but behave chemically similar to the target analytes, added to all samples including QC standards post extraction to correct for variations in sample matrix </a:t>
            </a:r>
            <a:r>
              <a:rPr lang="en-US" altLang="en-US" b="1" dirty="0">
                <a:solidFill>
                  <a:schemeClr val="tx1"/>
                </a:solidFill>
                <a:ea typeface="Calibri" panose="020F0502020204030204" pitchFamily="34" charset="0"/>
                <a:cs typeface="Calibri" panose="020F0502020204030204" pitchFamily="34" charset="0"/>
              </a:rPr>
              <a:t> </a:t>
            </a:r>
            <a:endParaRPr lang="en-CA" dirty="0">
              <a:solidFill>
                <a:schemeClr val="tx1"/>
              </a:solidFill>
            </a:endParaRPr>
          </a:p>
          <a:p>
            <a:r>
              <a:rPr lang="en-US" altLang="en-US" b="1" dirty="0">
                <a:solidFill>
                  <a:srgbClr val="FF0000"/>
                </a:solidFill>
              </a:rPr>
              <a:t>Samples are not corrected for surrogate recoveries</a:t>
            </a:r>
          </a:p>
          <a:p>
            <a:endParaRPr lang="en-CA" dirty="0">
              <a:solidFill>
                <a:schemeClr val="tx1"/>
              </a:solidFill>
            </a:endParaRPr>
          </a:p>
        </p:txBody>
      </p:sp>
      <p:pic>
        <p:nvPicPr>
          <p:cNvPr id="3" name="Picture 2">
            <a:extLst>
              <a:ext uri="{FF2B5EF4-FFF2-40B4-BE49-F238E27FC236}">
                <a16:creationId xmlns:a16="http://schemas.microsoft.com/office/drawing/2014/main" id="{7E6AF354-9291-9CEA-2C7C-4FEBD55D007F}"/>
              </a:ext>
            </a:extLst>
          </p:cNvPr>
          <p:cNvPicPr>
            <a:picLocks noChangeAspect="1"/>
          </p:cNvPicPr>
          <p:nvPr/>
        </p:nvPicPr>
        <p:blipFill>
          <a:blip r:embed="rId3"/>
          <a:stretch>
            <a:fillRect/>
          </a:stretch>
        </p:blipFill>
        <p:spPr>
          <a:xfrm>
            <a:off x="7528758" y="1435813"/>
            <a:ext cx="4462488" cy="3986373"/>
          </a:xfrm>
          <a:prstGeom prst="rect">
            <a:avLst/>
          </a:prstGeom>
        </p:spPr>
      </p:pic>
      <p:pic>
        <p:nvPicPr>
          <p:cNvPr id="10" name="Picture 9">
            <a:extLst>
              <a:ext uri="{FF2B5EF4-FFF2-40B4-BE49-F238E27FC236}">
                <a16:creationId xmlns:a16="http://schemas.microsoft.com/office/drawing/2014/main" id="{778E3763-3C0A-ED18-8131-63D468A27C14}"/>
              </a:ext>
            </a:extLst>
          </p:cNvPr>
          <p:cNvPicPr>
            <a:picLocks noChangeAspect="1"/>
          </p:cNvPicPr>
          <p:nvPr/>
        </p:nvPicPr>
        <p:blipFill>
          <a:blip r:embed="rId4"/>
          <a:stretch>
            <a:fillRect/>
          </a:stretch>
        </p:blipFill>
        <p:spPr>
          <a:xfrm>
            <a:off x="9647188" y="1435813"/>
            <a:ext cx="2191056" cy="1543265"/>
          </a:xfrm>
          <a:prstGeom prst="rect">
            <a:avLst/>
          </a:prstGeom>
        </p:spPr>
      </p:pic>
      <p:sp>
        <p:nvSpPr>
          <p:cNvPr id="11" name="TextBox 10">
            <a:extLst>
              <a:ext uri="{FF2B5EF4-FFF2-40B4-BE49-F238E27FC236}">
                <a16:creationId xmlns:a16="http://schemas.microsoft.com/office/drawing/2014/main" id="{612A2794-C91A-36E6-BC2B-85C36CE21D68}"/>
              </a:ext>
            </a:extLst>
          </p:cNvPr>
          <p:cNvSpPr txBox="1"/>
          <p:nvPr/>
        </p:nvSpPr>
        <p:spPr>
          <a:xfrm>
            <a:off x="8226484" y="5495021"/>
            <a:ext cx="2841409" cy="646331"/>
          </a:xfrm>
          <a:prstGeom prst="rect">
            <a:avLst/>
          </a:prstGeom>
          <a:noFill/>
        </p:spPr>
        <p:txBody>
          <a:bodyPr wrap="square">
            <a:spAutoFit/>
          </a:bodyPr>
          <a:lstStyle/>
          <a:p>
            <a:pPr marL="24986"/>
            <a:r>
              <a:rPr lang="en-US" altLang="en-US" b="1" dirty="0">
                <a:solidFill>
                  <a:srgbClr val="009900"/>
                </a:solidFill>
              </a:rPr>
              <a:t>Acceptance limits</a:t>
            </a:r>
          </a:p>
          <a:p>
            <a:pPr marL="24986"/>
            <a:r>
              <a:rPr lang="en-US" altLang="en-US" dirty="0">
                <a:solidFill>
                  <a:schemeClr val="tx1"/>
                </a:solidFill>
              </a:rPr>
              <a:t>Organics </a:t>
            </a:r>
            <a:r>
              <a:rPr kumimoji="0" lang="en-US" altLang="en-US" sz="1800" b="0" i="0" u="sng" strike="noStrike" kern="1200" cap="none" spc="0" normalizeH="0" baseline="0" noProof="0" dirty="0">
                <a:ln>
                  <a:noFill/>
                </a:ln>
                <a:solidFill>
                  <a:prstClr val="black"/>
                </a:solidFill>
                <a:effectLst/>
                <a:uLnTx/>
                <a:uFillTx/>
                <a:latin typeface="Roboto"/>
                <a:ea typeface="+mn-ea"/>
                <a:cs typeface="+mn-cs"/>
              </a:rPr>
              <a:t>&lt;</a:t>
            </a:r>
            <a:r>
              <a:rPr lang="en-US" altLang="en-US" dirty="0">
                <a:solidFill>
                  <a:schemeClr val="tx1"/>
                </a:solidFill>
              </a:rPr>
              <a:t>50% </a:t>
            </a:r>
            <a:r>
              <a:rPr lang="en-US" altLang="en-US" u="sng" dirty="0">
                <a:solidFill>
                  <a:prstClr val="black"/>
                </a:solidFill>
              </a:rPr>
              <a:t>&lt;</a:t>
            </a:r>
            <a:r>
              <a:rPr lang="en-US" altLang="en-US" dirty="0">
                <a:solidFill>
                  <a:schemeClr val="tx1"/>
                </a:solidFill>
              </a:rPr>
              <a:t>140%</a:t>
            </a:r>
          </a:p>
        </p:txBody>
      </p:sp>
      <p:sp>
        <p:nvSpPr>
          <p:cNvPr id="5" name="Slide Number Placeholder 2">
            <a:extLst>
              <a:ext uri="{FF2B5EF4-FFF2-40B4-BE49-F238E27FC236}">
                <a16:creationId xmlns:a16="http://schemas.microsoft.com/office/drawing/2014/main" id="{6AF79473-68F6-00AC-9A9D-235FC551D5BD}"/>
              </a:ext>
            </a:extLst>
          </p:cNvPr>
          <p:cNvSpPr txBox="1">
            <a:spLocks/>
          </p:cNvSpPr>
          <p:nvPr/>
        </p:nvSpPr>
        <p:spPr>
          <a:xfrm>
            <a:off x="9128600" y="6363855"/>
            <a:ext cx="2743200" cy="365125"/>
          </a:xfrm>
          <a:prstGeom prst="rect">
            <a:avLst/>
          </a:prstGeom>
        </p:spPr>
        <p:txBody>
          <a:bodyPr vert="horz" lIns="91440" tIns="45720" rIns="91440" bIns="45720" rtlCol="0" anchor="t"/>
          <a:lstStyle>
            <a:defPPr>
              <a:defRPr lang="en-US"/>
            </a:defPPr>
            <a:lvl1pPr marL="0" algn="r" defTabSz="914400" rtl="0" eaLnBrk="1" latinLnBrk="0" hangingPunct="1">
              <a:defRPr sz="700" kern="1200">
                <a:solidFill>
                  <a:schemeClr val="tx2"/>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62B39D-056A-45B5-805B-411DCD3ED69C}" type="slidenum">
              <a:rPr kumimoji="0" lang="en-CA" sz="700" b="0" i="0" u="none" strike="noStrike" kern="1200" cap="none" spc="0" normalizeH="0" baseline="0" noProof="0" smtClean="0">
                <a:ln>
                  <a:noFill/>
                </a:ln>
                <a:solidFill>
                  <a:srgbClr val="3C3C3C"/>
                </a:solidFill>
                <a:effectLst/>
                <a:uLnTx/>
                <a:uFillTx/>
                <a:latin typeface="Roboto" panose="020000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700" b="0" i="0" u="none" strike="noStrike" kern="1200" cap="none" spc="0" normalizeH="0" baseline="0" noProof="0" dirty="0">
              <a:ln>
                <a:noFill/>
              </a:ln>
              <a:solidFill>
                <a:srgbClr val="3C3C3C"/>
              </a:solidFill>
              <a:effectLst/>
              <a:uLnTx/>
              <a:uFillTx/>
              <a:latin typeface="Roboto" panose="02000000000000000000" pitchFamily="2" charset="0"/>
              <a:ea typeface="Roboto" panose="02000000000000000000" pitchFamily="2" charset="0"/>
              <a:cs typeface="+mn-cs"/>
            </a:endParaRPr>
          </a:p>
        </p:txBody>
      </p:sp>
      <p:sp>
        <p:nvSpPr>
          <p:cNvPr id="6" name="Footer Placeholder 2">
            <a:extLst>
              <a:ext uri="{FF2B5EF4-FFF2-40B4-BE49-F238E27FC236}">
                <a16:creationId xmlns:a16="http://schemas.microsoft.com/office/drawing/2014/main" id="{9E4370AD-0142-0110-AA2B-DDE280238384}"/>
              </a:ext>
            </a:extLst>
          </p:cNvPr>
          <p:cNvSpPr>
            <a:spLocks noGrp="1"/>
          </p:cNvSpPr>
          <p:nvPr>
            <p:ph type="ftr" sz="quarter" idx="11"/>
          </p:nvPr>
        </p:nvSpPr>
        <p:spPr>
          <a:xfrm>
            <a:off x="335360" y="6356350"/>
            <a:ext cx="6408712" cy="365125"/>
          </a:xfrm>
        </p:spPr>
        <p:txBody>
          <a:bodyPr/>
          <a:lstStyle/>
          <a:p>
            <a:pPr>
              <a:spcAft>
                <a:spcPts val="600"/>
              </a:spcAft>
            </a:pPr>
            <a:r>
              <a:rPr lang="en-CA" dirty="0"/>
              <a:t>Lab Quality Assurance</a:t>
            </a:r>
          </a:p>
        </p:txBody>
      </p:sp>
    </p:spTree>
    <p:extLst>
      <p:ext uri="{BB962C8B-B14F-4D97-AF65-F5344CB8AC3E}">
        <p14:creationId xmlns:p14="http://schemas.microsoft.com/office/powerpoint/2010/main" val="4260652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F5E22-E418-B16C-C763-66B81BDAC92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D51C6F3-E4D2-A21F-9403-CFD2970103ED}"/>
              </a:ext>
            </a:extLst>
          </p:cNvPr>
          <p:cNvSpPr>
            <a:spLocks noGrp="1"/>
          </p:cNvSpPr>
          <p:nvPr>
            <p:ph type="title"/>
          </p:nvPr>
        </p:nvSpPr>
        <p:spPr>
          <a:xfrm>
            <a:off x="489669" y="518666"/>
            <a:ext cx="10171403" cy="521915"/>
          </a:xfrm>
        </p:spPr>
        <p:txBody>
          <a:bodyPr vert="horz" lIns="91440" tIns="45720" rIns="91440" bIns="45720" rtlCol="0" anchor="t">
            <a:normAutofit/>
          </a:bodyPr>
          <a:lstStyle/>
          <a:p>
            <a:r>
              <a:rPr lang="en-US" sz="2700" dirty="0"/>
              <a:t>Laboratory Quality Assurance – </a:t>
            </a:r>
            <a:r>
              <a:rPr lang="en-US" sz="2700" dirty="0">
                <a:solidFill>
                  <a:srgbClr val="000099"/>
                </a:solidFill>
              </a:rPr>
              <a:t>Measurement of Data Bias</a:t>
            </a:r>
          </a:p>
        </p:txBody>
      </p:sp>
      <p:sp>
        <p:nvSpPr>
          <p:cNvPr id="18" name="Footer Placeholder 2">
            <a:extLst>
              <a:ext uri="{FF2B5EF4-FFF2-40B4-BE49-F238E27FC236}">
                <a16:creationId xmlns:a16="http://schemas.microsoft.com/office/drawing/2014/main" id="{C5D002EA-AD15-E8D3-9EE6-ED4BEB5E8513}"/>
              </a:ext>
            </a:extLst>
          </p:cNvPr>
          <p:cNvSpPr>
            <a:spLocks noGrp="1"/>
          </p:cNvSpPr>
          <p:nvPr>
            <p:ph type="ftr" sz="quarter" idx="11"/>
          </p:nvPr>
        </p:nvSpPr>
        <p:spPr>
          <a:xfrm>
            <a:off x="335360" y="6356350"/>
            <a:ext cx="6408712" cy="365125"/>
          </a:xfrm>
        </p:spPr>
        <p:txBody>
          <a:bodyPr/>
          <a:lstStyle/>
          <a:p>
            <a:pPr>
              <a:spcAft>
                <a:spcPts val="600"/>
              </a:spcAft>
            </a:pPr>
            <a:r>
              <a:rPr lang="en-CA" dirty="0"/>
              <a:t>Lab Quality Assurance</a:t>
            </a:r>
          </a:p>
        </p:txBody>
      </p:sp>
      <p:sp>
        <p:nvSpPr>
          <p:cNvPr id="19" name="Slide Number Placeholder 3">
            <a:extLst>
              <a:ext uri="{FF2B5EF4-FFF2-40B4-BE49-F238E27FC236}">
                <a16:creationId xmlns:a16="http://schemas.microsoft.com/office/drawing/2014/main" id="{F1E85FC2-C10A-4F2D-9B9B-95B0F7D87572}"/>
              </a:ext>
            </a:extLst>
          </p:cNvPr>
          <p:cNvSpPr>
            <a:spLocks noGrp="1"/>
          </p:cNvSpPr>
          <p:nvPr>
            <p:ph type="sldNum" sz="quarter" idx="12"/>
          </p:nvPr>
        </p:nvSpPr>
        <p:spPr>
          <a:xfrm>
            <a:off x="9121020" y="6356350"/>
            <a:ext cx="2743200" cy="365125"/>
          </a:xfrm>
        </p:spPr>
        <p:txBody>
          <a:bodyPr/>
          <a:lstStyle/>
          <a:p>
            <a:pPr>
              <a:spcAft>
                <a:spcPts val="600"/>
              </a:spcAft>
            </a:pPr>
            <a:fld id="{3362B39D-056A-45B5-805B-411DCD3ED69C}" type="slidenum">
              <a:rPr lang="en-CA" smtClean="0"/>
              <a:pPr>
                <a:spcAft>
                  <a:spcPts val="600"/>
                </a:spcAft>
              </a:pPr>
              <a:t>12</a:t>
            </a:fld>
            <a:endParaRPr lang="en-CA"/>
          </a:p>
        </p:txBody>
      </p:sp>
      <p:pic>
        <p:nvPicPr>
          <p:cNvPr id="13" name="Picture 12">
            <a:extLst>
              <a:ext uri="{FF2B5EF4-FFF2-40B4-BE49-F238E27FC236}">
                <a16:creationId xmlns:a16="http://schemas.microsoft.com/office/drawing/2014/main" id="{241BBF56-E976-E2D0-A6CC-A8C488B48E28}"/>
              </a:ext>
            </a:extLst>
          </p:cNvPr>
          <p:cNvPicPr>
            <a:picLocks noChangeAspect="1"/>
          </p:cNvPicPr>
          <p:nvPr/>
        </p:nvPicPr>
        <p:blipFill>
          <a:blip r:embed="rId3"/>
          <a:stretch>
            <a:fillRect/>
          </a:stretch>
        </p:blipFill>
        <p:spPr>
          <a:xfrm>
            <a:off x="7751618" y="1671241"/>
            <a:ext cx="4112602" cy="3849951"/>
          </a:xfrm>
          <a:prstGeom prst="rect">
            <a:avLst/>
          </a:prstGeom>
        </p:spPr>
      </p:pic>
      <p:sp>
        <p:nvSpPr>
          <p:cNvPr id="9" name="Rectangle 8">
            <a:extLst>
              <a:ext uri="{FF2B5EF4-FFF2-40B4-BE49-F238E27FC236}">
                <a16:creationId xmlns:a16="http://schemas.microsoft.com/office/drawing/2014/main" id="{E1BDA3D9-A7F5-BEE0-AA6E-7E5C7A7E314D}"/>
              </a:ext>
            </a:extLst>
          </p:cNvPr>
          <p:cNvSpPr/>
          <p:nvPr/>
        </p:nvSpPr>
        <p:spPr>
          <a:xfrm>
            <a:off x="489669" y="1040581"/>
            <a:ext cx="6899565" cy="5111271"/>
          </a:xfrm>
          <a:prstGeom prst="rect">
            <a:avLst/>
          </a:prstGeom>
          <a:solidFill>
            <a:srgbClr val="E7FFE7"/>
          </a:solidFill>
        </p:spPr>
        <p:style>
          <a:lnRef idx="2">
            <a:schemeClr val="accent1">
              <a:shade val="15000"/>
            </a:schemeClr>
          </a:lnRef>
          <a:fillRef idx="1">
            <a:schemeClr val="accent1"/>
          </a:fillRef>
          <a:effectRef idx="0">
            <a:schemeClr val="accent1"/>
          </a:effectRef>
          <a:fontRef idx="minor">
            <a:schemeClr val="lt1"/>
          </a:fontRef>
        </p:style>
        <p:txBody>
          <a:bodyPr rtlCol="0">
            <a:noAutofit/>
          </a:bodyPr>
          <a:lstStyle/>
          <a:p>
            <a:pPr>
              <a:lnSpc>
                <a:spcPct val="90000"/>
              </a:lnSpc>
              <a:spcBef>
                <a:spcPts val="1000"/>
              </a:spcBef>
            </a:pPr>
            <a:r>
              <a:rPr lang="en-US" altLang="en-US" sz="1600" b="1" i="0" dirty="0">
                <a:solidFill>
                  <a:srgbClr val="002060"/>
                </a:solidFill>
              </a:rPr>
              <a:t>BLANKS</a:t>
            </a:r>
          </a:p>
          <a:p>
            <a:pPr>
              <a:lnSpc>
                <a:spcPct val="90000"/>
              </a:lnSpc>
              <a:spcBef>
                <a:spcPts val="1000"/>
              </a:spcBef>
            </a:pPr>
            <a:r>
              <a:rPr lang="en-US" altLang="en-US" sz="1600" b="1" i="0" dirty="0">
                <a:solidFill>
                  <a:srgbClr val="002060"/>
                </a:solidFill>
              </a:rPr>
              <a:t>Container Proof Blank</a:t>
            </a:r>
            <a:r>
              <a:rPr lang="en-US" altLang="en-US" sz="1600" i="0" dirty="0">
                <a:solidFill>
                  <a:srgbClr val="002060"/>
                </a:solidFill>
              </a:rPr>
              <a:t>: </a:t>
            </a:r>
            <a:r>
              <a:rPr lang="en-US" altLang="en-US" sz="1600" i="0" dirty="0">
                <a:solidFill>
                  <a:schemeClr val="tx1"/>
                </a:solidFill>
              </a:rPr>
              <a:t>Each container lot purchased is proofed at the lab by rinsing with reagent water and analyzed to show the target analyte(s) are </a:t>
            </a:r>
            <a:r>
              <a:rPr lang="en-US" altLang="en-US" sz="1600" dirty="0">
                <a:solidFill>
                  <a:schemeClr val="tx1"/>
                </a:solidFill>
              </a:rPr>
              <a:t>non-detect or well </a:t>
            </a:r>
            <a:r>
              <a:rPr lang="en-US" altLang="en-US" sz="1600" i="0" dirty="0">
                <a:solidFill>
                  <a:schemeClr val="tx1"/>
                </a:solidFill>
              </a:rPr>
              <a:t>below RDL </a:t>
            </a:r>
          </a:p>
          <a:p>
            <a:pPr>
              <a:lnSpc>
                <a:spcPct val="90000"/>
              </a:lnSpc>
              <a:spcBef>
                <a:spcPts val="1000"/>
              </a:spcBef>
            </a:pPr>
            <a:r>
              <a:rPr lang="en-US" altLang="en-US" sz="1600" b="1" i="0" dirty="0">
                <a:solidFill>
                  <a:srgbClr val="002060"/>
                </a:solidFill>
              </a:rPr>
              <a:t>Instrument Blank: </a:t>
            </a:r>
            <a:r>
              <a:rPr lang="en-US" altLang="en-US" sz="1600" i="0" dirty="0">
                <a:solidFill>
                  <a:schemeClr val="tx1"/>
                </a:solidFill>
              </a:rPr>
              <a:t>Reagent water run at the beginning of a sequence &amp; after every spike standard as an indicator of instrument background and any carry over </a:t>
            </a:r>
          </a:p>
          <a:p>
            <a:pPr>
              <a:lnSpc>
                <a:spcPct val="90000"/>
              </a:lnSpc>
              <a:spcBef>
                <a:spcPts val="1000"/>
              </a:spcBef>
            </a:pPr>
            <a:r>
              <a:rPr lang="en-US" altLang="en-US" sz="1600" b="1" i="0" dirty="0">
                <a:solidFill>
                  <a:srgbClr val="002060"/>
                </a:solidFill>
              </a:rPr>
              <a:t>Method Blank: </a:t>
            </a:r>
            <a:r>
              <a:rPr lang="en-US" altLang="en-US" sz="1600" i="0" dirty="0">
                <a:solidFill>
                  <a:schemeClr val="tx1"/>
                </a:solidFill>
              </a:rPr>
              <a:t>Reagent water or blank soil carried through the entire analytical process to assess contamination from laboratory environment and reagents</a:t>
            </a:r>
          </a:p>
          <a:p>
            <a:pPr>
              <a:lnSpc>
                <a:spcPct val="90000"/>
              </a:lnSpc>
              <a:spcBef>
                <a:spcPts val="1000"/>
              </a:spcBef>
            </a:pPr>
            <a:r>
              <a:rPr lang="en-US" altLang="en-US" sz="1600" b="1" i="0" dirty="0">
                <a:solidFill>
                  <a:srgbClr val="C00000"/>
                </a:solidFill>
              </a:rPr>
              <a:t>If the Blank &gt; RDL, the entire sample batch need to be repeated</a:t>
            </a:r>
          </a:p>
          <a:p>
            <a:pPr>
              <a:lnSpc>
                <a:spcPct val="90000"/>
              </a:lnSpc>
              <a:spcBef>
                <a:spcPts val="1000"/>
              </a:spcBef>
            </a:pPr>
            <a:r>
              <a:rPr lang="en-US" altLang="en-US" sz="1600" b="1" i="0" dirty="0">
                <a:solidFill>
                  <a:srgbClr val="002060"/>
                </a:solidFill>
              </a:rPr>
              <a:t>REPORTING DETECTION LIMIT(RDL): </a:t>
            </a:r>
            <a:r>
              <a:rPr lang="en-US" altLang="en-US" sz="1600" i="0" dirty="0">
                <a:solidFill>
                  <a:schemeClr val="tx1"/>
                </a:solidFill>
              </a:rPr>
              <a:t>Concentration level at which a target analyte if present is consistently detected. Data may be biased if the RDL is set closer to MDL as this increases data uncertainty</a:t>
            </a:r>
          </a:p>
          <a:p>
            <a:pPr>
              <a:lnSpc>
                <a:spcPct val="90000"/>
              </a:lnSpc>
              <a:spcBef>
                <a:spcPts val="1000"/>
              </a:spcBef>
            </a:pPr>
            <a:r>
              <a:rPr lang="en-US" altLang="en-US" sz="1600" b="1" i="0" dirty="0">
                <a:solidFill>
                  <a:srgbClr val="002060"/>
                </a:solidFill>
              </a:rPr>
              <a:t>CONTROL CHART: </a:t>
            </a:r>
            <a:r>
              <a:rPr lang="en-US" altLang="en-US" sz="1600" i="0" dirty="0">
                <a:solidFill>
                  <a:schemeClr val="tx1"/>
                </a:solidFill>
              </a:rPr>
              <a:t>Statistical monitoring of method performance on a real-time basis for an assessment of data quality specific to a method for each instrument used. This allows the lab to closely monitor trends in the analytical process and address any out-of-control situation prior to data reporting</a:t>
            </a:r>
          </a:p>
        </p:txBody>
      </p:sp>
    </p:spTree>
    <p:extLst>
      <p:ext uri="{BB962C8B-B14F-4D97-AF65-F5344CB8AC3E}">
        <p14:creationId xmlns:p14="http://schemas.microsoft.com/office/powerpoint/2010/main" val="1380504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D01A8-9697-2886-11BD-7395399B3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385441-C347-ABBB-D64A-4ABB6F7E8554}"/>
              </a:ext>
            </a:extLst>
          </p:cNvPr>
          <p:cNvSpPr>
            <a:spLocks noGrp="1"/>
          </p:cNvSpPr>
          <p:nvPr>
            <p:ph type="title"/>
          </p:nvPr>
        </p:nvSpPr>
        <p:spPr/>
        <p:txBody>
          <a:bodyPr>
            <a:normAutofit/>
          </a:bodyPr>
          <a:lstStyle/>
          <a:p>
            <a:r>
              <a:rPr lang="en-CA" sz="2700" dirty="0"/>
              <a:t>Exemption Rules</a:t>
            </a:r>
            <a:r>
              <a:rPr lang="en-CA" sz="2700" dirty="0">
                <a:solidFill>
                  <a:srgbClr val="002060"/>
                </a:solidFill>
              </a:rPr>
              <a:t>*</a:t>
            </a:r>
            <a:r>
              <a:rPr lang="en-CA" sz="2700" dirty="0"/>
              <a:t> – </a:t>
            </a:r>
            <a:r>
              <a:rPr lang="en-CA" sz="2700" dirty="0">
                <a:solidFill>
                  <a:srgbClr val="002060"/>
                </a:solidFill>
              </a:rPr>
              <a:t>When is QC Failure Acceptable?</a:t>
            </a:r>
          </a:p>
        </p:txBody>
      </p:sp>
      <p:sp>
        <p:nvSpPr>
          <p:cNvPr id="4" name="Content Placeholder 1">
            <a:extLst>
              <a:ext uri="{FF2B5EF4-FFF2-40B4-BE49-F238E27FC236}">
                <a16:creationId xmlns:a16="http://schemas.microsoft.com/office/drawing/2014/main" id="{D4B6F182-8FA8-6B7D-2F26-C7D7056A3E47}"/>
              </a:ext>
            </a:extLst>
          </p:cNvPr>
          <p:cNvSpPr>
            <a:spLocks noGrp="1"/>
          </p:cNvSpPr>
          <p:nvPr>
            <p:ph idx="1"/>
          </p:nvPr>
        </p:nvSpPr>
        <p:spPr>
          <a:xfrm>
            <a:off x="489670" y="1184270"/>
            <a:ext cx="10647363" cy="4227610"/>
          </a:xfrm>
          <a:solidFill>
            <a:schemeClr val="bg2"/>
          </a:solidFill>
        </p:spPr>
        <p:txBody>
          <a:bodyPr/>
          <a:lstStyle/>
          <a:p>
            <a:pPr marL="457200" indent="-457200">
              <a:buAutoNum type="alphaUcParenBoth"/>
            </a:pPr>
            <a:r>
              <a:rPr lang="en-US" sz="2000" b="1" dirty="0">
                <a:solidFill>
                  <a:srgbClr val="00B050"/>
                </a:solidFill>
              </a:rPr>
              <a:t>Multi-element Scan Qualifier</a:t>
            </a:r>
            <a:r>
              <a:rPr lang="en-US" sz="2000" dirty="0">
                <a:solidFill>
                  <a:srgbClr val="00B050"/>
                </a:solidFill>
              </a:rPr>
              <a:t>: </a:t>
            </a:r>
            <a:r>
              <a:rPr lang="en-US" sz="2000" dirty="0">
                <a:solidFill>
                  <a:srgbClr val="002060"/>
                </a:solidFill>
              </a:rPr>
              <a:t>As the number of analytes in a scan increases, so does the chance of a limit exceedance by random chance as opposed to a real method problem. Thus, in multi-element scans, for the LCS and matrix spike, up to 10% of the analytes may exceed the quoted limits by up to 10% absolute and the spike is considered acceptable</a:t>
            </a:r>
            <a:r>
              <a:rPr lang="en-US" sz="2000" dirty="0">
                <a:solidFill>
                  <a:srgbClr val="002060"/>
                </a:solidFill>
                <a:latin typeface="+mj-lt"/>
              </a:rPr>
              <a:t> </a:t>
            </a:r>
            <a:endParaRPr lang="en-US" sz="2000" dirty="0">
              <a:solidFill>
                <a:schemeClr val="bg1"/>
              </a:solidFill>
              <a:latin typeface="+mj-lt"/>
            </a:endParaRPr>
          </a:p>
          <a:p>
            <a:pPr marL="457200" indent="-457200">
              <a:buAutoNum type="alphaUcParenBoth"/>
            </a:pPr>
            <a:r>
              <a:rPr lang="en-US" sz="2000" b="1" dirty="0">
                <a:solidFill>
                  <a:srgbClr val="00B050"/>
                </a:solidFill>
              </a:rPr>
              <a:t>Duplicate Qualifier: </a:t>
            </a:r>
            <a:r>
              <a:rPr lang="en-US" sz="2000" dirty="0">
                <a:solidFill>
                  <a:srgbClr val="002060"/>
                </a:solidFill>
              </a:rPr>
              <a:t>For duplicates as the measured result approaches the RL, the uncertainty associated with the value increases dramatically, thus duplicate acceptance limits apply only where the average of the two duplicates is greater than five times the RL</a:t>
            </a:r>
            <a:endParaRPr lang="en-US" sz="2000" dirty="0">
              <a:solidFill>
                <a:schemeClr val="bg1"/>
              </a:solidFill>
              <a:latin typeface="+mj-lt"/>
            </a:endParaRPr>
          </a:p>
          <a:p>
            <a:pPr marL="457200" indent="-457200">
              <a:buAutoNum type="alphaUcParenBoth"/>
            </a:pPr>
            <a:r>
              <a:rPr lang="en-US" sz="2000" b="1" dirty="0">
                <a:solidFill>
                  <a:srgbClr val="00B050"/>
                </a:solidFill>
              </a:rPr>
              <a:t>Matrix Spike Qualifier</a:t>
            </a:r>
            <a:r>
              <a:rPr lang="en-US" sz="2000" dirty="0">
                <a:solidFill>
                  <a:srgbClr val="00B050"/>
                </a:solidFill>
              </a:rPr>
              <a:t>: </a:t>
            </a:r>
            <a:r>
              <a:rPr lang="en-US" sz="2000" dirty="0">
                <a:solidFill>
                  <a:srgbClr val="002060"/>
                </a:solidFill>
              </a:rPr>
              <a:t>For matrix spikes, as the concentration of the native analyte increases, the uncertainty of the matrix spike recovery increases. (It is not possible to accurately quantitate a small difference between two large numbers). Thus, the matrix spike acceptance limits apply only when the concentration of the matrix spike is greater than or equal to the concentration of the native </a:t>
            </a:r>
            <a:r>
              <a:rPr lang="en-US" sz="2000" dirty="0" err="1">
                <a:solidFill>
                  <a:srgbClr val="002060"/>
                </a:solidFill>
              </a:rPr>
              <a:t>analyte</a:t>
            </a:r>
            <a:endParaRPr lang="en-CA" sz="2000" dirty="0">
              <a:solidFill>
                <a:srgbClr val="002060"/>
              </a:solidFill>
              <a:latin typeface="+mj-lt"/>
            </a:endParaRPr>
          </a:p>
        </p:txBody>
      </p:sp>
      <p:sp>
        <p:nvSpPr>
          <p:cNvPr id="5" name="Rectangle 4">
            <a:extLst>
              <a:ext uri="{FF2B5EF4-FFF2-40B4-BE49-F238E27FC236}">
                <a16:creationId xmlns:a16="http://schemas.microsoft.com/office/drawing/2014/main" id="{92AA0D89-A48F-79AF-F48A-37BDB4F4039D}"/>
              </a:ext>
            </a:extLst>
          </p:cNvPr>
          <p:cNvSpPr/>
          <p:nvPr/>
        </p:nvSpPr>
        <p:spPr>
          <a:xfrm>
            <a:off x="478280" y="5555569"/>
            <a:ext cx="8768462" cy="369332"/>
          </a:xfrm>
          <a:prstGeom prst="rect">
            <a:avLst/>
          </a:prstGeom>
        </p:spPr>
        <p:txBody>
          <a:bodyPr wrap="square">
            <a:spAutoFit/>
          </a:bodyPr>
          <a:lstStyle/>
          <a:p>
            <a:pPr>
              <a:spcBef>
                <a:spcPct val="55000"/>
              </a:spcBef>
              <a:buSzPct val="75000"/>
              <a:defRPr/>
            </a:pPr>
            <a:r>
              <a:rPr lang="nn-NO" b="1" dirty="0">
                <a:solidFill>
                  <a:srgbClr val="002060"/>
                </a:solidFill>
              </a:rPr>
              <a:t>*</a:t>
            </a:r>
            <a:r>
              <a:rPr lang="nn-NO" dirty="0">
                <a:solidFill>
                  <a:srgbClr val="002060"/>
                </a:solidFill>
              </a:rPr>
              <a:t> Protocol (O. Reg 153/04, O. Reg. 406/19) Version 3.1 – February 19, 2021</a:t>
            </a:r>
            <a:endParaRPr lang="en-US" altLang="en-US" dirty="0">
              <a:solidFill>
                <a:srgbClr val="002060"/>
              </a:solidFill>
            </a:endParaRPr>
          </a:p>
        </p:txBody>
      </p:sp>
      <p:sp>
        <p:nvSpPr>
          <p:cNvPr id="3" name="Slide Number Placeholder 3">
            <a:extLst>
              <a:ext uri="{FF2B5EF4-FFF2-40B4-BE49-F238E27FC236}">
                <a16:creationId xmlns:a16="http://schemas.microsoft.com/office/drawing/2014/main" id="{EADB10C5-4BFF-8426-DD22-95F2AA9E0DB6}"/>
              </a:ext>
            </a:extLst>
          </p:cNvPr>
          <p:cNvSpPr>
            <a:spLocks noGrp="1"/>
          </p:cNvSpPr>
          <p:nvPr>
            <p:ph type="sldNum" sz="quarter" idx="12"/>
          </p:nvPr>
        </p:nvSpPr>
        <p:spPr>
          <a:xfrm>
            <a:off x="9121020" y="6356350"/>
            <a:ext cx="2743200" cy="365125"/>
          </a:xfrm>
        </p:spPr>
        <p:txBody>
          <a:bodyPr/>
          <a:lstStyle/>
          <a:p>
            <a:pPr>
              <a:spcAft>
                <a:spcPts val="600"/>
              </a:spcAft>
            </a:pPr>
            <a:fld id="{3362B39D-056A-45B5-805B-411DCD3ED69C}" type="slidenum">
              <a:rPr lang="en-CA" smtClean="0"/>
              <a:pPr>
                <a:spcAft>
                  <a:spcPts val="600"/>
                </a:spcAft>
              </a:pPr>
              <a:t>13</a:t>
            </a:fld>
            <a:endParaRPr lang="en-CA"/>
          </a:p>
        </p:txBody>
      </p:sp>
      <p:sp>
        <p:nvSpPr>
          <p:cNvPr id="6" name="Footer Placeholder 2">
            <a:extLst>
              <a:ext uri="{FF2B5EF4-FFF2-40B4-BE49-F238E27FC236}">
                <a16:creationId xmlns:a16="http://schemas.microsoft.com/office/drawing/2014/main" id="{8086B214-A926-1096-4EC9-B41A5E0F3AC0}"/>
              </a:ext>
            </a:extLst>
          </p:cNvPr>
          <p:cNvSpPr>
            <a:spLocks noGrp="1"/>
          </p:cNvSpPr>
          <p:nvPr>
            <p:ph type="ftr" sz="quarter" idx="11"/>
          </p:nvPr>
        </p:nvSpPr>
        <p:spPr>
          <a:xfrm>
            <a:off x="335360" y="6356350"/>
            <a:ext cx="6408712" cy="365125"/>
          </a:xfrm>
        </p:spPr>
        <p:txBody>
          <a:bodyPr/>
          <a:lstStyle/>
          <a:p>
            <a:pPr>
              <a:spcAft>
                <a:spcPts val="600"/>
              </a:spcAft>
            </a:pPr>
            <a:r>
              <a:rPr lang="en-CA" dirty="0"/>
              <a:t>Exemption Rules</a:t>
            </a:r>
          </a:p>
        </p:txBody>
      </p:sp>
    </p:spTree>
    <p:extLst>
      <p:ext uri="{BB962C8B-B14F-4D97-AF65-F5344CB8AC3E}">
        <p14:creationId xmlns:p14="http://schemas.microsoft.com/office/powerpoint/2010/main" val="4095984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69FF5-7B51-7F87-9F7E-6A7A92F35E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C9265C-C02D-7274-53F6-8ADAE2F7F03C}"/>
              </a:ext>
            </a:extLst>
          </p:cNvPr>
          <p:cNvSpPr>
            <a:spLocks noGrp="1"/>
          </p:cNvSpPr>
          <p:nvPr>
            <p:ph type="title"/>
          </p:nvPr>
        </p:nvSpPr>
        <p:spPr/>
        <p:txBody>
          <a:bodyPr/>
          <a:lstStyle/>
          <a:p>
            <a:r>
              <a:rPr lang="en-US" dirty="0"/>
              <a:t>Key Quality Control Standards</a:t>
            </a:r>
            <a:endParaRPr lang="en-CA" dirty="0"/>
          </a:p>
        </p:txBody>
      </p:sp>
      <p:sp>
        <p:nvSpPr>
          <p:cNvPr id="3" name="Footer Placeholder 2">
            <a:extLst>
              <a:ext uri="{FF2B5EF4-FFF2-40B4-BE49-F238E27FC236}">
                <a16:creationId xmlns:a16="http://schemas.microsoft.com/office/drawing/2014/main" id="{F2756A81-BA33-CD13-B3DE-364BA7A1A75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700" b="0" i="0" u="none" strike="noStrike" kern="1200" cap="none" spc="0" normalizeH="0" baseline="0" noProof="0" dirty="0">
                <a:ln>
                  <a:noFill/>
                </a:ln>
                <a:solidFill>
                  <a:srgbClr val="F2F2F2"/>
                </a:solidFill>
                <a:effectLst/>
                <a:uLnTx/>
                <a:uFillTx/>
                <a:latin typeface="Roboto" panose="02000000000000000000" pitchFamily="2" charset="0"/>
                <a:ea typeface="Roboto" panose="02000000000000000000" pitchFamily="2" charset="0"/>
                <a:cs typeface="+mn-cs"/>
              </a:rPr>
              <a:t>QC Standards</a:t>
            </a:r>
          </a:p>
        </p:txBody>
      </p:sp>
      <p:sp>
        <p:nvSpPr>
          <p:cNvPr id="4" name="Slide Number Placeholder 3">
            <a:extLst>
              <a:ext uri="{FF2B5EF4-FFF2-40B4-BE49-F238E27FC236}">
                <a16:creationId xmlns:a16="http://schemas.microsoft.com/office/drawing/2014/main" id="{4737A860-204D-F1DE-C15D-D6637371F3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2B39D-056A-45B5-805B-411DCD3ED69C}" type="slidenum">
              <a:rPr kumimoji="0" lang="en-CA" sz="700" b="0" i="0" u="none" strike="noStrike" kern="1200" cap="none" spc="0" normalizeH="0" baseline="0" noProof="0" smtClean="0">
                <a:ln>
                  <a:noFill/>
                </a:ln>
                <a:solidFill>
                  <a:srgbClr val="F2F2F2"/>
                </a:solidFill>
                <a:effectLst/>
                <a:uLnTx/>
                <a:uFillTx/>
                <a:latin typeface="Roboto" panose="020000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700" b="0" i="0" u="none" strike="noStrike" kern="1200" cap="none" spc="0" normalizeH="0" baseline="0" noProof="0">
              <a:ln>
                <a:noFill/>
              </a:ln>
              <a:solidFill>
                <a:srgbClr val="F2F2F2"/>
              </a:solidFill>
              <a:effectLst/>
              <a:uLnTx/>
              <a:uFillTx/>
              <a:latin typeface="Roboto" panose="02000000000000000000" pitchFamily="2" charset="0"/>
              <a:ea typeface="Roboto" panose="02000000000000000000" pitchFamily="2" charset="0"/>
              <a:cs typeface="+mn-cs"/>
            </a:endParaRPr>
          </a:p>
        </p:txBody>
      </p:sp>
      <p:graphicFrame>
        <p:nvGraphicFramePr>
          <p:cNvPr id="6" name="Table 5">
            <a:extLst>
              <a:ext uri="{FF2B5EF4-FFF2-40B4-BE49-F238E27FC236}">
                <a16:creationId xmlns:a16="http://schemas.microsoft.com/office/drawing/2014/main" id="{17B194B8-157F-4329-AC25-3ADB43F568E3}"/>
              </a:ext>
            </a:extLst>
          </p:cNvPr>
          <p:cNvGraphicFramePr>
            <a:graphicFrameLocks noGrp="1"/>
          </p:cNvGraphicFramePr>
          <p:nvPr>
            <p:extLst>
              <p:ext uri="{D42A27DB-BD31-4B8C-83A1-F6EECF244321}">
                <p14:modId xmlns:p14="http://schemas.microsoft.com/office/powerpoint/2010/main" val="587773454"/>
              </p:ext>
            </p:extLst>
          </p:nvPr>
        </p:nvGraphicFramePr>
        <p:xfrm>
          <a:off x="335360" y="1104417"/>
          <a:ext cx="11069871" cy="4705849"/>
        </p:xfrm>
        <a:graphic>
          <a:graphicData uri="http://schemas.openxmlformats.org/drawingml/2006/table">
            <a:tbl>
              <a:tblPr/>
              <a:tblGrid>
                <a:gridCol w="2675885">
                  <a:extLst>
                    <a:ext uri="{9D8B030D-6E8A-4147-A177-3AD203B41FA5}">
                      <a16:colId xmlns:a16="http://schemas.microsoft.com/office/drawing/2014/main" val="20000"/>
                    </a:ext>
                  </a:extLst>
                </a:gridCol>
                <a:gridCol w="2518701">
                  <a:extLst>
                    <a:ext uri="{9D8B030D-6E8A-4147-A177-3AD203B41FA5}">
                      <a16:colId xmlns:a16="http://schemas.microsoft.com/office/drawing/2014/main" val="20001"/>
                    </a:ext>
                  </a:extLst>
                </a:gridCol>
                <a:gridCol w="3019070">
                  <a:extLst>
                    <a:ext uri="{9D8B030D-6E8A-4147-A177-3AD203B41FA5}">
                      <a16:colId xmlns:a16="http://schemas.microsoft.com/office/drawing/2014/main" val="20002"/>
                    </a:ext>
                  </a:extLst>
                </a:gridCol>
                <a:gridCol w="2856215">
                  <a:extLst>
                    <a:ext uri="{9D8B030D-6E8A-4147-A177-3AD203B41FA5}">
                      <a16:colId xmlns:a16="http://schemas.microsoft.com/office/drawing/2014/main" val="20003"/>
                    </a:ext>
                  </a:extLst>
                </a:gridCol>
              </a:tblGrid>
              <a:tr h="461672">
                <a:tc>
                  <a:txBody>
                    <a:bodyPr/>
                    <a:lstStyle/>
                    <a:p>
                      <a:pPr algn="ctr" rtl="0" fontAlgn="ctr"/>
                      <a:r>
                        <a:rPr lang="en-CA" sz="1600" b="1" i="0" u="none" strike="noStrike" dirty="0">
                          <a:solidFill>
                            <a:srgbClr val="FFFFFF"/>
                          </a:solidFill>
                          <a:effectLst/>
                          <a:latin typeface="Franklin Gothic Book" panose="020B0503020102020204" pitchFamily="34" charset="0"/>
                        </a:rPr>
                        <a:t>QA/QC STANDARD</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rtl="0" fontAlgn="ctr"/>
                      <a:r>
                        <a:rPr lang="en-CA" sz="1600" b="1" i="0" u="none" strike="noStrike" dirty="0">
                          <a:solidFill>
                            <a:srgbClr val="FFFFFF"/>
                          </a:solidFill>
                          <a:effectLst/>
                          <a:latin typeface="Franklin Gothic Book" panose="020B0503020102020204" pitchFamily="34" charset="0"/>
                        </a:rPr>
                        <a:t>FREQUENCY</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rtl="0" fontAlgn="ctr"/>
                      <a:r>
                        <a:rPr lang="en-CA" sz="1600" b="1" i="0" u="none" strike="noStrike" dirty="0">
                          <a:solidFill>
                            <a:srgbClr val="FFFFFF"/>
                          </a:solidFill>
                          <a:effectLst/>
                          <a:latin typeface="Franklin Gothic Book" panose="020B0503020102020204" pitchFamily="34" charset="0"/>
                        </a:rPr>
                        <a:t>INDICATOR TYPE</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rtl="0" fontAlgn="ctr"/>
                      <a:r>
                        <a:rPr lang="en-CA" sz="1600" b="1" i="0" u="none" strike="noStrike" dirty="0">
                          <a:solidFill>
                            <a:srgbClr val="FFFFFF"/>
                          </a:solidFill>
                          <a:effectLst/>
                          <a:latin typeface="Franklin Gothic Book" panose="020B0503020102020204" pitchFamily="34" charset="0"/>
                        </a:rPr>
                        <a:t>ACCEPTANCE LIMIT</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10000"/>
                  </a:ext>
                </a:extLst>
              </a:tr>
              <a:tr h="658128">
                <a:tc>
                  <a:txBody>
                    <a:bodyPr/>
                    <a:lstStyle/>
                    <a:p>
                      <a:pPr algn="l" rtl="0" fontAlgn="ctr"/>
                      <a:r>
                        <a:rPr lang="en-CA" sz="1500" b="0" i="0" u="none" strike="noStrike" dirty="0">
                          <a:solidFill>
                            <a:srgbClr val="333333"/>
                          </a:solidFill>
                          <a:effectLst/>
                          <a:latin typeface="Franklin Gothic Book" panose="020B0503020102020204" pitchFamily="34" charset="0"/>
                        </a:rPr>
                        <a:t>Instrument Blank - </a:t>
                      </a:r>
                      <a:r>
                        <a:rPr lang="en-CA" sz="1500" b="1" i="0" u="none" strike="noStrike" dirty="0">
                          <a:solidFill>
                            <a:srgbClr val="FF0000"/>
                          </a:solidFill>
                          <a:effectLst/>
                          <a:latin typeface="Franklin Gothic Book" panose="020B0503020102020204" pitchFamily="34" charset="0"/>
                        </a:rPr>
                        <a:t>NR</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1500" b="0" i="0" u="none" strike="noStrike">
                          <a:solidFill>
                            <a:srgbClr val="333333"/>
                          </a:solidFill>
                          <a:effectLst/>
                          <a:latin typeface="Franklin Gothic Book" panose="020B0503020102020204" pitchFamily="34" charset="0"/>
                        </a:rPr>
                        <a:t>Beginning of the run and after every spike Standard</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1500" b="0" i="0" u="none" strike="noStrike" dirty="0">
                          <a:solidFill>
                            <a:srgbClr val="333333"/>
                          </a:solidFill>
                          <a:effectLst/>
                          <a:latin typeface="Franklin Gothic Book" panose="020B0503020102020204" pitchFamily="34" charset="0"/>
                        </a:rPr>
                        <a:t>Indicator of instrument background (noise) &amp; carry over</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CA" sz="1500" b="0" i="0" u="none" strike="noStrike" dirty="0">
                          <a:solidFill>
                            <a:srgbClr val="333333"/>
                          </a:solidFill>
                          <a:effectLst/>
                          <a:latin typeface="Franklin Gothic Book" panose="020B0503020102020204" pitchFamily="34" charset="0"/>
                        </a:rPr>
                        <a:t>&lt;RL</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442027">
                <a:tc>
                  <a:txBody>
                    <a:bodyPr/>
                    <a:lstStyle/>
                    <a:p>
                      <a:pPr algn="l" rtl="0" fontAlgn="ctr"/>
                      <a:r>
                        <a:rPr lang="en-CA" sz="1500" b="0" i="0" u="none" strike="noStrike" dirty="0">
                          <a:solidFill>
                            <a:srgbClr val="333333"/>
                          </a:solidFill>
                          <a:effectLst/>
                          <a:latin typeface="Franklin Gothic Book" panose="020B0503020102020204" pitchFamily="34" charset="0"/>
                        </a:rPr>
                        <a:t>Method Blank - </a:t>
                      </a:r>
                      <a:r>
                        <a:rPr lang="en-CA" sz="1500" b="1" i="0" u="none" strike="noStrike" dirty="0">
                          <a:solidFill>
                            <a:srgbClr val="000099"/>
                          </a:solidFill>
                          <a:effectLst/>
                          <a:latin typeface="Franklin Gothic Book" panose="020B0503020102020204" pitchFamily="34" charset="0"/>
                        </a:rPr>
                        <a:t>R</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ctr"/>
                      <a:r>
                        <a:rPr lang="en-CA" sz="1500" b="0" i="0" u="none" strike="noStrike">
                          <a:solidFill>
                            <a:srgbClr val="333333"/>
                          </a:solidFill>
                          <a:effectLst/>
                          <a:latin typeface="Franklin Gothic Book" panose="020B0503020102020204" pitchFamily="34" charset="0"/>
                        </a:rPr>
                        <a:t>Every 20  Samples</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ctr"/>
                      <a:r>
                        <a:rPr lang="en-CA" sz="1500" b="0" i="0" u="none" strike="noStrike" dirty="0">
                          <a:solidFill>
                            <a:srgbClr val="333333"/>
                          </a:solidFill>
                          <a:effectLst/>
                          <a:latin typeface="Franklin Gothic Book" panose="020B0503020102020204" pitchFamily="34" charset="0"/>
                        </a:rPr>
                        <a:t>Indicator of lab contamination specific to matrix type (Soil/ Water)</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ctr"/>
                      <a:r>
                        <a:rPr lang="en-CA" sz="1500" b="0" i="0" u="none" strike="noStrike" dirty="0">
                          <a:solidFill>
                            <a:srgbClr val="333333"/>
                          </a:solidFill>
                          <a:effectLst/>
                          <a:latin typeface="Franklin Gothic Book" panose="020B0503020102020204" pitchFamily="34" charset="0"/>
                        </a:rPr>
                        <a:t>&lt;RL</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658128">
                <a:tc>
                  <a:txBody>
                    <a:bodyPr/>
                    <a:lstStyle/>
                    <a:p>
                      <a:pPr algn="l" rtl="0" fontAlgn="ctr"/>
                      <a:r>
                        <a:rPr lang="en-CA" sz="1500" b="0" i="0" u="none" strike="noStrike" dirty="0">
                          <a:solidFill>
                            <a:srgbClr val="333333"/>
                          </a:solidFill>
                          <a:effectLst/>
                          <a:latin typeface="Franklin Gothic Book" panose="020B0503020102020204" pitchFamily="34" charset="0"/>
                        </a:rPr>
                        <a:t>Calibration Standards - </a:t>
                      </a:r>
                      <a:r>
                        <a:rPr lang="en-CA" sz="1500" b="1" i="0" u="none" strike="noStrike" dirty="0">
                          <a:solidFill>
                            <a:srgbClr val="FF0000"/>
                          </a:solidFill>
                          <a:effectLst/>
                          <a:latin typeface="Franklin Gothic Book" panose="020B0503020102020204" pitchFamily="34" charset="0"/>
                        </a:rPr>
                        <a:t>NR</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1500" b="0" i="0" u="none" strike="noStrike">
                          <a:solidFill>
                            <a:srgbClr val="333333"/>
                          </a:solidFill>
                          <a:effectLst/>
                          <a:latin typeface="Franklin Gothic Book" panose="020B0503020102020204" pitchFamily="34" charset="0"/>
                        </a:rPr>
                        <a:t>Beginning of a run performed daily</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1500" b="0" i="0" u="none" strike="noStrike">
                          <a:solidFill>
                            <a:srgbClr val="333333"/>
                          </a:solidFill>
                          <a:effectLst/>
                          <a:latin typeface="Franklin Gothic Book" panose="020B0503020102020204" pitchFamily="34" charset="0"/>
                        </a:rPr>
                        <a:t>Measure of instrument accuracy for a linear response</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1500" b="0" i="0" u="none" strike="noStrike">
                          <a:solidFill>
                            <a:srgbClr val="333333"/>
                          </a:solidFill>
                          <a:effectLst/>
                          <a:latin typeface="Franklin Gothic Book" panose="020B0503020102020204" pitchFamily="34" charset="0"/>
                        </a:rPr>
                        <a:t>&gt;0.990 correlation (or better) depending on the analysis.</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1306435">
                <a:tc>
                  <a:txBody>
                    <a:bodyPr/>
                    <a:lstStyle/>
                    <a:p>
                      <a:pPr algn="l" rtl="0" fontAlgn="ctr"/>
                      <a:r>
                        <a:rPr lang="en-CA" sz="1500" b="0" i="0" u="none" strike="noStrike" dirty="0">
                          <a:solidFill>
                            <a:srgbClr val="333333"/>
                          </a:solidFill>
                          <a:effectLst/>
                          <a:latin typeface="Franklin Gothic Book" panose="020B0503020102020204" pitchFamily="34" charset="0"/>
                        </a:rPr>
                        <a:t>Certified Reference Standard - </a:t>
                      </a:r>
                      <a:r>
                        <a:rPr lang="en-CA" sz="1500" b="1" i="0" u="none" strike="noStrike" dirty="0">
                          <a:solidFill>
                            <a:srgbClr val="000099"/>
                          </a:solidFill>
                          <a:effectLst/>
                          <a:latin typeface="Franklin Gothic Book" panose="020B0503020102020204" pitchFamily="34" charset="0"/>
                        </a:rPr>
                        <a:t>R</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ctr"/>
                      <a:r>
                        <a:rPr lang="en-US" sz="1500" b="0" i="0" u="none" strike="noStrike">
                          <a:solidFill>
                            <a:srgbClr val="333333"/>
                          </a:solidFill>
                          <a:effectLst/>
                          <a:latin typeface="Franklin Gothic Book" panose="020B0503020102020204" pitchFamily="34" charset="0"/>
                        </a:rPr>
                        <a:t>Run following calibration and after 20 samples in each batch as a Reference Standard. Secondary source to Calibration Standards</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ctr"/>
                      <a:r>
                        <a:rPr lang="en-CA" sz="1500" b="0" i="0" u="none" strike="noStrike" dirty="0">
                          <a:solidFill>
                            <a:srgbClr val="333333"/>
                          </a:solidFill>
                          <a:effectLst/>
                          <a:latin typeface="Franklin Gothic Book" panose="020B0503020102020204" pitchFamily="34" charset="0"/>
                        </a:rPr>
                        <a:t>Measure of accuracy</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ctr"/>
                      <a:r>
                        <a:rPr lang="en-US" sz="1500" b="0" i="0" u="none" strike="noStrike" dirty="0">
                          <a:solidFill>
                            <a:srgbClr val="333333"/>
                          </a:solidFill>
                          <a:effectLst/>
                          <a:latin typeface="Franklin Gothic Book" panose="020B0503020102020204" pitchFamily="34" charset="0"/>
                        </a:rPr>
                        <a:t>60% - 140% recovery (or better) depending on analysis type</a:t>
                      </a:r>
                      <a:endParaRPr lang="en-US" sz="1500" b="0" i="0" u="sng" strike="noStrike" dirty="0">
                        <a:solidFill>
                          <a:srgbClr val="333333"/>
                        </a:solidFill>
                        <a:effectLst/>
                        <a:latin typeface="Franklin Gothic Book" panose="020B0503020102020204" pitchFamily="34" charset="0"/>
                      </a:endParaRP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658128">
                <a:tc>
                  <a:txBody>
                    <a:bodyPr/>
                    <a:lstStyle/>
                    <a:p>
                      <a:pPr algn="l" rtl="0" fontAlgn="ctr"/>
                      <a:r>
                        <a:rPr lang="en-CA" sz="1500" b="0" i="0" u="none" strike="noStrike" dirty="0">
                          <a:solidFill>
                            <a:srgbClr val="333333"/>
                          </a:solidFill>
                          <a:effectLst/>
                          <a:latin typeface="Franklin Gothic Book" panose="020B0503020102020204" pitchFamily="34" charset="0"/>
                        </a:rPr>
                        <a:t>Method Blank Spike (LCS) - </a:t>
                      </a:r>
                      <a:r>
                        <a:rPr lang="en-CA" sz="1500" b="1" i="0" u="none" strike="noStrike" dirty="0">
                          <a:solidFill>
                            <a:srgbClr val="000099"/>
                          </a:solidFill>
                          <a:effectLst/>
                          <a:latin typeface="Franklin Gothic Book" panose="020B0503020102020204" pitchFamily="34" charset="0"/>
                        </a:rPr>
                        <a:t>R</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CA" sz="1500" b="0" i="0" u="none" strike="noStrike">
                          <a:solidFill>
                            <a:srgbClr val="333333"/>
                          </a:solidFill>
                          <a:effectLst/>
                          <a:latin typeface="Franklin Gothic Book" panose="020B0503020102020204" pitchFamily="34" charset="0"/>
                        </a:rPr>
                        <a:t>Every 20 samples</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CA" sz="1500" b="0" i="0" u="none" strike="noStrike" dirty="0">
                          <a:solidFill>
                            <a:srgbClr val="333333"/>
                          </a:solidFill>
                          <a:effectLst/>
                          <a:latin typeface="Franklin Gothic Book" panose="020B0503020102020204" pitchFamily="34" charset="0"/>
                        </a:rPr>
                        <a:t>Measure of method accuracy without matrix effect</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1500" b="0" i="0" u="none" strike="noStrike" dirty="0">
                          <a:solidFill>
                            <a:srgbClr val="333333"/>
                          </a:solidFill>
                          <a:effectLst/>
                          <a:latin typeface="Franklin Gothic Book" panose="020B0503020102020204" pitchFamily="34" charset="0"/>
                        </a:rPr>
                        <a:t>60% - 140% Recovery (or better) depending on analysis type</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442027">
                <a:tc>
                  <a:txBody>
                    <a:bodyPr/>
                    <a:lstStyle/>
                    <a:p>
                      <a:pPr algn="l" rtl="0" fontAlgn="ctr"/>
                      <a:r>
                        <a:rPr lang="en-CA" sz="1500" b="0" i="0" u="none" strike="noStrike" dirty="0">
                          <a:solidFill>
                            <a:srgbClr val="333333"/>
                          </a:solidFill>
                          <a:effectLst/>
                          <a:latin typeface="Franklin Gothic Book" panose="020B0503020102020204" pitchFamily="34" charset="0"/>
                        </a:rPr>
                        <a:t>Laboratory Duplicate - </a:t>
                      </a:r>
                      <a:r>
                        <a:rPr lang="en-CA" sz="1500" b="1" i="0" u="none" strike="noStrike" dirty="0">
                          <a:solidFill>
                            <a:srgbClr val="000099"/>
                          </a:solidFill>
                          <a:effectLst/>
                          <a:latin typeface="Franklin Gothic Book" panose="020B0503020102020204" pitchFamily="34" charset="0"/>
                        </a:rPr>
                        <a:t>R</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ctr"/>
                      <a:r>
                        <a:rPr lang="en-CA" sz="1500" b="0" i="0" u="none" strike="noStrike" dirty="0">
                          <a:solidFill>
                            <a:srgbClr val="333333"/>
                          </a:solidFill>
                          <a:effectLst/>
                          <a:latin typeface="Franklin Gothic Book" panose="020B0503020102020204" pitchFamily="34" charset="0"/>
                        </a:rPr>
                        <a:t>Every 20 samples</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ctr"/>
                      <a:r>
                        <a:rPr lang="en-CA" sz="1500" b="0" i="0" u="none" strike="noStrike" dirty="0">
                          <a:solidFill>
                            <a:srgbClr val="333333"/>
                          </a:solidFill>
                          <a:effectLst/>
                          <a:latin typeface="Franklin Gothic Book" panose="020B0503020102020204" pitchFamily="34" charset="0"/>
                        </a:rPr>
                        <a:t>Measure of method precision &amp; sample homogeneity</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500" b="0" i="0" u="none" strike="noStrike" dirty="0">
                          <a:solidFill>
                            <a:srgbClr val="333333"/>
                          </a:solidFill>
                          <a:effectLst/>
                          <a:latin typeface="Franklin Gothic Book" panose="020B0503020102020204" pitchFamily="34" charset="0"/>
                        </a:rPr>
                        <a:t>RPD </a:t>
                      </a:r>
                      <a:r>
                        <a:rPr lang="en-US" sz="1600" dirty="0">
                          <a:solidFill>
                            <a:schemeClr val="bg1"/>
                          </a:solidFill>
                        </a:rPr>
                        <a:t>≤</a:t>
                      </a:r>
                      <a:r>
                        <a:rPr lang="en-US" sz="1500" b="0" i="0" u="none" strike="noStrike" dirty="0">
                          <a:solidFill>
                            <a:srgbClr val="333333"/>
                          </a:solidFill>
                          <a:effectLst/>
                          <a:latin typeface="Franklin Gothic Book" panose="020B0503020102020204" pitchFamily="34" charset="0"/>
                        </a:rPr>
                        <a:t> 30% for Water                  RPD </a:t>
                      </a:r>
                      <a:r>
                        <a:rPr lang="en-US" sz="1600" dirty="0">
                          <a:solidFill>
                            <a:schemeClr val="bg1"/>
                          </a:solidFill>
                        </a:rPr>
                        <a:t>≤</a:t>
                      </a:r>
                      <a:r>
                        <a:rPr lang="en-US" sz="1500" b="0" i="0" u="none" strike="noStrike" dirty="0">
                          <a:solidFill>
                            <a:srgbClr val="333333"/>
                          </a:solidFill>
                          <a:effectLst/>
                          <a:latin typeface="Franklin Gothic Book" panose="020B0503020102020204" pitchFamily="34" charset="0"/>
                        </a:rPr>
                        <a:t> 40% for soil</a:t>
                      </a:r>
                      <a:endParaRPr lang="en-US" sz="1500" b="0" i="0" u="sng" strike="noStrike" dirty="0">
                        <a:solidFill>
                          <a:srgbClr val="333333"/>
                        </a:solidFill>
                        <a:effectLst/>
                        <a:latin typeface="Franklin Gothic Book" panose="020B0503020102020204" pitchFamily="34" charset="0"/>
                      </a:endParaRP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bl>
          </a:graphicData>
        </a:graphic>
      </p:graphicFrame>
      <p:sp>
        <p:nvSpPr>
          <p:cNvPr id="7" name="TextBox 6">
            <a:extLst>
              <a:ext uri="{FF2B5EF4-FFF2-40B4-BE49-F238E27FC236}">
                <a16:creationId xmlns:a16="http://schemas.microsoft.com/office/drawing/2014/main" id="{B1FF4368-AE76-62D8-5211-52B5AD99EDE0}"/>
              </a:ext>
            </a:extLst>
          </p:cNvPr>
          <p:cNvSpPr txBox="1"/>
          <p:nvPr/>
        </p:nvSpPr>
        <p:spPr>
          <a:xfrm>
            <a:off x="489670" y="5843622"/>
            <a:ext cx="3983783" cy="369332"/>
          </a:xfrm>
          <a:prstGeom prst="rect">
            <a:avLst/>
          </a:prstGeom>
          <a:noFill/>
        </p:spPr>
        <p:txBody>
          <a:bodyPr wrap="none" rtlCol="0">
            <a:spAutoFit/>
          </a:bodyPr>
          <a:lstStyle/>
          <a:p>
            <a:r>
              <a:rPr lang="en-US" b="1" dirty="0">
                <a:solidFill>
                  <a:srgbClr val="000099"/>
                </a:solidFill>
              </a:rPr>
              <a:t>R – Reported</a:t>
            </a:r>
            <a:r>
              <a:rPr lang="en-US" dirty="0"/>
              <a:t>	</a:t>
            </a:r>
            <a:r>
              <a:rPr lang="en-US" b="1" dirty="0">
                <a:solidFill>
                  <a:srgbClr val="FF0000"/>
                </a:solidFill>
              </a:rPr>
              <a:t>NR – Not Reported</a:t>
            </a:r>
            <a:endParaRPr lang="en-CA" b="1" dirty="0">
              <a:solidFill>
                <a:srgbClr val="FF0000"/>
              </a:solidFill>
            </a:endParaRPr>
          </a:p>
        </p:txBody>
      </p:sp>
    </p:spTree>
    <p:extLst>
      <p:ext uri="{BB962C8B-B14F-4D97-AF65-F5344CB8AC3E}">
        <p14:creationId xmlns:p14="http://schemas.microsoft.com/office/powerpoint/2010/main" val="2162882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7E1E5-AC0A-B206-447A-4C6E0B15A58B}"/>
              </a:ext>
            </a:extLst>
          </p:cNvPr>
          <p:cNvSpPr>
            <a:spLocks noGrp="1"/>
          </p:cNvSpPr>
          <p:nvPr>
            <p:ph type="title"/>
          </p:nvPr>
        </p:nvSpPr>
        <p:spPr/>
        <p:txBody>
          <a:bodyPr/>
          <a:lstStyle/>
          <a:p>
            <a:r>
              <a:rPr lang="en-US" dirty="0"/>
              <a:t>Key Quality Control Standards</a:t>
            </a:r>
            <a:endParaRPr lang="en-CA" dirty="0"/>
          </a:p>
        </p:txBody>
      </p:sp>
      <p:sp>
        <p:nvSpPr>
          <p:cNvPr id="3" name="Footer Placeholder 2">
            <a:extLst>
              <a:ext uri="{FF2B5EF4-FFF2-40B4-BE49-F238E27FC236}">
                <a16:creationId xmlns:a16="http://schemas.microsoft.com/office/drawing/2014/main" id="{0346E1DB-E43F-F44E-9AC6-10E33ACAC79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700" b="0" i="0" u="none" strike="noStrike" kern="1200" cap="none" spc="0" normalizeH="0" baseline="0" noProof="0" dirty="0">
                <a:ln>
                  <a:noFill/>
                </a:ln>
                <a:solidFill>
                  <a:srgbClr val="F2F2F2"/>
                </a:solidFill>
                <a:effectLst/>
                <a:uLnTx/>
                <a:uFillTx/>
                <a:latin typeface="Roboto" panose="02000000000000000000" pitchFamily="2" charset="0"/>
                <a:ea typeface="Roboto" panose="02000000000000000000" pitchFamily="2" charset="0"/>
                <a:cs typeface="+mn-cs"/>
              </a:rPr>
              <a:t>QC Standards</a:t>
            </a:r>
          </a:p>
        </p:txBody>
      </p:sp>
      <p:sp>
        <p:nvSpPr>
          <p:cNvPr id="4" name="Slide Number Placeholder 3">
            <a:extLst>
              <a:ext uri="{FF2B5EF4-FFF2-40B4-BE49-F238E27FC236}">
                <a16:creationId xmlns:a16="http://schemas.microsoft.com/office/drawing/2014/main" id="{47A5CF44-744A-9C84-ADBD-E9322171E9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2B39D-056A-45B5-805B-411DCD3ED69C}" type="slidenum">
              <a:rPr kumimoji="0" lang="en-CA" sz="700" b="0" i="0" u="none" strike="noStrike" kern="1200" cap="none" spc="0" normalizeH="0" baseline="0" noProof="0" smtClean="0">
                <a:ln>
                  <a:noFill/>
                </a:ln>
                <a:solidFill>
                  <a:srgbClr val="F2F2F2"/>
                </a:solidFill>
                <a:effectLst/>
                <a:uLnTx/>
                <a:uFillTx/>
                <a:latin typeface="Roboto" panose="020000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700" b="0" i="0" u="none" strike="noStrike" kern="1200" cap="none" spc="0" normalizeH="0" baseline="0" noProof="0">
              <a:ln>
                <a:noFill/>
              </a:ln>
              <a:solidFill>
                <a:srgbClr val="F2F2F2"/>
              </a:solidFill>
              <a:effectLst/>
              <a:uLnTx/>
              <a:uFillTx/>
              <a:latin typeface="Roboto" panose="02000000000000000000" pitchFamily="2" charset="0"/>
              <a:ea typeface="Roboto" panose="02000000000000000000" pitchFamily="2" charset="0"/>
              <a:cs typeface="+mn-cs"/>
            </a:endParaRPr>
          </a:p>
        </p:txBody>
      </p:sp>
      <p:graphicFrame>
        <p:nvGraphicFramePr>
          <p:cNvPr id="6" name="Table 5">
            <a:extLst>
              <a:ext uri="{FF2B5EF4-FFF2-40B4-BE49-F238E27FC236}">
                <a16:creationId xmlns:a16="http://schemas.microsoft.com/office/drawing/2014/main" id="{25E8E2D4-3D17-6E8F-36C4-7D2C81B1D9A4}"/>
              </a:ext>
            </a:extLst>
          </p:cNvPr>
          <p:cNvGraphicFramePr>
            <a:graphicFrameLocks noGrp="1"/>
          </p:cNvGraphicFramePr>
          <p:nvPr>
            <p:extLst>
              <p:ext uri="{D42A27DB-BD31-4B8C-83A1-F6EECF244321}">
                <p14:modId xmlns:p14="http://schemas.microsoft.com/office/powerpoint/2010/main" val="3910337315"/>
              </p:ext>
            </p:extLst>
          </p:nvPr>
        </p:nvGraphicFramePr>
        <p:xfrm>
          <a:off x="489670" y="1156824"/>
          <a:ext cx="10802744" cy="4544351"/>
        </p:xfrm>
        <a:graphic>
          <a:graphicData uri="http://schemas.openxmlformats.org/drawingml/2006/table">
            <a:tbl>
              <a:tblPr/>
              <a:tblGrid>
                <a:gridCol w="2336747">
                  <a:extLst>
                    <a:ext uri="{9D8B030D-6E8A-4147-A177-3AD203B41FA5}">
                      <a16:colId xmlns:a16="http://schemas.microsoft.com/office/drawing/2014/main" val="20000"/>
                    </a:ext>
                  </a:extLst>
                </a:gridCol>
                <a:gridCol w="2732488">
                  <a:extLst>
                    <a:ext uri="{9D8B030D-6E8A-4147-A177-3AD203B41FA5}">
                      <a16:colId xmlns:a16="http://schemas.microsoft.com/office/drawing/2014/main" val="20001"/>
                    </a:ext>
                  </a:extLst>
                </a:gridCol>
                <a:gridCol w="2977467">
                  <a:extLst>
                    <a:ext uri="{9D8B030D-6E8A-4147-A177-3AD203B41FA5}">
                      <a16:colId xmlns:a16="http://schemas.microsoft.com/office/drawing/2014/main" val="20002"/>
                    </a:ext>
                  </a:extLst>
                </a:gridCol>
                <a:gridCol w="2756042">
                  <a:extLst>
                    <a:ext uri="{9D8B030D-6E8A-4147-A177-3AD203B41FA5}">
                      <a16:colId xmlns:a16="http://schemas.microsoft.com/office/drawing/2014/main" val="20003"/>
                    </a:ext>
                  </a:extLst>
                </a:gridCol>
              </a:tblGrid>
              <a:tr h="448247">
                <a:tc>
                  <a:txBody>
                    <a:bodyPr/>
                    <a:lstStyle/>
                    <a:p>
                      <a:pPr algn="ctr" rtl="0" fontAlgn="ctr"/>
                      <a:r>
                        <a:rPr lang="en-CA" sz="1600" b="1" i="0" u="none" strike="noStrike" dirty="0">
                          <a:solidFill>
                            <a:srgbClr val="FFFFFF"/>
                          </a:solidFill>
                          <a:effectLst/>
                          <a:latin typeface="Franklin Gothic Book" panose="020B0503020102020204" pitchFamily="34" charset="0"/>
                        </a:rPr>
                        <a:t>QC STANDARD</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rtl="0" fontAlgn="ctr"/>
                      <a:r>
                        <a:rPr lang="en-CA" sz="1600" b="1" i="0" u="none" strike="noStrike" dirty="0">
                          <a:solidFill>
                            <a:srgbClr val="FFFFFF"/>
                          </a:solidFill>
                          <a:effectLst/>
                          <a:latin typeface="Franklin Gothic Book" panose="020B0503020102020204" pitchFamily="34" charset="0"/>
                        </a:rPr>
                        <a:t>FREQUENCY</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rtl="0" fontAlgn="ctr"/>
                      <a:r>
                        <a:rPr lang="en-CA" sz="1600" b="1" i="0" u="none" strike="noStrike" dirty="0">
                          <a:solidFill>
                            <a:srgbClr val="FFFFFF"/>
                          </a:solidFill>
                          <a:effectLst/>
                          <a:latin typeface="Franklin Gothic Book" panose="020B0503020102020204" pitchFamily="34" charset="0"/>
                        </a:rPr>
                        <a:t>INDICATOR TYPE</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rtl="0" fontAlgn="ctr"/>
                      <a:r>
                        <a:rPr lang="en-CA" sz="1600" b="1" i="0" u="none" strike="noStrike" dirty="0">
                          <a:solidFill>
                            <a:srgbClr val="FFFFFF"/>
                          </a:solidFill>
                          <a:effectLst/>
                          <a:latin typeface="Franklin Gothic Book" panose="020B0503020102020204" pitchFamily="34" charset="0"/>
                        </a:rPr>
                        <a:t>ACCEPTANCE LIMIT</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10000"/>
                  </a:ext>
                </a:extLst>
              </a:tr>
              <a:tr h="638990">
                <a:tc>
                  <a:txBody>
                    <a:bodyPr/>
                    <a:lstStyle/>
                    <a:p>
                      <a:pPr algn="l" rtl="0" fontAlgn="ctr"/>
                      <a:r>
                        <a:rPr lang="en-CA" sz="1500" b="0" i="0" u="none" strike="noStrike" dirty="0">
                          <a:solidFill>
                            <a:srgbClr val="333333"/>
                          </a:solidFill>
                          <a:effectLst/>
                          <a:latin typeface="Franklin Gothic Book" panose="020B0503020102020204" pitchFamily="34" charset="0"/>
                        </a:rPr>
                        <a:t>Instrument Duplicate -</a:t>
                      </a:r>
                      <a:r>
                        <a:rPr lang="en-CA" sz="1500" b="1" i="0" u="none" strike="noStrike" dirty="0">
                          <a:solidFill>
                            <a:srgbClr val="FF0000"/>
                          </a:solidFill>
                          <a:effectLst/>
                          <a:latin typeface="Franklin Gothic Book" panose="020B0503020102020204" pitchFamily="34" charset="0"/>
                        </a:rPr>
                        <a:t>NR</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1500" b="0" i="0" u="none" strike="noStrike" dirty="0">
                          <a:solidFill>
                            <a:srgbClr val="333333"/>
                          </a:solidFill>
                          <a:effectLst/>
                          <a:latin typeface="Franklin Gothic Book" panose="020B0503020102020204" pitchFamily="34" charset="0"/>
                        </a:rPr>
                        <a:t>Every 20 samples for certain methods only</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CA" sz="1500" b="0" i="0" u="none" strike="noStrike">
                          <a:solidFill>
                            <a:srgbClr val="333333"/>
                          </a:solidFill>
                          <a:effectLst/>
                          <a:latin typeface="Franklin Gothic Book" panose="020B0503020102020204" pitchFamily="34" charset="0"/>
                        </a:rPr>
                        <a:t>Measure of instrument precision</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1500" b="0" i="0" u="none" strike="noStrike" dirty="0">
                          <a:solidFill>
                            <a:srgbClr val="333333"/>
                          </a:solidFill>
                          <a:effectLst/>
                          <a:latin typeface="Franklin Gothic Book" panose="020B0503020102020204" pitchFamily="34" charset="0"/>
                        </a:rPr>
                        <a:t>  RPD </a:t>
                      </a:r>
                      <a:r>
                        <a:rPr lang="en-US" sz="1600" dirty="0">
                          <a:solidFill>
                            <a:schemeClr val="bg1"/>
                          </a:solidFill>
                        </a:rPr>
                        <a:t>≤</a:t>
                      </a:r>
                      <a:r>
                        <a:rPr lang="en-US" sz="1500" b="0" i="0" u="none" strike="noStrike" dirty="0">
                          <a:solidFill>
                            <a:srgbClr val="333333"/>
                          </a:solidFill>
                          <a:effectLst/>
                          <a:latin typeface="Franklin Gothic Book" panose="020B0503020102020204" pitchFamily="34" charset="0"/>
                        </a:rPr>
                        <a:t>  30% difference, depending on analysis type</a:t>
                      </a:r>
                      <a:endParaRPr lang="en-US" sz="1500" b="0" i="0" u="sng" strike="noStrike" dirty="0">
                        <a:solidFill>
                          <a:srgbClr val="333333"/>
                        </a:solidFill>
                        <a:effectLst/>
                        <a:latin typeface="Franklin Gothic Book" panose="020B0503020102020204" pitchFamily="34" charset="0"/>
                      </a:endParaRP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1058626">
                <a:tc>
                  <a:txBody>
                    <a:bodyPr/>
                    <a:lstStyle/>
                    <a:p>
                      <a:pPr algn="l" rtl="0" fontAlgn="ctr"/>
                      <a:r>
                        <a:rPr lang="en-CA" sz="1500" b="0" i="0" u="none" strike="noStrike" dirty="0">
                          <a:solidFill>
                            <a:srgbClr val="333333"/>
                          </a:solidFill>
                          <a:effectLst/>
                          <a:latin typeface="Franklin Gothic Book" panose="020B0503020102020204" pitchFamily="34" charset="0"/>
                        </a:rPr>
                        <a:t>Surrogate Standard - </a:t>
                      </a:r>
                      <a:r>
                        <a:rPr lang="en-CA" sz="1500" b="1" i="0" u="none" strike="noStrike" dirty="0">
                          <a:solidFill>
                            <a:srgbClr val="000099"/>
                          </a:solidFill>
                          <a:effectLst/>
                          <a:latin typeface="Franklin Gothic Book" panose="020B0503020102020204" pitchFamily="34" charset="0"/>
                        </a:rPr>
                        <a:t>R</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ctr"/>
                      <a:r>
                        <a:rPr lang="en-US" sz="1500" b="0" i="0" u="none" strike="noStrike" dirty="0">
                          <a:solidFill>
                            <a:srgbClr val="333333"/>
                          </a:solidFill>
                          <a:effectLst/>
                          <a:latin typeface="Franklin Gothic Book" panose="020B0503020102020204" pitchFamily="34" charset="0"/>
                        </a:rPr>
                        <a:t>Add to method blank, blank spike, duplicate, matrix spike and all samples in a batch (organics only)</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ctr"/>
                      <a:r>
                        <a:rPr lang="en-US" sz="1500" b="0" i="0" u="none" strike="noStrike" dirty="0">
                          <a:solidFill>
                            <a:srgbClr val="333333"/>
                          </a:solidFill>
                          <a:effectLst/>
                          <a:latin typeface="Franklin Gothic Book" panose="020B0503020102020204" pitchFamily="34" charset="0"/>
                        </a:rPr>
                        <a:t>Measure of extraction &amp; analysis accuracy specific to </a:t>
                      </a:r>
                      <a:r>
                        <a:rPr lang="en-US" sz="1500" b="0" i="0" u="none" strike="noStrike" baseline="0" dirty="0">
                          <a:solidFill>
                            <a:srgbClr val="333333"/>
                          </a:solidFill>
                          <a:effectLst/>
                          <a:latin typeface="Franklin Gothic Book" panose="020B0503020102020204" pitchFamily="34" charset="0"/>
                        </a:rPr>
                        <a:t>sample matrix</a:t>
                      </a:r>
                      <a:endParaRPr lang="en-US" sz="1500" b="0" i="0" u="none" strike="noStrike" dirty="0">
                        <a:solidFill>
                          <a:srgbClr val="333333"/>
                        </a:solidFill>
                        <a:effectLst/>
                        <a:latin typeface="Franklin Gothic Book" panose="020B0503020102020204" pitchFamily="34" charset="0"/>
                      </a:endParaRP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ctr"/>
                      <a:r>
                        <a:rPr lang="en-CA" sz="1500" b="0" i="0" u="none" strike="noStrike" dirty="0">
                          <a:solidFill>
                            <a:srgbClr val="333333"/>
                          </a:solidFill>
                          <a:effectLst/>
                          <a:latin typeface="Franklin Gothic Book" panose="020B0503020102020204" pitchFamily="34" charset="0"/>
                        </a:rPr>
                        <a:t>50 - 140% Recovery</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638990">
                <a:tc>
                  <a:txBody>
                    <a:bodyPr/>
                    <a:lstStyle/>
                    <a:p>
                      <a:pPr algn="l" rtl="0" fontAlgn="ctr"/>
                      <a:r>
                        <a:rPr lang="en-CA" sz="1500" b="0" i="0" u="none" strike="noStrike" dirty="0">
                          <a:solidFill>
                            <a:srgbClr val="333333"/>
                          </a:solidFill>
                          <a:effectLst/>
                          <a:latin typeface="Franklin Gothic Book" panose="020B0503020102020204" pitchFamily="34" charset="0"/>
                        </a:rPr>
                        <a:t>Internal Standard - </a:t>
                      </a:r>
                      <a:r>
                        <a:rPr lang="en-CA" sz="1500" b="1" i="0" u="none" strike="noStrike" dirty="0">
                          <a:solidFill>
                            <a:srgbClr val="FF0000"/>
                          </a:solidFill>
                          <a:effectLst/>
                          <a:latin typeface="Franklin Gothic Book" panose="020B0503020102020204" pitchFamily="34" charset="0"/>
                        </a:rPr>
                        <a:t>NR</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1500" b="0" i="0" u="none" strike="noStrike" dirty="0">
                          <a:solidFill>
                            <a:srgbClr val="333333"/>
                          </a:solidFill>
                          <a:effectLst/>
                          <a:latin typeface="Franklin Gothic Book" panose="020B0503020102020204" pitchFamily="34" charset="0"/>
                        </a:rPr>
                        <a:t>Organics - Every sample, blank, spike,</a:t>
                      </a:r>
                      <a:r>
                        <a:rPr lang="en-US" sz="1500" b="0" i="0" u="none" strike="noStrike" baseline="0" dirty="0">
                          <a:solidFill>
                            <a:srgbClr val="333333"/>
                          </a:solidFill>
                          <a:effectLst/>
                          <a:latin typeface="Franklin Gothic Book" panose="020B0503020102020204" pitchFamily="34" charset="0"/>
                        </a:rPr>
                        <a:t> </a:t>
                      </a:r>
                      <a:r>
                        <a:rPr lang="en-US" sz="1500" b="0" i="0" u="none" strike="noStrike" dirty="0">
                          <a:solidFill>
                            <a:srgbClr val="333333"/>
                          </a:solidFill>
                          <a:effectLst/>
                          <a:latin typeface="Franklin Gothic Book" panose="020B0503020102020204" pitchFamily="34" charset="0"/>
                        </a:rPr>
                        <a:t>matrix spike, CCV</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CA" sz="1500" b="0" i="0" u="none" strike="noStrike">
                          <a:solidFill>
                            <a:srgbClr val="333333"/>
                          </a:solidFill>
                          <a:effectLst/>
                          <a:latin typeface="Franklin Gothic Book" panose="020B0503020102020204" pitchFamily="34" charset="0"/>
                        </a:rPr>
                        <a:t>Measure of instrument accuracy</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CA" sz="1500" b="0" i="0" u="none" strike="noStrike" dirty="0">
                          <a:solidFill>
                            <a:srgbClr val="333333"/>
                          </a:solidFill>
                          <a:effectLst/>
                          <a:latin typeface="Franklin Gothic Book" panose="020B0503020102020204" pitchFamily="34" charset="0"/>
                        </a:rPr>
                        <a:t>50 - 200% area</a:t>
                      </a:r>
                      <a:r>
                        <a:rPr lang="en-CA" sz="1500" b="0" i="0" u="none" strike="noStrike" baseline="0" dirty="0">
                          <a:solidFill>
                            <a:srgbClr val="333333"/>
                          </a:solidFill>
                          <a:effectLst/>
                          <a:latin typeface="Franklin Gothic Book" panose="020B0503020102020204" pitchFamily="34" charset="0"/>
                        </a:rPr>
                        <a:t> count of CCV</a:t>
                      </a:r>
                      <a:endParaRPr lang="en-CA" sz="1500" b="0" i="0" u="none" strike="noStrike" dirty="0">
                        <a:solidFill>
                          <a:srgbClr val="333333"/>
                        </a:solidFill>
                        <a:effectLst/>
                        <a:latin typeface="Franklin Gothic Book" panose="020B0503020102020204" pitchFamily="34" charset="0"/>
                      </a:endParaRP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638990">
                <a:tc>
                  <a:txBody>
                    <a:bodyPr/>
                    <a:lstStyle/>
                    <a:p>
                      <a:pPr algn="l" rtl="0" fontAlgn="ctr"/>
                      <a:r>
                        <a:rPr lang="en-CA" sz="1500" b="0" i="0" u="none" strike="noStrike" dirty="0">
                          <a:solidFill>
                            <a:srgbClr val="333333"/>
                          </a:solidFill>
                          <a:effectLst/>
                          <a:latin typeface="Franklin Gothic Book" panose="020B0503020102020204" pitchFamily="34" charset="0"/>
                        </a:rPr>
                        <a:t>Matrix Spike - </a:t>
                      </a:r>
                      <a:r>
                        <a:rPr lang="en-CA" sz="1500" b="1" i="0" u="none" strike="noStrike" dirty="0">
                          <a:solidFill>
                            <a:srgbClr val="000099"/>
                          </a:solidFill>
                          <a:effectLst/>
                          <a:latin typeface="Franklin Gothic Book" panose="020B0503020102020204" pitchFamily="34" charset="0"/>
                        </a:rPr>
                        <a:t>R</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ctr"/>
                      <a:r>
                        <a:rPr lang="en-CA" sz="1500" b="0" i="0" u="none" strike="noStrike" dirty="0">
                          <a:solidFill>
                            <a:srgbClr val="333333"/>
                          </a:solidFill>
                          <a:effectLst/>
                          <a:latin typeface="Franklin Gothic Book" panose="020B0503020102020204" pitchFamily="34" charset="0"/>
                        </a:rPr>
                        <a:t>Every 20 samples</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ctr"/>
                      <a:r>
                        <a:rPr lang="en-US" sz="1500" b="0" i="0" u="none" strike="noStrike">
                          <a:solidFill>
                            <a:srgbClr val="333333"/>
                          </a:solidFill>
                          <a:effectLst/>
                          <a:latin typeface="Franklin Gothic Book" panose="020B0503020102020204" pitchFamily="34" charset="0"/>
                        </a:rPr>
                        <a:t>Measure of method accuracy specific to matrix type</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ctr"/>
                      <a:r>
                        <a:rPr lang="en-US" sz="1500" b="0" i="0" u="none" strike="noStrike">
                          <a:solidFill>
                            <a:srgbClr val="333333"/>
                          </a:solidFill>
                          <a:effectLst/>
                          <a:latin typeface="Franklin Gothic Book" panose="020B0503020102020204" pitchFamily="34" charset="0"/>
                        </a:rPr>
                        <a:t>60 - 140% Recovery (or better) depending on analysis type</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638990">
                <a:tc>
                  <a:txBody>
                    <a:bodyPr/>
                    <a:lstStyle/>
                    <a:p>
                      <a:pPr algn="l" rtl="0" fontAlgn="ctr"/>
                      <a:r>
                        <a:rPr lang="en-CA" sz="1500" b="0" i="0" u="none" strike="noStrike" dirty="0">
                          <a:solidFill>
                            <a:srgbClr val="333333"/>
                          </a:solidFill>
                          <a:effectLst/>
                          <a:latin typeface="Franklin Gothic Book" panose="020B0503020102020204" pitchFamily="34" charset="0"/>
                        </a:rPr>
                        <a:t>Matrix Spike Duplicate - </a:t>
                      </a:r>
                      <a:r>
                        <a:rPr lang="en-CA" sz="1500" b="1" i="0" u="none" strike="noStrike" dirty="0">
                          <a:solidFill>
                            <a:srgbClr val="FF0000"/>
                          </a:solidFill>
                          <a:effectLst/>
                          <a:latin typeface="Franklin Gothic Book" panose="020B0503020102020204" pitchFamily="34" charset="0"/>
                        </a:rPr>
                        <a:t>NR</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1500" b="0" i="0" u="none" strike="noStrike" dirty="0">
                          <a:solidFill>
                            <a:srgbClr val="333333"/>
                          </a:solidFill>
                          <a:effectLst/>
                          <a:latin typeface="Franklin Gothic Book" panose="020B0503020102020204" pitchFamily="34" charset="0"/>
                        </a:rPr>
                        <a:t>Every 20 samples for certain methods only</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CA" sz="1500" b="0" i="0" u="none" strike="noStrike">
                          <a:solidFill>
                            <a:srgbClr val="333333"/>
                          </a:solidFill>
                          <a:effectLst/>
                          <a:latin typeface="Franklin Gothic Book" panose="020B0503020102020204" pitchFamily="34" charset="0"/>
                        </a:rPr>
                        <a:t>Measure of method precision</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1500" b="0" i="0" u="none" strike="noStrike" dirty="0">
                          <a:solidFill>
                            <a:srgbClr val="333333"/>
                          </a:solidFill>
                          <a:effectLst/>
                          <a:latin typeface="Franklin Gothic Book" panose="020B0503020102020204" pitchFamily="34" charset="0"/>
                        </a:rPr>
                        <a:t> RPD </a:t>
                      </a:r>
                      <a:r>
                        <a:rPr lang="en-US" sz="1600" dirty="0">
                          <a:solidFill>
                            <a:schemeClr val="bg1"/>
                          </a:solidFill>
                        </a:rPr>
                        <a:t>≤</a:t>
                      </a:r>
                      <a:r>
                        <a:rPr lang="en-US" sz="1500" b="0" i="0" u="none" strike="noStrike" dirty="0">
                          <a:solidFill>
                            <a:srgbClr val="333333"/>
                          </a:solidFill>
                          <a:effectLst/>
                          <a:latin typeface="Franklin Gothic Book" panose="020B0503020102020204" pitchFamily="34" charset="0"/>
                        </a:rPr>
                        <a:t>  30% difference depending on analysis type</a:t>
                      </a:r>
                      <a:endParaRPr lang="en-US" sz="1500" b="0" i="0" u="sng" strike="noStrike" dirty="0">
                        <a:solidFill>
                          <a:srgbClr val="333333"/>
                        </a:solidFill>
                        <a:effectLst/>
                        <a:latin typeface="Franklin Gothic Book" panose="020B0503020102020204" pitchFamily="34" charset="0"/>
                      </a:endParaRP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481518">
                <a:tc>
                  <a:txBody>
                    <a:bodyPr/>
                    <a:lstStyle/>
                    <a:p>
                      <a:pPr algn="l" rtl="0" fontAlgn="ctr"/>
                      <a:r>
                        <a:rPr lang="en-CA" sz="1500" b="0" i="0" u="none" strike="noStrike" dirty="0">
                          <a:solidFill>
                            <a:srgbClr val="333333"/>
                          </a:solidFill>
                          <a:effectLst/>
                          <a:latin typeface="Franklin Gothic Book" panose="020B0503020102020204" pitchFamily="34" charset="0"/>
                        </a:rPr>
                        <a:t>Continuing Calibration Verification - </a:t>
                      </a:r>
                      <a:r>
                        <a:rPr lang="en-CA" sz="1500" b="1" i="0" u="none" strike="noStrike" dirty="0">
                          <a:solidFill>
                            <a:srgbClr val="FF0000"/>
                          </a:solidFill>
                          <a:effectLst/>
                          <a:latin typeface="Franklin Gothic Book" panose="020B0503020102020204" pitchFamily="34" charset="0"/>
                        </a:rPr>
                        <a:t>NR</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ctr"/>
                      <a:r>
                        <a:rPr lang="en-US" sz="1500" b="0" i="0" u="none" strike="noStrike" dirty="0">
                          <a:solidFill>
                            <a:srgbClr val="333333"/>
                          </a:solidFill>
                          <a:effectLst/>
                          <a:latin typeface="Franklin Gothic Book" panose="020B0503020102020204" pitchFamily="34" charset="0"/>
                        </a:rPr>
                        <a:t>Beginning of every new batch of 20 samples</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ctr"/>
                      <a:r>
                        <a:rPr lang="en-US" sz="1500" b="0" i="0" u="none" strike="noStrike" dirty="0">
                          <a:solidFill>
                            <a:srgbClr val="333333"/>
                          </a:solidFill>
                          <a:effectLst/>
                          <a:latin typeface="Franklin Gothic Book" panose="020B0503020102020204" pitchFamily="34" charset="0"/>
                        </a:rPr>
                        <a:t>Measure of continued instrument accuracy</a:t>
                      </a: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ctr"/>
                      <a:r>
                        <a:rPr lang="en-US" sz="1500" b="0" i="0" u="sng" strike="noStrike" dirty="0">
                          <a:solidFill>
                            <a:srgbClr val="333333"/>
                          </a:solidFill>
                          <a:effectLst/>
                          <a:latin typeface="Franklin Gothic Book" panose="020B0503020102020204" pitchFamily="34" charset="0"/>
                        </a:rPr>
                        <a:t>+</a:t>
                      </a:r>
                      <a:r>
                        <a:rPr lang="en-US" sz="1500" b="0" i="0" u="none" strike="noStrike" dirty="0">
                          <a:solidFill>
                            <a:srgbClr val="333333"/>
                          </a:solidFill>
                          <a:effectLst/>
                          <a:latin typeface="Franklin Gothic Book" panose="020B0503020102020204" pitchFamily="34" charset="0"/>
                        </a:rPr>
                        <a:t> 30% Recovery (or better) depending on the analysis</a:t>
                      </a:r>
                      <a:endParaRPr lang="en-US" sz="1500" b="0" i="0" u="sng" strike="noStrike" dirty="0">
                        <a:solidFill>
                          <a:srgbClr val="333333"/>
                        </a:solidFill>
                        <a:effectLst/>
                        <a:latin typeface="Franklin Gothic Book" panose="020B0503020102020204" pitchFamily="34" charset="0"/>
                      </a:endParaRPr>
                    </a:p>
                  </a:txBody>
                  <a:tcPr marL="9239" marR="9239" marT="9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bl>
          </a:graphicData>
        </a:graphic>
      </p:graphicFrame>
      <p:sp>
        <p:nvSpPr>
          <p:cNvPr id="7" name="TextBox 6">
            <a:extLst>
              <a:ext uri="{FF2B5EF4-FFF2-40B4-BE49-F238E27FC236}">
                <a16:creationId xmlns:a16="http://schemas.microsoft.com/office/drawing/2014/main" id="{BA9D1E02-BB1F-2AD1-9256-81F48BDB164C}"/>
              </a:ext>
            </a:extLst>
          </p:cNvPr>
          <p:cNvSpPr txBox="1"/>
          <p:nvPr/>
        </p:nvSpPr>
        <p:spPr>
          <a:xfrm>
            <a:off x="562406" y="5728914"/>
            <a:ext cx="3983783" cy="369332"/>
          </a:xfrm>
          <a:prstGeom prst="rect">
            <a:avLst/>
          </a:prstGeom>
          <a:noFill/>
        </p:spPr>
        <p:txBody>
          <a:bodyPr wrap="none" rtlCol="0">
            <a:spAutoFit/>
          </a:bodyPr>
          <a:lstStyle/>
          <a:p>
            <a:r>
              <a:rPr lang="en-US" b="1" dirty="0">
                <a:solidFill>
                  <a:srgbClr val="000099"/>
                </a:solidFill>
              </a:rPr>
              <a:t>R – Reported</a:t>
            </a:r>
            <a:r>
              <a:rPr lang="en-US" dirty="0"/>
              <a:t>	</a:t>
            </a:r>
            <a:r>
              <a:rPr lang="en-US" b="1" dirty="0">
                <a:solidFill>
                  <a:srgbClr val="FF0000"/>
                </a:solidFill>
              </a:rPr>
              <a:t>NR – Not Reported</a:t>
            </a:r>
            <a:endParaRPr lang="en-CA" b="1" dirty="0">
              <a:solidFill>
                <a:srgbClr val="FF0000"/>
              </a:solidFill>
            </a:endParaRPr>
          </a:p>
        </p:txBody>
      </p:sp>
    </p:spTree>
    <p:extLst>
      <p:ext uri="{BB962C8B-B14F-4D97-AF65-F5344CB8AC3E}">
        <p14:creationId xmlns:p14="http://schemas.microsoft.com/office/powerpoint/2010/main" val="96477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7E094-9697-7288-5DDD-E8BC12FF2F60}"/>
              </a:ext>
            </a:extLst>
          </p:cNvPr>
          <p:cNvSpPr>
            <a:spLocks noGrp="1"/>
          </p:cNvSpPr>
          <p:nvPr>
            <p:ph type="title"/>
          </p:nvPr>
        </p:nvSpPr>
        <p:spPr/>
        <p:txBody>
          <a:bodyPr/>
          <a:lstStyle/>
          <a:p>
            <a:r>
              <a:rPr lang="en-CA" dirty="0"/>
              <a:t>Putting the Pieces together</a:t>
            </a:r>
          </a:p>
        </p:txBody>
      </p:sp>
      <p:graphicFrame>
        <p:nvGraphicFramePr>
          <p:cNvPr id="4" name="Table 3">
            <a:extLst>
              <a:ext uri="{FF2B5EF4-FFF2-40B4-BE49-F238E27FC236}">
                <a16:creationId xmlns:a16="http://schemas.microsoft.com/office/drawing/2014/main" id="{97F1FFDE-3B1D-5D7B-56DA-FE9F7A7265F9}"/>
              </a:ext>
            </a:extLst>
          </p:cNvPr>
          <p:cNvGraphicFramePr>
            <a:graphicFrameLocks noGrp="1"/>
          </p:cNvGraphicFramePr>
          <p:nvPr>
            <p:extLst>
              <p:ext uri="{D42A27DB-BD31-4B8C-83A1-F6EECF244321}">
                <p14:modId xmlns:p14="http://schemas.microsoft.com/office/powerpoint/2010/main" val="3477467205"/>
              </p:ext>
            </p:extLst>
          </p:nvPr>
        </p:nvGraphicFramePr>
        <p:xfrm>
          <a:off x="8162885" y="518666"/>
          <a:ext cx="3539445" cy="5676112"/>
        </p:xfrm>
        <a:graphic>
          <a:graphicData uri="http://schemas.openxmlformats.org/drawingml/2006/table">
            <a:tbl>
              <a:tblPr/>
              <a:tblGrid>
                <a:gridCol w="978710">
                  <a:extLst>
                    <a:ext uri="{9D8B030D-6E8A-4147-A177-3AD203B41FA5}">
                      <a16:colId xmlns:a16="http://schemas.microsoft.com/office/drawing/2014/main" val="20000"/>
                    </a:ext>
                  </a:extLst>
                </a:gridCol>
                <a:gridCol w="2560735">
                  <a:extLst>
                    <a:ext uri="{9D8B030D-6E8A-4147-A177-3AD203B41FA5}">
                      <a16:colId xmlns:a16="http://schemas.microsoft.com/office/drawing/2014/main" val="20001"/>
                    </a:ext>
                  </a:extLst>
                </a:gridCol>
              </a:tblGrid>
              <a:tr h="145422">
                <a:tc>
                  <a:txBody>
                    <a:bodyPr/>
                    <a:lstStyle/>
                    <a:p>
                      <a:pPr algn="ctr" rtl="0" fontAlgn="ctr"/>
                      <a:r>
                        <a:rPr lang="en-CA" sz="1400" b="1" i="0" u="none" strike="noStrike" dirty="0">
                          <a:solidFill>
                            <a:srgbClr val="FFFFFF"/>
                          </a:solidFill>
                          <a:effectLst/>
                          <a:latin typeface="Franklin Gothic Book" panose="020B0503020102020204" pitchFamily="34" charset="0"/>
                        </a:rPr>
                        <a:t>Order #</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rtl="0" fontAlgn="ctr"/>
                      <a:r>
                        <a:rPr lang="en-CA" sz="1400" b="1" i="0" u="none" strike="noStrike" dirty="0">
                          <a:solidFill>
                            <a:srgbClr val="FFFFFF"/>
                          </a:solidFill>
                          <a:effectLst/>
                          <a:latin typeface="Franklin Gothic Book" panose="020B0503020102020204" pitchFamily="34" charset="0"/>
                        </a:rPr>
                        <a:t>Sample Type</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10000"/>
                  </a:ext>
                </a:extLst>
              </a:tr>
              <a:tr h="195782">
                <a:tc>
                  <a:txBody>
                    <a:bodyPr/>
                    <a:lstStyle/>
                    <a:p>
                      <a:pPr algn="l" rtl="0" fontAlgn="ctr"/>
                      <a:r>
                        <a:rPr lang="en-CA" sz="1400" b="0" i="0" u="none" strike="noStrike" dirty="0">
                          <a:solidFill>
                            <a:srgbClr val="333333"/>
                          </a:solidFill>
                          <a:effectLst/>
                          <a:latin typeface="Franklin Gothic Book" panose="020B0503020102020204" pitchFamily="34" charset="0"/>
                        </a:rPr>
                        <a:t>1</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CA" sz="1400" b="0" i="0" u="none" strike="noStrike" dirty="0">
                          <a:solidFill>
                            <a:srgbClr val="333333"/>
                          </a:solidFill>
                          <a:effectLst/>
                          <a:latin typeface="Franklin Gothic Book" panose="020B0503020102020204" pitchFamily="34" charset="0"/>
                        </a:rPr>
                        <a:t>Instrument Blank (Rinse)</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5782">
                <a:tc>
                  <a:txBody>
                    <a:bodyPr/>
                    <a:lstStyle/>
                    <a:p>
                      <a:pPr algn="l" rtl="0" fontAlgn="ctr"/>
                      <a:r>
                        <a:rPr lang="en-CA" sz="1400" b="0" i="0" u="none" strike="noStrike" dirty="0">
                          <a:solidFill>
                            <a:srgbClr val="333333"/>
                          </a:solidFill>
                          <a:effectLst/>
                          <a:latin typeface="Franklin Gothic Book" panose="020B0503020102020204" pitchFamily="34" charset="0"/>
                        </a:rPr>
                        <a:t>2</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CA" sz="1400" b="0" i="0" u="none" strike="noStrike" dirty="0">
                          <a:solidFill>
                            <a:srgbClr val="333333"/>
                          </a:solidFill>
                          <a:effectLst/>
                          <a:latin typeface="Franklin Gothic Book" panose="020B0503020102020204" pitchFamily="34" charset="0"/>
                        </a:rPr>
                        <a:t>Calibration Standard 1</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5782">
                <a:tc>
                  <a:txBody>
                    <a:bodyPr/>
                    <a:lstStyle/>
                    <a:p>
                      <a:pPr algn="l" rtl="0" fontAlgn="ctr"/>
                      <a:r>
                        <a:rPr lang="en-CA" sz="1400" b="0" i="0" u="none" strike="noStrike">
                          <a:solidFill>
                            <a:srgbClr val="333333"/>
                          </a:solidFill>
                          <a:effectLst/>
                          <a:latin typeface="Franklin Gothic Book" panose="020B0503020102020204" pitchFamily="34" charset="0"/>
                        </a:rPr>
                        <a:t>3</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CA" sz="1400" b="0" i="0" u="none" strike="noStrike" dirty="0">
                          <a:solidFill>
                            <a:srgbClr val="333333"/>
                          </a:solidFill>
                          <a:effectLst/>
                          <a:latin typeface="Franklin Gothic Book" panose="020B0503020102020204" pitchFamily="34" charset="0"/>
                        </a:rPr>
                        <a:t>Calibration Standard 2</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5782">
                <a:tc>
                  <a:txBody>
                    <a:bodyPr/>
                    <a:lstStyle/>
                    <a:p>
                      <a:pPr algn="l" rtl="0" fontAlgn="ctr"/>
                      <a:r>
                        <a:rPr lang="en-CA" sz="1400" b="0" i="0" u="none" strike="noStrike">
                          <a:solidFill>
                            <a:srgbClr val="333333"/>
                          </a:solidFill>
                          <a:effectLst/>
                          <a:latin typeface="Franklin Gothic Book" panose="020B0503020102020204" pitchFamily="34" charset="0"/>
                        </a:rPr>
                        <a:t>4</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CA" sz="1400" b="0" i="0" u="none" strike="noStrike" dirty="0">
                          <a:solidFill>
                            <a:srgbClr val="333333"/>
                          </a:solidFill>
                          <a:effectLst/>
                          <a:latin typeface="Franklin Gothic Book" panose="020B0503020102020204" pitchFamily="34" charset="0"/>
                        </a:rPr>
                        <a:t>Calibration Standard 3</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5782">
                <a:tc>
                  <a:txBody>
                    <a:bodyPr/>
                    <a:lstStyle/>
                    <a:p>
                      <a:pPr algn="l" rtl="0" fontAlgn="ctr"/>
                      <a:r>
                        <a:rPr lang="en-CA" sz="1400" b="0" i="0" u="none" strike="noStrike">
                          <a:solidFill>
                            <a:srgbClr val="333333"/>
                          </a:solidFill>
                          <a:effectLst/>
                          <a:latin typeface="Franklin Gothic Book" panose="020B0503020102020204" pitchFamily="34" charset="0"/>
                        </a:rPr>
                        <a:t>5</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CA" sz="1400" b="0" i="0" u="none" strike="noStrike" dirty="0">
                          <a:solidFill>
                            <a:srgbClr val="333333"/>
                          </a:solidFill>
                          <a:effectLst/>
                          <a:latin typeface="Franklin Gothic Book" panose="020B0503020102020204" pitchFamily="34" charset="0"/>
                        </a:rPr>
                        <a:t>Calibration Standard 4</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5782">
                <a:tc>
                  <a:txBody>
                    <a:bodyPr/>
                    <a:lstStyle/>
                    <a:p>
                      <a:pPr algn="l" rtl="0" fontAlgn="ctr"/>
                      <a:r>
                        <a:rPr lang="en-CA" sz="1400" b="0" i="0" u="none" strike="noStrike">
                          <a:solidFill>
                            <a:srgbClr val="333333"/>
                          </a:solidFill>
                          <a:effectLst/>
                          <a:latin typeface="Franklin Gothic Book" panose="020B0503020102020204" pitchFamily="34" charset="0"/>
                        </a:rPr>
                        <a:t>6</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CA" sz="1400" b="0" i="0" u="none" strike="noStrike" dirty="0">
                          <a:solidFill>
                            <a:srgbClr val="333333"/>
                          </a:solidFill>
                          <a:effectLst/>
                          <a:latin typeface="Franklin Gothic Book" panose="020B0503020102020204" pitchFamily="34" charset="0"/>
                        </a:rPr>
                        <a:t>Calibration Standard 5</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5782">
                <a:tc>
                  <a:txBody>
                    <a:bodyPr/>
                    <a:lstStyle/>
                    <a:p>
                      <a:pPr algn="l" rtl="0" fontAlgn="ctr"/>
                      <a:r>
                        <a:rPr lang="en-CA" sz="1400" b="0" i="0" u="none" strike="noStrike">
                          <a:solidFill>
                            <a:srgbClr val="333333"/>
                          </a:solidFill>
                          <a:effectLst/>
                          <a:latin typeface="Franklin Gothic Book" panose="020B0503020102020204" pitchFamily="34" charset="0"/>
                        </a:rPr>
                        <a:t>7</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CA" sz="1400" b="0" i="0" u="none" strike="noStrike" dirty="0">
                          <a:solidFill>
                            <a:srgbClr val="333333"/>
                          </a:solidFill>
                          <a:effectLst/>
                          <a:latin typeface="Franklin Gothic Book" panose="020B0503020102020204" pitchFamily="34" charset="0"/>
                        </a:rPr>
                        <a:t>Instrument Blank (Rinse)</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5782">
                <a:tc>
                  <a:txBody>
                    <a:bodyPr/>
                    <a:lstStyle/>
                    <a:p>
                      <a:pPr algn="l" rtl="0" fontAlgn="ctr"/>
                      <a:r>
                        <a:rPr lang="en-CA" sz="1400" b="0" i="0" u="none" strike="noStrike">
                          <a:solidFill>
                            <a:srgbClr val="333333"/>
                          </a:solidFill>
                          <a:effectLst/>
                          <a:latin typeface="Franklin Gothic Book" panose="020B0503020102020204" pitchFamily="34" charset="0"/>
                        </a:rPr>
                        <a:t>8</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CA" sz="1400" b="0" i="0" u="none" strike="noStrike" dirty="0">
                          <a:solidFill>
                            <a:srgbClr val="333333"/>
                          </a:solidFill>
                          <a:effectLst/>
                          <a:latin typeface="Franklin Gothic Book" panose="020B0503020102020204" pitchFamily="34" charset="0"/>
                        </a:rPr>
                        <a:t>Method Blank</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5782">
                <a:tc>
                  <a:txBody>
                    <a:bodyPr/>
                    <a:lstStyle/>
                    <a:p>
                      <a:pPr algn="l" rtl="0" fontAlgn="ctr"/>
                      <a:r>
                        <a:rPr lang="en-CA" sz="1400" b="0" i="0" u="none" strike="noStrike">
                          <a:solidFill>
                            <a:srgbClr val="333333"/>
                          </a:solidFill>
                          <a:effectLst/>
                          <a:latin typeface="Franklin Gothic Book" panose="020B0503020102020204" pitchFamily="34" charset="0"/>
                        </a:rPr>
                        <a:t>9</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CA" sz="1400" b="0" i="0" u="none" strike="noStrike" dirty="0">
                          <a:solidFill>
                            <a:srgbClr val="333333"/>
                          </a:solidFill>
                          <a:effectLst/>
                          <a:latin typeface="Franklin Gothic Book" panose="020B0503020102020204" pitchFamily="34" charset="0"/>
                        </a:rPr>
                        <a:t>Reference Material</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5782">
                <a:tc>
                  <a:txBody>
                    <a:bodyPr/>
                    <a:lstStyle/>
                    <a:p>
                      <a:pPr algn="l" rtl="0" fontAlgn="ctr"/>
                      <a:r>
                        <a:rPr lang="en-CA" sz="1400" b="0" i="0" u="none" strike="noStrike">
                          <a:solidFill>
                            <a:srgbClr val="333333"/>
                          </a:solidFill>
                          <a:effectLst/>
                          <a:latin typeface="Franklin Gothic Book" panose="020B0503020102020204" pitchFamily="34" charset="0"/>
                        </a:rPr>
                        <a:t>10</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CA" sz="1400" b="0" i="0" u="none" strike="noStrike" dirty="0">
                          <a:solidFill>
                            <a:srgbClr val="333333"/>
                          </a:solidFill>
                          <a:effectLst/>
                          <a:latin typeface="Franklin Gothic Book" panose="020B0503020102020204" pitchFamily="34" charset="0"/>
                        </a:rPr>
                        <a:t>Method Blank Spike</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5782">
                <a:tc>
                  <a:txBody>
                    <a:bodyPr/>
                    <a:lstStyle/>
                    <a:p>
                      <a:pPr algn="l" rtl="0" fontAlgn="ctr"/>
                      <a:r>
                        <a:rPr lang="en-CA" sz="1400" b="0" i="0" u="none" strike="noStrike">
                          <a:solidFill>
                            <a:srgbClr val="333333"/>
                          </a:solidFill>
                          <a:effectLst/>
                          <a:latin typeface="Franklin Gothic Book" panose="020B0503020102020204" pitchFamily="34" charset="0"/>
                        </a:rPr>
                        <a:t>11</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CA" sz="1400" b="0" i="0" u="none" strike="noStrike" dirty="0">
                          <a:solidFill>
                            <a:srgbClr val="333333"/>
                          </a:solidFill>
                          <a:effectLst/>
                          <a:latin typeface="Franklin Gothic Book" panose="020B0503020102020204" pitchFamily="34" charset="0"/>
                        </a:rPr>
                        <a:t>Client Sample 1</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5782">
                <a:tc>
                  <a:txBody>
                    <a:bodyPr/>
                    <a:lstStyle/>
                    <a:p>
                      <a:pPr algn="l" rtl="0" fontAlgn="ctr"/>
                      <a:r>
                        <a:rPr lang="en-CA" sz="1400" b="0" i="0" u="none" strike="noStrike">
                          <a:solidFill>
                            <a:srgbClr val="333333"/>
                          </a:solidFill>
                          <a:effectLst/>
                          <a:latin typeface="Franklin Gothic Book" panose="020B0503020102020204" pitchFamily="34" charset="0"/>
                        </a:rPr>
                        <a:t>12</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CA" sz="1400" b="0" i="0" u="none" strike="noStrike" dirty="0">
                          <a:solidFill>
                            <a:srgbClr val="333333"/>
                          </a:solidFill>
                          <a:effectLst/>
                          <a:latin typeface="Franklin Gothic Book" panose="020B0503020102020204" pitchFamily="34" charset="0"/>
                        </a:rPr>
                        <a:t>Client Sample 1 Duplicate</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5782">
                <a:tc>
                  <a:txBody>
                    <a:bodyPr/>
                    <a:lstStyle/>
                    <a:p>
                      <a:pPr algn="l" rtl="0" fontAlgn="ctr"/>
                      <a:r>
                        <a:rPr lang="en-CA" sz="1400" b="0" i="0" u="none" strike="noStrike">
                          <a:solidFill>
                            <a:srgbClr val="333333"/>
                          </a:solidFill>
                          <a:effectLst/>
                          <a:latin typeface="Franklin Gothic Book" panose="020B0503020102020204" pitchFamily="34" charset="0"/>
                        </a:rPr>
                        <a:t>13</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fr-FR" sz="1400" b="0" i="0" u="none" strike="noStrike" dirty="0">
                          <a:solidFill>
                            <a:srgbClr val="333333"/>
                          </a:solidFill>
                          <a:effectLst/>
                          <a:latin typeface="Franklin Gothic Book" panose="020B0503020102020204" pitchFamily="34" charset="0"/>
                        </a:rPr>
                        <a:t>Client </a:t>
                      </a:r>
                      <a:r>
                        <a:rPr lang="fr-FR" sz="1400" b="0" i="0" u="none" strike="noStrike" dirty="0" err="1">
                          <a:solidFill>
                            <a:srgbClr val="333333"/>
                          </a:solidFill>
                          <a:effectLst/>
                          <a:latin typeface="Franklin Gothic Book" panose="020B0503020102020204" pitchFamily="34" charset="0"/>
                        </a:rPr>
                        <a:t>Sample</a:t>
                      </a:r>
                      <a:r>
                        <a:rPr lang="fr-FR" sz="1400" b="0" i="0" u="none" strike="noStrike" dirty="0">
                          <a:solidFill>
                            <a:srgbClr val="333333"/>
                          </a:solidFill>
                          <a:effectLst/>
                          <a:latin typeface="Franklin Gothic Book" panose="020B0503020102020204" pitchFamily="34" charset="0"/>
                        </a:rPr>
                        <a:t> 1 Matrix Spike</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5782">
                <a:tc>
                  <a:txBody>
                    <a:bodyPr/>
                    <a:lstStyle/>
                    <a:p>
                      <a:pPr algn="l" rtl="0" fontAlgn="ctr"/>
                      <a:r>
                        <a:rPr lang="en-CA" sz="1400" b="0" i="0" u="none" strike="noStrike">
                          <a:solidFill>
                            <a:srgbClr val="333333"/>
                          </a:solidFill>
                          <a:effectLst/>
                          <a:latin typeface="Franklin Gothic Book" panose="020B0503020102020204" pitchFamily="34" charset="0"/>
                        </a:rPr>
                        <a:t>14</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CA" sz="1400" b="0" i="0" u="none" strike="noStrike" dirty="0">
                          <a:solidFill>
                            <a:srgbClr val="333333"/>
                          </a:solidFill>
                          <a:effectLst/>
                          <a:latin typeface="Franklin Gothic Book" panose="020B0503020102020204" pitchFamily="34" charset="0"/>
                        </a:rPr>
                        <a:t>Client Sample 2</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5782">
                <a:tc>
                  <a:txBody>
                    <a:bodyPr/>
                    <a:lstStyle/>
                    <a:p>
                      <a:pPr algn="l" rtl="0" fontAlgn="ctr"/>
                      <a:r>
                        <a:rPr lang="en-CA" sz="1400" b="0" i="0" u="none" strike="noStrike">
                          <a:solidFill>
                            <a:srgbClr val="333333"/>
                          </a:solidFill>
                          <a:effectLst/>
                          <a:latin typeface="Franklin Gothic Book" panose="020B0503020102020204" pitchFamily="34" charset="0"/>
                        </a:rPr>
                        <a:t>15</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CA" sz="1400" b="0" i="0" u="none" strike="noStrike" dirty="0">
                          <a:solidFill>
                            <a:srgbClr val="333333"/>
                          </a:solidFill>
                          <a:effectLst/>
                          <a:latin typeface="Franklin Gothic Book" panose="020B0503020102020204" pitchFamily="34" charset="0"/>
                        </a:rPr>
                        <a:t>Client Sample 3</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5782">
                <a:tc>
                  <a:txBody>
                    <a:bodyPr/>
                    <a:lstStyle/>
                    <a:p>
                      <a:pPr algn="l" rtl="0" fontAlgn="ctr"/>
                      <a:r>
                        <a:rPr lang="en-CA" sz="1400" b="0" i="0" u="none" strike="noStrike">
                          <a:solidFill>
                            <a:srgbClr val="333333"/>
                          </a:solidFill>
                          <a:effectLst/>
                          <a:latin typeface="Franklin Gothic Book" panose="020B0503020102020204" pitchFamily="34" charset="0"/>
                        </a:rPr>
                        <a:t>16</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CA" sz="1400" b="0" i="0" u="none" strike="noStrike" dirty="0">
                          <a:solidFill>
                            <a:srgbClr val="333333"/>
                          </a:solidFill>
                          <a:effectLst/>
                          <a:latin typeface="Franklin Gothic Book" panose="020B0503020102020204" pitchFamily="34" charset="0"/>
                        </a:rPr>
                        <a:t>Client Sample 4</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95782">
                <a:tc>
                  <a:txBody>
                    <a:bodyPr/>
                    <a:lstStyle/>
                    <a:p>
                      <a:pPr algn="l" rtl="0" fontAlgn="ctr"/>
                      <a:r>
                        <a:rPr lang="en-CA" sz="1400" b="0" i="0" u="none" strike="noStrike">
                          <a:solidFill>
                            <a:srgbClr val="333333"/>
                          </a:solidFill>
                          <a:effectLst/>
                          <a:latin typeface="Franklin Gothic Book" panose="020B0503020102020204" pitchFamily="34" charset="0"/>
                        </a:rPr>
                        <a:t>17</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CA" sz="1400" b="0" i="0" u="none" strike="noStrike" dirty="0">
                          <a:solidFill>
                            <a:srgbClr val="333333"/>
                          </a:solidFill>
                          <a:effectLst/>
                          <a:latin typeface="Franklin Gothic Book" panose="020B0503020102020204" pitchFamily="34" charset="0"/>
                        </a:rPr>
                        <a:t>Client Sample 5</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95782">
                <a:tc>
                  <a:txBody>
                    <a:bodyPr/>
                    <a:lstStyle/>
                    <a:p>
                      <a:pPr algn="l" rtl="0" fontAlgn="ctr"/>
                      <a:r>
                        <a:rPr lang="en-CA" sz="1400" b="0" i="0" u="none" strike="noStrike">
                          <a:solidFill>
                            <a:srgbClr val="333333"/>
                          </a:solidFill>
                          <a:effectLst/>
                          <a:latin typeface="Franklin Gothic Book" panose="020B0503020102020204" pitchFamily="34" charset="0"/>
                        </a:rPr>
                        <a:t>18</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CA" sz="1400" b="0" i="0" u="none" strike="noStrike" dirty="0">
                          <a:solidFill>
                            <a:srgbClr val="333333"/>
                          </a:solidFill>
                          <a:effectLst/>
                          <a:latin typeface="Franklin Gothic Book" panose="020B0503020102020204" pitchFamily="34" charset="0"/>
                        </a:rPr>
                        <a:t>Client Sample 6 - 9</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95782">
                <a:tc>
                  <a:txBody>
                    <a:bodyPr/>
                    <a:lstStyle/>
                    <a:p>
                      <a:pPr algn="l" rtl="0" fontAlgn="ctr"/>
                      <a:r>
                        <a:rPr lang="en-CA" sz="1400" b="0" i="0" u="none" strike="noStrike">
                          <a:solidFill>
                            <a:srgbClr val="333333"/>
                          </a:solidFill>
                          <a:effectLst/>
                          <a:latin typeface="Franklin Gothic Book" panose="020B0503020102020204" pitchFamily="34" charset="0"/>
                        </a:rPr>
                        <a:t>19</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CA" sz="1400" b="0" i="0" u="none" strike="noStrike" dirty="0">
                          <a:solidFill>
                            <a:srgbClr val="333333"/>
                          </a:solidFill>
                          <a:effectLst/>
                          <a:latin typeface="Franklin Gothic Book" panose="020B0503020102020204" pitchFamily="34" charset="0"/>
                        </a:rPr>
                        <a:t>Client Sample 10 - 14</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95782">
                <a:tc>
                  <a:txBody>
                    <a:bodyPr/>
                    <a:lstStyle/>
                    <a:p>
                      <a:pPr algn="l" rtl="0" fontAlgn="ctr"/>
                      <a:r>
                        <a:rPr lang="en-CA" sz="1400" b="0" i="0" u="none" strike="noStrike">
                          <a:solidFill>
                            <a:srgbClr val="333333"/>
                          </a:solidFill>
                          <a:effectLst/>
                          <a:latin typeface="Franklin Gothic Book" panose="020B0503020102020204" pitchFamily="34" charset="0"/>
                        </a:rPr>
                        <a:t>20</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CA" sz="1400" b="0" i="0" u="none" strike="noStrike" dirty="0">
                          <a:solidFill>
                            <a:srgbClr val="333333"/>
                          </a:solidFill>
                          <a:effectLst/>
                          <a:latin typeface="Franklin Gothic Book" panose="020B0503020102020204" pitchFamily="34" charset="0"/>
                        </a:rPr>
                        <a:t>Client Sample 15 - 19</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95782">
                <a:tc>
                  <a:txBody>
                    <a:bodyPr/>
                    <a:lstStyle/>
                    <a:p>
                      <a:pPr algn="l" rtl="0" fontAlgn="ctr"/>
                      <a:r>
                        <a:rPr lang="en-CA" sz="1400" b="0" i="0" u="none" strike="noStrike">
                          <a:solidFill>
                            <a:srgbClr val="333333"/>
                          </a:solidFill>
                          <a:effectLst/>
                          <a:latin typeface="Franklin Gothic Book" panose="020B0503020102020204" pitchFamily="34" charset="0"/>
                        </a:rPr>
                        <a:t>21</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CA" sz="1400" b="0" i="0" u="none" strike="noStrike" dirty="0">
                          <a:solidFill>
                            <a:srgbClr val="333333"/>
                          </a:solidFill>
                          <a:effectLst/>
                          <a:latin typeface="Franklin Gothic Book" panose="020B0503020102020204" pitchFamily="34" charset="0"/>
                        </a:rPr>
                        <a:t>Client Sample 20</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95782">
                <a:tc>
                  <a:txBody>
                    <a:bodyPr/>
                    <a:lstStyle/>
                    <a:p>
                      <a:pPr algn="l" rtl="0" fontAlgn="ctr"/>
                      <a:r>
                        <a:rPr lang="en-CA" sz="1400" b="0" i="0" u="none" strike="noStrike">
                          <a:solidFill>
                            <a:srgbClr val="333333"/>
                          </a:solidFill>
                          <a:effectLst/>
                          <a:latin typeface="Franklin Gothic Book" panose="020B0503020102020204" pitchFamily="34" charset="0"/>
                        </a:rPr>
                        <a:t>22</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CA" sz="1400" b="0" i="0" u="none" strike="noStrike" dirty="0">
                          <a:solidFill>
                            <a:srgbClr val="333333"/>
                          </a:solidFill>
                          <a:effectLst/>
                          <a:latin typeface="Franklin Gothic Book" panose="020B0503020102020204" pitchFamily="34" charset="0"/>
                        </a:rPr>
                        <a:t>Client Sample 20 Duplicate</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95782">
                <a:tc>
                  <a:txBody>
                    <a:bodyPr/>
                    <a:lstStyle/>
                    <a:p>
                      <a:pPr algn="l" rtl="0" fontAlgn="ctr"/>
                      <a:r>
                        <a:rPr lang="en-CA" sz="1400" b="0" i="0" u="none" strike="noStrike">
                          <a:solidFill>
                            <a:srgbClr val="333333"/>
                          </a:solidFill>
                          <a:effectLst/>
                          <a:latin typeface="Franklin Gothic Book" panose="020B0503020102020204" pitchFamily="34" charset="0"/>
                        </a:rPr>
                        <a:t>23</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fr-FR" sz="1400" b="0" i="0" u="none" strike="noStrike" dirty="0">
                          <a:solidFill>
                            <a:srgbClr val="333333"/>
                          </a:solidFill>
                          <a:effectLst/>
                          <a:latin typeface="Franklin Gothic Book" panose="020B0503020102020204" pitchFamily="34" charset="0"/>
                        </a:rPr>
                        <a:t>Client </a:t>
                      </a:r>
                      <a:r>
                        <a:rPr lang="fr-FR" sz="1400" b="0" i="0" u="none" strike="noStrike" dirty="0" err="1">
                          <a:solidFill>
                            <a:srgbClr val="333333"/>
                          </a:solidFill>
                          <a:effectLst/>
                          <a:latin typeface="Franklin Gothic Book" panose="020B0503020102020204" pitchFamily="34" charset="0"/>
                        </a:rPr>
                        <a:t>Sample</a:t>
                      </a:r>
                      <a:r>
                        <a:rPr lang="fr-FR" sz="1400" b="0" i="0" u="none" strike="noStrike" dirty="0">
                          <a:solidFill>
                            <a:srgbClr val="333333"/>
                          </a:solidFill>
                          <a:effectLst/>
                          <a:latin typeface="Franklin Gothic Book" panose="020B0503020102020204" pitchFamily="34" charset="0"/>
                        </a:rPr>
                        <a:t> 20 Matrix Spike</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95782">
                <a:tc>
                  <a:txBody>
                    <a:bodyPr/>
                    <a:lstStyle/>
                    <a:p>
                      <a:pPr algn="l" rtl="0" fontAlgn="ctr"/>
                      <a:r>
                        <a:rPr lang="en-CA" sz="1400" b="0" i="0" u="none" strike="noStrike">
                          <a:solidFill>
                            <a:srgbClr val="333333"/>
                          </a:solidFill>
                          <a:effectLst/>
                          <a:latin typeface="Franklin Gothic Book" panose="020B0503020102020204" pitchFamily="34" charset="0"/>
                        </a:rPr>
                        <a:t>24</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CA" sz="1400" b="0" i="0" u="none" strike="noStrike" dirty="0">
                          <a:solidFill>
                            <a:srgbClr val="333333"/>
                          </a:solidFill>
                          <a:effectLst/>
                          <a:latin typeface="Franklin Gothic Book" panose="020B0503020102020204" pitchFamily="34" charset="0"/>
                        </a:rPr>
                        <a:t>Instrument Blank (Rinse)</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95782">
                <a:tc>
                  <a:txBody>
                    <a:bodyPr/>
                    <a:lstStyle/>
                    <a:p>
                      <a:pPr algn="l" rtl="0" fontAlgn="ctr"/>
                      <a:r>
                        <a:rPr lang="en-CA" sz="1400" b="0" i="0" u="none" strike="noStrike">
                          <a:solidFill>
                            <a:srgbClr val="333333"/>
                          </a:solidFill>
                          <a:effectLst/>
                          <a:latin typeface="Franklin Gothic Book" panose="020B0503020102020204" pitchFamily="34" charset="0"/>
                        </a:rPr>
                        <a:t>25</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CA" sz="1400" b="0" i="0" u="none" strike="noStrike" dirty="0">
                          <a:solidFill>
                            <a:srgbClr val="333333"/>
                          </a:solidFill>
                          <a:effectLst/>
                          <a:latin typeface="Franklin Gothic Book" panose="020B0503020102020204" pitchFamily="34" charset="0"/>
                        </a:rPr>
                        <a:t>Continuing Calibration Verification</a:t>
                      </a:r>
                    </a:p>
                  </a:txBody>
                  <a:tcPr marL="4952" marR="4952" marT="49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bl>
          </a:graphicData>
        </a:graphic>
      </p:graphicFrame>
      <p:sp>
        <p:nvSpPr>
          <p:cNvPr id="5" name="Rectangle 167">
            <a:extLst>
              <a:ext uri="{FF2B5EF4-FFF2-40B4-BE49-F238E27FC236}">
                <a16:creationId xmlns:a16="http://schemas.microsoft.com/office/drawing/2014/main" id="{89E996A3-9F0B-B422-D792-5326157AE65C}"/>
              </a:ext>
            </a:extLst>
          </p:cNvPr>
          <p:cNvSpPr>
            <a:spLocks/>
          </p:cNvSpPr>
          <p:nvPr/>
        </p:nvSpPr>
        <p:spPr bwMode="auto">
          <a:xfrm>
            <a:off x="623111" y="1564420"/>
            <a:ext cx="5420320" cy="3274707"/>
          </a:xfrm>
          <a:prstGeom prst="rect">
            <a:avLst/>
          </a:prstGeom>
          <a:noFill/>
          <a:ln w="12700">
            <a:noFill/>
            <a:miter lim="800000"/>
            <a:headEnd/>
            <a:tailEnd/>
          </a:ln>
        </p:spPr>
        <p:txBody>
          <a:bodyPr lIns="0" tIns="0" rIns="0" bIns="0" anchor="ctr"/>
          <a:lstStyle/>
          <a:p>
            <a:pPr indent="80364"/>
            <a:endParaRPr lang="en-US" altLang="en-US" sz="1700" b="1" dirty="0">
              <a:latin typeface="Calibri Light" pitchFamily="34" charset="0"/>
            </a:endParaRPr>
          </a:p>
          <a:p>
            <a:pPr indent="80364"/>
            <a:r>
              <a:rPr lang="en-US" altLang="en-US" sz="2000" b="1" dirty="0"/>
              <a:t>For every 20 client samples</a:t>
            </a:r>
          </a:p>
          <a:p>
            <a:pPr marL="366104" lvl="2">
              <a:buSzPct val="75000"/>
            </a:pPr>
            <a:r>
              <a:rPr lang="en-US" altLang="en-US" sz="2000" dirty="0"/>
              <a:t>2 Instrument Blanks</a:t>
            </a:r>
          </a:p>
          <a:p>
            <a:pPr marL="366104" lvl="2">
              <a:buSzPct val="75000"/>
            </a:pPr>
            <a:r>
              <a:rPr lang="en-US" altLang="en-US" sz="2000" dirty="0"/>
              <a:t>5 Calibration Standards</a:t>
            </a:r>
          </a:p>
          <a:p>
            <a:pPr marL="366104" lvl="2">
              <a:buSzPct val="75000"/>
            </a:pPr>
            <a:r>
              <a:rPr lang="en-US" altLang="en-US" sz="2000" dirty="0"/>
              <a:t>1 Method Blank</a:t>
            </a:r>
          </a:p>
          <a:p>
            <a:pPr marL="366104" lvl="2">
              <a:buSzPct val="75000"/>
            </a:pPr>
            <a:r>
              <a:rPr lang="en-US" altLang="en-US" sz="2000" dirty="0"/>
              <a:t>1 Method Blank Spike</a:t>
            </a:r>
          </a:p>
          <a:p>
            <a:pPr marL="366104" lvl="2">
              <a:buSzPct val="75000"/>
            </a:pPr>
            <a:r>
              <a:rPr lang="en-US" altLang="en-US" sz="2000" dirty="0"/>
              <a:t>1 Reference Material </a:t>
            </a:r>
          </a:p>
          <a:p>
            <a:pPr marL="366104" lvl="2">
              <a:buSzPct val="75000"/>
            </a:pPr>
            <a:r>
              <a:rPr lang="en-US" altLang="en-US" sz="2000" dirty="0"/>
              <a:t>2 sets of Duplicates</a:t>
            </a:r>
          </a:p>
          <a:p>
            <a:pPr marL="366104" lvl="2">
              <a:buSzPct val="75000"/>
            </a:pPr>
            <a:r>
              <a:rPr lang="en-US" altLang="en-US" sz="2000" dirty="0"/>
              <a:t>2 sets of Matrix Spikes</a:t>
            </a:r>
          </a:p>
          <a:p>
            <a:pPr marL="366104" lvl="2">
              <a:buSzPct val="75000"/>
            </a:pPr>
            <a:r>
              <a:rPr lang="en-US" altLang="en-US" sz="2000" dirty="0"/>
              <a:t>1 Continuing Calibration Verification (CCV)</a:t>
            </a:r>
          </a:p>
          <a:p>
            <a:pPr marL="366104" lvl="2">
              <a:buSzPct val="75000"/>
            </a:pPr>
            <a:r>
              <a:rPr lang="en-US" altLang="en-US" sz="2000" b="1" dirty="0">
                <a:solidFill>
                  <a:srgbClr val="00B050"/>
                </a:solidFill>
              </a:rPr>
              <a:t>Minimum of 15 QC samples in total </a:t>
            </a:r>
          </a:p>
          <a:p>
            <a:pPr marL="366104" lvl="2">
              <a:buSzPct val="75000"/>
            </a:pPr>
            <a:endParaRPr lang="en-US" altLang="en-US" sz="2000" dirty="0">
              <a:latin typeface="Calibri Light" pitchFamily="34" charset="0"/>
            </a:endParaRPr>
          </a:p>
          <a:p>
            <a:pPr indent="80364"/>
            <a:endParaRPr lang="en-US" altLang="en-US" sz="2000" b="1" dirty="0">
              <a:latin typeface="Calibri Light" pitchFamily="34" charset="0"/>
            </a:endParaRPr>
          </a:p>
          <a:p>
            <a:pPr indent="80364"/>
            <a:endParaRPr lang="en-US" altLang="en-US" sz="1700" b="1" dirty="0">
              <a:latin typeface="Calibri Light" pitchFamily="34" charset="0"/>
            </a:endParaRPr>
          </a:p>
        </p:txBody>
      </p:sp>
      <p:sp>
        <p:nvSpPr>
          <p:cNvPr id="6" name="Rectangle 168">
            <a:extLst>
              <a:ext uri="{FF2B5EF4-FFF2-40B4-BE49-F238E27FC236}">
                <a16:creationId xmlns:a16="http://schemas.microsoft.com/office/drawing/2014/main" id="{8069AEE7-6809-F947-4943-BF458512F2AB}"/>
              </a:ext>
            </a:extLst>
          </p:cNvPr>
          <p:cNvSpPr>
            <a:spLocks/>
          </p:cNvSpPr>
          <p:nvPr/>
        </p:nvSpPr>
        <p:spPr bwMode="auto">
          <a:xfrm>
            <a:off x="340991" y="4776639"/>
            <a:ext cx="7483363" cy="1562695"/>
          </a:xfrm>
          <a:prstGeom prst="rect">
            <a:avLst/>
          </a:prstGeom>
          <a:noFill/>
          <a:ln w="12700">
            <a:noFill/>
            <a:miter lim="800000"/>
            <a:headEnd/>
            <a:tailEnd/>
          </a:ln>
        </p:spPr>
        <p:txBody>
          <a:bodyPr lIns="0" tIns="0" rIns="0" bIns="0" anchor="ctr"/>
          <a:lstStyle/>
          <a:p>
            <a:pPr eaLnBrk="1" hangingPunct="1">
              <a:buSzPct val="93000"/>
            </a:pPr>
            <a:r>
              <a:rPr lang="en-US" altLang="en-US" sz="2000" b="1" dirty="0">
                <a:solidFill>
                  <a:srgbClr val="000099"/>
                </a:solidFill>
              </a:rPr>
              <a:t>*** Any QC failure within a batch requires the whole batch to be re-extracted &amp; re-analyzed with the exception of matrix spike ***</a:t>
            </a:r>
          </a:p>
        </p:txBody>
      </p:sp>
      <p:sp>
        <p:nvSpPr>
          <p:cNvPr id="3" name="Slide Number Placeholder 2">
            <a:extLst>
              <a:ext uri="{FF2B5EF4-FFF2-40B4-BE49-F238E27FC236}">
                <a16:creationId xmlns:a16="http://schemas.microsoft.com/office/drawing/2014/main" id="{313A4B29-CCB6-698C-C904-EFDC138107EE}"/>
              </a:ext>
            </a:extLst>
          </p:cNvPr>
          <p:cNvSpPr txBox="1">
            <a:spLocks/>
          </p:cNvSpPr>
          <p:nvPr/>
        </p:nvSpPr>
        <p:spPr>
          <a:xfrm>
            <a:off x="9128600" y="6363855"/>
            <a:ext cx="2743200" cy="365125"/>
          </a:xfrm>
          <a:prstGeom prst="rect">
            <a:avLst/>
          </a:prstGeom>
        </p:spPr>
        <p:txBody>
          <a:bodyPr vert="horz" lIns="91440" tIns="45720" rIns="91440" bIns="45720" rtlCol="0" anchor="t"/>
          <a:lstStyle>
            <a:defPPr>
              <a:defRPr lang="en-US"/>
            </a:defPPr>
            <a:lvl1pPr marL="0" algn="r" defTabSz="914400" rtl="0" eaLnBrk="1" latinLnBrk="0" hangingPunct="1">
              <a:defRPr sz="700" kern="1200">
                <a:solidFill>
                  <a:schemeClr val="tx2"/>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62B39D-056A-45B5-805B-411DCD3ED69C}" type="slidenum">
              <a:rPr kumimoji="0" lang="en-CA" sz="700" b="0" i="0" u="none" strike="noStrike" kern="1200" cap="none" spc="0" normalizeH="0" baseline="0" noProof="0" smtClean="0">
                <a:ln>
                  <a:noFill/>
                </a:ln>
                <a:solidFill>
                  <a:srgbClr val="3C3C3C"/>
                </a:solidFill>
                <a:effectLst/>
                <a:uLnTx/>
                <a:uFillTx/>
                <a:latin typeface="Roboto" panose="020000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700" b="0" i="0" u="none" strike="noStrike" kern="1200" cap="none" spc="0" normalizeH="0" baseline="0" noProof="0" dirty="0">
              <a:ln>
                <a:noFill/>
              </a:ln>
              <a:solidFill>
                <a:srgbClr val="3C3C3C"/>
              </a:solidFill>
              <a:effectLst/>
              <a:uLnTx/>
              <a:uFillTx/>
              <a:latin typeface="Roboto" panose="02000000000000000000" pitchFamily="2" charset="0"/>
              <a:ea typeface="Roboto" panose="02000000000000000000" pitchFamily="2" charset="0"/>
              <a:cs typeface="+mn-cs"/>
            </a:endParaRPr>
          </a:p>
        </p:txBody>
      </p:sp>
      <p:sp>
        <p:nvSpPr>
          <p:cNvPr id="7" name="Footer Placeholder 2">
            <a:extLst>
              <a:ext uri="{FF2B5EF4-FFF2-40B4-BE49-F238E27FC236}">
                <a16:creationId xmlns:a16="http://schemas.microsoft.com/office/drawing/2014/main" id="{4CF57A7F-06AB-C755-E453-EF813F74F4EC}"/>
              </a:ext>
            </a:extLst>
          </p:cNvPr>
          <p:cNvSpPr>
            <a:spLocks noGrp="1"/>
          </p:cNvSpPr>
          <p:nvPr>
            <p:ph type="ftr" sz="quarter" idx="11"/>
          </p:nvPr>
        </p:nvSpPr>
        <p:spPr>
          <a:xfrm>
            <a:off x="489670" y="6363855"/>
            <a:ext cx="6408712" cy="365125"/>
          </a:xfrm>
        </p:spPr>
        <p:txBody>
          <a:bodyPr/>
          <a:lstStyle/>
          <a:p>
            <a:pPr>
              <a:spcAft>
                <a:spcPts val="600"/>
              </a:spcAft>
            </a:pPr>
            <a:r>
              <a:rPr lang="en-CA" dirty="0"/>
              <a:t>Run Sequence</a:t>
            </a:r>
          </a:p>
        </p:txBody>
      </p:sp>
    </p:spTree>
    <p:extLst>
      <p:ext uri="{BB962C8B-B14F-4D97-AF65-F5344CB8AC3E}">
        <p14:creationId xmlns:p14="http://schemas.microsoft.com/office/powerpoint/2010/main" val="1851511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C0940-D4C1-B7AF-3178-0FEFAEA9ACA9}"/>
              </a:ext>
            </a:extLst>
          </p:cNvPr>
          <p:cNvSpPr>
            <a:spLocks noGrp="1"/>
          </p:cNvSpPr>
          <p:nvPr>
            <p:ph type="title"/>
          </p:nvPr>
        </p:nvSpPr>
        <p:spPr>
          <a:xfrm>
            <a:off x="489670" y="518666"/>
            <a:ext cx="7168430" cy="521915"/>
          </a:xfrm>
        </p:spPr>
        <p:txBody>
          <a:bodyPr vert="horz" lIns="91440" tIns="45720" rIns="91440" bIns="45720" rtlCol="0" anchor="t">
            <a:normAutofit fontScale="90000"/>
          </a:bodyPr>
          <a:lstStyle/>
          <a:p>
            <a:r>
              <a:rPr lang="en-US" sz="2700" dirty="0"/>
              <a:t>A Practitioner’s Check List – </a:t>
            </a:r>
            <a:r>
              <a:rPr lang="en-US" sz="2700" dirty="0">
                <a:solidFill>
                  <a:schemeClr val="accent1">
                    <a:lumMod val="60000"/>
                    <a:lumOff val="40000"/>
                  </a:schemeClr>
                </a:solidFill>
              </a:rPr>
              <a:t>Quick Data Review</a:t>
            </a:r>
            <a:br>
              <a:rPr lang="en-US" sz="1400" dirty="0"/>
            </a:br>
            <a:endParaRPr lang="en-CA" sz="1400" dirty="0"/>
          </a:p>
        </p:txBody>
      </p:sp>
      <p:sp>
        <p:nvSpPr>
          <p:cNvPr id="16" name="Footer Placeholder 2">
            <a:extLst>
              <a:ext uri="{FF2B5EF4-FFF2-40B4-BE49-F238E27FC236}">
                <a16:creationId xmlns:a16="http://schemas.microsoft.com/office/drawing/2014/main" id="{3B7005CC-4098-D1FE-FFDC-6FD810951C85}"/>
              </a:ext>
            </a:extLst>
          </p:cNvPr>
          <p:cNvSpPr>
            <a:spLocks noGrp="1"/>
          </p:cNvSpPr>
          <p:nvPr>
            <p:ph type="ftr" sz="quarter" idx="11"/>
          </p:nvPr>
        </p:nvSpPr>
        <p:spPr>
          <a:xfrm>
            <a:off x="335360" y="6356350"/>
            <a:ext cx="6408712" cy="365125"/>
          </a:xfrm>
        </p:spPr>
        <p:txBody>
          <a:bodyPr/>
          <a:lstStyle/>
          <a:p>
            <a:pPr>
              <a:spcAft>
                <a:spcPts val="600"/>
              </a:spcAft>
            </a:pPr>
            <a:r>
              <a:rPr lang="en-CA" dirty="0"/>
              <a:t>Check List</a:t>
            </a:r>
          </a:p>
        </p:txBody>
      </p:sp>
      <p:sp>
        <p:nvSpPr>
          <p:cNvPr id="18" name="Slide Number Placeholder 3">
            <a:extLst>
              <a:ext uri="{FF2B5EF4-FFF2-40B4-BE49-F238E27FC236}">
                <a16:creationId xmlns:a16="http://schemas.microsoft.com/office/drawing/2014/main" id="{130DEC61-8B21-8EE4-F153-E0ED66F98F22}"/>
              </a:ext>
            </a:extLst>
          </p:cNvPr>
          <p:cNvSpPr>
            <a:spLocks noGrp="1"/>
          </p:cNvSpPr>
          <p:nvPr>
            <p:ph type="sldNum" sz="quarter" idx="12"/>
          </p:nvPr>
        </p:nvSpPr>
        <p:spPr>
          <a:xfrm>
            <a:off x="9121020" y="6356350"/>
            <a:ext cx="2743200" cy="365125"/>
          </a:xfrm>
        </p:spPr>
        <p:txBody>
          <a:bodyPr/>
          <a:lstStyle/>
          <a:p>
            <a:pPr>
              <a:spcAft>
                <a:spcPts val="600"/>
              </a:spcAft>
            </a:pPr>
            <a:fld id="{3362B39D-056A-45B5-805B-411DCD3ED69C}" type="slidenum">
              <a:rPr lang="en-CA" smtClean="0"/>
              <a:pPr>
                <a:spcAft>
                  <a:spcPts val="600"/>
                </a:spcAft>
              </a:pPr>
              <a:t>17</a:t>
            </a:fld>
            <a:endParaRPr lang="en-CA"/>
          </a:p>
        </p:txBody>
      </p:sp>
      <p:pic>
        <p:nvPicPr>
          <p:cNvPr id="11" name="Picture 10">
            <a:extLst>
              <a:ext uri="{FF2B5EF4-FFF2-40B4-BE49-F238E27FC236}">
                <a16:creationId xmlns:a16="http://schemas.microsoft.com/office/drawing/2014/main" id="{9526A5CA-029A-B230-5709-6D436CBA6199}"/>
              </a:ext>
            </a:extLst>
          </p:cNvPr>
          <p:cNvPicPr>
            <a:picLocks noChangeAspect="1"/>
          </p:cNvPicPr>
          <p:nvPr/>
        </p:nvPicPr>
        <p:blipFill>
          <a:blip r:embed="rId3"/>
          <a:stretch>
            <a:fillRect/>
          </a:stretch>
        </p:blipFill>
        <p:spPr>
          <a:xfrm>
            <a:off x="7936049" y="662980"/>
            <a:ext cx="3591398" cy="5040560"/>
          </a:xfrm>
          <a:prstGeom prst="rect">
            <a:avLst/>
          </a:prstGeom>
          <a:noFill/>
          <a:ln>
            <a:noFill/>
          </a:ln>
        </p:spPr>
      </p:pic>
      <p:sp>
        <p:nvSpPr>
          <p:cNvPr id="7" name="TextBox 6">
            <a:extLst>
              <a:ext uri="{FF2B5EF4-FFF2-40B4-BE49-F238E27FC236}">
                <a16:creationId xmlns:a16="http://schemas.microsoft.com/office/drawing/2014/main" id="{251A56C2-FB5D-942F-3F6B-A264E149EED4}"/>
              </a:ext>
            </a:extLst>
          </p:cNvPr>
          <p:cNvSpPr txBox="1"/>
          <p:nvPr/>
        </p:nvSpPr>
        <p:spPr>
          <a:xfrm>
            <a:off x="489670" y="1194521"/>
            <a:ext cx="6804748" cy="4509019"/>
          </a:xfrm>
          <a:prstGeom prst="rect">
            <a:avLst/>
          </a:prstGeom>
        </p:spPr>
        <p:txBody>
          <a:bodyPr>
            <a:noAutofit/>
          </a:bodyPr>
          <a:lstStyle/>
          <a:p>
            <a:pPr marL="285750" indent="-285750">
              <a:lnSpc>
                <a:spcPct val="90000"/>
              </a:lnSpc>
              <a:spcBef>
                <a:spcPts val="1000"/>
              </a:spcBef>
              <a:buFont typeface="Wingdings" panose="05000000000000000000" pitchFamily="2" charset="2"/>
              <a:buChar char="q"/>
            </a:pPr>
            <a:r>
              <a:rPr lang="en-US" altLang="en-US" i="0" dirty="0"/>
              <a:t>Verify and confirm if field QCs are reported and meet </a:t>
            </a:r>
            <a:r>
              <a:rPr lang="en-US" altLang="en-US" i="0" dirty="0">
                <a:solidFill>
                  <a:srgbClr val="00CC99"/>
                </a:solidFill>
              </a:rPr>
              <a:t>Data Quality Objective(DQO)</a:t>
            </a:r>
          </a:p>
          <a:p>
            <a:pPr marL="285750" indent="-285750">
              <a:lnSpc>
                <a:spcPct val="90000"/>
              </a:lnSpc>
              <a:spcBef>
                <a:spcPts val="1000"/>
              </a:spcBef>
              <a:buFont typeface="Wingdings" panose="05000000000000000000" pitchFamily="2" charset="2"/>
              <a:buChar char="q"/>
            </a:pPr>
            <a:r>
              <a:rPr lang="en-US" altLang="en-US" i="0" dirty="0"/>
              <a:t>Review Trip/Field/ Rinse Blanks for any signs of </a:t>
            </a:r>
            <a:r>
              <a:rPr lang="en-US" altLang="en-US" i="0" dirty="0">
                <a:solidFill>
                  <a:srgbClr val="00CC99"/>
                </a:solidFill>
              </a:rPr>
              <a:t>contamination</a:t>
            </a:r>
            <a:r>
              <a:rPr lang="en-US" altLang="en-US" i="0" dirty="0"/>
              <a:t> from field handling, storage or transportation and Method Blank to rule out lab contamination</a:t>
            </a:r>
          </a:p>
          <a:p>
            <a:pPr marL="285750" indent="-285750">
              <a:lnSpc>
                <a:spcPct val="90000"/>
              </a:lnSpc>
              <a:spcBef>
                <a:spcPts val="1000"/>
              </a:spcBef>
              <a:buFont typeface="Wingdings" panose="05000000000000000000" pitchFamily="2" charset="2"/>
              <a:buChar char="q"/>
            </a:pPr>
            <a:r>
              <a:rPr lang="en-US" i="0" dirty="0"/>
              <a:t>Look for possible </a:t>
            </a:r>
            <a:r>
              <a:rPr lang="en-US" i="0" dirty="0">
                <a:solidFill>
                  <a:srgbClr val="00CC99"/>
                </a:solidFill>
              </a:rPr>
              <a:t>loss of analyte </a:t>
            </a:r>
            <a:r>
              <a:rPr lang="en-US" i="0" dirty="0"/>
              <a:t>based on Travel Spike (if included) or matrix Spike</a:t>
            </a:r>
            <a:endParaRPr lang="en-US" altLang="en-US" i="0" dirty="0"/>
          </a:p>
          <a:p>
            <a:pPr marL="285750" indent="-285750">
              <a:lnSpc>
                <a:spcPct val="90000"/>
              </a:lnSpc>
              <a:spcBef>
                <a:spcPts val="1000"/>
              </a:spcBef>
              <a:buFont typeface="Wingdings" panose="05000000000000000000" pitchFamily="2" charset="2"/>
              <a:buChar char="q"/>
            </a:pPr>
            <a:r>
              <a:rPr lang="en-US" i="0" dirty="0"/>
              <a:t>Confirm if the RPD between Blind Field Duplicate and it’s parent sample is within acceptable criteria. Have the sample re-analyzed if RPD </a:t>
            </a:r>
            <a:r>
              <a:rPr lang="en-US" dirty="0"/>
              <a:t>fails for a decision to average data or re-sample.  RPD </a:t>
            </a:r>
            <a:r>
              <a:rPr kumimoji="0" lang="en-US" b="0" i="0" u="sng" strike="noStrike" kern="1200" cap="none" spc="0" normalizeH="0" baseline="0" noProof="0" dirty="0">
                <a:ln>
                  <a:noFill/>
                </a:ln>
                <a:solidFill>
                  <a:srgbClr val="FFFFFF"/>
                </a:solidFill>
                <a:effectLst/>
                <a:uLnTx/>
                <a:uFillTx/>
                <a:latin typeface="Roboto"/>
                <a:ea typeface="+mn-ea"/>
                <a:cs typeface="+mn-cs"/>
              </a:rPr>
              <a:t>&gt;</a:t>
            </a:r>
            <a:r>
              <a:rPr kumimoji="0" lang="en-US" b="0" i="0" u="none" strike="noStrike" kern="1200" cap="none" spc="0" normalizeH="0" baseline="0" noProof="0" dirty="0">
                <a:ln>
                  <a:noFill/>
                </a:ln>
                <a:solidFill>
                  <a:srgbClr val="FFFFFF"/>
                </a:solidFill>
                <a:effectLst/>
                <a:uLnTx/>
                <a:uFillTx/>
                <a:latin typeface="Roboto"/>
                <a:ea typeface="+mn-ea"/>
                <a:cs typeface="+mn-cs"/>
              </a:rPr>
              <a:t> 50%</a:t>
            </a:r>
            <a:r>
              <a:rPr lang="en-US" dirty="0"/>
              <a:t> may suggest </a:t>
            </a:r>
            <a:r>
              <a:rPr lang="en-US" dirty="0">
                <a:solidFill>
                  <a:srgbClr val="00CC99"/>
                </a:solidFill>
              </a:rPr>
              <a:t>sample heterogeneity</a:t>
            </a:r>
          </a:p>
          <a:p>
            <a:pPr marL="285750" indent="-285750">
              <a:lnSpc>
                <a:spcPct val="90000"/>
              </a:lnSpc>
              <a:spcBef>
                <a:spcPts val="1000"/>
              </a:spcBef>
              <a:buFont typeface="Wingdings" panose="05000000000000000000" pitchFamily="2" charset="2"/>
              <a:buChar char="q"/>
            </a:pPr>
            <a:r>
              <a:rPr lang="en-US" dirty="0"/>
              <a:t>Double check if the Lab Reporting Limit(RDL) is below </a:t>
            </a:r>
            <a:r>
              <a:rPr lang="en-US" dirty="0">
                <a:solidFill>
                  <a:srgbClr val="00CC99"/>
                </a:solidFill>
              </a:rPr>
              <a:t>clean-up criteria</a:t>
            </a:r>
            <a:r>
              <a:rPr lang="en-US" dirty="0"/>
              <a:t> based on generic or site-specific standards. Raised RDLs could be the result of dilution error or matrix interference. Sample may require re-analysis </a:t>
            </a:r>
            <a:r>
              <a:rPr lang="en-US" i="0" dirty="0"/>
              <a:t> </a:t>
            </a:r>
          </a:p>
        </p:txBody>
      </p:sp>
    </p:spTree>
    <p:extLst>
      <p:ext uri="{BB962C8B-B14F-4D97-AF65-F5344CB8AC3E}">
        <p14:creationId xmlns:p14="http://schemas.microsoft.com/office/powerpoint/2010/main" val="3862675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948CB-EBA2-B98D-7941-71DD9A90FD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6D2215-4BF5-B38B-7D48-BE57BD789AB4}"/>
              </a:ext>
            </a:extLst>
          </p:cNvPr>
          <p:cNvSpPr>
            <a:spLocks noGrp="1"/>
          </p:cNvSpPr>
          <p:nvPr>
            <p:ph type="title"/>
          </p:nvPr>
        </p:nvSpPr>
        <p:spPr>
          <a:xfrm>
            <a:off x="489670" y="518666"/>
            <a:ext cx="7189212" cy="521915"/>
          </a:xfrm>
        </p:spPr>
        <p:txBody>
          <a:bodyPr vert="horz" lIns="91440" tIns="45720" rIns="91440" bIns="45720" rtlCol="0" anchor="t">
            <a:normAutofit fontScale="90000"/>
          </a:bodyPr>
          <a:lstStyle/>
          <a:p>
            <a:r>
              <a:rPr lang="en-US" sz="2700" dirty="0"/>
              <a:t>A Practitioner’s Check List – </a:t>
            </a:r>
            <a:r>
              <a:rPr lang="en-US" sz="2700" dirty="0">
                <a:solidFill>
                  <a:schemeClr val="accent1">
                    <a:lumMod val="60000"/>
                    <a:lumOff val="40000"/>
                  </a:schemeClr>
                </a:solidFill>
              </a:rPr>
              <a:t>Quick Data Review</a:t>
            </a:r>
            <a:br>
              <a:rPr lang="en-US" sz="1400" dirty="0"/>
            </a:br>
            <a:endParaRPr lang="en-CA" sz="1400" dirty="0"/>
          </a:p>
        </p:txBody>
      </p:sp>
      <p:sp>
        <p:nvSpPr>
          <p:cNvPr id="19" name="Footer Placeholder 2">
            <a:extLst>
              <a:ext uri="{FF2B5EF4-FFF2-40B4-BE49-F238E27FC236}">
                <a16:creationId xmlns:a16="http://schemas.microsoft.com/office/drawing/2014/main" id="{0754184E-2B94-9297-BAF6-1FF07A16AACA}"/>
              </a:ext>
            </a:extLst>
          </p:cNvPr>
          <p:cNvSpPr>
            <a:spLocks noGrp="1"/>
          </p:cNvSpPr>
          <p:nvPr>
            <p:ph type="ftr" sz="quarter" idx="11"/>
          </p:nvPr>
        </p:nvSpPr>
        <p:spPr>
          <a:xfrm>
            <a:off x="335360" y="6356350"/>
            <a:ext cx="6408712" cy="365125"/>
          </a:xfrm>
        </p:spPr>
        <p:txBody>
          <a:bodyPr/>
          <a:lstStyle/>
          <a:p>
            <a:pPr>
              <a:spcAft>
                <a:spcPts val="600"/>
              </a:spcAft>
            </a:pPr>
            <a:r>
              <a:rPr lang="en-CA" dirty="0"/>
              <a:t>Check List</a:t>
            </a:r>
          </a:p>
        </p:txBody>
      </p:sp>
      <p:sp>
        <p:nvSpPr>
          <p:cNvPr id="21" name="Slide Number Placeholder 3">
            <a:extLst>
              <a:ext uri="{FF2B5EF4-FFF2-40B4-BE49-F238E27FC236}">
                <a16:creationId xmlns:a16="http://schemas.microsoft.com/office/drawing/2014/main" id="{F8755B66-6EA6-5B82-7CC5-584BBFCDF62B}"/>
              </a:ext>
            </a:extLst>
          </p:cNvPr>
          <p:cNvSpPr>
            <a:spLocks noGrp="1"/>
          </p:cNvSpPr>
          <p:nvPr>
            <p:ph type="sldNum" sz="quarter" idx="12"/>
          </p:nvPr>
        </p:nvSpPr>
        <p:spPr>
          <a:xfrm>
            <a:off x="9121020" y="6356350"/>
            <a:ext cx="2743200" cy="365125"/>
          </a:xfrm>
        </p:spPr>
        <p:txBody>
          <a:bodyPr/>
          <a:lstStyle/>
          <a:p>
            <a:pPr>
              <a:spcAft>
                <a:spcPts val="600"/>
              </a:spcAft>
            </a:pPr>
            <a:fld id="{3362B39D-056A-45B5-805B-411DCD3ED69C}" type="slidenum">
              <a:rPr lang="en-CA" smtClean="0"/>
              <a:pPr>
                <a:spcAft>
                  <a:spcPts val="600"/>
                </a:spcAft>
              </a:pPr>
              <a:t>18</a:t>
            </a:fld>
            <a:endParaRPr lang="en-CA"/>
          </a:p>
        </p:txBody>
      </p:sp>
      <p:sp>
        <p:nvSpPr>
          <p:cNvPr id="7" name="TextBox 6">
            <a:extLst>
              <a:ext uri="{FF2B5EF4-FFF2-40B4-BE49-F238E27FC236}">
                <a16:creationId xmlns:a16="http://schemas.microsoft.com/office/drawing/2014/main" id="{39A2DE7A-75D5-0124-D6D5-2199BBC2A8BD}"/>
              </a:ext>
            </a:extLst>
          </p:cNvPr>
          <p:cNvSpPr txBox="1"/>
          <p:nvPr/>
        </p:nvSpPr>
        <p:spPr>
          <a:xfrm>
            <a:off x="489669" y="1062853"/>
            <a:ext cx="9693421" cy="1358229"/>
          </a:xfrm>
          <a:prstGeom prst="rect">
            <a:avLst/>
          </a:prstGeom>
        </p:spPr>
        <p:txBody>
          <a:bodyPr>
            <a:normAutofit/>
          </a:bodyPr>
          <a:lstStyle/>
          <a:p>
            <a:pPr marL="457200" indent="-457200">
              <a:lnSpc>
                <a:spcPct val="90000"/>
              </a:lnSpc>
              <a:spcBef>
                <a:spcPts val="1000"/>
              </a:spcBef>
              <a:buFont typeface="Wingdings" panose="05000000000000000000" pitchFamily="2" charset="2"/>
              <a:buChar char="q"/>
              <a:defRPr/>
            </a:pPr>
            <a:r>
              <a:rPr lang="en-US" dirty="0"/>
              <a:t>Look for any </a:t>
            </a:r>
            <a:r>
              <a:rPr lang="en-US" dirty="0">
                <a:solidFill>
                  <a:srgbClr val="00CC99"/>
                </a:solidFill>
              </a:rPr>
              <a:t>data qualifiers </a:t>
            </a:r>
            <a:r>
              <a:rPr lang="en-US" dirty="0"/>
              <a:t>that may indicate sample integrity issues which can directly impact </a:t>
            </a:r>
            <a:r>
              <a:rPr lang="en-US" dirty="0">
                <a:solidFill>
                  <a:srgbClr val="00CC99"/>
                </a:solidFill>
              </a:rPr>
              <a:t>data quality </a:t>
            </a:r>
            <a:r>
              <a:rPr lang="en-US" dirty="0"/>
              <a:t>– temperature noncompliance, holding time, lab filtration/preservation, headspace(VOCs),  sediment, dilution, matrix interference. Compare with field notes</a:t>
            </a:r>
          </a:p>
        </p:txBody>
      </p:sp>
      <p:graphicFrame>
        <p:nvGraphicFramePr>
          <p:cNvPr id="18" name="Table 17">
            <a:extLst>
              <a:ext uri="{FF2B5EF4-FFF2-40B4-BE49-F238E27FC236}">
                <a16:creationId xmlns:a16="http://schemas.microsoft.com/office/drawing/2014/main" id="{B57B651E-E83C-C3C0-6E3F-8F0406AC48C8}"/>
              </a:ext>
            </a:extLst>
          </p:cNvPr>
          <p:cNvGraphicFramePr>
            <a:graphicFrameLocks noGrp="1"/>
          </p:cNvGraphicFramePr>
          <p:nvPr>
            <p:extLst>
              <p:ext uri="{D42A27DB-BD31-4B8C-83A1-F6EECF244321}">
                <p14:modId xmlns:p14="http://schemas.microsoft.com/office/powerpoint/2010/main" val="2417578908"/>
              </p:ext>
            </p:extLst>
          </p:nvPr>
        </p:nvGraphicFramePr>
        <p:xfrm>
          <a:off x="489668" y="2234046"/>
          <a:ext cx="10826032" cy="3818529"/>
        </p:xfrm>
        <a:graphic>
          <a:graphicData uri="http://schemas.openxmlformats.org/drawingml/2006/table">
            <a:tbl>
              <a:tblPr/>
              <a:tblGrid>
                <a:gridCol w="6021557">
                  <a:extLst>
                    <a:ext uri="{9D8B030D-6E8A-4147-A177-3AD203B41FA5}">
                      <a16:colId xmlns:a16="http://schemas.microsoft.com/office/drawing/2014/main" val="3831428806"/>
                    </a:ext>
                  </a:extLst>
                </a:gridCol>
                <a:gridCol w="4804475">
                  <a:extLst>
                    <a:ext uri="{9D8B030D-6E8A-4147-A177-3AD203B41FA5}">
                      <a16:colId xmlns:a16="http://schemas.microsoft.com/office/drawing/2014/main" val="3818910510"/>
                    </a:ext>
                  </a:extLst>
                </a:gridCol>
              </a:tblGrid>
              <a:tr h="273346">
                <a:tc>
                  <a:txBody>
                    <a:bodyPr/>
                    <a:lstStyle/>
                    <a:p>
                      <a:pPr algn="l" rtl="0" fontAlgn="ctr">
                        <a:buNone/>
                      </a:pPr>
                      <a:r>
                        <a:rPr lang="en-CA" sz="1800" b="1" i="0" u="none" strike="noStrike" dirty="0">
                          <a:solidFill>
                            <a:srgbClr val="FFFFFF"/>
                          </a:solidFill>
                          <a:effectLst/>
                          <a:latin typeface="Calibri" panose="020F0502020204030204" pitchFamily="34" charset="0"/>
                        </a:rPr>
                        <a:t>Qualifier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95959"/>
                    </a:solidFill>
                  </a:tcPr>
                </a:tc>
                <a:tc>
                  <a:txBody>
                    <a:bodyPr/>
                    <a:lstStyle/>
                    <a:p>
                      <a:pPr algn="l" rtl="0" fontAlgn="ctr">
                        <a:buNone/>
                      </a:pPr>
                      <a:r>
                        <a:rPr lang="en-CA" sz="1800" b="1" i="0" u="none" strike="noStrike">
                          <a:solidFill>
                            <a:srgbClr val="FFFFFF"/>
                          </a:solidFill>
                          <a:effectLst/>
                          <a:latin typeface="Calibri" panose="020F0502020204030204" pitchFamily="34" charset="0"/>
                        </a:rPr>
                        <a:t>Impact on Data Quality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95959"/>
                    </a:solidFill>
                  </a:tcPr>
                </a:tc>
                <a:extLst>
                  <a:ext uri="{0D108BD9-81ED-4DB2-BD59-A6C34878D82A}">
                    <a16:rowId xmlns:a16="http://schemas.microsoft.com/office/drawing/2014/main" val="1710872741"/>
                  </a:ext>
                </a:extLst>
              </a:tr>
              <a:tr h="546693">
                <a:tc>
                  <a:txBody>
                    <a:bodyPr/>
                    <a:lstStyle/>
                    <a:p>
                      <a:pPr algn="l" rtl="0" fontAlgn="ctr">
                        <a:buNone/>
                      </a:pPr>
                      <a:r>
                        <a:rPr lang="en-US" sz="1800" b="0" i="0" u="none" strike="noStrike">
                          <a:solidFill>
                            <a:srgbClr val="000000"/>
                          </a:solidFill>
                          <a:effectLst/>
                          <a:latin typeface="Calibri" panose="020F0502020204030204" pitchFamily="34" charset="0"/>
                        </a:rPr>
                        <a:t>Analyzed past holding time. Client was informed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fontAlgn="ctr">
                        <a:buNone/>
                      </a:pPr>
                      <a:r>
                        <a:rPr lang="en-CA" sz="1800" b="0" i="0" u="none" strike="noStrike">
                          <a:solidFill>
                            <a:srgbClr val="000000"/>
                          </a:solidFill>
                          <a:effectLst/>
                          <a:latin typeface="Calibri" panose="020F0502020204030204" pitchFamily="34" charset="0"/>
                        </a:rPr>
                        <a:t>Data not acceptable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02388387"/>
                  </a:ext>
                </a:extLst>
              </a:tr>
              <a:tr h="273346">
                <a:tc>
                  <a:txBody>
                    <a:bodyPr/>
                    <a:lstStyle/>
                    <a:p>
                      <a:pPr algn="l" rtl="0" fontAlgn="ctr">
                        <a:buNone/>
                      </a:pPr>
                      <a:r>
                        <a:rPr lang="en-US" sz="1800" b="0" i="0" u="none" strike="noStrike" dirty="0">
                          <a:solidFill>
                            <a:srgbClr val="000000"/>
                          </a:solidFill>
                          <a:effectLst/>
                          <a:latin typeface="Calibri" panose="020F0502020204030204" pitchFamily="34" charset="0"/>
                        </a:rPr>
                        <a:t>Method Blank above RDL, but all results &lt;RDL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rtl="0" fontAlgn="ctr">
                        <a:buNone/>
                      </a:pPr>
                      <a:r>
                        <a:rPr lang="en-US" sz="1800" b="0" i="0" u="none" strike="noStrike">
                          <a:solidFill>
                            <a:srgbClr val="000000"/>
                          </a:solidFill>
                          <a:effectLst/>
                          <a:latin typeface="Calibri" panose="020F0502020204030204" pitchFamily="34" charset="0"/>
                        </a:rPr>
                        <a:t>No impact to client data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393348572"/>
                  </a:ext>
                </a:extLst>
              </a:tr>
              <a:tr h="273346">
                <a:tc>
                  <a:txBody>
                    <a:bodyPr/>
                    <a:lstStyle/>
                    <a:p>
                      <a:pPr algn="l" rtl="0" fontAlgn="ctr">
                        <a:buNone/>
                      </a:pPr>
                      <a:r>
                        <a:rPr lang="en-US" sz="1800" b="0" i="0" u="none" strike="noStrike">
                          <a:solidFill>
                            <a:srgbClr val="000000"/>
                          </a:solidFill>
                          <a:effectLst/>
                          <a:latin typeface="Calibri" panose="020F0502020204030204" pitchFamily="34" charset="0"/>
                        </a:rPr>
                        <a:t>Sample received with head space for VOCs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fontAlgn="ctr">
                        <a:buNone/>
                      </a:pPr>
                      <a:r>
                        <a:rPr lang="en-US" sz="1800" b="0" i="0" u="none" strike="noStrike">
                          <a:solidFill>
                            <a:srgbClr val="000000"/>
                          </a:solidFill>
                          <a:effectLst/>
                          <a:latin typeface="Calibri" panose="020F0502020204030204" pitchFamily="34" charset="0"/>
                        </a:rPr>
                        <a:t>Data may be biased low</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388234473"/>
                  </a:ext>
                </a:extLst>
              </a:tr>
              <a:tr h="273346">
                <a:tc>
                  <a:txBody>
                    <a:bodyPr/>
                    <a:lstStyle/>
                    <a:p>
                      <a:pPr algn="l" rtl="0" fontAlgn="ctr">
                        <a:buNone/>
                      </a:pPr>
                      <a:r>
                        <a:rPr lang="en-US" sz="1800" b="0" i="0" u="none" strike="noStrike">
                          <a:solidFill>
                            <a:srgbClr val="000000"/>
                          </a:solidFill>
                          <a:effectLst/>
                          <a:latin typeface="Calibri" panose="020F0502020204030204" pitchFamily="34" charset="0"/>
                        </a:rPr>
                        <a:t>Sample diluted to reduce matrix effect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rtl="0" fontAlgn="ctr">
                        <a:buNone/>
                      </a:pPr>
                      <a:r>
                        <a:rPr lang="en-US" sz="1800" b="0" i="0" u="none" strike="noStrike">
                          <a:solidFill>
                            <a:srgbClr val="000000"/>
                          </a:solidFill>
                          <a:effectLst/>
                          <a:latin typeface="Calibri" panose="020F0502020204030204" pitchFamily="34" charset="0"/>
                        </a:rPr>
                        <a:t>No impact as long as RDLs &lt; Regulatory Standard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753767403"/>
                  </a:ext>
                </a:extLst>
              </a:tr>
              <a:tr h="802956">
                <a:tc>
                  <a:txBody>
                    <a:bodyPr/>
                    <a:lstStyle/>
                    <a:p>
                      <a:pPr algn="l" rtl="0" fontAlgn="ctr">
                        <a:buNone/>
                      </a:pPr>
                      <a:r>
                        <a:rPr lang="en-US" sz="1800" b="0" i="0" u="none" strike="noStrike">
                          <a:solidFill>
                            <a:srgbClr val="000000"/>
                          </a:solidFill>
                          <a:effectLst/>
                          <a:latin typeface="Calibri" panose="020F0502020204030204" pitchFamily="34" charset="0"/>
                        </a:rPr>
                        <a:t>Matrix Spike: Due to an elevated concentration of analyte in the native sample, matrix spike recovery is biased high</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fontAlgn="ctr">
                        <a:buNone/>
                      </a:pPr>
                      <a:r>
                        <a:rPr lang="en-US" sz="1800" b="0" i="0" u="none" strike="noStrike">
                          <a:solidFill>
                            <a:srgbClr val="000000"/>
                          </a:solidFill>
                          <a:effectLst/>
                          <a:latin typeface="Calibri" panose="020F0502020204030204" pitchFamily="34" charset="0"/>
                        </a:rPr>
                        <a:t>Spike data can be omitted as long as the sample data is properly quantified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9936942"/>
                  </a:ext>
                </a:extLst>
              </a:tr>
              <a:tr h="538150">
                <a:tc>
                  <a:txBody>
                    <a:bodyPr/>
                    <a:lstStyle/>
                    <a:p>
                      <a:pPr algn="l" rtl="0" fontAlgn="ctr">
                        <a:buNone/>
                      </a:pPr>
                      <a:r>
                        <a:rPr lang="en-US" sz="1800" b="0" i="0" u="none" strike="noStrike">
                          <a:solidFill>
                            <a:srgbClr val="000000"/>
                          </a:solidFill>
                          <a:effectLst/>
                          <a:latin typeface="Calibri" panose="020F0502020204030204" pitchFamily="34" charset="0"/>
                        </a:rPr>
                        <a:t>Duplicate not within acceptance limits. Sample visibly non-homogeneous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rtl="0" fontAlgn="ctr">
                        <a:buNone/>
                      </a:pPr>
                      <a:r>
                        <a:rPr lang="en-US" sz="1800" b="0" i="0" u="none" strike="noStrike">
                          <a:solidFill>
                            <a:srgbClr val="000000"/>
                          </a:solidFill>
                          <a:effectLst/>
                          <a:latin typeface="Calibri" panose="020F0502020204030204" pitchFamily="34" charset="0"/>
                        </a:rPr>
                        <a:t>Sample should be flagged as heterogeneous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387901228"/>
                  </a:ext>
                </a:extLst>
              </a:tr>
              <a:tr h="273346">
                <a:tc>
                  <a:txBody>
                    <a:bodyPr/>
                    <a:lstStyle/>
                    <a:p>
                      <a:pPr algn="l" rtl="0" fontAlgn="ctr">
                        <a:buNone/>
                      </a:pPr>
                      <a:r>
                        <a:rPr lang="en-US" sz="1800" b="0" i="0" u="none" strike="noStrike">
                          <a:solidFill>
                            <a:srgbClr val="000000"/>
                          </a:solidFill>
                          <a:effectLst/>
                          <a:latin typeface="Calibri" panose="020F0502020204030204" pitchFamily="34" charset="0"/>
                        </a:rPr>
                        <a:t>Significant presence of sediment in GW</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fontAlgn="ctr">
                        <a:buNone/>
                      </a:pPr>
                      <a:r>
                        <a:rPr lang="en-US" sz="1800" b="0" i="0" u="none" strike="noStrike">
                          <a:solidFill>
                            <a:srgbClr val="000000"/>
                          </a:solidFill>
                          <a:effectLst/>
                          <a:latin typeface="Calibri" panose="020F0502020204030204" pitchFamily="34" charset="0"/>
                        </a:rPr>
                        <a:t>Data should be flagged as biased high</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72107376"/>
                  </a:ext>
                </a:extLst>
              </a:tr>
              <a:tr h="538150">
                <a:tc>
                  <a:txBody>
                    <a:bodyPr/>
                    <a:lstStyle/>
                    <a:p>
                      <a:pPr algn="l" rtl="0" fontAlgn="ctr">
                        <a:buNone/>
                      </a:pPr>
                      <a:r>
                        <a:rPr lang="en-US" sz="1800" b="0" i="0" u="none" strike="noStrike" dirty="0">
                          <a:solidFill>
                            <a:srgbClr val="000000"/>
                          </a:solidFill>
                          <a:effectLst/>
                          <a:latin typeface="Calibri" panose="020F0502020204030204" pitchFamily="34" charset="0"/>
                        </a:rPr>
                        <a:t>Target analytes above calibration range. Sample diluted and RDLs adjusted accordingly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rtl="0" fontAlgn="ctr">
                        <a:buNone/>
                      </a:pPr>
                      <a:r>
                        <a:rPr lang="en-US" sz="1800" b="0" i="0" u="none" strike="noStrike" dirty="0">
                          <a:solidFill>
                            <a:srgbClr val="000000"/>
                          </a:solidFill>
                          <a:effectLst/>
                          <a:latin typeface="Calibri" panose="020F0502020204030204" pitchFamily="34" charset="0"/>
                        </a:rPr>
                        <a:t>Check to make sure the raised RDLs are not above standards. Have the sample repeated if needed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56271181"/>
                  </a:ext>
                </a:extLst>
              </a:tr>
            </a:tbl>
          </a:graphicData>
        </a:graphic>
      </p:graphicFrame>
    </p:spTree>
    <p:extLst>
      <p:ext uri="{BB962C8B-B14F-4D97-AF65-F5344CB8AC3E}">
        <p14:creationId xmlns:p14="http://schemas.microsoft.com/office/powerpoint/2010/main" val="3736758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DB8DE-72AE-9ECE-34D3-2AA3D4F9AE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138A2E-B1DA-8819-6680-2FC0348C4C2B}"/>
              </a:ext>
            </a:extLst>
          </p:cNvPr>
          <p:cNvSpPr>
            <a:spLocks noGrp="1"/>
          </p:cNvSpPr>
          <p:nvPr>
            <p:ph type="title"/>
          </p:nvPr>
        </p:nvSpPr>
        <p:spPr/>
        <p:txBody>
          <a:bodyPr>
            <a:normAutofit/>
          </a:bodyPr>
          <a:lstStyle/>
          <a:p>
            <a:r>
              <a:rPr lang="en-CA" sz="2700" dirty="0"/>
              <a:t>Scenario #1 – Field QC Failure (Cross-Contamination)</a:t>
            </a:r>
          </a:p>
        </p:txBody>
      </p:sp>
      <p:pic>
        <p:nvPicPr>
          <p:cNvPr id="5" name="Content Placeholder 4">
            <a:extLst>
              <a:ext uri="{FF2B5EF4-FFF2-40B4-BE49-F238E27FC236}">
                <a16:creationId xmlns:a16="http://schemas.microsoft.com/office/drawing/2014/main" id="{C677982B-249A-8B10-6F6A-7CDA4B25F720}"/>
              </a:ext>
            </a:extLst>
          </p:cNvPr>
          <p:cNvPicPr>
            <a:picLocks noGrp="1" noChangeAspect="1"/>
          </p:cNvPicPr>
          <p:nvPr>
            <p:ph idx="1"/>
          </p:nvPr>
        </p:nvPicPr>
        <p:blipFill>
          <a:blip r:embed="rId2"/>
          <a:stretch>
            <a:fillRect/>
          </a:stretch>
        </p:blipFill>
        <p:spPr>
          <a:xfrm>
            <a:off x="489670" y="1278083"/>
            <a:ext cx="6422834" cy="4808392"/>
          </a:xfrm>
          <a:prstGeom prst="rect">
            <a:avLst/>
          </a:prstGeom>
          <a:ln w="25400">
            <a:solidFill>
              <a:schemeClr val="accent1"/>
            </a:solidFill>
          </a:ln>
        </p:spPr>
      </p:pic>
      <p:sp>
        <p:nvSpPr>
          <p:cNvPr id="37" name="Rectangle 36">
            <a:extLst>
              <a:ext uri="{FF2B5EF4-FFF2-40B4-BE49-F238E27FC236}">
                <a16:creationId xmlns:a16="http://schemas.microsoft.com/office/drawing/2014/main" id="{83D52B2C-CD12-FFA4-1B8F-C84D4055EDBB}"/>
              </a:ext>
            </a:extLst>
          </p:cNvPr>
          <p:cNvSpPr/>
          <p:nvPr/>
        </p:nvSpPr>
        <p:spPr>
          <a:xfrm>
            <a:off x="8296275" y="1443087"/>
            <a:ext cx="2028825" cy="88695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Field Blk &gt; ½ RDL OR 10% sample</a:t>
            </a:r>
          </a:p>
        </p:txBody>
      </p:sp>
      <p:sp>
        <p:nvSpPr>
          <p:cNvPr id="38" name="Hexagon 37">
            <a:extLst>
              <a:ext uri="{FF2B5EF4-FFF2-40B4-BE49-F238E27FC236}">
                <a16:creationId xmlns:a16="http://schemas.microsoft.com/office/drawing/2014/main" id="{EF0D50A6-D5E7-5E98-DFF5-74669BDB09C0}"/>
              </a:ext>
            </a:extLst>
          </p:cNvPr>
          <p:cNvSpPr/>
          <p:nvPr/>
        </p:nvSpPr>
        <p:spPr>
          <a:xfrm>
            <a:off x="8454303" y="2876551"/>
            <a:ext cx="1714502" cy="958440"/>
          </a:xfrm>
          <a:prstGeom prst="hexagon">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Data Impacted?</a:t>
            </a:r>
          </a:p>
        </p:txBody>
      </p:sp>
      <p:cxnSp>
        <p:nvCxnSpPr>
          <p:cNvPr id="39" name="Straight Arrow Connector 38">
            <a:extLst>
              <a:ext uri="{FF2B5EF4-FFF2-40B4-BE49-F238E27FC236}">
                <a16:creationId xmlns:a16="http://schemas.microsoft.com/office/drawing/2014/main" id="{A43094F2-9237-8D60-A8AF-CC31EB2670CD}"/>
              </a:ext>
            </a:extLst>
          </p:cNvPr>
          <p:cNvCxnSpPr>
            <a:cxnSpLocks/>
          </p:cNvCxnSpPr>
          <p:nvPr/>
        </p:nvCxnSpPr>
        <p:spPr>
          <a:xfrm>
            <a:off x="9311553" y="2349092"/>
            <a:ext cx="0" cy="579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5D16700B-915C-519C-C374-066538BA1DC9}"/>
              </a:ext>
            </a:extLst>
          </p:cNvPr>
          <p:cNvCxnSpPr>
            <a:cxnSpLocks/>
          </p:cNvCxnSpPr>
          <p:nvPr/>
        </p:nvCxnSpPr>
        <p:spPr>
          <a:xfrm rot="16200000" flipH="1">
            <a:off x="9915395" y="3620294"/>
            <a:ext cx="1137058" cy="608011"/>
          </a:xfrm>
          <a:prstGeom prst="bentConnector3">
            <a:avLst>
              <a:gd name="adj1" fmla="val 57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C64FB377-1491-8F60-AC8E-95A8FA0DE232}"/>
              </a:ext>
            </a:extLst>
          </p:cNvPr>
          <p:cNvSpPr/>
          <p:nvPr/>
        </p:nvSpPr>
        <p:spPr>
          <a:xfrm>
            <a:off x="10168805" y="4485144"/>
            <a:ext cx="1340717" cy="81198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Flag &amp; Proceed</a:t>
            </a:r>
          </a:p>
        </p:txBody>
      </p:sp>
      <p:sp>
        <p:nvSpPr>
          <p:cNvPr id="42" name="Rectangle 41">
            <a:extLst>
              <a:ext uri="{FF2B5EF4-FFF2-40B4-BE49-F238E27FC236}">
                <a16:creationId xmlns:a16="http://schemas.microsoft.com/office/drawing/2014/main" id="{5FE7C092-9D47-7EAA-F2B6-DFF2A72E2903}"/>
              </a:ext>
            </a:extLst>
          </p:cNvPr>
          <p:cNvSpPr/>
          <p:nvPr/>
        </p:nvSpPr>
        <p:spPr>
          <a:xfrm>
            <a:off x="7138890" y="4492829"/>
            <a:ext cx="1340717" cy="81198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Re-sample</a:t>
            </a:r>
          </a:p>
        </p:txBody>
      </p:sp>
      <p:cxnSp>
        <p:nvCxnSpPr>
          <p:cNvPr id="43" name="Connector: Elbow 42">
            <a:extLst>
              <a:ext uri="{FF2B5EF4-FFF2-40B4-BE49-F238E27FC236}">
                <a16:creationId xmlns:a16="http://schemas.microsoft.com/office/drawing/2014/main" id="{A09E8A2D-30E2-8B9A-8123-EA91EA223DAE}"/>
              </a:ext>
            </a:extLst>
          </p:cNvPr>
          <p:cNvCxnSpPr>
            <a:cxnSpLocks/>
            <a:stCxn id="38" idx="3"/>
          </p:cNvCxnSpPr>
          <p:nvPr/>
        </p:nvCxnSpPr>
        <p:spPr>
          <a:xfrm rot="10800000" flipV="1">
            <a:off x="7769755" y="3355771"/>
            <a:ext cx="684549" cy="1137058"/>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B6A9181-509B-3397-D760-2F90B640F365}"/>
              </a:ext>
            </a:extLst>
          </p:cNvPr>
          <p:cNvSpPr txBox="1"/>
          <p:nvPr/>
        </p:nvSpPr>
        <p:spPr>
          <a:xfrm>
            <a:off x="7842956" y="2986438"/>
            <a:ext cx="591829" cy="369332"/>
          </a:xfrm>
          <a:prstGeom prst="rect">
            <a:avLst/>
          </a:prstGeom>
          <a:noFill/>
        </p:spPr>
        <p:txBody>
          <a:bodyPr wrap="none" rtlCol="0">
            <a:spAutoFit/>
          </a:bodyPr>
          <a:lstStyle/>
          <a:p>
            <a:r>
              <a:rPr lang="en-CA" dirty="0"/>
              <a:t>YES</a:t>
            </a:r>
          </a:p>
        </p:txBody>
      </p:sp>
      <p:sp>
        <p:nvSpPr>
          <p:cNvPr id="49" name="TextBox 48">
            <a:extLst>
              <a:ext uri="{FF2B5EF4-FFF2-40B4-BE49-F238E27FC236}">
                <a16:creationId xmlns:a16="http://schemas.microsoft.com/office/drawing/2014/main" id="{7B4219DA-428E-852A-06AE-15F5465B9478}"/>
              </a:ext>
            </a:extLst>
          </p:cNvPr>
          <p:cNvSpPr txBox="1"/>
          <p:nvPr/>
        </p:nvSpPr>
        <p:spPr>
          <a:xfrm>
            <a:off x="10179918" y="2986438"/>
            <a:ext cx="508473" cy="369332"/>
          </a:xfrm>
          <a:prstGeom prst="rect">
            <a:avLst/>
          </a:prstGeom>
          <a:noFill/>
        </p:spPr>
        <p:txBody>
          <a:bodyPr wrap="none" rtlCol="0">
            <a:spAutoFit/>
          </a:bodyPr>
          <a:lstStyle/>
          <a:p>
            <a:r>
              <a:rPr lang="en-CA" dirty="0"/>
              <a:t>NO</a:t>
            </a:r>
          </a:p>
        </p:txBody>
      </p:sp>
      <p:sp>
        <p:nvSpPr>
          <p:cNvPr id="3" name="Slide Number Placeholder 3">
            <a:extLst>
              <a:ext uri="{FF2B5EF4-FFF2-40B4-BE49-F238E27FC236}">
                <a16:creationId xmlns:a16="http://schemas.microsoft.com/office/drawing/2014/main" id="{B2245582-6684-560E-AD07-298D0C34B612}"/>
              </a:ext>
            </a:extLst>
          </p:cNvPr>
          <p:cNvSpPr>
            <a:spLocks noGrp="1"/>
          </p:cNvSpPr>
          <p:nvPr>
            <p:ph type="sldNum" sz="quarter" idx="12"/>
          </p:nvPr>
        </p:nvSpPr>
        <p:spPr>
          <a:xfrm>
            <a:off x="9121020" y="6356350"/>
            <a:ext cx="2743200" cy="365125"/>
          </a:xfrm>
        </p:spPr>
        <p:txBody>
          <a:bodyPr/>
          <a:lstStyle/>
          <a:p>
            <a:pPr>
              <a:spcAft>
                <a:spcPts val="600"/>
              </a:spcAft>
            </a:pPr>
            <a:fld id="{3362B39D-056A-45B5-805B-411DCD3ED69C}" type="slidenum">
              <a:rPr lang="en-CA" smtClean="0"/>
              <a:pPr>
                <a:spcAft>
                  <a:spcPts val="600"/>
                </a:spcAft>
              </a:pPr>
              <a:t>19</a:t>
            </a:fld>
            <a:endParaRPr lang="en-CA"/>
          </a:p>
        </p:txBody>
      </p:sp>
      <p:sp>
        <p:nvSpPr>
          <p:cNvPr id="4" name="Footer Placeholder 2">
            <a:extLst>
              <a:ext uri="{FF2B5EF4-FFF2-40B4-BE49-F238E27FC236}">
                <a16:creationId xmlns:a16="http://schemas.microsoft.com/office/drawing/2014/main" id="{F5C02214-3716-3E17-2AAD-DB3ED2C83C90}"/>
              </a:ext>
            </a:extLst>
          </p:cNvPr>
          <p:cNvSpPr>
            <a:spLocks noGrp="1"/>
          </p:cNvSpPr>
          <p:nvPr>
            <p:ph type="ftr" sz="quarter" idx="11"/>
          </p:nvPr>
        </p:nvSpPr>
        <p:spPr>
          <a:xfrm>
            <a:off x="335360" y="6356350"/>
            <a:ext cx="6408712" cy="365125"/>
          </a:xfrm>
        </p:spPr>
        <p:txBody>
          <a:bodyPr/>
          <a:lstStyle/>
          <a:p>
            <a:pPr>
              <a:spcAft>
                <a:spcPts val="600"/>
              </a:spcAft>
            </a:pPr>
            <a:r>
              <a:rPr lang="en-CA" dirty="0"/>
              <a:t>Scenario 1</a:t>
            </a:r>
          </a:p>
        </p:txBody>
      </p:sp>
    </p:spTree>
    <p:extLst>
      <p:ext uri="{BB962C8B-B14F-4D97-AF65-F5344CB8AC3E}">
        <p14:creationId xmlns:p14="http://schemas.microsoft.com/office/powerpoint/2010/main" val="125197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92B7EF-CE0F-8ECB-F2D4-156D83FF4443}"/>
              </a:ext>
            </a:extLst>
          </p:cNvPr>
          <p:cNvSpPr>
            <a:spLocks noGrp="1"/>
          </p:cNvSpPr>
          <p:nvPr>
            <p:ph type="ftr" sz="quarter" idx="11"/>
          </p:nvPr>
        </p:nvSpPr>
        <p:spPr/>
        <p:txBody>
          <a:bodyPr/>
          <a:lstStyle/>
          <a:p>
            <a:r>
              <a:rPr lang="en-CA" dirty="0"/>
              <a:t>Overview</a:t>
            </a:r>
          </a:p>
        </p:txBody>
      </p:sp>
      <p:sp>
        <p:nvSpPr>
          <p:cNvPr id="3" name="Slide Number Placeholder 2">
            <a:extLst>
              <a:ext uri="{FF2B5EF4-FFF2-40B4-BE49-F238E27FC236}">
                <a16:creationId xmlns:a16="http://schemas.microsoft.com/office/drawing/2014/main" id="{4B789DDD-8924-5750-183A-4BAFD7070CF2}"/>
              </a:ext>
            </a:extLst>
          </p:cNvPr>
          <p:cNvSpPr>
            <a:spLocks noGrp="1"/>
          </p:cNvSpPr>
          <p:nvPr>
            <p:ph type="sldNum" sz="quarter" idx="12"/>
          </p:nvPr>
        </p:nvSpPr>
        <p:spPr/>
        <p:txBody>
          <a:bodyPr/>
          <a:lstStyle/>
          <a:p>
            <a:fld id="{3362B39D-056A-45B5-805B-411DCD3ED69C}" type="slidenum">
              <a:rPr lang="en-CA" smtClean="0"/>
              <a:t>2</a:t>
            </a:fld>
            <a:endParaRPr lang="en-CA"/>
          </a:p>
        </p:txBody>
      </p:sp>
      <p:pic>
        <p:nvPicPr>
          <p:cNvPr id="9" name="Picture 8">
            <a:extLst>
              <a:ext uri="{FF2B5EF4-FFF2-40B4-BE49-F238E27FC236}">
                <a16:creationId xmlns:a16="http://schemas.microsoft.com/office/drawing/2014/main" id="{3EA7D6C0-B4D3-50F9-DB75-BD41B28CC894}"/>
              </a:ext>
            </a:extLst>
          </p:cNvPr>
          <p:cNvPicPr>
            <a:picLocks noChangeAspect="1"/>
          </p:cNvPicPr>
          <p:nvPr/>
        </p:nvPicPr>
        <p:blipFill>
          <a:blip r:embed="rId2"/>
          <a:stretch>
            <a:fillRect/>
          </a:stretch>
        </p:blipFill>
        <p:spPr>
          <a:xfrm>
            <a:off x="0" y="1438"/>
            <a:ext cx="7034646" cy="6243957"/>
          </a:xfrm>
          <a:prstGeom prst="rect">
            <a:avLst/>
          </a:prstGeom>
        </p:spPr>
      </p:pic>
      <p:sp>
        <p:nvSpPr>
          <p:cNvPr id="12" name="Text Placeholder 3">
            <a:extLst>
              <a:ext uri="{FF2B5EF4-FFF2-40B4-BE49-F238E27FC236}">
                <a16:creationId xmlns:a16="http://schemas.microsoft.com/office/drawing/2014/main" id="{132B1736-30DD-79F9-6922-4BD0823C6B3E}"/>
              </a:ext>
            </a:extLst>
          </p:cNvPr>
          <p:cNvSpPr txBox="1">
            <a:spLocks/>
          </p:cNvSpPr>
          <p:nvPr/>
        </p:nvSpPr>
        <p:spPr>
          <a:xfrm>
            <a:off x="5631873" y="2031932"/>
            <a:ext cx="6473537" cy="3600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6000" b="1" u="sng" kern="1200" baseline="0">
                <a:solidFill>
                  <a:schemeClr val="tx1"/>
                </a:solidFill>
                <a:uFill>
                  <a:solidFill>
                    <a:schemeClr val="accent1"/>
                  </a:solidFill>
                </a:u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Overview</a:t>
            </a:r>
          </a:p>
          <a:p>
            <a:pPr marL="571500" indent="-571500">
              <a:buFont typeface="Arial" panose="020B0604020202020204" pitchFamily="34" charset="0"/>
              <a:buChar char="•"/>
            </a:pPr>
            <a:r>
              <a:rPr lang="en-US" sz="2400" u="none" dirty="0"/>
              <a:t>Data Black box – Unlocking the value of QAQC Data</a:t>
            </a:r>
          </a:p>
          <a:p>
            <a:pPr marL="571500" indent="-571500">
              <a:buFont typeface="Arial" panose="020B0604020202020204" pitchFamily="34" charset="0"/>
              <a:buChar char="•"/>
            </a:pPr>
            <a:r>
              <a:rPr lang="en-US" sz="2400" u="none" dirty="0"/>
              <a:t>Why QA/QC matters to remediation programs?</a:t>
            </a:r>
          </a:p>
          <a:p>
            <a:pPr marL="571500" indent="-571500">
              <a:buFont typeface="Arial" panose="020B0604020202020204" pitchFamily="34" charset="0"/>
              <a:buChar char="•"/>
            </a:pPr>
            <a:r>
              <a:rPr lang="en-US" sz="2400" u="none" dirty="0"/>
              <a:t>Data Quality Objective – Field Versus Lab</a:t>
            </a:r>
          </a:p>
          <a:p>
            <a:pPr marL="571500" indent="-571500">
              <a:buFont typeface="Arial" panose="020B0604020202020204" pitchFamily="34" charset="0"/>
              <a:buChar char="•"/>
            </a:pPr>
            <a:r>
              <a:rPr lang="en-US" sz="2400" u="none" dirty="0"/>
              <a:t>Key QC Standards &amp; Acceptable Limits</a:t>
            </a:r>
          </a:p>
          <a:p>
            <a:pPr marL="571500" indent="-571500">
              <a:buFont typeface="Arial" panose="020B0604020202020204" pitchFamily="34" charset="0"/>
              <a:buChar char="•"/>
            </a:pPr>
            <a:r>
              <a:rPr lang="en-US" sz="2400" u="none" dirty="0"/>
              <a:t>Is Data Fit for Purpose?</a:t>
            </a:r>
          </a:p>
          <a:p>
            <a:pPr marL="571500" indent="-571500">
              <a:buFont typeface="Arial" panose="020B0604020202020204" pitchFamily="34" charset="0"/>
              <a:buChar char="•"/>
            </a:pPr>
            <a:r>
              <a:rPr lang="en-US" sz="2400" u="none" dirty="0"/>
              <a:t>Future of Data Assessment using AI </a:t>
            </a:r>
          </a:p>
          <a:p>
            <a:pPr marL="571500" indent="-571500">
              <a:buFont typeface="Arial" panose="020B0604020202020204" pitchFamily="34" charset="0"/>
              <a:buChar char="•"/>
            </a:pPr>
            <a:r>
              <a:rPr lang="en-US" sz="2400" u="none" dirty="0"/>
              <a:t>Key Takeaways</a:t>
            </a:r>
          </a:p>
          <a:p>
            <a:pPr marL="571500" indent="-571500">
              <a:buFont typeface="Arial" panose="020B0604020202020204" pitchFamily="34" charset="0"/>
              <a:buChar char="•"/>
            </a:pPr>
            <a:endParaRPr lang="en-US" sz="2400" u="none" dirty="0"/>
          </a:p>
          <a:p>
            <a:endParaRPr lang="en-US" sz="3600" dirty="0"/>
          </a:p>
          <a:p>
            <a:endParaRPr lang="en-CA" dirty="0"/>
          </a:p>
        </p:txBody>
      </p:sp>
    </p:spTree>
    <p:extLst>
      <p:ext uri="{BB962C8B-B14F-4D97-AF65-F5344CB8AC3E}">
        <p14:creationId xmlns:p14="http://schemas.microsoft.com/office/powerpoint/2010/main" val="2092435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0FB86A-9F4C-188B-5157-089F197F207D}"/>
              </a:ext>
            </a:extLst>
          </p:cNvPr>
          <p:cNvSpPr>
            <a:spLocks noGrp="1"/>
          </p:cNvSpPr>
          <p:nvPr>
            <p:ph type="title"/>
          </p:nvPr>
        </p:nvSpPr>
        <p:spPr>
          <a:xfrm>
            <a:off x="488950" y="519113"/>
            <a:ext cx="10647363" cy="520700"/>
          </a:xfrm>
        </p:spPr>
        <p:txBody>
          <a:bodyPr>
            <a:normAutofit/>
          </a:bodyPr>
          <a:lstStyle/>
          <a:p>
            <a:r>
              <a:rPr lang="en-CA" sz="2700" dirty="0"/>
              <a:t>Scenario #2 – Lab Dilution Error (RDL &gt; Clean-up Criteria)</a:t>
            </a:r>
          </a:p>
        </p:txBody>
      </p:sp>
      <p:pic>
        <p:nvPicPr>
          <p:cNvPr id="11" name="Picture 10">
            <a:extLst>
              <a:ext uri="{FF2B5EF4-FFF2-40B4-BE49-F238E27FC236}">
                <a16:creationId xmlns:a16="http://schemas.microsoft.com/office/drawing/2014/main" id="{8813A217-610E-7A4C-EDE2-94F105E2952C}"/>
              </a:ext>
            </a:extLst>
          </p:cNvPr>
          <p:cNvPicPr>
            <a:picLocks noChangeAspect="1"/>
          </p:cNvPicPr>
          <p:nvPr/>
        </p:nvPicPr>
        <p:blipFill>
          <a:blip r:embed="rId3"/>
          <a:stretch>
            <a:fillRect/>
          </a:stretch>
        </p:blipFill>
        <p:spPr>
          <a:xfrm>
            <a:off x="394691" y="1039813"/>
            <a:ext cx="6177559" cy="5141912"/>
          </a:xfrm>
          <a:prstGeom prst="rect">
            <a:avLst/>
          </a:prstGeom>
          <a:ln w="25400">
            <a:solidFill>
              <a:schemeClr val="accent1"/>
            </a:solidFill>
          </a:ln>
        </p:spPr>
      </p:pic>
      <p:sp>
        <p:nvSpPr>
          <p:cNvPr id="13" name="Rectangle 12">
            <a:extLst>
              <a:ext uri="{FF2B5EF4-FFF2-40B4-BE49-F238E27FC236}">
                <a16:creationId xmlns:a16="http://schemas.microsoft.com/office/drawing/2014/main" id="{E759B048-8085-F026-03DA-0CF4958C5886}"/>
              </a:ext>
            </a:extLst>
          </p:cNvPr>
          <p:cNvSpPr/>
          <p:nvPr/>
        </p:nvSpPr>
        <p:spPr>
          <a:xfrm>
            <a:off x="2933700" y="1549400"/>
            <a:ext cx="714375" cy="45354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BC9B3BF2-CBC1-9F40-DC68-E4FD5A022553}"/>
              </a:ext>
            </a:extLst>
          </p:cNvPr>
          <p:cNvSpPr/>
          <p:nvPr/>
        </p:nvSpPr>
        <p:spPr>
          <a:xfrm>
            <a:off x="8243887" y="1039813"/>
            <a:ext cx="1871663" cy="88695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100X Dilution RDL Raised</a:t>
            </a:r>
          </a:p>
        </p:txBody>
      </p:sp>
      <p:sp>
        <p:nvSpPr>
          <p:cNvPr id="16" name="Hexagon 15">
            <a:extLst>
              <a:ext uri="{FF2B5EF4-FFF2-40B4-BE49-F238E27FC236}">
                <a16:creationId xmlns:a16="http://schemas.microsoft.com/office/drawing/2014/main" id="{2AB2BE44-7213-B282-C4E8-26ADCFDBF337}"/>
              </a:ext>
            </a:extLst>
          </p:cNvPr>
          <p:cNvSpPr/>
          <p:nvPr/>
        </p:nvSpPr>
        <p:spPr>
          <a:xfrm>
            <a:off x="8401048" y="2283258"/>
            <a:ext cx="1714502" cy="958440"/>
          </a:xfrm>
          <a:prstGeom prst="hexagon">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RDL &gt; Criteria</a:t>
            </a:r>
          </a:p>
        </p:txBody>
      </p:sp>
      <p:sp>
        <p:nvSpPr>
          <p:cNvPr id="17" name="Rectangle 16">
            <a:extLst>
              <a:ext uri="{FF2B5EF4-FFF2-40B4-BE49-F238E27FC236}">
                <a16:creationId xmlns:a16="http://schemas.microsoft.com/office/drawing/2014/main" id="{9179D9DB-308E-C4DE-A866-0FEF50B52772}"/>
              </a:ext>
            </a:extLst>
          </p:cNvPr>
          <p:cNvSpPr/>
          <p:nvPr/>
        </p:nvSpPr>
        <p:spPr>
          <a:xfrm>
            <a:off x="6753225" y="3844319"/>
            <a:ext cx="1529977" cy="81198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a:p>
            <a:pPr algn="ctr"/>
            <a:r>
              <a:rPr lang="en-CA" dirty="0">
                <a:solidFill>
                  <a:schemeClr val="tx1"/>
                </a:solidFill>
              </a:rPr>
              <a:t>Target COCs &gt; Calibration	</a:t>
            </a:r>
          </a:p>
        </p:txBody>
      </p:sp>
      <p:sp>
        <p:nvSpPr>
          <p:cNvPr id="18" name="Rectangle 17">
            <a:extLst>
              <a:ext uri="{FF2B5EF4-FFF2-40B4-BE49-F238E27FC236}">
                <a16:creationId xmlns:a16="http://schemas.microsoft.com/office/drawing/2014/main" id="{32E607FB-E433-8865-D0B4-7A90341AA836}"/>
              </a:ext>
            </a:extLst>
          </p:cNvPr>
          <p:cNvSpPr/>
          <p:nvPr/>
        </p:nvSpPr>
        <p:spPr>
          <a:xfrm>
            <a:off x="10735128" y="3032337"/>
            <a:ext cx="1340717" cy="81198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Keep Data</a:t>
            </a:r>
          </a:p>
        </p:txBody>
      </p:sp>
      <p:sp>
        <p:nvSpPr>
          <p:cNvPr id="20" name="Rectangle 19">
            <a:extLst>
              <a:ext uri="{FF2B5EF4-FFF2-40B4-BE49-F238E27FC236}">
                <a16:creationId xmlns:a16="http://schemas.microsoft.com/office/drawing/2014/main" id="{81637B5C-4E80-1094-2B6D-2050EA66A5A9}"/>
              </a:ext>
            </a:extLst>
          </p:cNvPr>
          <p:cNvSpPr/>
          <p:nvPr/>
        </p:nvSpPr>
        <p:spPr>
          <a:xfrm>
            <a:off x="8691610" y="3844319"/>
            <a:ext cx="1635110" cy="81198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Matrix Effect Non-Target COCs</a:t>
            </a:r>
          </a:p>
        </p:txBody>
      </p:sp>
      <p:sp>
        <p:nvSpPr>
          <p:cNvPr id="21" name="Rectangle 20">
            <a:extLst>
              <a:ext uri="{FF2B5EF4-FFF2-40B4-BE49-F238E27FC236}">
                <a16:creationId xmlns:a16="http://schemas.microsoft.com/office/drawing/2014/main" id="{D90A4E8C-20CA-9835-A48B-04BE0133E572}"/>
              </a:ext>
            </a:extLst>
          </p:cNvPr>
          <p:cNvSpPr/>
          <p:nvPr/>
        </p:nvSpPr>
        <p:spPr>
          <a:xfrm>
            <a:off x="6903169" y="5137266"/>
            <a:ext cx="1340717" cy="81198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Re-analyze &amp; Revise Report	</a:t>
            </a:r>
          </a:p>
        </p:txBody>
      </p:sp>
      <p:sp>
        <p:nvSpPr>
          <p:cNvPr id="22" name="Rectangle 21">
            <a:extLst>
              <a:ext uri="{FF2B5EF4-FFF2-40B4-BE49-F238E27FC236}">
                <a16:creationId xmlns:a16="http://schemas.microsoft.com/office/drawing/2014/main" id="{7AC79526-1444-1C6D-DD1F-05C522389661}"/>
              </a:ext>
            </a:extLst>
          </p:cNvPr>
          <p:cNvSpPr/>
          <p:nvPr/>
        </p:nvSpPr>
        <p:spPr>
          <a:xfrm>
            <a:off x="10196492" y="5137265"/>
            <a:ext cx="1635111" cy="81198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a:p>
            <a:pPr algn="ctr"/>
            <a:r>
              <a:rPr lang="en-CA" dirty="0">
                <a:solidFill>
                  <a:schemeClr val="tx1"/>
                </a:solidFill>
              </a:rPr>
              <a:t>Qualify Data OR Re-sample	</a:t>
            </a:r>
          </a:p>
        </p:txBody>
      </p:sp>
      <p:cxnSp>
        <p:nvCxnSpPr>
          <p:cNvPr id="23" name="Straight Arrow Connector 22">
            <a:extLst>
              <a:ext uri="{FF2B5EF4-FFF2-40B4-BE49-F238E27FC236}">
                <a16:creationId xmlns:a16="http://schemas.microsoft.com/office/drawing/2014/main" id="{DCD16C87-9A80-5DCE-0C89-910328BEE26B}"/>
              </a:ext>
            </a:extLst>
          </p:cNvPr>
          <p:cNvCxnSpPr>
            <a:cxnSpLocks/>
          </p:cNvCxnSpPr>
          <p:nvPr/>
        </p:nvCxnSpPr>
        <p:spPr>
          <a:xfrm>
            <a:off x="9187728" y="1926769"/>
            <a:ext cx="0" cy="3564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905AC339-237D-EB78-7B26-21780628C70C}"/>
              </a:ext>
            </a:extLst>
          </p:cNvPr>
          <p:cNvCxnSpPr>
            <a:cxnSpLocks/>
            <a:stCxn id="16" idx="3"/>
            <a:endCxn id="17" idx="0"/>
          </p:cNvCxnSpPr>
          <p:nvPr/>
        </p:nvCxnSpPr>
        <p:spPr>
          <a:xfrm rot="10800000" flipV="1">
            <a:off x="7518214" y="2762477"/>
            <a:ext cx="882834" cy="108184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35DDD5AA-1A29-25CF-AE3A-151F397F3343}"/>
              </a:ext>
            </a:extLst>
          </p:cNvPr>
          <p:cNvCxnSpPr>
            <a:cxnSpLocks/>
            <a:stCxn id="16" idx="0"/>
            <a:endCxn id="18" idx="0"/>
          </p:cNvCxnSpPr>
          <p:nvPr/>
        </p:nvCxnSpPr>
        <p:spPr>
          <a:xfrm>
            <a:off x="10115550" y="2762478"/>
            <a:ext cx="1289937" cy="26985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B6F8DBC-6DF3-4276-5122-7DCA00BF97A3}"/>
              </a:ext>
            </a:extLst>
          </p:cNvPr>
          <p:cNvSpPr txBox="1"/>
          <p:nvPr/>
        </p:nvSpPr>
        <p:spPr>
          <a:xfrm>
            <a:off x="7691373" y="2447469"/>
            <a:ext cx="591829" cy="369332"/>
          </a:xfrm>
          <a:prstGeom prst="rect">
            <a:avLst/>
          </a:prstGeom>
          <a:noFill/>
        </p:spPr>
        <p:txBody>
          <a:bodyPr wrap="none" rtlCol="0">
            <a:spAutoFit/>
          </a:bodyPr>
          <a:lstStyle/>
          <a:p>
            <a:r>
              <a:rPr lang="en-CA" dirty="0"/>
              <a:t>YES</a:t>
            </a:r>
          </a:p>
        </p:txBody>
      </p:sp>
      <p:sp>
        <p:nvSpPr>
          <p:cNvPr id="34" name="TextBox 33">
            <a:extLst>
              <a:ext uri="{FF2B5EF4-FFF2-40B4-BE49-F238E27FC236}">
                <a16:creationId xmlns:a16="http://schemas.microsoft.com/office/drawing/2014/main" id="{01D5A107-09FE-4405-2FBB-BF507011CB55}"/>
              </a:ext>
            </a:extLst>
          </p:cNvPr>
          <p:cNvSpPr txBox="1"/>
          <p:nvPr/>
        </p:nvSpPr>
        <p:spPr>
          <a:xfrm>
            <a:off x="10196492" y="2447218"/>
            <a:ext cx="508473" cy="369332"/>
          </a:xfrm>
          <a:prstGeom prst="rect">
            <a:avLst/>
          </a:prstGeom>
          <a:noFill/>
        </p:spPr>
        <p:txBody>
          <a:bodyPr wrap="none" rtlCol="0">
            <a:spAutoFit/>
          </a:bodyPr>
          <a:lstStyle/>
          <a:p>
            <a:r>
              <a:rPr lang="en-CA" dirty="0"/>
              <a:t>NO</a:t>
            </a:r>
          </a:p>
        </p:txBody>
      </p:sp>
      <p:cxnSp>
        <p:nvCxnSpPr>
          <p:cNvPr id="35" name="Connector: Elbow 34">
            <a:extLst>
              <a:ext uri="{FF2B5EF4-FFF2-40B4-BE49-F238E27FC236}">
                <a16:creationId xmlns:a16="http://schemas.microsoft.com/office/drawing/2014/main" id="{68134687-166A-993B-E660-1E7933E37CB6}"/>
              </a:ext>
            </a:extLst>
          </p:cNvPr>
          <p:cNvCxnSpPr>
            <a:cxnSpLocks/>
            <a:stCxn id="16" idx="3"/>
            <a:endCxn id="20" idx="0"/>
          </p:cNvCxnSpPr>
          <p:nvPr/>
        </p:nvCxnSpPr>
        <p:spPr>
          <a:xfrm rot="10800000" flipH="1" flipV="1">
            <a:off x="8401047" y="2762477"/>
            <a:ext cx="1108117" cy="1081841"/>
          </a:xfrm>
          <a:prstGeom prst="bentConnector4">
            <a:avLst>
              <a:gd name="adj1" fmla="val 0"/>
              <a:gd name="adj2" fmla="val 72148"/>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FC7AFBA-91D5-307D-40D2-674AE8C945D2}"/>
              </a:ext>
            </a:extLst>
          </p:cNvPr>
          <p:cNvCxnSpPr>
            <a:cxnSpLocks/>
            <a:endCxn id="21" idx="0"/>
          </p:cNvCxnSpPr>
          <p:nvPr/>
        </p:nvCxnSpPr>
        <p:spPr>
          <a:xfrm>
            <a:off x="7560104" y="4656300"/>
            <a:ext cx="13424" cy="4809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1AC356D8-D132-4FC0-97E2-CC8AA4813AC9}"/>
              </a:ext>
            </a:extLst>
          </p:cNvPr>
          <p:cNvCxnSpPr>
            <a:cxnSpLocks/>
            <a:stCxn id="20" idx="3"/>
            <a:endCxn id="22" idx="0"/>
          </p:cNvCxnSpPr>
          <p:nvPr/>
        </p:nvCxnSpPr>
        <p:spPr>
          <a:xfrm>
            <a:off x="10326720" y="4250310"/>
            <a:ext cx="687328" cy="886955"/>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720397C5-6D6F-228B-8540-C0586CA15B95}"/>
              </a:ext>
            </a:extLst>
          </p:cNvPr>
          <p:cNvSpPr>
            <a:spLocks noGrp="1"/>
          </p:cNvSpPr>
          <p:nvPr>
            <p:ph type="sldNum" sz="quarter" idx="12"/>
          </p:nvPr>
        </p:nvSpPr>
        <p:spPr>
          <a:xfrm>
            <a:off x="9121020" y="6356350"/>
            <a:ext cx="2743200" cy="365125"/>
          </a:xfrm>
        </p:spPr>
        <p:txBody>
          <a:bodyPr/>
          <a:lstStyle/>
          <a:p>
            <a:pPr>
              <a:spcAft>
                <a:spcPts val="600"/>
              </a:spcAft>
            </a:pPr>
            <a:fld id="{3362B39D-056A-45B5-805B-411DCD3ED69C}" type="slidenum">
              <a:rPr lang="en-CA" smtClean="0"/>
              <a:pPr>
                <a:spcAft>
                  <a:spcPts val="600"/>
                </a:spcAft>
              </a:pPr>
              <a:t>20</a:t>
            </a:fld>
            <a:endParaRPr lang="en-CA"/>
          </a:p>
        </p:txBody>
      </p:sp>
      <p:sp>
        <p:nvSpPr>
          <p:cNvPr id="3" name="Footer Placeholder 2">
            <a:extLst>
              <a:ext uri="{FF2B5EF4-FFF2-40B4-BE49-F238E27FC236}">
                <a16:creationId xmlns:a16="http://schemas.microsoft.com/office/drawing/2014/main" id="{016E4E75-8B03-627B-E5B1-03D31EFBEBDF}"/>
              </a:ext>
            </a:extLst>
          </p:cNvPr>
          <p:cNvSpPr>
            <a:spLocks noGrp="1"/>
          </p:cNvSpPr>
          <p:nvPr>
            <p:ph type="ftr" sz="quarter" idx="11"/>
          </p:nvPr>
        </p:nvSpPr>
        <p:spPr>
          <a:xfrm>
            <a:off x="335360" y="6356350"/>
            <a:ext cx="6408712" cy="365125"/>
          </a:xfrm>
        </p:spPr>
        <p:txBody>
          <a:bodyPr/>
          <a:lstStyle/>
          <a:p>
            <a:pPr>
              <a:spcAft>
                <a:spcPts val="600"/>
              </a:spcAft>
            </a:pPr>
            <a:r>
              <a:rPr lang="en-CA" dirty="0"/>
              <a:t>Scenario 2</a:t>
            </a:r>
          </a:p>
        </p:txBody>
      </p:sp>
    </p:spTree>
    <p:extLst>
      <p:ext uri="{BB962C8B-B14F-4D97-AF65-F5344CB8AC3E}">
        <p14:creationId xmlns:p14="http://schemas.microsoft.com/office/powerpoint/2010/main" val="3056307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4CEC-D297-06D0-A543-E0E2F79D28EB}"/>
              </a:ext>
            </a:extLst>
          </p:cNvPr>
          <p:cNvSpPr>
            <a:spLocks noGrp="1"/>
          </p:cNvSpPr>
          <p:nvPr>
            <p:ph type="title"/>
          </p:nvPr>
        </p:nvSpPr>
        <p:spPr/>
        <p:txBody>
          <a:bodyPr>
            <a:normAutofit fontScale="90000"/>
          </a:bodyPr>
          <a:lstStyle/>
          <a:p>
            <a:r>
              <a:rPr lang="en-CA" sz="3200" dirty="0"/>
              <a:t>Scenario #3 – Blind Duplicates (Random Failure)</a:t>
            </a:r>
            <a:endParaRPr lang="en-CA" b="0" dirty="0"/>
          </a:p>
        </p:txBody>
      </p:sp>
      <p:pic>
        <p:nvPicPr>
          <p:cNvPr id="9" name="Content Placeholder 8">
            <a:extLst>
              <a:ext uri="{FF2B5EF4-FFF2-40B4-BE49-F238E27FC236}">
                <a16:creationId xmlns:a16="http://schemas.microsoft.com/office/drawing/2014/main" id="{5DF1D003-2BB2-B3CE-360F-BBA7B1457695}"/>
              </a:ext>
            </a:extLst>
          </p:cNvPr>
          <p:cNvPicPr>
            <a:picLocks noGrp="1" noChangeAspect="1"/>
          </p:cNvPicPr>
          <p:nvPr>
            <p:ph idx="1"/>
          </p:nvPr>
        </p:nvPicPr>
        <p:blipFill>
          <a:blip r:embed="rId3"/>
          <a:stretch>
            <a:fillRect/>
          </a:stretch>
        </p:blipFill>
        <p:spPr>
          <a:xfrm>
            <a:off x="342259" y="1138236"/>
            <a:ext cx="6263555" cy="4910137"/>
          </a:xfrm>
          <a:prstGeom prst="rect">
            <a:avLst/>
          </a:prstGeom>
          <a:ln w="25400">
            <a:solidFill>
              <a:schemeClr val="accent1"/>
            </a:solidFill>
          </a:ln>
        </p:spPr>
      </p:pic>
      <p:sp>
        <p:nvSpPr>
          <p:cNvPr id="12" name="Rectangle 11">
            <a:extLst>
              <a:ext uri="{FF2B5EF4-FFF2-40B4-BE49-F238E27FC236}">
                <a16:creationId xmlns:a16="http://schemas.microsoft.com/office/drawing/2014/main" id="{59D27BB5-434D-FE4E-A437-332F3AEE6830}"/>
              </a:ext>
            </a:extLst>
          </p:cNvPr>
          <p:cNvSpPr/>
          <p:nvPr/>
        </p:nvSpPr>
        <p:spPr>
          <a:xfrm>
            <a:off x="9192231" y="585748"/>
            <a:ext cx="1366838" cy="88695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Field Dup &gt; Criteria</a:t>
            </a:r>
          </a:p>
        </p:txBody>
      </p:sp>
      <p:sp>
        <p:nvSpPr>
          <p:cNvPr id="13" name="Hexagon 12">
            <a:extLst>
              <a:ext uri="{FF2B5EF4-FFF2-40B4-BE49-F238E27FC236}">
                <a16:creationId xmlns:a16="http://schemas.microsoft.com/office/drawing/2014/main" id="{AA06E75D-88E1-F547-8F54-0575FD7B0639}"/>
              </a:ext>
            </a:extLst>
          </p:cNvPr>
          <p:cNvSpPr/>
          <p:nvPr/>
        </p:nvSpPr>
        <p:spPr>
          <a:xfrm>
            <a:off x="9018399" y="1884501"/>
            <a:ext cx="1714502" cy="958440"/>
          </a:xfrm>
          <a:prstGeom prst="hexagon">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Dup RPD &gt; 50% Limit</a:t>
            </a:r>
          </a:p>
        </p:txBody>
      </p:sp>
      <p:sp>
        <p:nvSpPr>
          <p:cNvPr id="14" name="Rectangle 13">
            <a:extLst>
              <a:ext uri="{FF2B5EF4-FFF2-40B4-BE49-F238E27FC236}">
                <a16:creationId xmlns:a16="http://schemas.microsoft.com/office/drawing/2014/main" id="{D85C89A0-FD3A-18EF-4569-AAB0D33432DF}"/>
              </a:ext>
            </a:extLst>
          </p:cNvPr>
          <p:cNvSpPr/>
          <p:nvPr/>
        </p:nvSpPr>
        <p:spPr>
          <a:xfrm>
            <a:off x="6822206" y="4421047"/>
            <a:ext cx="1312144" cy="101666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Revise Report</a:t>
            </a:r>
          </a:p>
        </p:txBody>
      </p:sp>
      <p:sp>
        <p:nvSpPr>
          <p:cNvPr id="15" name="Rectangle 14">
            <a:extLst>
              <a:ext uri="{FF2B5EF4-FFF2-40B4-BE49-F238E27FC236}">
                <a16:creationId xmlns:a16="http://schemas.microsoft.com/office/drawing/2014/main" id="{4511D089-620C-E7A8-7560-BA2AA0399ACF}"/>
              </a:ext>
            </a:extLst>
          </p:cNvPr>
          <p:cNvSpPr/>
          <p:nvPr/>
        </p:nvSpPr>
        <p:spPr>
          <a:xfrm>
            <a:off x="10315577" y="3187315"/>
            <a:ext cx="1790700" cy="81198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Heterogeneous Sample</a:t>
            </a:r>
          </a:p>
        </p:txBody>
      </p:sp>
      <p:sp>
        <p:nvSpPr>
          <p:cNvPr id="16" name="Rectangle 15">
            <a:extLst>
              <a:ext uri="{FF2B5EF4-FFF2-40B4-BE49-F238E27FC236}">
                <a16:creationId xmlns:a16="http://schemas.microsoft.com/office/drawing/2014/main" id="{CD3814FD-1E7B-EADB-9414-3006238D7D7E}"/>
              </a:ext>
            </a:extLst>
          </p:cNvPr>
          <p:cNvSpPr/>
          <p:nvPr/>
        </p:nvSpPr>
        <p:spPr>
          <a:xfrm>
            <a:off x="10518286" y="4451069"/>
            <a:ext cx="1385281" cy="101666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Qualify Data OR Re-sample</a:t>
            </a:r>
          </a:p>
        </p:txBody>
      </p:sp>
      <p:sp>
        <p:nvSpPr>
          <p:cNvPr id="17" name="Hexagon 16">
            <a:extLst>
              <a:ext uri="{FF2B5EF4-FFF2-40B4-BE49-F238E27FC236}">
                <a16:creationId xmlns:a16="http://schemas.microsoft.com/office/drawing/2014/main" id="{274F886F-F711-0A67-AEBD-03C40EE8AEF6}"/>
              </a:ext>
            </a:extLst>
          </p:cNvPr>
          <p:cNvSpPr/>
          <p:nvPr/>
        </p:nvSpPr>
        <p:spPr>
          <a:xfrm>
            <a:off x="7392290" y="2808671"/>
            <a:ext cx="1790700" cy="1190625"/>
          </a:xfrm>
          <a:prstGeom prst="hexagon">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Re-analyze</a:t>
            </a:r>
          </a:p>
          <a:p>
            <a:pPr algn="ctr"/>
            <a:r>
              <a:rPr lang="en-CA" dirty="0">
                <a:solidFill>
                  <a:schemeClr val="tx1"/>
                </a:solidFill>
              </a:rPr>
              <a:t>Is still &gt; Criteria?</a:t>
            </a:r>
          </a:p>
        </p:txBody>
      </p:sp>
      <p:sp>
        <p:nvSpPr>
          <p:cNvPr id="18" name="Rectangle 17">
            <a:extLst>
              <a:ext uri="{FF2B5EF4-FFF2-40B4-BE49-F238E27FC236}">
                <a16:creationId xmlns:a16="http://schemas.microsoft.com/office/drawing/2014/main" id="{47634880-C721-BD7D-76D0-C9E6C1BB6F2C}"/>
              </a:ext>
            </a:extLst>
          </p:cNvPr>
          <p:cNvSpPr/>
          <p:nvPr/>
        </p:nvSpPr>
        <p:spPr>
          <a:xfrm>
            <a:off x="8619237" y="4421047"/>
            <a:ext cx="1312144" cy="101666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Qualify Data OR Re-sample</a:t>
            </a:r>
          </a:p>
        </p:txBody>
      </p:sp>
      <p:sp>
        <p:nvSpPr>
          <p:cNvPr id="19" name="TextBox 18">
            <a:extLst>
              <a:ext uri="{FF2B5EF4-FFF2-40B4-BE49-F238E27FC236}">
                <a16:creationId xmlns:a16="http://schemas.microsoft.com/office/drawing/2014/main" id="{92F718E5-F369-CABF-184D-E1D270608F53}"/>
              </a:ext>
            </a:extLst>
          </p:cNvPr>
          <p:cNvSpPr txBox="1"/>
          <p:nvPr/>
        </p:nvSpPr>
        <p:spPr>
          <a:xfrm>
            <a:off x="10644508" y="1994389"/>
            <a:ext cx="591829" cy="369332"/>
          </a:xfrm>
          <a:prstGeom prst="rect">
            <a:avLst/>
          </a:prstGeom>
          <a:noFill/>
        </p:spPr>
        <p:txBody>
          <a:bodyPr wrap="none" rtlCol="0">
            <a:spAutoFit/>
          </a:bodyPr>
          <a:lstStyle/>
          <a:p>
            <a:r>
              <a:rPr lang="en-CA" dirty="0"/>
              <a:t>YES</a:t>
            </a:r>
          </a:p>
        </p:txBody>
      </p:sp>
      <p:sp>
        <p:nvSpPr>
          <p:cNvPr id="20" name="TextBox 19">
            <a:extLst>
              <a:ext uri="{FF2B5EF4-FFF2-40B4-BE49-F238E27FC236}">
                <a16:creationId xmlns:a16="http://schemas.microsoft.com/office/drawing/2014/main" id="{DC1FC516-C49B-6F93-60A3-7CDB5E3D6A17}"/>
              </a:ext>
            </a:extLst>
          </p:cNvPr>
          <p:cNvSpPr txBox="1"/>
          <p:nvPr/>
        </p:nvSpPr>
        <p:spPr>
          <a:xfrm>
            <a:off x="8418870" y="2017588"/>
            <a:ext cx="508473" cy="369332"/>
          </a:xfrm>
          <a:prstGeom prst="rect">
            <a:avLst/>
          </a:prstGeom>
          <a:noFill/>
        </p:spPr>
        <p:txBody>
          <a:bodyPr wrap="none" rtlCol="0">
            <a:spAutoFit/>
          </a:bodyPr>
          <a:lstStyle/>
          <a:p>
            <a:r>
              <a:rPr lang="en-CA" dirty="0"/>
              <a:t>NO</a:t>
            </a:r>
          </a:p>
        </p:txBody>
      </p:sp>
      <p:cxnSp>
        <p:nvCxnSpPr>
          <p:cNvPr id="21" name="Connector: Elbow 20">
            <a:extLst>
              <a:ext uri="{FF2B5EF4-FFF2-40B4-BE49-F238E27FC236}">
                <a16:creationId xmlns:a16="http://schemas.microsoft.com/office/drawing/2014/main" id="{74B3BBF1-934C-29D9-F296-FF900B80D653}"/>
              </a:ext>
            </a:extLst>
          </p:cNvPr>
          <p:cNvCxnSpPr>
            <a:cxnSpLocks/>
            <a:stCxn id="13" idx="0"/>
            <a:endCxn id="15" idx="0"/>
          </p:cNvCxnSpPr>
          <p:nvPr/>
        </p:nvCxnSpPr>
        <p:spPr>
          <a:xfrm>
            <a:off x="10732901" y="2363721"/>
            <a:ext cx="478026" cy="823594"/>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9E51E675-2D81-6BE4-4FFD-14A67804DDC0}"/>
              </a:ext>
            </a:extLst>
          </p:cNvPr>
          <p:cNvCxnSpPr>
            <a:cxnSpLocks/>
            <a:stCxn id="13" idx="3"/>
          </p:cNvCxnSpPr>
          <p:nvPr/>
        </p:nvCxnSpPr>
        <p:spPr>
          <a:xfrm rot="10800000" flipV="1">
            <a:off x="8220075" y="2363721"/>
            <a:ext cx="798324" cy="444950"/>
          </a:xfrm>
          <a:prstGeom prst="bentConnector3">
            <a:avLst>
              <a:gd name="adj1" fmla="val 10011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F30AB36-34A0-9BE5-AB0C-D20008A75EFD}"/>
              </a:ext>
            </a:extLst>
          </p:cNvPr>
          <p:cNvCxnSpPr>
            <a:cxnSpLocks/>
            <a:stCxn id="12" idx="2"/>
          </p:cNvCxnSpPr>
          <p:nvPr/>
        </p:nvCxnSpPr>
        <p:spPr>
          <a:xfrm>
            <a:off x="9875650" y="1472704"/>
            <a:ext cx="0" cy="4217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16295DC-E755-54A4-747E-C69FA1855F43}"/>
              </a:ext>
            </a:extLst>
          </p:cNvPr>
          <p:cNvCxnSpPr>
            <a:cxnSpLocks/>
            <a:stCxn id="15" idx="2"/>
            <a:endCxn id="16" idx="0"/>
          </p:cNvCxnSpPr>
          <p:nvPr/>
        </p:nvCxnSpPr>
        <p:spPr>
          <a:xfrm>
            <a:off x="11210927" y="3999296"/>
            <a:ext cx="0" cy="4517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C7B12814-450E-313A-34B4-49D058F3F8FB}"/>
              </a:ext>
            </a:extLst>
          </p:cNvPr>
          <p:cNvCxnSpPr>
            <a:cxnSpLocks/>
            <a:endCxn id="18" idx="0"/>
          </p:cNvCxnSpPr>
          <p:nvPr/>
        </p:nvCxnSpPr>
        <p:spPr>
          <a:xfrm rot="16200000" flipH="1">
            <a:off x="8725238" y="3870976"/>
            <a:ext cx="1017064" cy="83078"/>
          </a:xfrm>
          <a:prstGeom prst="bentConnector3">
            <a:avLst>
              <a:gd name="adj1" fmla="val 130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41847D5B-37DF-EE99-48E9-0D590E7DA186}"/>
              </a:ext>
            </a:extLst>
          </p:cNvPr>
          <p:cNvCxnSpPr>
            <a:cxnSpLocks/>
            <a:stCxn id="17" idx="3"/>
          </p:cNvCxnSpPr>
          <p:nvPr/>
        </p:nvCxnSpPr>
        <p:spPr>
          <a:xfrm rot="10800000" flipV="1">
            <a:off x="7178808" y="3403983"/>
            <a:ext cx="213482" cy="1017063"/>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7E757B5-1F85-C006-8518-B1D4E7407964}"/>
              </a:ext>
            </a:extLst>
          </p:cNvPr>
          <p:cNvSpPr txBox="1"/>
          <p:nvPr/>
        </p:nvSpPr>
        <p:spPr>
          <a:xfrm>
            <a:off x="9018399" y="2983064"/>
            <a:ext cx="591829" cy="369332"/>
          </a:xfrm>
          <a:prstGeom prst="rect">
            <a:avLst/>
          </a:prstGeom>
          <a:noFill/>
        </p:spPr>
        <p:txBody>
          <a:bodyPr wrap="none" rtlCol="0">
            <a:spAutoFit/>
          </a:bodyPr>
          <a:lstStyle/>
          <a:p>
            <a:r>
              <a:rPr lang="en-CA" dirty="0"/>
              <a:t>YES</a:t>
            </a:r>
          </a:p>
        </p:txBody>
      </p:sp>
      <p:sp>
        <p:nvSpPr>
          <p:cNvPr id="48" name="TextBox 47">
            <a:extLst>
              <a:ext uri="{FF2B5EF4-FFF2-40B4-BE49-F238E27FC236}">
                <a16:creationId xmlns:a16="http://schemas.microsoft.com/office/drawing/2014/main" id="{64E2AA3E-803F-065E-1E7E-046C30B565EF}"/>
              </a:ext>
            </a:extLst>
          </p:cNvPr>
          <p:cNvSpPr txBox="1"/>
          <p:nvPr/>
        </p:nvSpPr>
        <p:spPr>
          <a:xfrm>
            <a:off x="7019707" y="2982232"/>
            <a:ext cx="508473" cy="369332"/>
          </a:xfrm>
          <a:prstGeom prst="rect">
            <a:avLst/>
          </a:prstGeom>
          <a:noFill/>
        </p:spPr>
        <p:txBody>
          <a:bodyPr wrap="none" rtlCol="0">
            <a:spAutoFit/>
          </a:bodyPr>
          <a:lstStyle/>
          <a:p>
            <a:r>
              <a:rPr lang="en-CA" dirty="0"/>
              <a:t>NO</a:t>
            </a:r>
          </a:p>
        </p:txBody>
      </p:sp>
      <p:sp>
        <p:nvSpPr>
          <p:cNvPr id="3" name="Slide Number Placeholder 3">
            <a:extLst>
              <a:ext uri="{FF2B5EF4-FFF2-40B4-BE49-F238E27FC236}">
                <a16:creationId xmlns:a16="http://schemas.microsoft.com/office/drawing/2014/main" id="{6431E4B3-C602-9748-DAA8-1136529E7C93}"/>
              </a:ext>
            </a:extLst>
          </p:cNvPr>
          <p:cNvSpPr>
            <a:spLocks noGrp="1"/>
          </p:cNvSpPr>
          <p:nvPr>
            <p:ph type="sldNum" sz="quarter" idx="12"/>
          </p:nvPr>
        </p:nvSpPr>
        <p:spPr>
          <a:xfrm>
            <a:off x="9121020" y="6356350"/>
            <a:ext cx="2743200" cy="365125"/>
          </a:xfrm>
        </p:spPr>
        <p:txBody>
          <a:bodyPr/>
          <a:lstStyle/>
          <a:p>
            <a:pPr>
              <a:spcAft>
                <a:spcPts val="600"/>
              </a:spcAft>
            </a:pPr>
            <a:fld id="{3362B39D-056A-45B5-805B-411DCD3ED69C}" type="slidenum">
              <a:rPr lang="en-CA" smtClean="0"/>
              <a:pPr>
                <a:spcAft>
                  <a:spcPts val="600"/>
                </a:spcAft>
              </a:pPr>
              <a:t>21</a:t>
            </a:fld>
            <a:endParaRPr lang="en-CA"/>
          </a:p>
        </p:txBody>
      </p:sp>
      <p:sp>
        <p:nvSpPr>
          <p:cNvPr id="4" name="Footer Placeholder 2">
            <a:extLst>
              <a:ext uri="{FF2B5EF4-FFF2-40B4-BE49-F238E27FC236}">
                <a16:creationId xmlns:a16="http://schemas.microsoft.com/office/drawing/2014/main" id="{732E4898-0520-D687-A786-750179E38173}"/>
              </a:ext>
            </a:extLst>
          </p:cNvPr>
          <p:cNvSpPr>
            <a:spLocks noGrp="1"/>
          </p:cNvSpPr>
          <p:nvPr>
            <p:ph type="ftr" sz="quarter" idx="11"/>
          </p:nvPr>
        </p:nvSpPr>
        <p:spPr>
          <a:xfrm>
            <a:off x="335360" y="6356350"/>
            <a:ext cx="6408712" cy="365125"/>
          </a:xfrm>
        </p:spPr>
        <p:txBody>
          <a:bodyPr/>
          <a:lstStyle/>
          <a:p>
            <a:pPr>
              <a:spcAft>
                <a:spcPts val="600"/>
              </a:spcAft>
            </a:pPr>
            <a:r>
              <a:rPr lang="en-CA" dirty="0"/>
              <a:t>Scenario 3</a:t>
            </a:r>
          </a:p>
        </p:txBody>
      </p:sp>
    </p:spTree>
    <p:extLst>
      <p:ext uri="{BB962C8B-B14F-4D97-AF65-F5344CB8AC3E}">
        <p14:creationId xmlns:p14="http://schemas.microsoft.com/office/powerpoint/2010/main" val="1499027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4CEC-D297-06D0-A543-E0E2F79D28EB}"/>
              </a:ext>
            </a:extLst>
          </p:cNvPr>
          <p:cNvSpPr>
            <a:spLocks noGrp="1"/>
          </p:cNvSpPr>
          <p:nvPr>
            <p:ph type="title"/>
          </p:nvPr>
        </p:nvSpPr>
        <p:spPr/>
        <p:txBody>
          <a:bodyPr>
            <a:normAutofit fontScale="90000"/>
          </a:bodyPr>
          <a:lstStyle/>
          <a:p>
            <a:r>
              <a:rPr lang="en-CA" sz="3200" dirty="0"/>
              <a:t>Scenario #4 – Lab QC Trend (Possible Data Bias)</a:t>
            </a:r>
            <a:endParaRPr lang="en-CA" dirty="0"/>
          </a:p>
        </p:txBody>
      </p:sp>
      <p:pic>
        <p:nvPicPr>
          <p:cNvPr id="5" name="Picture 4">
            <a:extLst>
              <a:ext uri="{FF2B5EF4-FFF2-40B4-BE49-F238E27FC236}">
                <a16:creationId xmlns:a16="http://schemas.microsoft.com/office/drawing/2014/main" id="{3F37DB7B-D370-5A3E-F832-16D76BDAADD0}"/>
              </a:ext>
            </a:extLst>
          </p:cNvPr>
          <p:cNvPicPr>
            <a:picLocks noChangeAspect="1"/>
          </p:cNvPicPr>
          <p:nvPr/>
        </p:nvPicPr>
        <p:blipFill>
          <a:blip r:embed="rId2"/>
          <a:stretch>
            <a:fillRect/>
          </a:stretch>
        </p:blipFill>
        <p:spPr>
          <a:xfrm>
            <a:off x="708169" y="1135831"/>
            <a:ext cx="6130205" cy="5019676"/>
          </a:xfrm>
          <a:prstGeom prst="rect">
            <a:avLst/>
          </a:prstGeom>
          <a:solidFill>
            <a:schemeClr val="bg1"/>
          </a:solidFill>
          <a:ln w="25400">
            <a:solidFill>
              <a:schemeClr val="accent1"/>
            </a:solidFill>
          </a:ln>
        </p:spPr>
      </p:pic>
      <p:sp>
        <p:nvSpPr>
          <p:cNvPr id="6" name="Rectangle 5">
            <a:extLst>
              <a:ext uri="{FF2B5EF4-FFF2-40B4-BE49-F238E27FC236}">
                <a16:creationId xmlns:a16="http://schemas.microsoft.com/office/drawing/2014/main" id="{909D23E0-C961-01B5-0807-636069528B5F}"/>
              </a:ext>
            </a:extLst>
          </p:cNvPr>
          <p:cNvSpPr/>
          <p:nvPr/>
        </p:nvSpPr>
        <p:spPr>
          <a:xfrm>
            <a:off x="5077978" y="2212602"/>
            <a:ext cx="361950" cy="36933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278B896E-D0AF-FB10-4D55-B97250E4C3BC}"/>
              </a:ext>
            </a:extLst>
          </p:cNvPr>
          <p:cNvSpPr/>
          <p:nvPr/>
        </p:nvSpPr>
        <p:spPr>
          <a:xfrm>
            <a:off x="5915025" y="2212603"/>
            <a:ext cx="361950" cy="3693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6CDE0C31-DD2B-4AE9-1124-2F475841D262}"/>
              </a:ext>
            </a:extLst>
          </p:cNvPr>
          <p:cNvSpPr/>
          <p:nvPr/>
        </p:nvSpPr>
        <p:spPr>
          <a:xfrm>
            <a:off x="8749579" y="1493308"/>
            <a:ext cx="1428144" cy="88695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SPK Recovery  Trending &gt;&gt;</a:t>
            </a:r>
          </a:p>
        </p:txBody>
      </p:sp>
      <p:sp>
        <p:nvSpPr>
          <p:cNvPr id="9" name="Hexagon 8">
            <a:extLst>
              <a:ext uri="{FF2B5EF4-FFF2-40B4-BE49-F238E27FC236}">
                <a16:creationId xmlns:a16="http://schemas.microsoft.com/office/drawing/2014/main" id="{D34F2788-84B3-29D4-9C83-C21FFE86C79E}"/>
              </a:ext>
            </a:extLst>
          </p:cNvPr>
          <p:cNvSpPr/>
          <p:nvPr/>
        </p:nvSpPr>
        <p:spPr>
          <a:xfrm>
            <a:off x="8606400" y="3014363"/>
            <a:ext cx="1714502" cy="958440"/>
          </a:xfrm>
          <a:prstGeom prst="hexagon">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Is Data &gt; Criteria</a:t>
            </a:r>
          </a:p>
        </p:txBody>
      </p:sp>
      <p:sp>
        <p:nvSpPr>
          <p:cNvPr id="10" name="Rectangle 9">
            <a:extLst>
              <a:ext uri="{FF2B5EF4-FFF2-40B4-BE49-F238E27FC236}">
                <a16:creationId xmlns:a16="http://schemas.microsoft.com/office/drawing/2014/main" id="{DB310611-C0C4-269E-DA1A-DE2B49A4A761}"/>
              </a:ext>
            </a:extLst>
          </p:cNvPr>
          <p:cNvSpPr/>
          <p:nvPr/>
        </p:nvSpPr>
        <p:spPr>
          <a:xfrm>
            <a:off x="7553325" y="4606903"/>
            <a:ext cx="1492901" cy="101666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Re-calibrate &amp; Re-analyze</a:t>
            </a:r>
          </a:p>
        </p:txBody>
      </p:sp>
      <p:sp>
        <p:nvSpPr>
          <p:cNvPr id="11" name="Rectangle 10">
            <a:extLst>
              <a:ext uri="{FF2B5EF4-FFF2-40B4-BE49-F238E27FC236}">
                <a16:creationId xmlns:a16="http://schemas.microsoft.com/office/drawing/2014/main" id="{5A44DA7E-29E3-F0DA-1C1B-563882505855}"/>
              </a:ext>
            </a:extLst>
          </p:cNvPr>
          <p:cNvSpPr/>
          <p:nvPr/>
        </p:nvSpPr>
        <p:spPr>
          <a:xfrm>
            <a:off x="10331884" y="4606903"/>
            <a:ext cx="1312144" cy="101666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Proceed with Data</a:t>
            </a:r>
          </a:p>
        </p:txBody>
      </p:sp>
      <p:cxnSp>
        <p:nvCxnSpPr>
          <p:cNvPr id="12" name="Connector: Elbow 11">
            <a:extLst>
              <a:ext uri="{FF2B5EF4-FFF2-40B4-BE49-F238E27FC236}">
                <a16:creationId xmlns:a16="http://schemas.microsoft.com/office/drawing/2014/main" id="{5A8C2CFB-F549-97F1-F869-EA1EAC02880C}"/>
              </a:ext>
            </a:extLst>
          </p:cNvPr>
          <p:cNvCxnSpPr>
            <a:cxnSpLocks/>
            <a:stCxn id="9" idx="3"/>
          </p:cNvCxnSpPr>
          <p:nvPr/>
        </p:nvCxnSpPr>
        <p:spPr>
          <a:xfrm rot="10800000" flipV="1">
            <a:off x="7929216" y="3493583"/>
            <a:ext cx="677185" cy="1113320"/>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7DB8866A-7DF2-DDFD-712B-18F18D84FB09}"/>
              </a:ext>
            </a:extLst>
          </p:cNvPr>
          <p:cNvCxnSpPr>
            <a:cxnSpLocks/>
            <a:endCxn id="11" idx="0"/>
          </p:cNvCxnSpPr>
          <p:nvPr/>
        </p:nvCxnSpPr>
        <p:spPr>
          <a:xfrm rot="16200000" flipH="1">
            <a:off x="10123306" y="3742253"/>
            <a:ext cx="1095256" cy="634044"/>
          </a:xfrm>
          <a:prstGeom prst="bentConnector3">
            <a:avLst>
              <a:gd name="adj1" fmla="val -131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AD6149A-B438-0D53-79A8-4B10059C2DC5}"/>
              </a:ext>
            </a:extLst>
          </p:cNvPr>
          <p:cNvCxnSpPr>
            <a:cxnSpLocks/>
            <a:stCxn id="8" idx="2"/>
          </p:cNvCxnSpPr>
          <p:nvPr/>
        </p:nvCxnSpPr>
        <p:spPr>
          <a:xfrm>
            <a:off x="9463651" y="2380264"/>
            <a:ext cx="0" cy="6340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3EBE229-CBFC-7EFD-2B5E-4F7894799C86}"/>
              </a:ext>
            </a:extLst>
          </p:cNvPr>
          <p:cNvSpPr txBox="1"/>
          <p:nvPr/>
        </p:nvSpPr>
        <p:spPr>
          <a:xfrm>
            <a:off x="8031077" y="3124251"/>
            <a:ext cx="591829" cy="369332"/>
          </a:xfrm>
          <a:prstGeom prst="rect">
            <a:avLst/>
          </a:prstGeom>
          <a:noFill/>
        </p:spPr>
        <p:txBody>
          <a:bodyPr wrap="none" rtlCol="0">
            <a:spAutoFit/>
          </a:bodyPr>
          <a:lstStyle/>
          <a:p>
            <a:r>
              <a:rPr lang="en-CA" dirty="0"/>
              <a:t>YES</a:t>
            </a:r>
          </a:p>
        </p:txBody>
      </p:sp>
      <p:sp>
        <p:nvSpPr>
          <p:cNvPr id="25" name="TextBox 24">
            <a:extLst>
              <a:ext uri="{FF2B5EF4-FFF2-40B4-BE49-F238E27FC236}">
                <a16:creationId xmlns:a16="http://schemas.microsoft.com/office/drawing/2014/main" id="{81A62CF9-D888-C7B2-8CB5-C54602C6ED30}"/>
              </a:ext>
            </a:extLst>
          </p:cNvPr>
          <p:cNvSpPr txBox="1"/>
          <p:nvPr/>
        </p:nvSpPr>
        <p:spPr>
          <a:xfrm>
            <a:off x="10374427" y="3124251"/>
            <a:ext cx="508473" cy="369332"/>
          </a:xfrm>
          <a:prstGeom prst="rect">
            <a:avLst/>
          </a:prstGeom>
          <a:noFill/>
        </p:spPr>
        <p:txBody>
          <a:bodyPr wrap="none" rtlCol="0">
            <a:spAutoFit/>
          </a:bodyPr>
          <a:lstStyle/>
          <a:p>
            <a:r>
              <a:rPr lang="en-CA" dirty="0"/>
              <a:t>NO</a:t>
            </a:r>
          </a:p>
        </p:txBody>
      </p:sp>
      <p:sp>
        <p:nvSpPr>
          <p:cNvPr id="3" name="Slide Number Placeholder 3">
            <a:extLst>
              <a:ext uri="{FF2B5EF4-FFF2-40B4-BE49-F238E27FC236}">
                <a16:creationId xmlns:a16="http://schemas.microsoft.com/office/drawing/2014/main" id="{3BC753F9-EA0F-7D97-3719-3E37E74F1C7C}"/>
              </a:ext>
            </a:extLst>
          </p:cNvPr>
          <p:cNvSpPr>
            <a:spLocks noGrp="1"/>
          </p:cNvSpPr>
          <p:nvPr>
            <p:ph type="sldNum" sz="quarter" idx="12"/>
          </p:nvPr>
        </p:nvSpPr>
        <p:spPr>
          <a:xfrm>
            <a:off x="9121020" y="6356350"/>
            <a:ext cx="2743200" cy="365125"/>
          </a:xfrm>
        </p:spPr>
        <p:txBody>
          <a:bodyPr/>
          <a:lstStyle/>
          <a:p>
            <a:pPr>
              <a:spcAft>
                <a:spcPts val="600"/>
              </a:spcAft>
            </a:pPr>
            <a:fld id="{3362B39D-056A-45B5-805B-411DCD3ED69C}" type="slidenum">
              <a:rPr lang="en-CA" smtClean="0"/>
              <a:pPr>
                <a:spcAft>
                  <a:spcPts val="600"/>
                </a:spcAft>
              </a:pPr>
              <a:t>22</a:t>
            </a:fld>
            <a:endParaRPr lang="en-CA"/>
          </a:p>
        </p:txBody>
      </p:sp>
      <p:sp>
        <p:nvSpPr>
          <p:cNvPr id="4" name="Footer Placeholder 2">
            <a:extLst>
              <a:ext uri="{FF2B5EF4-FFF2-40B4-BE49-F238E27FC236}">
                <a16:creationId xmlns:a16="http://schemas.microsoft.com/office/drawing/2014/main" id="{2BD76E08-7EBA-8639-B618-FF3EEDCA7BBC}"/>
              </a:ext>
            </a:extLst>
          </p:cNvPr>
          <p:cNvSpPr>
            <a:spLocks noGrp="1"/>
          </p:cNvSpPr>
          <p:nvPr>
            <p:ph type="ftr" sz="quarter" idx="11"/>
          </p:nvPr>
        </p:nvSpPr>
        <p:spPr>
          <a:xfrm>
            <a:off x="335360" y="6356350"/>
            <a:ext cx="6408712" cy="365125"/>
          </a:xfrm>
        </p:spPr>
        <p:txBody>
          <a:bodyPr/>
          <a:lstStyle/>
          <a:p>
            <a:pPr>
              <a:spcAft>
                <a:spcPts val="600"/>
              </a:spcAft>
            </a:pPr>
            <a:r>
              <a:rPr lang="en-CA" dirty="0"/>
              <a:t>Scenario 4</a:t>
            </a:r>
          </a:p>
        </p:txBody>
      </p:sp>
    </p:spTree>
    <p:extLst>
      <p:ext uri="{BB962C8B-B14F-4D97-AF65-F5344CB8AC3E}">
        <p14:creationId xmlns:p14="http://schemas.microsoft.com/office/powerpoint/2010/main" val="1143777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4CEC-D297-06D0-A543-E0E2F79D28EB}"/>
              </a:ext>
            </a:extLst>
          </p:cNvPr>
          <p:cNvSpPr>
            <a:spLocks noGrp="1"/>
          </p:cNvSpPr>
          <p:nvPr>
            <p:ph type="title"/>
          </p:nvPr>
        </p:nvSpPr>
        <p:spPr/>
        <p:txBody>
          <a:bodyPr>
            <a:normAutofit fontScale="90000"/>
          </a:bodyPr>
          <a:lstStyle/>
          <a:p>
            <a:r>
              <a:rPr lang="en-CA" sz="3200" dirty="0"/>
              <a:t>Scenario #5 – Acceptable QC Failure (Possible Data Bias)</a:t>
            </a:r>
            <a:endParaRPr lang="en-CA" dirty="0"/>
          </a:p>
        </p:txBody>
      </p:sp>
      <p:pic>
        <p:nvPicPr>
          <p:cNvPr id="11" name="Content Placeholder 10">
            <a:extLst>
              <a:ext uri="{FF2B5EF4-FFF2-40B4-BE49-F238E27FC236}">
                <a16:creationId xmlns:a16="http://schemas.microsoft.com/office/drawing/2014/main" id="{EB18E6AF-ED9C-9D97-14B5-9B32F568BEB7}"/>
              </a:ext>
            </a:extLst>
          </p:cNvPr>
          <p:cNvPicPr>
            <a:picLocks noGrp="1" noChangeAspect="1"/>
          </p:cNvPicPr>
          <p:nvPr>
            <p:ph idx="1"/>
          </p:nvPr>
        </p:nvPicPr>
        <p:blipFill>
          <a:blip r:embed="rId3"/>
          <a:stretch>
            <a:fillRect/>
          </a:stretch>
        </p:blipFill>
        <p:spPr>
          <a:xfrm>
            <a:off x="489670" y="1212030"/>
            <a:ext cx="6311180" cy="3683819"/>
          </a:xfrm>
          <a:prstGeom prst="rect">
            <a:avLst/>
          </a:prstGeom>
          <a:ln w="25400">
            <a:solidFill>
              <a:schemeClr val="accent1"/>
            </a:solidFill>
          </a:ln>
        </p:spPr>
      </p:pic>
      <p:pic>
        <p:nvPicPr>
          <p:cNvPr id="19" name="Picture 18">
            <a:extLst>
              <a:ext uri="{FF2B5EF4-FFF2-40B4-BE49-F238E27FC236}">
                <a16:creationId xmlns:a16="http://schemas.microsoft.com/office/drawing/2014/main" id="{1074831E-A0B8-631B-29CB-8AF92E14A7C8}"/>
              </a:ext>
            </a:extLst>
          </p:cNvPr>
          <p:cNvPicPr>
            <a:picLocks noChangeAspect="1"/>
          </p:cNvPicPr>
          <p:nvPr/>
        </p:nvPicPr>
        <p:blipFill>
          <a:blip r:embed="rId4"/>
          <a:stretch>
            <a:fillRect/>
          </a:stretch>
        </p:blipFill>
        <p:spPr>
          <a:xfrm>
            <a:off x="237573" y="5129148"/>
            <a:ext cx="7906853" cy="924054"/>
          </a:xfrm>
          <a:prstGeom prst="rect">
            <a:avLst/>
          </a:prstGeom>
        </p:spPr>
      </p:pic>
      <p:sp>
        <p:nvSpPr>
          <p:cNvPr id="20" name="Rectangle 19">
            <a:extLst>
              <a:ext uri="{FF2B5EF4-FFF2-40B4-BE49-F238E27FC236}">
                <a16:creationId xmlns:a16="http://schemas.microsoft.com/office/drawing/2014/main" id="{8F251967-32DD-FF8B-2101-3720CC27D09F}"/>
              </a:ext>
            </a:extLst>
          </p:cNvPr>
          <p:cNvSpPr/>
          <p:nvPr/>
        </p:nvSpPr>
        <p:spPr>
          <a:xfrm>
            <a:off x="9118345" y="1360140"/>
            <a:ext cx="1428144" cy="88695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BLK SPK &gt; Limit</a:t>
            </a:r>
          </a:p>
        </p:txBody>
      </p:sp>
      <p:sp>
        <p:nvSpPr>
          <p:cNvPr id="21" name="Hexagon 20">
            <a:extLst>
              <a:ext uri="{FF2B5EF4-FFF2-40B4-BE49-F238E27FC236}">
                <a16:creationId xmlns:a16="http://schemas.microsoft.com/office/drawing/2014/main" id="{F405BFE2-4196-5025-8A5F-367EC68E7CFF}"/>
              </a:ext>
            </a:extLst>
          </p:cNvPr>
          <p:cNvSpPr/>
          <p:nvPr/>
        </p:nvSpPr>
        <p:spPr>
          <a:xfrm>
            <a:off x="8975166" y="2749963"/>
            <a:ext cx="1714502" cy="958440"/>
          </a:xfrm>
          <a:prstGeom prst="hexagon">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Is Data &gt; Criteria</a:t>
            </a:r>
          </a:p>
        </p:txBody>
      </p:sp>
      <p:sp>
        <p:nvSpPr>
          <p:cNvPr id="22" name="Rectangle 21">
            <a:extLst>
              <a:ext uri="{FF2B5EF4-FFF2-40B4-BE49-F238E27FC236}">
                <a16:creationId xmlns:a16="http://schemas.microsoft.com/office/drawing/2014/main" id="{6160E11A-EF95-01CC-E2C8-29FE33CD8062}"/>
              </a:ext>
            </a:extLst>
          </p:cNvPr>
          <p:cNvSpPr/>
          <p:nvPr/>
        </p:nvSpPr>
        <p:spPr>
          <a:xfrm>
            <a:off x="7982925" y="4211270"/>
            <a:ext cx="1492901" cy="101666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Re-calibrate &amp; Re-analyze</a:t>
            </a:r>
          </a:p>
        </p:txBody>
      </p:sp>
      <p:sp>
        <p:nvSpPr>
          <p:cNvPr id="23" name="Rectangle 22">
            <a:extLst>
              <a:ext uri="{FF2B5EF4-FFF2-40B4-BE49-F238E27FC236}">
                <a16:creationId xmlns:a16="http://schemas.microsoft.com/office/drawing/2014/main" id="{9548E9C3-5C7E-DE2F-869E-E8D4437A0F0C}"/>
              </a:ext>
            </a:extLst>
          </p:cNvPr>
          <p:cNvSpPr/>
          <p:nvPr/>
        </p:nvSpPr>
        <p:spPr>
          <a:xfrm>
            <a:off x="10390186" y="4211270"/>
            <a:ext cx="1312144" cy="101666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Proceed with Data</a:t>
            </a:r>
          </a:p>
        </p:txBody>
      </p:sp>
      <p:sp>
        <p:nvSpPr>
          <p:cNvPr id="24" name="TextBox 23">
            <a:extLst>
              <a:ext uri="{FF2B5EF4-FFF2-40B4-BE49-F238E27FC236}">
                <a16:creationId xmlns:a16="http://schemas.microsoft.com/office/drawing/2014/main" id="{3D6809A8-D4FD-2BBA-253F-1CB966478EA2}"/>
              </a:ext>
            </a:extLst>
          </p:cNvPr>
          <p:cNvSpPr txBox="1"/>
          <p:nvPr/>
        </p:nvSpPr>
        <p:spPr>
          <a:xfrm>
            <a:off x="8449293" y="2858381"/>
            <a:ext cx="591829" cy="369332"/>
          </a:xfrm>
          <a:prstGeom prst="rect">
            <a:avLst/>
          </a:prstGeom>
          <a:noFill/>
        </p:spPr>
        <p:txBody>
          <a:bodyPr wrap="none" rtlCol="0">
            <a:spAutoFit/>
          </a:bodyPr>
          <a:lstStyle/>
          <a:p>
            <a:r>
              <a:rPr lang="en-CA" dirty="0"/>
              <a:t>YES</a:t>
            </a:r>
          </a:p>
        </p:txBody>
      </p:sp>
      <p:sp>
        <p:nvSpPr>
          <p:cNvPr id="25" name="TextBox 24">
            <a:extLst>
              <a:ext uri="{FF2B5EF4-FFF2-40B4-BE49-F238E27FC236}">
                <a16:creationId xmlns:a16="http://schemas.microsoft.com/office/drawing/2014/main" id="{C0ACA812-2362-4AF0-5955-C17AF4111C5F}"/>
              </a:ext>
            </a:extLst>
          </p:cNvPr>
          <p:cNvSpPr txBox="1"/>
          <p:nvPr/>
        </p:nvSpPr>
        <p:spPr>
          <a:xfrm>
            <a:off x="10603724" y="2829697"/>
            <a:ext cx="508473" cy="369332"/>
          </a:xfrm>
          <a:prstGeom prst="rect">
            <a:avLst/>
          </a:prstGeom>
          <a:noFill/>
        </p:spPr>
        <p:txBody>
          <a:bodyPr wrap="none" rtlCol="0">
            <a:spAutoFit/>
          </a:bodyPr>
          <a:lstStyle/>
          <a:p>
            <a:r>
              <a:rPr lang="en-CA" dirty="0"/>
              <a:t>NO</a:t>
            </a:r>
          </a:p>
        </p:txBody>
      </p:sp>
      <p:cxnSp>
        <p:nvCxnSpPr>
          <p:cNvPr id="26" name="Straight Arrow Connector 25">
            <a:extLst>
              <a:ext uri="{FF2B5EF4-FFF2-40B4-BE49-F238E27FC236}">
                <a16:creationId xmlns:a16="http://schemas.microsoft.com/office/drawing/2014/main" id="{0DA287C7-6890-AC01-61B8-BE204A95A95D}"/>
              </a:ext>
            </a:extLst>
          </p:cNvPr>
          <p:cNvCxnSpPr>
            <a:cxnSpLocks/>
            <a:stCxn id="20" idx="2"/>
          </p:cNvCxnSpPr>
          <p:nvPr/>
        </p:nvCxnSpPr>
        <p:spPr>
          <a:xfrm>
            <a:off x="9832417" y="2247096"/>
            <a:ext cx="0" cy="5321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9FD22BE7-9134-10A0-C297-682E753ED8BA}"/>
              </a:ext>
            </a:extLst>
          </p:cNvPr>
          <p:cNvCxnSpPr>
            <a:cxnSpLocks/>
            <a:stCxn id="21" idx="3"/>
            <a:endCxn id="22" idx="0"/>
          </p:cNvCxnSpPr>
          <p:nvPr/>
        </p:nvCxnSpPr>
        <p:spPr>
          <a:xfrm rot="10800000" flipV="1">
            <a:off x="8729376" y="3229182"/>
            <a:ext cx="245790" cy="982087"/>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8C8D8781-6F1D-1A46-4B67-5E5B286CAE0F}"/>
              </a:ext>
            </a:extLst>
          </p:cNvPr>
          <p:cNvCxnSpPr>
            <a:cxnSpLocks/>
            <a:endCxn id="23" idx="0"/>
          </p:cNvCxnSpPr>
          <p:nvPr/>
        </p:nvCxnSpPr>
        <p:spPr>
          <a:xfrm rot="16200000" flipH="1">
            <a:off x="10393578" y="3558590"/>
            <a:ext cx="973152" cy="332208"/>
          </a:xfrm>
          <a:prstGeom prst="bentConnector3">
            <a:avLst>
              <a:gd name="adj1" fmla="val 8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3">
            <a:extLst>
              <a:ext uri="{FF2B5EF4-FFF2-40B4-BE49-F238E27FC236}">
                <a16:creationId xmlns:a16="http://schemas.microsoft.com/office/drawing/2014/main" id="{47C81E46-3CCE-EAB8-E10F-2F310AECF61E}"/>
              </a:ext>
            </a:extLst>
          </p:cNvPr>
          <p:cNvSpPr>
            <a:spLocks noGrp="1"/>
          </p:cNvSpPr>
          <p:nvPr>
            <p:ph type="sldNum" sz="quarter" idx="12"/>
          </p:nvPr>
        </p:nvSpPr>
        <p:spPr>
          <a:xfrm>
            <a:off x="9121020" y="6356350"/>
            <a:ext cx="2743200" cy="365125"/>
          </a:xfrm>
        </p:spPr>
        <p:txBody>
          <a:bodyPr/>
          <a:lstStyle/>
          <a:p>
            <a:pPr>
              <a:spcAft>
                <a:spcPts val="600"/>
              </a:spcAft>
            </a:pPr>
            <a:fld id="{3362B39D-056A-45B5-805B-411DCD3ED69C}" type="slidenum">
              <a:rPr lang="en-CA" smtClean="0"/>
              <a:pPr>
                <a:spcAft>
                  <a:spcPts val="600"/>
                </a:spcAft>
              </a:pPr>
              <a:t>23</a:t>
            </a:fld>
            <a:endParaRPr lang="en-CA"/>
          </a:p>
        </p:txBody>
      </p:sp>
      <p:sp>
        <p:nvSpPr>
          <p:cNvPr id="4" name="Footer Placeholder 2">
            <a:extLst>
              <a:ext uri="{FF2B5EF4-FFF2-40B4-BE49-F238E27FC236}">
                <a16:creationId xmlns:a16="http://schemas.microsoft.com/office/drawing/2014/main" id="{9E10E935-854E-353F-ABDC-3797E0A1BA69}"/>
              </a:ext>
            </a:extLst>
          </p:cNvPr>
          <p:cNvSpPr>
            <a:spLocks noGrp="1"/>
          </p:cNvSpPr>
          <p:nvPr>
            <p:ph type="ftr" sz="quarter" idx="11"/>
          </p:nvPr>
        </p:nvSpPr>
        <p:spPr>
          <a:xfrm>
            <a:off x="335360" y="6356350"/>
            <a:ext cx="6408712" cy="365125"/>
          </a:xfrm>
        </p:spPr>
        <p:txBody>
          <a:bodyPr/>
          <a:lstStyle/>
          <a:p>
            <a:pPr>
              <a:spcAft>
                <a:spcPts val="600"/>
              </a:spcAft>
            </a:pPr>
            <a:r>
              <a:rPr lang="en-CA" dirty="0"/>
              <a:t>Scenario 5</a:t>
            </a:r>
          </a:p>
        </p:txBody>
      </p:sp>
    </p:spTree>
    <p:extLst>
      <p:ext uri="{BB962C8B-B14F-4D97-AF65-F5344CB8AC3E}">
        <p14:creationId xmlns:p14="http://schemas.microsoft.com/office/powerpoint/2010/main" val="2812000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7E094-9697-7288-5DDD-E8BC12FF2F60}"/>
              </a:ext>
            </a:extLst>
          </p:cNvPr>
          <p:cNvSpPr>
            <a:spLocks noGrp="1"/>
          </p:cNvSpPr>
          <p:nvPr>
            <p:ph type="title"/>
          </p:nvPr>
        </p:nvSpPr>
        <p:spPr>
          <a:xfrm>
            <a:off x="489669" y="518666"/>
            <a:ext cx="11556859" cy="521915"/>
          </a:xfrm>
        </p:spPr>
        <p:txBody>
          <a:bodyPr>
            <a:normAutofit/>
          </a:bodyPr>
          <a:lstStyle/>
          <a:p>
            <a:r>
              <a:rPr lang="en-CA" sz="2700" dirty="0"/>
              <a:t>Future of Data Assessment Using AI – Enhancing Data Intelligence</a:t>
            </a:r>
            <a:endParaRPr lang="en-CA" sz="2200" dirty="0"/>
          </a:p>
        </p:txBody>
      </p:sp>
      <p:pic>
        <p:nvPicPr>
          <p:cNvPr id="5" name="Content Placeholder 4">
            <a:extLst>
              <a:ext uri="{FF2B5EF4-FFF2-40B4-BE49-F238E27FC236}">
                <a16:creationId xmlns:a16="http://schemas.microsoft.com/office/drawing/2014/main" id="{D851DB46-027C-D193-E24E-BD351BE69DF5}"/>
              </a:ext>
            </a:extLst>
          </p:cNvPr>
          <p:cNvPicPr>
            <a:picLocks noGrp="1" noChangeAspect="1"/>
          </p:cNvPicPr>
          <p:nvPr>
            <p:ph idx="1"/>
          </p:nvPr>
        </p:nvPicPr>
        <p:blipFill>
          <a:blip r:embed="rId3"/>
          <a:stretch>
            <a:fillRect/>
          </a:stretch>
        </p:blipFill>
        <p:spPr>
          <a:xfrm>
            <a:off x="6858000" y="1440176"/>
            <a:ext cx="5188529" cy="4722836"/>
          </a:xfrm>
          <a:prstGeom prst="rect">
            <a:avLst/>
          </a:prstGeom>
        </p:spPr>
      </p:pic>
      <p:sp>
        <p:nvSpPr>
          <p:cNvPr id="7" name="TextBox 6">
            <a:extLst>
              <a:ext uri="{FF2B5EF4-FFF2-40B4-BE49-F238E27FC236}">
                <a16:creationId xmlns:a16="http://schemas.microsoft.com/office/drawing/2014/main" id="{C7DD5395-4DAF-822F-EA74-7198955C899A}"/>
              </a:ext>
            </a:extLst>
          </p:cNvPr>
          <p:cNvSpPr txBox="1"/>
          <p:nvPr/>
        </p:nvSpPr>
        <p:spPr>
          <a:xfrm>
            <a:off x="371475" y="1440176"/>
            <a:ext cx="6320269" cy="4524315"/>
          </a:xfrm>
          <a:prstGeom prst="rect">
            <a:avLst/>
          </a:prstGeom>
          <a:noFill/>
        </p:spPr>
        <p:txBody>
          <a:bodyPr wrap="square">
            <a:spAutoFit/>
          </a:bodyPr>
          <a:lstStyle/>
          <a:p>
            <a:r>
              <a:rPr lang="en-US" b="1" dirty="0"/>
              <a:t>“Environmental expertise meets purpose-built AI – </a:t>
            </a:r>
            <a:r>
              <a:rPr lang="en-US" b="1" dirty="0" err="1"/>
              <a:t>Statvis</a:t>
            </a:r>
            <a:r>
              <a:rPr lang="en-US" b="1" dirty="0"/>
              <a:t>”</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On-line environmental data intelligence that </a:t>
            </a:r>
          </a:p>
          <a:p>
            <a:pPr marL="285750" indent="-285750">
              <a:buFont typeface="Arial" panose="020B0604020202020204" pitchFamily="34" charset="0"/>
              <a:buChar char="•"/>
            </a:pPr>
            <a:r>
              <a:rPr lang="en-CA" dirty="0"/>
              <a:t>Source identification based on contaminant fingerprinting &amp; database match to potential sources using graphical visualization of analytical data</a:t>
            </a:r>
          </a:p>
          <a:p>
            <a:pPr marL="285750" indent="-285750">
              <a:buFont typeface="Arial" panose="020B0604020202020204" pitchFamily="34" charset="0"/>
              <a:buChar char="•"/>
            </a:pPr>
            <a:r>
              <a:rPr lang="en-CA" dirty="0"/>
              <a:t>Helps transform large sets of complex raw data into easy-to-read visual formats to map out spatial patterns of contaminant distribution on site</a:t>
            </a:r>
          </a:p>
          <a:p>
            <a:pPr marL="285750" indent="-285750">
              <a:buFont typeface="Arial" panose="020B0604020202020204" pitchFamily="34" charset="0"/>
              <a:buChar char="•"/>
            </a:pPr>
            <a:r>
              <a:rPr lang="en-CA" dirty="0"/>
              <a:t>Currently developed for a number for COPCs including Hydrocarbons, PAHs (PAH Report Card), PCBs, PFAS</a:t>
            </a:r>
          </a:p>
          <a:p>
            <a:pPr marL="285750" indent="-285750">
              <a:buFont typeface="Arial" panose="020B0604020202020204" pitchFamily="34" charset="0"/>
              <a:buChar char="•"/>
            </a:pPr>
            <a:r>
              <a:rPr lang="en-CA" dirty="0"/>
              <a:t>Speeds up remediation programs by differentiating source from background, identify between multiple sources of contamination, calculate actual versus estimated risk and develop a time friendly and cost-effective Remedial Action Plan that meets site-objectives</a:t>
            </a:r>
          </a:p>
        </p:txBody>
      </p:sp>
      <p:pic>
        <p:nvPicPr>
          <p:cNvPr id="4" name="Picture 3">
            <a:extLst>
              <a:ext uri="{FF2B5EF4-FFF2-40B4-BE49-F238E27FC236}">
                <a16:creationId xmlns:a16="http://schemas.microsoft.com/office/drawing/2014/main" id="{2324F580-8ABE-854D-F84A-7982579C460A}"/>
              </a:ext>
            </a:extLst>
          </p:cNvPr>
          <p:cNvPicPr>
            <a:picLocks noChangeAspect="1"/>
          </p:cNvPicPr>
          <p:nvPr/>
        </p:nvPicPr>
        <p:blipFill>
          <a:blip r:embed="rId4"/>
          <a:stretch>
            <a:fillRect/>
          </a:stretch>
        </p:blipFill>
        <p:spPr>
          <a:xfrm>
            <a:off x="8634845" y="4353791"/>
            <a:ext cx="758537" cy="678054"/>
          </a:xfrm>
          <a:prstGeom prst="rect">
            <a:avLst/>
          </a:prstGeom>
        </p:spPr>
      </p:pic>
      <p:sp>
        <p:nvSpPr>
          <p:cNvPr id="3" name="Slide Number Placeholder 3">
            <a:extLst>
              <a:ext uri="{FF2B5EF4-FFF2-40B4-BE49-F238E27FC236}">
                <a16:creationId xmlns:a16="http://schemas.microsoft.com/office/drawing/2014/main" id="{AA1CF207-3C17-8B0C-35C7-AB113DC58BCA}"/>
              </a:ext>
            </a:extLst>
          </p:cNvPr>
          <p:cNvSpPr>
            <a:spLocks noGrp="1"/>
          </p:cNvSpPr>
          <p:nvPr>
            <p:ph type="sldNum" sz="quarter" idx="12"/>
          </p:nvPr>
        </p:nvSpPr>
        <p:spPr>
          <a:xfrm>
            <a:off x="9121020" y="6356350"/>
            <a:ext cx="2743200" cy="365125"/>
          </a:xfrm>
        </p:spPr>
        <p:txBody>
          <a:bodyPr/>
          <a:lstStyle/>
          <a:p>
            <a:pPr>
              <a:spcAft>
                <a:spcPts val="600"/>
              </a:spcAft>
            </a:pPr>
            <a:fld id="{3362B39D-056A-45B5-805B-411DCD3ED69C}" type="slidenum">
              <a:rPr lang="en-CA" smtClean="0"/>
              <a:pPr>
                <a:spcAft>
                  <a:spcPts val="600"/>
                </a:spcAft>
              </a:pPr>
              <a:t>24</a:t>
            </a:fld>
            <a:endParaRPr lang="en-CA"/>
          </a:p>
        </p:txBody>
      </p:sp>
      <p:sp>
        <p:nvSpPr>
          <p:cNvPr id="6" name="Footer Placeholder 2">
            <a:extLst>
              <a:ext uri="{FF2B5EF4-FFF2-40B4-BE49-F238E27FC236}">
                <a16:creationId xmlns:a16="http://schemas.microsoft.com/office/drawing/2014/main" id="{680DB428-1281-E11D-0CC6-6F5A951379E5}"/>
              </a:ext>
            </a:extLst>
          </p:cNvPr>
          <p:cNvSpPr>
            <a:spLocks noGrp="1"/>
          </p:cNvSpPr>
          <p:nvPr>
            <p:ph type="ftr" sz="quarter" idx="11"/>
          </p:nvPr>
        </p:nvSpPr>
        <p:spPr>
          <a:xfrm>
            <a:off x="335360" y="6356350"/>
            <a:ext cx="6408712" cy="365125"/>
          </a:xfrm>
        </p:spPr>
        <p:txBody>
          <a:bodyPr/>
          <a:lstStyle/>
          <a:p>
            <a:pPr>
              <a:spcAft>
                <a:spcPts val="600"/>
              </a:spcAft>
            </a:pPr>
            <a:r>
              <a:rPr lang="en-CA" dirty="0"/>
              <a:t>Using AI</a:t>
            </a:r>
          </a:p>
        </p:txBody>
      </p:sp>
    </p:spTree>
    <p:extLst>
      <p:ext uri="{BB962C8B-B14F-4D97-AF65-F5344CB8AC3E}">
        <p14:creationId xmlns:p14="http://schemas.microsoft.com/office/powerpoint/2010/main" val="1535137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C702C-4FBB-D46E-FCEB-5E01903CEB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A79B14-F273-534A-6F46-26B10729836C}"/>
              </a:ext>
            </a:extLst>
          </p:cNvPr>
          <p:cNvSpPr>
            <a:spLocks noGrp="1"/>
          </p:cNvSpPr>
          <p:nvPr>
            <p:ph type="title"/>
          </p:nvPr>
        </p:nvSpPr>
        <p:spPr/>
        <p:txBody>
          <a:bodyPr/>
          <a:lstStyle/>
          <a:p>
            <a:r>
              <a:rPr lang="en-US" dirty="0"/>
              <a:t>Key Takeaways</a:t>
            </a:r>
            <a:endParaRPr lang="en-CA" dirty="0"/>
          </a:p>
        </p:txBody>
      </p:sp>
      <p:sp>
        <p:nvSpPr>
          <p:cNvPr id="3" name="Footer Placeholder 2">
            <a:extLst>
              <a:ext uri="{FF2B5EF4-FFF2-40B4-BE49-F238E27FC236}">
                <a16:creationId xmlns:a16="http://schemas.microsoft.com/office/drawing/2014/main" id="{384ABCCE-8718-FF76-A352-433B0CD7FC3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700" b="0" i="0" u="none" strike="noStrike" kern="1200" cap="none" spc="0" normalizeH="0" baseline="0" noProof="0" dirty="0">
                <a:ln>
                  <a:noFill/>
                </a:ln>
                <a:solidFill>
                  <a:srgbClr val="F2F2F2"/>
                </a:solidFill>
                <a:effectLst/>
                <a:uLnTx/>
                <a:uFillTx/>
                <a:latin typeface="Roboto" panose="02000000000000000000" pitchFamily="2" charset="0"/>
                <a:ea typeface="Roboto" panose="02000000000000000000" pitchFamily="2" charset="0"/>
                <a:cs typeface="+mn-cs"/>
              </a:rPr>
              <a:t>Takeaways</a:t>
            </a:r>
          </a:p>
        </p:txBody>
      </p:sp>
      <p:sp>
        <p:nvSpPr>
          <p:cNvPr id="4" name="Slide Number Placeholder 3">
            <a:extLst>
              <a:ext uri="{FF2B5EF4-FFF2-40B4-BE49-F238E27FC236}">
                <a16:creationId xmlns:a16="http://schemas.microsoft.com/office/drawing/2014/main" id="{5FF87F50-185E-1860-0C69-C39E55D7D2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2B39D-056A-45B5-805B-411DCD3ED69C}" type="slidenum">
              <a:rPr kumimoji="0" lang="en-CA" sz="700" b="0" i="0" u="none" strike="noStrike" kern="1200" cap="none" spc="0" normalizeH="0" baseline="0" noProof="0" smtClean="0">
                <a:ln>
                  <a:noFill/>
                </a:ln>
                <a:solidFill>
                  <a:srgbClr val="F2F2F2"/>
                </a:solidFill>
                <a:effectLst/>
                <a:uLnTx/>
                <a:uFillTx/>
                <a:latin typeface="Roboto" panose="020000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700" b="0" i="0" u="none" strike="noStrike" kern="1200" cap="none" spc="0" normalizeH="0" baseline="0" noProof="0">
              <a:ln>
                <a:noFill/>
              </a:ln>
              <a:solidFill>
                <a:srgbClr val="F2F2F2"/>
              </a:solidFill>
              <a:effectLst/>
              <a:uLnTx/>
              <a:uFillTx/>
              <a:latin typeface="Roboto" panose="02000000000000000000" pitchFamily="2" charset="0"/>
              <a:ea typeface="Roboto" panose="02000000000000000000" pitchFamily="2" charset="0"/>
              <a:cs typeface="+mn-cs"/>
            </a:endParaRPr>
          </a:p>
        </p:txBody>
      </p:sp>
      <p:sp>
        <p:nvSpPr>
          <p:cNvPr id="5" name="Content Placeholder 4">
            <a:extLst>
              <a:ext uri="{FF2B5EF4-FFF2-40B4-BE49-F238E27FC236}">
                <a16:creationId xmlns:a16="http://schemas.microsoft.com/office/drawing/2014/main" id="{A4C223B5-F829-6C70-50CF-6AE92CB931AF}"/>
              </a:ext>
            </a:extLst>
          </p:cNvPr>
          <p:cNvSpPr>
            <a:spLocks noGrp="1"/>
          </p:cNvSpPr>
          <p:nvPr>
            <p:ph idx="1"/>
          </p:nvPr>
        </p:nvSpPr>
        <p:spPr>
          <a:xfrm>
            <a:off x="489670" y="1636886"/>
            <a:ext cx="10646890" cy="3584228"/>
          </a:xfrm>
        </p:spPr>
        <p:txBody>
          <a:bodyPr/>
          <a:lstStyle/>
          <a:p>
            <a:pPr marL="457200" indent="-457200">
              <a:buFont typeface="+mj-lt"/>
              <a:buAutoNum type="arabicPeriod"/>
            </a:pPr>
            <a:r>
              <a:rPr lang="en-US" sz="2000" dirty="0"/>
              <a:t>Data quality starts in the field. Any discrepancies add to data uncertainty</a:t>
            </a:r>
          </a:p>
          <a:p>
            <a:pPr marL="457200" indent="-457200">
              <a:buFont typeface="+mj-lt"/>
              <a:buAutoNum type="arabicPeriod"/>
            </a:pPr>
            <a:r>
              <a:rPr lang="en-US" sz="2000" dirty="0"/>
              <a:t>The lab quality control measures make results reliable and defensible</a:t>
            </a:r>
          </a:p>
          <a:p>
            <a:pPr marL="457200" indent="-457200">
              <a:buFont typeface="+mj-lt"/>
              <a:buAutoNum type="arabicPeriod"/>
            </a:pPr>
            <a:r>
              <a:rPr lang="en-US" sz="2000" dirty="0"/>
              <a:t>Quality control limits established for lab QC are not the same for field QC samples</a:t>
            </a:r>
          </a:p>
          <a:p>
            <a:pPr marL="457200" indent="-457200">
              <a:buFont typeface="+mj-lt"/>
              <a:buAutoNum type="arabicPeriod"/>
            </a:pPr>
            <a:r>
              <a:rPr lang="en-US" sz="2000" dirty="0"/>
              <a:t>Ensure sufficient sample volumes to ensure lab QA/QC requirements are met</a:t>
            </a:r>
          </a:p>
          <a:p>
            <a:pPr marL="457200" indent="-457200">
              <a:buFont typeface="+mj-lt"/>
              <a:buAutoNum type="arabicPeriod"/>
            </a:pPr>
            <a:r>
              <a:rPr lang="en-US" sz="2000" dirty="0"/>
              <a:t>By controlling the various factors contributing to the overall uncertainty, the lab has an increase level of confidence in the data reported</a:t>
            </a:r>
          </a:p>
          <a:p>
            <a:pPr marL="457200" indent="-457200">
              <a:buFont typeface="+mj-lt"/>
              <a:buAutoNum type="arabicPeriod"/>
            </a:pPr>
            <a:r>
              <a:rPr lang="en-US" sz="2000" dirty="0"/>
              <a:t>Timely review of results for any follow-ups required within holding times &amp; sample shelf life</a:t>
            </a:r>
          </a:p>
          <a:p>
            <a:pPr marL="457200" indent="-457200">
              <a:buFont typeface="+mj-lt"/>
              <a:buAutoNum type="arabicPeriod"/>
            </a:pPr>
            <a:r>
              <a:rPr lang="en-US" sz="2000" dirty="0"/>
              <a:t>Utilizing AI based data visualization tools to accurately map contaminants to source type and their distribution to effectively manage remediation programs to keep within time and cost</a:t>
            </a:r>
          </a:p>
          <a:p>
            <a:pPr marL="0" indent="0">
              <a:buNone/>
            </a:pPr>
            <a:endParaRPr lang="en-CA" dirty="0"/>
          </a:p>
        </p:txBody>
      </p:sp>
    </p:spTree>
    <p:extLst>
      <p:ext uri="{BB962C8B-B14F-4D97-AF65-F5344CB8AC3E}">
        <p14:creationId xmlns:p14="http://schemas.microsoft.com/office/powerpoint/2010/main" val="2612826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4DF5-6CD7-EED1-C303-B38C27F0F63B}"/>
              </a:ext>
            </a:extLst>
          </p:cNvPr>
          <p:cNvSpPr>
            <a:spLocks noGrp="1"/>
          </p:cNvSpPr>
          <p:nvPr>
            <p:ph type="ctrTitle"/>
          </p:nvPr>
        </p:nvSpPr>
        <p:spPr>
          <a:xfrm>
            <a:off x="2208296" y="4863816"/>
            <a:ext cx="7920880" cy="726493"/>
          </a:xfrm>
        </p:spPr>
        <p:txBody>
          <a:bodyPr/>
          <a:lstStyle/>
          <a:p>
            <a:r>
              <a:rPr kumimoji="0" lang="en-US" sz="10000" b="0" i="0" u="none" strike="noStrike" kern="1200" cap="none" spc="0" normalizeH="0" baseline="0" noProof="0" dirty="0">
                <a:ln>
                  <a:noFill/>
                </a:ln>
                <a:effectLst/>
                <a:uLnTx/>
                <a:uFillTx/>
                <a:latin typeface="Edwardian Script ITC" panose="030303020407070D0804" pitchFamily="66" charset="0"/>
                <a:ea typeface="+mj-ea"/>
                <a:cs typeface="+mj-cs"/>
              </a:rPr>
              <a:t>Thank you !</a:t>
            </a:r>
            <a:endParaRPr lang="en-CA" sz="10000" dirty="0"/>
          </a:p>
        </p:txBody>
      </p:sp>
      <p:sp>
        <p:nvSpPr>
          <p:cNvPr id="4" name="Rectangle 3">
            <a:extLst>
              <a:ext uri="{FF2B5EF4-FFF2-40B4-BE49-F238E27FC236}">
                <a16:creationId xmlns:a16="http://schemas.microsoft.com/office/drawing/2014/main" id="{525538A5-8739-DA0E-3C24-8C6F7A1101DE}"/>
              </a:ext>
            </a:extLst>
          </p:cNvPr>
          <p:cNvSpPr/>
          <p:nvPr/>
        </p:nvSpPr>
        <p:spPr>
          <a:xfrm>
            <a:off x="-25749" y="0"/>
            <a:ext cx="12192000" cy="6845780"/>
          </a:xfrm>
          <a:prstGeom prst="rect">
            <a:avLst/>
          </a:prstGeom>
          <a:solidFill>
            <a:schemeClr val="tx1">
              <a:lumMod val="85000"/>
              <a:lumOff val="1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6" name="Picture 5">
            <a:extLst>
              <a:ext uri="{FF2B5EF4-FFF2-40B4-BE49-F238E27FC236}">
                <a16:creationId xmlns:a16="http://schemas.microsoft.com/office/drawing/2014/main" id="{D2736853-AD89-4C41-9CAE-C8E6BBE40D00}"/>
              </a:ext>
            </a:extLst>
          </p:cNvPr>
          <p:cNvPicPr>
            <a:picLocks noChangeAspect="1"/>
          </p:cNvPicPr>
          <p:nvPr/>
        </p:nvPicPr>
        <p:blipFill>
          <a:blip r:embed="rId2"/>
          <a:stretch>
            <a:fillRect/>
          </a:stretch>
        </p:blipFill>
        <p:spPr>
          <a:xfrm>
            <a:off x="9568067" y="17768"/>
            <a:ext cx="2559627" cy="2273236"/>
          </a:xfrm>
          <a:prstGeom prst="rect">
            <a:avLst/>
          </a:prstGeom>
        </p:spPr>
      </p:pic>
      <p:pic>
        <p:nvPicPr>
          <p:cNvPr id="8" name="Picture 7">
            <a:extLst>
              <a:ext uri="{FF2B5EF4-FFF2-40B4-BE49-F238E27FC236}">
                <a16:creationId xmlns:a16="http://schemas.microsoft.com/office/drawing/2014/main" id="{731FB490-2236-89B1-9BD8-2691C2DDB68D}"/>
              </a:ext>
            </a:extLst>
          </p:cNvPr>
          <p:cNvPicPr>
            <a:picLocks noChangeAspect="1"/>
          </p:cNvPicPr>
          <p:nvPr/>
        </p:nvPicPr>
        <p:blipFill>
          <a:blip r:embed="rId3"/>
          <a:stretch>
            <a:fillRect/>
          </a:stretch>
        </p:blipFill>
        <p:spPr>
          <a:xfrm>
            <a:off x="9095531" y="446698"/>
            <a:ext cx="2600688" cy="1295581"/>
          </a:xfrm>
          <a:prstGeom prst="rect">
            <a:avLst/>
          </a:prstGeom>
        </p:spPr>
      </p:pic>
      <p:cxnSp>
        <p:nvCxnSpPr>
          <p:cNvPr id="18" name="Straight Connector 17">
            <a:extLst>
              <a:ext uri="{FF2B5EF4-FFF2-40B4-BE49-F238E27FC236}">
                <a16:creationId xmlns:a16="http://schemas.microsoft.com/office/drawing/2014/main" id="{27A4C70F-A658-A178-E3CF-4A31A41F72F3}"/>
              </a:ext>
            </a:extLst>
          </p:cNvPr>
          <p:cNvCxnSpPr>
            <a:cxnSpLocks/>
          </p:cNvCxnSpPr>
          <p:nvPr/>
        </p:nvCxnSpPr>
        <p:spPr>
          <a:xfrm>
            <a:off x="317150" y="5123588"/>
            <a:ext cx="464970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194F8300-D72B-4FE4-BCDB-3790FA6B0999}"/>
              </a:ext>
            </a:extLst>
          </p:cNvPr>
          <p:cNvSpPr txBox="1">
            <a:spLocks/>
          </p:cNvSpPr>
          <p:nvPr/>
        </p:nvSpPr>
        <p:spPr>
          <a:xfrm>
            <a:off x="5761758" y="2846220"/>
            <a:ext cx="5086122" cy="1462380"/>
          </a:xfrm>
          <a:prstGeom prst="rect">
            <a:avLst/>
          </a:prstGeom>
        </p:spPr>
        <p:txBody>
          <a:bodyPr anchor="t"/>
          <a:lstStyle>
            <a:lvl1pPr algn="ctr" defTabSz="914400" rtl="0" eaLnBrk="1" latinLnBrk="0" hangingPunct="1">
              <a:lnSpc>
                <a:spcPct val="90000"/>
              </a:lnSpc>
              <a:spcBef>
                <a:spcPct val="0"/>
              </a:spcBef>
              <a:buNone/>
              <a:defRPr sz="6000" b="1" kern="1200">
                <a:solidFill>
                  <a:schemeClr val="bg1"/>
                </a:solidFill>
                <a:latin typeface="Roboto" panose="02000000000000000000" pitchFamily="2" charset="0"/>
                <a:ea typeface="Roboto" panose="02000000000000000000" pitchFamily="2" charset="0"/>
                <a:cs typeface="+mj-cs"/>
              </a:defRPr>
            </a:lvl1pPr>
          </a:lstStyle>
          <a:p>
            <a:r>
              <a:rPr lang="en-US" sz="9900" b="0" dirty="0">
                <a:latin typeface="Edwardian Script ITC" panose="030303020407070D0804" pitchFamily="66" charset="0"/>
                <a:ea typeface="+mj-ea"/>
              </a:rPr>
              <a:t>Thank you !</a:t>
            </a:r>
            <a:endParaRPr lang="en-CA" sz="9900" dirty="0"/>
          </a:p>
        </p:txBody>
      </p:sp>
      <p:pic>
        <p:nvPicPr>
          <p:cNvPr id="41" name="Picture 40">
            <a:extLst>
              <a:ext uri="{FF2B5EF4-FFF2-40B4-BE49-F238E27FC236}">
                <a16:creationId xmlns:a16="http://schemas.microsoft.com/office/drawing/2014/main" id="{D4450B40-EC49-01A2-04C9-865B7432AC42}"/>
              </a:ext>
            </a:extLst>
          </p:cNvPr>
          <p:cNvPicPr>
            <a:picLocks noChangeAspect="1"/>
          </p:cNvPicPr>
          <p:nvPr/>
        </p:nvPicPr>
        <p:blipFill>
          <a:blip r:embed="rId4"/>
          <a:stretch>
            <a:fillRect/>
          </a:stretch>
        </p:blipFill>
        <p:spPr>
          <a:xfrm>
            <a:off x="1048502" y="633089"/>
            <a:ext cx="2559628" cy="3987534"/>
          </a:xfrm>
          <a:prstGeom prst="rect">
            <a:avLst/>
          </a:prstGeom>
        </p:spPr>
      </p:pic>
      <p:cxnSp>
        <p:nvCxnSpPr>
          <p:cNvPr id="58" name="Straight Connector 57">
            <a:extLst>
              <a:ext uri="{FF2B5EF4-FFF2-40B4-BE49-F238E27FC236}">
                <a16:creationId xmlns:a16="http://schemas.microsoft.com/office/drawing/2014/main" id="{E7C888D7-876F-9470-A8DB-B988BD1D317D}"/>
              </a:ext>
            </a:extLst>
          </p:cNvPr>
          <p:cNvCxnSpPr>
            <a:cxnSpLocks/>
          </p:cNvCxnSpPr>
          <p:nvPr/>
        </p:nvCxnSpPr>
        <p:spPr>
          <a:xfrm>
            <a:off x="4727864" y="342900"/>
            <a:ext cx="0" cy="452091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8" name="Title 1">
            <a:extLst>
              <a:ext uri="{FF2B5EF4-FFF2-40B4-BE49-F238E27FC236}">
                <a16:creationId xmlns:a16="http://schemas.microsoft.com/office/drawing/2014/main" id="{0D968C00-1CD5-6B38-3D08-984CF4573E7C}"/>
              </a:ext>
            </a:extLst>
          </p:cNvPr>
          <p:cNvSpPr txBox="1">
            <a:spLocks/>
          </p:cNvSpPr>
          <p:nvPr/>
        </p:nvSpPr>
        <p:spPr>
          <a:xfrm>
            <a:off x="661064" y="5383361"/>
            <a:ext cx="3334503" cy="1090134"/>
          </a:xfrm>
          <a:prstGeom prst="rect">
            <a:avLst/>
          </a:prstGeom>
        </p:spPr>
        <p:txBody>
          <a:bodyPr anchor="t"/>
          <a:lstStyle>
            <a:lvl1pPr algn="ctr" defTabSz="914400" rtl="0" eaLnBrk="1" latinLnBrk="0" hangingPunct="1">
              <a:lnSpc>
                <a:spcPct val="90000"/>
              </a:lnSpc>
              <a:spcBef>
                <a:spcPct val="0"/>
              </a:spcBef>
              <a:buNone/>
              <a:defRPr sz="6000" b="1" kern="1200">
                <a:solidFill>
                  <a:schemeClr val="bg1"/>
                </a:solidFill>
                <a:latin typeface="Roboto" panose="02000000000000000000" pitchFamily="2" charset="0"/>
                <a:ea typeface="Roboto" panose="02000000000000000000" pitchFamily="2" charset="0"/>
                <a:cs typeface="+mj-cs"/>
              </a:defRPr>
            </a:lvl1pPr>
          </a:lstStyle>
          <a:p>
            <a:r>
              <a:rPr lang="en-US" sz="2000" b="0" dirty="0">
                <a:latin typeface="Calibri" panose="020F0502020204030204" pitchFamily="34" charset="0"/>
                <a:ea typeface="Calibri" panose="020F0502020204030204" pitchFamily="34" charset="0"/>
                <a:cs typeface="Calibri" panose="020F0502020204030204" pitchFamily="34" charset="0"/>
              </a:rPr>
              <a:t>Nihila Anthonypillai                            Manager of Technical Services anthonypillai@agatlabs.com</a:t>
            </a:r>
            <a:endParaRPr lang="en-CA"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8728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7E094-9697-7288-5DDD-E8BC12FF2F60}"/>
              </a:ext>
            </a:extLst>
          </p:cNvPr>
          <p:cNvSpPr>
            <a:spLocks noGrp="1"/>
          </p:cNvSpPr>
          <p:nvPr>
            <p:ph type="title"/>
          </p:nvPr>
        </p:nvSpPr>
        <p:spPr/>
        <p:txBody>
          <a:bodyPr>
            <a:normAutofit/>
          </a:bodyPr>
          <a:lstStyle/>
          <a:p>
            <a:r>
              <a:rPr lang="en-US" sz="2700" dirty="0"/>
              <a:t>References</a:t>
            </a:r>
            <a:endParaRPr lang="en-CA" sz="2700" dirty="0"/>
          </a:p>
        </p:txBody>
      </p:sp>
      <p:sp>
        <p:nvSpPr>
          <p:cNvPr id="3" name="Content Placeholder 2">
            <a:extLst>
              <a:ext uri="{FF2B5EF4-FFF2-40B4-BE49-F238E27FC236}">
                <a16:creationId xmlns:a16="http://schemas.microsoft.com/office/drawing/2014/main" id="{BD95088E-D57A-DDF7-0B84-E204DE87A575}"/>
              </a:ext>
            </a:extLst>
          </p:cNvPr>
          <p:cNvSpPr>
            <a:spLocks noGrp="1"/>
          </p:cNvSpPr>
          <p:nvPr>
            <p:ph idx="1"/>
          </p:nvPr>
        </p:nvSpPr>
        <p:spPr>
          <a:xfrm>
            <a:off x="406543" y="1537422"/>
            <a:ext cx="10646890" cy="4104842"/>
          </a:xfrm>
        </p:spPr>
        <p:txBody>
          <a:bodyPr/>
          <a:lstStyle/>
          <a:p>
            <a:pPr marL="457200" indent="-457200">
              <a:buFont typeface="+mj-lt"/>
              <a:buAutoNum type="arabicPeriod"/>
            </a:pPr>
            <a:r>
              <a:rPr lang="en-US" sz="1600" dirty="0"/>
              <a:t>Protocol for Analytical Methods Used in the Assessment of Properties under Part XV.1 of the Environmental Protection Act and Excess Soil Quality, MECP, </a:t>
            </a:r>
            <a:r>
              <a:rPr lang="nn-NO" sz="1600" dirty="0"/>
              <a:t>(O. Reg 153/04, O. Reg. 406/19) Version 3.1 – February 19, 2021</a:t>
            </a:r>
          </a:p>
          <a:p>
            <a:pPr marL="457200" indent="-457200">
              <a:buFont typeface="+mj-lt"/>
              <a:buAutoNum type="arabicPeriod"/>
            </a:pPr>
            <a:r>
              <a:rPr lang="nn-NO" sz="1600" dirty="0"/>
              <a:t>CCME Guidance Manual for Environmental Site Characterization in Support of Environmental and Human Health Risk Assessment, Volume 4 Analytical Methods, </a:t>
            </a:r>
            <a:r>
              <a:rPr lang="en-CA" sz="1600" dirty="0"/>
              <a:t>PN1557 ISBN 978-1-77202-032-8 PDF</a:t>
            </a:r>
          </a:p>
          <a:p>
            <a:pPr marL="457200" indent="-457200">
              <a:buFont typeface="+mj-lt"/>
              <a:buAutoNum type="arabicPeriod"/>
            </a:pPr>
            <a:r>
              <a:rPr lang="en-US" sz="1600" dirty="0"/>
              <a:t>RULES FOR SOIL MANAGEMENT AND EXCESS SOIL QUALITY STANDARDS, </a:t>
            </a:r>
            <a:r>
              <a:rPr lang="en-CA" sz="1600" dirty="0"/>
              <a:t>23 DECEMBER 2022</a:t>
            </a:r>
          </a:p>
          <a:p>
            <a:pPr marL="457200" indent="-457200">
              <a:buFont typeface="+mj-lt"/>
              <a:buAutoNum type="arabicPeriod"/>
            </a:pPr>
            <a:r>
              <a:rPr lang="en-US" sz="1600" dirty="0"/>
              <a:t>AGAT SOP QC-1301 Estimation of Measurement Uncertainty, Revision # 009, May 11, 2023</a:t>
            </a:r>
          </a:p>
          <a:p>
            <a:pPr marL="457200" indent="-457200">
              <a:buFont typeface="+mj-lt"/>
              <a:buAutoNum type="arabicPeriod"/>
            </a:pPr>
            <a:r>
              <a:rPr lang="en-US" sz="1600" dirty="0"/>
              <a:t>AGAT SOP QC-3108 Implementation &amp; Use of Control Charts, Revision # 003, April 18, 2023</a:t>
            </a:r>
          </a:p>
          <a:p>
            <a:pPr marL="457200" indent="-457200">
              <a:buFont typeface="+mj-lt"/>
              <a:buAutoNum type="arabicPeriod"/>
            </a:pPr>
            <a:r>
              <a:rPr lang="en-US" sz="1600" dirty="0"/>
              <a:t>AGAT SOP QA-3034 AGAT Corporate QC Limits – Environmental Division, June 13, 2024</a:t>
            </a:r>
          </a:p>
          <a:p>
            <a:pPr marL="457200" indent="-457200">
              <a:buFont typeface="+mj-lt"/>
              <a:buAutoNum type="arabicPeriod"/>
            </a:pPr>
            <a:r>
              <a:rPr lang="en-US" sz="1600" dirty="0"/>
              <a:t>STATVIS - </a:t>
            </a:r>
            <a:r>
              <a:rPr lang="en-US" sz="1600" dirty="0">
                <a:solidFill>
                  <a:srgbClr val="000099"/>
                </a:solidFill>
                <a:hlinkClick r:id="rId3">
                  <a:extLst>
                    <a:ext uri="{A12FA001-AC4F-418D-AE19-62706E023703}">
                      <ahyp:hlinkClr xmlns:ahyp="http://schemas.microsoft.com/office/drawing/2018/hyperlinkcolor" val="tx"/>
                    </a:ext>
                  </a:extLst>
                </a:hlinkClick>
              </a:rPr>
              <a:t>https://www.statvis.com/company/</a:t>
            </a:r>
            <a:endParaRPr lang="en-US" sz="1600" dirty="0">
              <a:solidFill>
                <a:srgbClr val="000099"/>
              </a:solidFill>
            </a:endParaRPr>
          </a:p>
          <a:p>
            <a:pPr marL="457200" indent="-457200">
              <a:buFont typeface="+mj-lt"/>
              <a:buAutoNum type="arabicPeriod"/>
            </a:pPr>
            <a:endParaRPr lang="en-CA" sz="1600" dirty="0"/>
          </a:p>
          <a:p>
            <a:pPr marL="457200" indent="-457200">
              <a:buFont typeface="+mj-lt"/>
              <a:buAutoNum type="arabicPeriod"/>
            </a:pPr>
            <a:endParaRPr lang="nn-NO" dirty="0"/>
          </a:p>
          <a:p>
            <a:endParaRPr lang="en-CA" dirty="0"/>
          </a:p>
        </p:txBody>
      </p:sp>
    </p:spTree>
    <p:extLst>
      <p:ext uri="{BB962C8B-B14F-4D97-AF65-F5344CB8AC3E}">
        <p14:creationId xmlns:p14="http://schemas.microsoft.com/office/powerpoint/2010/main" val="4818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3906C-9529-C54F-180A-483CBF9685EC}"/>
              </a:ext>
            </a:extLst>
          </p:cNvPr>
          <p:cNvSpPr>
            <a:spLocks noGrp="1"/>
          </p:cNvSpPr>
          <p:nvPr>
            <p:ph type="title"/>
          </p:nvPr>
        </p:nvSpPr>
        <p:spPr>
          <a:xfrm>
            <a:off x="489669" y="518666"/>
            <a:ext cx="10774075" cy="521915"/>
          </a:xfrm>
        </p:spPr>
        <p:txBody>
          <a:bodyPr>
            <a:normAutofit/>
          </a:bodyPr>
          <a:lstStyle/>
          <a:p>
            <a:r>
              <a:rPr lang="en-US" sz="2700" dirty="0">
                <a:solidFill>
                  <a:schemeClr val="bg1"/>
                </a:solidFill>
              </a:rPr>
              <a:t>Why QA/QC Matters to Remediation Programs?</a:t>
            </a:r>
            <a:endParaRPr lang="en-CA" sz="2700" dirty="0">
              <a:solidFill>
                <a:schemeClr val="bg1"/>
              </a:solidFill>
            </a:endParaRPr>
          </a:p>
        </p:txBody>
      </p:sp>
      <p:sp>
        <p:nvSpPr>
          <p:cNvPr id="3" name="Footer Placeholder 2">
            <a:extLst>
              <a:ext uri="{FF2B5EF4-FFF2-40B4-BE49-F238E27FC236}">
                <a16:creationId xmlns:a16="http://schemas.microsoft.com/office/drawing/2014/main" id="{FEC5E8D6-2042-7CFD-7D75-508D1CD15E8A}"/>
              </a:ext>
            </a:extLst>
          </p:cNvPr>
          <p:cNvSpPr>
            <a:spLocks noGrp="1"/>
          </p:cNvSpPr>
          <p:nvPr>
            <p:ph type="ftr" sz="quarter" idx="11"/>
          </p:nvPr>
        </p:nvSpPr>
        <p:spPr>
          <a:xfrm>
            <a:off x="335360" y="6370994"/>
            <a:ext cx="137914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7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rPr>
              <a:t>The Why?</a:t>
            </a:r>
          </a:p>
        </p:txBody>
      </p:sp>
      <p:sp>
        <p:nvSpPr>
          <p:cNvPr id="4" name="Slide Number Placeholder 3">
            <a:extLst>
              <a:ext uri="{FF2B5EF4-FFF2-40B4-BE49-F238E27FC236}">
                <a16:creationId xmlns:a16="http://schemas.microsoft.com/office/drawing/2014/main" id="{E233C73F-DD54-DF16-A784-4593C61846B7}"/>
              </a:ext>
            </a:extLst>
          </p:cNvPr>
          <p:cNvSpPr>
            <a:spLocks noGrp="1"/>
          </p:cNvSpPr>
          <p:nvPr>
            <p:ph type="sldNum" sz="quarter" idx="12"/>
          </p:nvPr>
        </p:nvSpPr>
        <p:spPr>
          <a:xfrm>
            <a:off x="11471564" y="6356350"/>
            <a:ext cx="39265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2B39D-056A-45B5-805B-411DCD3ED69C}" type="slidenum">
              <a:rPr kumimoji="0" lang="en-CA" sz="700" b="0" i="0" u="none" strike="noStrike" kern="1200" cap="none" spc="0" normalizeH="0" baseline="0" noProof="0" smtClean="0">
                <a:ln>
                  <a:noFill/>
                </a:ln>
                <a:solidFill>
                  <a:srgbClr val="F2F2F2"/>
                </a:solidFill>
                <a:effectLst/>
                <a:uLnTx/>
                <a:uFillTx/>
                <a:latin typeface="Roboto" panose="020000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700" b="0" i="0" u="none" strike="noStrike" kern="1200" cap="none" spc="0" normalizeH="0" baseline="0" noProof="0" dirty="0">
              <a:ln>
                <a:noFill/>
              </a:ln>
              <a:solidFill>
                <a:srgbClr val="F2F2F2"/>
              </a:solidFill>
              <a:effectLst/>
              <a:uLnTx/>
              <a:uFillTx/>
              <a:latin typeface="Roboto" panose="02000000000000000000" pitchFamily="2" charset="0"/>
              <a:ea typeface="Roboto" panose="02000000000000000000" pitchFamily="2" charset="0"/>
              <a:cs typeface="+mn-cs"/>
            </a:endParaRPr>
          </a:p>
        </p:txBody>
      </p:sp>
      <p:sp>
        <p:nvSpPr>
          <p:cNvPr id="5" name="Content Placeholder 4">
            <a:extLst>
              <a:ext uri="{FF2B5EF4-FFF2-40B4-BE49-F238E27FC236}">
                <a16:creationId xmlns:a16="http://schemas.microsoft.com/office/drawing/2014/main" id="{BAEAAE46-1D32-764F-CC50-EA81D495649F}"/>
              </a:ext>
            </a:extLst>
          </p:cNvPr>
          <p:cNvSpPr>
            <a:spLocks noGrp="1"/>
          </p:cNvSpPr>
          <p:nvPr>
            <p:ph idx="14"/>
          </p:nvPr>
        </p:nvSpPr>
        <p:spPr>
          <a:xfrm>
            <a:off x="489669" y="1640147"/>
            <a:ext cx="5174282" cy="4313844"/>
          </a:xfrm>
          <a:solidFill>
            <a:schemeClr val="bg1">
              <a:lumMod val="10000"/>
              <a:lumOff val="90000"/>
            </a:schemeClr>
          </a:solidFill>
          <a:ln w="38100">
            <a:solidFill>
              <a:schemeClr val="accent1"/>
            </a:solidFill>
          </a:ln>
        </p:spPr>
        <p:txBody>
          <a:bodyPr/>
          <a:lstStyle/>
          <a:p>
            <a:r>
              <a:rPr lang="en-US" dirty="0">
                <a:solidFill>
                  <a:schemeClr val="bg1"/>
                </a:solidFill>
              </a:rPr>
              <a:t>Adds </a:t>
            </a:r>
            <a:r>
              <a:rPr lang="en-US" dirty="0">
                <a:solidFill>
                  <a:schemeClr val="bg1"/>
                </a:solidFill>
                <a:highlight>
                  <a:srgbClr val="FFFF00"/>
                </a:highlight>
              </a:rPr>
              <a:t>measurable standard of quality </a:t>
            </a:r>
            <a:r>
              <a:rPr lang="en-US" dirty="0">
                <a:solidFill>
                  <a:schemeClr val="bg1"/>
                </a:solidFill>
              </a:rPr>
              <a:t>to sample data on which all decisions are made</a:t>
            </a:r>
          </a:p>
          <a:p>
            <a:r>
              <a:rPr lang="en-US" dirty="0">
                <a:solidFill>
                  <a:schemeClr val="bg1"/>
                </a:solidFill>
              </a:rPr>
              <a:t>To establish a </a:t>
            </a:r>
            <a:r>
              <a:rPr lang="en-US" dirty="0">
                <a:solidFill>
                  <a:schemeClr val="bg1"/>
                </a:solidFill>
                <a:highlight>
                  <a:srgbClr val="FFFF00"/>
                </a:highlight>
              </a:rPr>
              <a:t>Data Quality Objective(DQO) </a:t>
            </a:r>
            <a:r>
              <a:rPr lang="en-US" dirty="0">
                <a:solidFill>
                  <a:schemeClr val="bg1"/>
                </a:solidFill>
              </a:rPr>
              <a:t>appropriate for the remediation program that satisfies regulatory obligations</a:t>
            </a:r>
          </a:p>
          <a:p>
            <a:r>
              <a:rPr lang="en-US" dirty="0">
                <a:solidFill>
                  <a:schemeClr val="bg1"/>
                </a:solidFill>
              </a:rPr>
              <a:t>Monitors field </a:t>
            </a:r>
            <a:r>
              <a:rPr lang="en-US" dirty="0">
                <a:solidFill>
                  <a:schemeClr val="bg1"/>
                </a:solidFill>
                <a:highlight>
                  <a:srgbClr val="FFFF00"/>
                </a:highlight>
              </a:rPr>
              <a:t>sampling performance </a:t>
            </a:r>
            <a:r>
              <a:rPr lang="en-US" dirty="0">
                <a:solidFill>
                  <a:schemeClr val="bg1"/>
                </a:solidFill>
              </a:rPr>
              <a:t>to ensure sample collected is representative of site conditions </a:t>
            </a:r>
          </a:p>
          <a:p>
            <a:endParaRPr lang="en-US" dirty="0"/>
          </a:p>
          <a:p>
            <a:endParaRPr lang="en-US" dirty="0"/>
          </a:p>
          <a:p>
            <a:endParaRPr lang="en-US" dirty="0"/>
          </a:p>
          <a:p>
            <a:r>
              <a:rPr lang="en-CA" dirty="0"/>
              <a:t> </a:t>
            </a:r>
          </a:p>
        </p:txBody>
      </p:sp>
      <p:sp>
        <p:nvSpPr>
          <p:cNvPr id="6" name="Content Placeholder 5">
            <a:extLst>
              <a:ext uri="{FF2B5EF4-FFF2-40B4-BE49-F238E27FC236}">
                <a16:creationId xmlns:a16="http://schemas.microsoft.com/office/drawing/2014/main" id="{2CCB891C-D6BF-5556-48D9-A10D9E267176}"/>
              </a:ext>
            </a:extLst>
          </p:cNvPr>
          <p:cNvSpPr>
            <a:spLocks noGrp="1"/>
          </p:cNvSpPr>
          <p:nvPr>
            <p:ph idx="15"/>
          </p:nvPr>
        </p:nvSpPr>
        <p:spPr>
          <a:xfrm>
            <a:off x="6089461" y="1640147"/>
            <a:ext cx="5612869" cy="4313844"/>
          </a:xfrm>
          <a:solidFill>
            <a:schemeClr val="bg1">
              <a:lumMod val="10000"/>
              <a:lumOff val="90000"/>
            </a:schemeClr>
          </a:solidFill>
          <a:ln w="38100">
            <a:solidFill>
              <a:schemeClr val="accent1"/>
            </a:solidFill>
          </a:ln>
        </p:spPr>
        <p:txBody>
          <a:bodyPr/>
          <a:lstStyle/>
          <a:p>
            <a:r>
              <a:rPr lang="en-US" dirty="0">
                <a:solidFill>
                  <a:schemeClr val="bg1"/>
                </a:solidFill>
              </a:rPr>
              <a:t>Supports </a:t>
            </a:r>
            <a:r>
              <a:rPr lang="en-US" dirty="0">
                <a:solidFill>
                  <a:schemeClr val="bg1"/>
                </a:solidFill>
                <a:highlight>
                  <a:srgbClr val="FFFF00"/>
                </a:highlight>
              </a:rPr>
              <a:t>all phases of  Remediation </a:t>
            </a:r>
            <a:r>
              <a:rPr lang="en-US" dirty="0">
                <a:solidFill>
                  <a:schemeClr val="bg1"/>
                </a:solidFill>
              </a:rPr>
              <a:t>Program starting with treatability study or pilot-scale testing, selection of  remediation technology, effectiveness of treatment, mitigation of off-site impacts &amp; continuous monitoring</a:t>
            </a:r>
          </a:p>
          <a:p>
            <a:r>
              <a:rPr lang="en-US" dirty="0">
                <a:solidFill>
                  <a:schemeClr val="bg1"/>
                </a:solidFill>
                <a:highlight>
                  <a:srgbClr val="FFFF00"/>
                </a:highlight>
              </a:rPr>
              <a:t>Avoids costly delays </a:t>
            </a:r>
            <a:r>
              <a:rPr lang="en-US" dirty="0">
                <a:solidFill>
                  <a:schemeClr val="bg1"/>
                </a:solidFill>
              </a:rPr>
              <a:t>from inappropriate or ineffective treatment choices based on “ bad data”</a:t>
            </a:r>
          </a:p>
          <a:p>
            <a:r>
              <a:rPr lang="en-US" dirty="0">
                <a:solidFill>
                  <a:schemeClr val="bg1"/>
                </a:solidFill>
              </a:rPr>
              <a:t>Reduces data uncertainty for </a:t>
            </a:r>
            <a:r>
              <a:rPr lang="en-US" dirty="0">
                <a:solidFill>
                  <a:schemeClr val="bg1"/>
                </a:solidFill>
                <a:highlight>
                  <a:srgbClr val="FFFF00"/>
                </a:highlight>
              </a:rPr>
              <a:t>defensible decision </a:t>
            </a:r>
            <a:r>
              <a:rPr lang="en-US" dirty="0">
                <a:solidFill>
                  <a:schemeClr val="bg1"/>
                </a:solidFill>
              </a:rPr>
              <a:t>making</a:t>
            </a:r>
          </a:p>
          <a:p>
            <a:endParaRPr lang="en-CA" dirty="0"/>
          </a:p>
        </p:txBody>
      </p:sp>
      <p:sp>
        <p:nvSpPr>
          <p:cNvPr id="9" name="Slide Number Placeholder 3">
            <a:extLst>
              <a:ext uri="{FF2B5EF4-FFF2-40B4-BE49-F238E27FC236}">
                <a16:creationId xmlns:a16="http://schemas.microsoft.com/office/drawing/2014/main" id="{4DB3EAE8-CDC2-F3C6-24EF-1C9675B11819}"/>
              </a:ext>
            </a:extLst>
          </p:cNvPr>
          <p:cNvSpPr txBox="1">
            <a:spLocks/>
          </p:cNvSpPr>
          <p:nvPr/>
        </p:nvSpPr>
        <p:spPr>
          <a:xfrm>
            <a:off x="9113440" y="6356350"/>
            <a:ext cx="2743200" cy="365125"/>
          </a:xfrm>
          <a:prstGeom prst="rect">
            <a:avLst/>
          </a:prstGeom>
        </p:spPr>
        <p:txBody>
          <a:bodyPr vert="horz" lIns="91440" tIns="45720" rIns="91440" bIns="45720" rtlCol="0" anchor="t"/>
          <a:lstStyle>
            <a:defPPr>
              <a:defRPr lang="en-US"/>
            </a:defPPr>
            <a:lvl1pPr marL="0" algn="r" defTabSz="914400" rtl="0" eaLnBrk="1" latinLnBrk="0" hangingPunct="1">
              <a:defRPr sz="700" kern="1200">
                <a:solidFill>
                  <a:schemeClr val="tx2"/>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362B39D-056A-45B5-805B-411DCD3ED69C}" type="slidenum">
              <a:rPr lang="en-CA" smtClean="0">
                <a:solidFill>
                  <a:srgbClr val="F2F2F2"/>
                </a:solidFill>
              </a:rPr>
              <a:pPr>
                <a:defRPr/>
              </a:pPr>
              <a:t>3</a:t>
            </a:fld>
            <a:endParaRPr lang="en-CA" dirty="0">
              <a:solidFill>
                <a:srgbClr val="F2F2F2"/>
              </a:solidFill>
            </a:endParaRPr>
          </a:p>
        </p:txBody>
      </p:sp>
      <p:sp>
        <p:nvSpPr>
          <p:cNvPr id="10" name="Slide Number Placeholder 2">
            <a:extLst>
              <a:ext uri="{FF2B5EF4-FFF2-40B4-BE49-F238E27FC236}">
                <a16:creationId xmlns:a16="http://schemas.microsoft.com/office/drawing/2014/main" id="{9A02DC79-F423-1C75-9535-029CB22B89BF}"/>
              </a:ext>
            </a:extLst>
          </p:cNvPr>
          <p:cNvSpPr txBox="1">
            <a:spLocks/>
          </p:cNvSpPr>
          <p:nvPr/>
        </p:nvSpPr>
        <p:spPr>
          <a:xfrm>
            <a:off x="9128600" y="6363855"/>
            <a:ext cx="2743200" cy="365125"/>
          </a:xfrm>
          <a:prstGeom prst="rect">
            <a:avLst/>
          </a:prstGeom>
        </p:spPr>
        <p:txBody>
          <a:bodyPr vert="horz" lIns="91440" tIns="45720" rIns="91440" bIns="45720" rtlCol="0" anchor="t"/>
          <a:lstStyle>
            <a:defPPr>
              <a:defRPr lang="en-US"/>
            </a:defPPr>
            <a:lvl1pPr marL="0" algn="r" defTabSz="914400" rtl="0" eaLnBrk="1" latinLnBrk="0" hangingPunct="1">
              <a:defRPr sz="700" kern="1200">
                <a:solidFill>
                  <a:schemeClr val="tx2"/>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62B39D-056A-45B5-805B-411DCD3ED69C}" type="slidenum">
              <a:rPr kumimoji="0" lang="en-CA" sz="700" b="0" i="0" u="none" strike="noStrike" kern="1200" cap="none" spc="0" normalizeH="0" baseline="0" noProof="0" smtClean="0">
                <a:ln>
                  <a:noFill/>
                </a:ln>
                <a:solidFill>
                  <a:srgbClr val="3C3C3C"/>
                </a:solidFill>
                <a:effectLst/>
                <a:uLnTx/>
                <a:uFillTx/>
                <a:latin typeface="Roboto" panose="020000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700" b="0" i="0" u="none" strike="noStrike" kern="1200" cap="none" spc="0" normalizeH="0" baseline="0" noProof="0" dirty="0">
              <a:ln>
                <a:noFill/>
              </a:ln>
              <a:solidFill>
                <a:srgbClr val="3C3C3C"/>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14452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3906C-9529-C54F-180A-483CBF9685EC}"/>
              </a:ext>
            </a:extLst>
          </p:cNvPr>
          <p:cNvSpPr>
            <a:spLocks noGrp="1"/>
          </p:cNvSpPr>
          <p:nvPr>
            <p:ph type="title"/>
          </p:nvPr>
        </p:nvSpPr>
        <p:spPr>
          <a:xfrm>
            <a:off x="489669" y="518666"/>
            <a:ext cx="10430617" cy="521915"/>
          </a:xfrm>
        </p:spPr>
        <p:txBody>
          <a:bodyPr>
            <a:normAutofit/>
          </a:bodyPr>
          <a:lstStyle/>
          <a:p>
            <a:r>
              <a:rPr lang="en-US" sz="2700" dirty="0"/>
              <a:t>Defining Analytical Data Quality </a:t>
            </a:r>
            <a:r>
              <a:rPr lang="en-US" dirty="0"/>
              <a:t>– </a:t>
            </a:r>
            <a:r>
              <a:rPr lang="en-US" sz="2700" dirty="0">
                <a:solidFill>
                  <a:schemeClr val="accent1"/>
                </a:solidFill>
              </a:rPr>
              <a:t>Accuracy Versus Precision</a:t>
            </a:r>
            <a:endParaRPr lang="en-CA" sz="2700" dirty="0">
              <a:solidFill>
                <a:schemeClr val="accent1"/>
              </a:solidFill>
            </a:endParaRPr>
          </a:p>
        </p:txBody>
      </p:sp>
      <p:sp>
        <p:nvSpPr>
          <p:cNvPr id="3" name="Footer Placeholder 2">
            <a:extLst>
              <a:ext uri="{FF2B5EF4-FFF2-40B4-BE49-F238E27FC236}">
                <a16:creationId xmlns:a16="http://schemas.microsoft.com/office/drawing/2014/main" id="{FEC5E8D6-2042-7CFD-7D75-508D1CD15E8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2F2F2"/>
                </a:solidFill>
                <a:effectLst/>
                <a:uLnTx/>
                <a:uFillTx/>
                <a:latin typeface="Roboto" panose="02000000000000000000" pitchFamily="2" charset="0"/>
                <a:ea typeface="Roboto" panose="02000000000000000000" pitchFamily="2" charset="0"/>
                <a:cs typeface="+mn-cs"/>
              </a:rPr>
              <a:t>Data Quality</a:t>
            </a:r>
            <a:endParaRPr kumimoji="0" lang="en-CA" sz="700" b="0" i="0" u="none" strike="noStrike" kern="1200" cap="none" spc="0" normalizeH="0" baseline="0" noProof="0" dirty="0">
              <a:ln>
                <a:noFill/>
              </a:ln>
              <a:solidFill>
                <a:srgbClr val="F2F2F2"/>
              </a:solidFill>
              <a:effectLst/>
              <a:uLnTx/>
              <a:uFillTx/>
              <a:latin typeface="Roboto" panose="02000000000000000000" pitchFamily="2" charset="0"/>
              <a:ea typeface="Roboto" panose="02000000000000000000" pitchFamily="2" charset="0"/>
              <a:cs typeface="+mn-cs"/>
            </a:endParaRPr>
          </a:p>
        </p:txBody>
      </p:sp>
      <p:sp>
        <p:nvSpPr>
          <p:cNvPr id="4" name="Slide Number Placeholder 3">
            <a:extLst>
              <a:ext uri="{FF2B5EF4-FFF2-40B4-BE49-F238E27FC236}">
                <a16:creationId xmlns:a16="http://schemas.microsoft.com/office/drawing/2014/main" id="{E233C73F-DD54-DF16-A784-4593C61846B7}"/>
              </a:ext>
            </a:extLst>
          </p:cNvPr>
          <p:cNvSpPr>
            <a:spLocks noGrp="1"/>
          </p:cNvSpPr>
          <p:nvPr>
            <p:ph type="sldNum" sz="quarter" idx="12"/>
          </p:nvPr>
        </p:nvSpPr>
        <p:spPr>
          <a:xfrm>
            <a:off x="911344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2B39D-056A-45B5-805B-411DCD3ED69C}" type="slidenum">
              <a:rPr kumimoji="0" lang="en-CA" sz="700" b="0" i="0" u="none" strike="noStrike" kern="1200" cap="none" spc="0" normalizeH="0" baseline="0" noProof="0" smtClean="0">
                <a:ln>
                  <a:noFill/>
                </a:ln>
                <a:solidFill>
                  <a:srgbClr val="F2F2F2"/>
                </a:solidFill>
                <a:effectLst/>
                <a:uLnTx/>
                <a:uFillTx/>
                <a:latin typeface="Roboto" panose="020000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700" b="0" i="0" u="none" strike="noStrike" kern="1200" cap="none" spc="0" normalizeH="0" baseline="0" noProof="0" dirty="0">
              <a:ln>
                <a:noFill/>
              </a:ln>
              <a:solidFill>
                <a:srgbClr val="F2F2F2"/>
              </a:solidFill>
              <a:effectLst/>
              <a:uLnTx/>
              <a:uFillTx/>
              <a:latin typeface="Roboto" panose="02000000000000000000" pitchFamily="2" charset="0"/>
              <a:ea typeface="Roboto" panose="02000000000000000000" pitchFamily="2" charset="0"/>
              <a:cs typeface="+mn-cs"/>
            </a:endParaRPr>
          </a:p>
        </p:txBody>
      </p:sp>
      <p:grpSp>
        <p:nvGrpSpPr>
          <p:cNvPr id="7" name="Group 18">
            <a:extLst>
              <a:ext uri="{FF2B5EF4-FFF2-40B4-BE49-F238E27FC236}">
                <a16:creationId xmlns:a16="http://schemas.microsoft.com/office/drawing/2014/main" id="{3AC11ECE-39B0-5BBF-CA46-18CC114D6037}"/>
              </a:ext>
            </a:extLst>
          </p:cNvPr>
          <p:cNvGrpSpPr>
            <a:grpSpLocks/>
          </p:cNvGrpSpPr>
          <p:nvPr/>
        </p:nvGrpSpPr>
        <p:grpSpPr bwMode="auto">
          <a:xfrm>
            <a:off x="610806" y="2321802"/>
            <a:ext cx="10471403" cy="2989607"/>
            <a:chOff x="228600" y="3733800"/>
            <a:chExt cx="8479808" cy="2307359"/>
          </a:xfrm>
        </p:grpSpPr>
        <p:pic>
          <p:nvPicPr>
            <p:cNvPr id="8" name="Picture 13" descr="UnderstandingQuality_print">
              <a:extLst>
                <a:ext uri="{FF2B5EF4-FFF2-40B4-BE49-F238E27FC236}">
                  <a16:creationId xmlns:a16="http://schemas.microsoft.com/office/drawing/2014/main" id="{932F0665-0D5A-7458-F716-13A83A53BF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446" t="64482" r="81049" b="25583"/>
            <a:stretch>
              <a:fillRect/>
            </a:stretch>
          </p:blipFill>
          <p:spPr bwMode="auto">
            <a:xfrm>
              <a:off x="2438400" y="3733800"/>
              <a:ext cx="1878672" cy="178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UnderstandingQuality_print">
              <a:extLst>
                <a:ext uri="{FF2B5EF4-FFF2-40B4-BE49-F238E27FC236}">
                  <a16:creationId xmlns:a16="http://schemas.microsoft.com/office/drawing/2014/main" id="{8B1089CE-E54F-423B-66BF-B3D624F9FB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446" t="79134" r="81046" b="10593"/>
            <a:stretch>
              <a:fillRect/>
            </a:stretch>
          </p:blipFill>
          <p:spPr bwMode="auto">
            <a:xfrm>
              <a:off x="6848887" y="3733800"/>
              <a:ext cx="185952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UnderstandingQuality_print">
              <a:extLst>
                <a:ext uri="{FF2B5EF4-FFF2-40B4-BE49-F238E27FC236}">
                  <a16:creationId xmlns:a16="http://schemas.microsoft.com/office/drawing/2014/main" id="{C0D7C449-64BA-AE89-9AF0-4F330F1D83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368" t="34126" r="81230" b="55518"/>
            <a:stretch>
              <a:fillRect/>
            </a:stretch>
          </p:blipFill>
          <p:spPr bwMode="auto">
            <a:xfrm>
              <a:off x="228600" y="37338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UnderstandingQuality_print">
              <a:extLst>
                <a:ext uri="{FF2B5EF4-FFF2-40B4-BE49-F238E27FC236}">
                  <a16:creationId xmlns:a16="http://schemas.microsoft.com/office/drawing/2014/main" id="{6B8246DE-C903-20D1-D3CC-9A548F493C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446" t="49158" r="81438" b="40704"/>
            <a:stretch>
              <a:fillRect/>
            </a:stretch>
          </p:blipFill>
          <p:spPr bwMode="auto">
            <a:xfrm>
              <a:off x="4640341" y="3733800"/>
              <a:ext cx="1809363" cy="180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a:extLst>
                <a:ext uri="{FF2B5EF4-FFF2-40B4-BE49-F238E27FC236}">
                  <a16:creationId xmlns:a16="http://schemas.microsoft.com/office/drawing/2014/main" id="{801DB238-2B8B-6292-9761-BD2497FFA5EC}"/>
                </a:ext>
              </a:extLst>
            </p:cNvPr>
            <p:cNvSpPr>
              <a:spLocks noChangeArrowheads="1"/>
            </p:cNvSpPr>
            <p:nvPr/>
          </p:nvSpPr>
          <p:spPr bwMode="auto">
            <a:xfrm>
              <a:off x="4801045" y="5563482"/>
              <a:ext cx="1524148" cy="477677"/>
            </a:xfrm>
            <a:prstGeom prst="rect">
              <a:avLst/>
            </a:prstGeom>
            <a:noFill/>
            <a:ln w="9525">
              <a:noFill/>
              <a:miter lim="800000"/>
              <a:headEnd/>
              <a:tailEnd/>
            </a:ln>
          </p:spPr>
          <p:txBody>
            <a:bodyPr lIns="64291" tIns="32146" rIns="64291" bIns="32146">
              <a:spAutoFit/>
            </a:bodyPr>
            <a:lstStyle/>
            <a:p>
              <a:pPr marL="0" marR="0" lvl="0" indent="0" algn="ctr" defTabSz="914353"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B9BD5">
                      <a:lumMod val="50000"/>
                    </a:srgbClr>
                  </a:solidFill>
                  <a:effectLst/>
                  <a:uLnTx/>
                  <a:uFillTx/>
                  <a:latin typeface="Franklin Gothic Book" pitchFamily="34" charset="0"/>
                </a:rPr>
                <a:t>Precise</a:t>
              </a:r>
              <a:r>
                <a:rPr kumimoji="0" lang="en-US" sz="1800" b="0" i="0" u="none" strike="noStrike" kern="0" cap="none" spc="0" normalizeH="0" baseline="0" noProof="0" dirty="0">
                  <a:ln>
                    <a:noFill/>
                  </a:ln>
                  <a:solidFill>
                    <a:srgbClr val="E7E6E6"/>
                  </a:solidFill>
                  <a:effectLst/>
                  <a:uLnTx/>
                  <a:uFillTx/>
                  <a:latin typeface="Franklin Gothic Book" pitchFamily="34" charset="0"/>
                </a:rPr>
                <a:t> </a:t>
              </a:r>
              <a:r>
                <a:rPr kumimoji="0" lang="en-US" sz="1800" b="0" i="0" u="none" strike="noStrike" kern="0" cap="none" spc="0" normalizeH="0" baseline="0" noProof="0" dirty="0">
                  <a:ln>
                    <a:noFill/>
                  </a:ln>
                  <a:solidFill>
                    <a:srgbClr val="E7E6E6">
                      <a:lumMod val="50000"/>
                    </a:srgbClr>
                  </a:solidFill>
                  <a:effectLst/>
                  <a:uLnTx/>
                  <a:uFillTx/>
                  <a:latin typeface="Franklin Gothic Book" pitchFamily="34" charset="0"/>
                </a:rPr>
                <a:t>but not Accurate</a:t>
              </a:r>
            </a:p>
          </p:txBody>
        </p:sp>
        <p:sp>
          <p:nvSpPr>
            <p:cNvPr id="13" name="Rectangle 4">
              <a:extLst>
                <a:ext uri="{FF2B5EF4-FFF2-40B4-BE49-F238E27FC236}">
                  <a16:creationId xmlns:a16="http://schemas.microsoft.com/office/drawing/2014/main" id="{34B5A340-EC5A-C076-9A63-B9C69A8F02E3}"/>
                </a:ext>
              </a:extLst>
            </p:cNvPr>
            <p:cNvSpPr>
              <a:spLocks noChangeArrowheads="1"/>
            </p:cNvSpPr>
            <p:nvPr/>
          </p:nvSpPr>
          <p:spPr bwMode="auto">
            <a:xfrm>
              <a:off x="7009329" y="5563482"/>
              <a:ext cx="1525880" cy="477677"/>
            </a:xfrm>
            <a:prstGeom prst="rect">
              <a:avLst/>
            </a:prstGeom>
            <a:noFill/>
            <a:ln w="9525">
              <a:noFill/>
              <a:miter lim="800000"/>
              <a:headEnd/>
              <a:tailEnd/>
            </a:ln>
          </p:spPr>
          <p:txBody>
            <a:bodyPr lIns="64291" tIns="32146" rIns="64291" bIns="32146">
              <a:spAutoFit/>
            </a:bodyPr>
            <a:lstStyle/>
            <a:p>
              <a:pPr marL="0" marR="0" lvl="0" indent="0" algn="ctr" defTabSz="914353"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B9BD5">
                      <a:lumMod val="50000"/>
                    </a:srgbClr>
                  </a:solidFill>
                  <a:effectLst/>
                  <a:uLnTx/>
                  <a:uFillTx/>
                  <a:latin typeface="Franklin Gothic Book" pitchFamily="34" charset="0"/>
                </a:rPr>
                <a:t>Accurate</a:t>
              </a:r>
              <a:r>
                <a:rPr kumimoji="0" lang="en-US" sz="1800" b="0" i="0" u="none" strike="noStrike" kern="0" cap="none" spc="0" normalizeH="0" baseline="0" noProof="0" dirty="0">
                  <a:ln>
                    <a:noFill/>
                  </a:ln>
                  <a:solidFill>
                    <a:srgbClr val="E7E6E6"/>
                  </a:solidFill>
                  <a:effectLst/>
                  <a:uLnTx/>
                  <a:uFillTx/>
                  <a:latin typeface="Franklin Gothic Book" pitchFamily="34" charset="0"/>
                </a:rPr>
                <a:t> </a:t>
              </a:r>
              <a:r>
                <a:rPr kumimoji="0" lang="en-US" sz="1800" b="0" i="0" u="none" strike="noStrike" kern="0" cap="none" spc="0" normalizeH="0" baseline="0" noProof="0" dirty="0">
                  <a:ln>
                    <a:noFill/>
                  </a:ln>
                  <a:solidFill>
                    <a:srgbClr val="E7E6E6">
                      <a:lumMod val="50000"/>
                    </a:srgbClr>
                  </a:solidFill>
                  <a:effectLst/>
                  <a:uLnTx/>
                  <a:uFillTx/>
                  <a:latin typeface="Franklin Gothic Book" pitchFamily="34" charset="0"/>
                </a:rPr>
                <a:t>and</a:t>
              </a:r>
              <a:r>
                <a:rPr kumimoji="0" lang="en-US" sz="1800" b="0" i="0" u="none" strike="noStrike" kern="0" cap="none" spc="0" normalizeH="0" baseline="0" noProof="0" dirty="0">
                  <a:ln>
                    <a:noFill/>
                  </a:ln>
                  <a:solidFill>
                    <a:srgbClr val="E7E6E6"/>
                  </a:solidFill>
                  <a:effectLst/>
                  <a:uLnTx/>
                  <a:uFillTx/>
                  <a:latin typeface="Franklin Gothic Book" pitchFamily="34" charset="0"/>
                </a:rPr>
                <a:t> </a:t>
              </a:r>
              <a:r>
                <a:rPr kumimoji="0" lang="en-US" sz="1800" b="1" i="0" u="none" strike="noStrike" kern="0" cap="none" spc="0" normalizeH="0" baseline="0" noProof="0" dirty="0">
                  <a:ln>
                    <a:noFill/>
                  </a:ln>
                  <a:solidFill>
                    <a:srgbClr val="5B9BD5">
                      <a:lumMod val="50000"/>
                    </a:srgbClr>
                  </a:solidFill>
                  <a:effectLst/>
                  <a:uLnTx/>
                  <a:uFillTx/>
                  <a:latin typeface="Franklin Gothic Book" pitchFamily="34" charset="0"/>
                </a:rPr>
                <a:t>Precise</a:t>
              </a:r>
            </a:p>
          </p:txBody>
        </p:sp>
        <p:sp>
          <p:nvSpPr>
            <p:cNvPr id="14" name="Rectangle 4">
              <a:extLst>
                <a:ext uri="{FF2B5EF4-FFF2-40B4-BE49-F238E27FC236}">
                  <a16:creationId xmlns:a16="http://schemas.microsoft.com/office/drawing/2014/main" id="{53092EB7-2AB8-5F17-66FA-57A1CD1F1C3F}"/>
                </a:ext>
              </a:extLst>
            </p:cNvPr>
            <p:cNvSpPr>
              <a:spLocks noChangeArrowheads="1"/>
            </p:cNvSpPr>
            <p:nvPr/>
          </p:nvSpPr>
          <p:spPr bwMode="auto">
            <a:xfrm>
              <a:off x="2701877" y="5563482"/>
              <a:ext cx="1371734" cy="477677"/>
            </a:xfrm>
            <a:prstGeom prst="rect">
              <a:avLst/>
            </a:prstGeom>
            <a:noFill/>
            <a:ln w="9525">
              <a:noFill/>
              <a:miter lim="800000"/>
              <a:headEnd/>
              <a:tailEnd/>
            </a:ln>
          </p:spPr>
          <p:txBody>
            <a:bodyPr lIns="64291" tIns="32146" rIns="64291" bIns="32146">
              <a:spAutoFit/>
            </a:bodyPr>
            <a:lstStyle/>
            <a:p>
              <a:pPr marL="0" marR="0" lvl="0" indent="0" algn="ctr" defTabSz="914353"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B9BD5">
                      <a:lumMod val="50000"/>
                    </a:srgbClr>
                  </a:solidFill>
                  <a:effectLst/>
                  <a:uLnTx/>
                  <a:uFillTx/>
                  <a:latin typeface="Franklin Gothic Book" pitchFamily="34" charset="0"/>
                </a:rPr>
                <a:t>Accurate</a:t>
              </a:r>
              <a:r>
                <a:rPr kumimoji="0" lang="en-US" sz="1800" b="0" i="0" u="none" strike="noStrike" kern="0" cap="none" spc="0" normalizeH="0" baseline="0" noProof="0" dirty="0">
                  <a:ln>
                    <a:noFill/>
                  </a:ln>
                  <a:solidFill>
                    <a:srgbClr val="E7E6E6"/>
                  </a:solidFill>
                  <a:effectLst/>
                  <a:uLnTx/>
                  <a:uFillTx/>
                  <a:latin typeface="Franklin Gothic Book" pitchFamily="34" charset="0"/>
                </a:rPr>
                <a:t> </a:t>
              </a:r>
              <a:r>
                <a:rPr kumimoji="0" lang="en-US" sz="1800" b="0" i="0" u="none" strike="noStrike" kern="0" cap="none" spc="0" normalizeH="0" baseline="0" noProof="0" dirty="0">
                  <a:ln>
                    <a:noFill/>
                  </a:ln>
                  <a:solidFill>
                    <a:srgbClr val="E7E6E6">
                      <a:lumMod val="50000"/>
                    </a:srgbClr>
                  </a:solidFill>
                  <a:effectLst/>
                  <a:uLnTx/>
                  <a:uFillTx/>
                  <a:latin typeface="Franklin Gothic Book" pitchFamily="34" charset="0"/>
                </a:rPr>
                <a:t>but not Precise</a:t>
              </a:r>
            </a:p>
          </p:txBody>
        </p:sp>
        <p:sp>
          <p:nvSpPr>
            <p:cNvPr id="15" name="Rectangle 4">
              <a:extLst>
                <a:ext uri="{FF2B5EF4-FFF2-40B4-BE49-F238E27FC236}">
                  <a16:creationId xmlns:a16="http://schemas.microsoft.com/office/drawing/2014/main" id="{7BB34DE2-3D0E-7C77-B6D8-92C82138459E}"/>
                </a:ext>
              </a:extLst>
            </p:cNvPr>
            <p:cNvSpPr>
              <a:spLocks noChangeArrowheads="1"/>
            </p:cNvSpPr>
            <p:nvPr/>
          </p:nvSpPr>
          <p:spPr bwMode="auto">
            <a:xfrm>
              <a:off x="353704" y="5562600"/>
              <a:ext cx="1641144" cy="47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spcBef>
                  <a:spcPct val="20000"/>
                </a:spcBef>
                <a:buClr>
                  <a:srgbClr val="333333"/>
                </a:buClr>
                <a:buFont typeface="Wingdings" pitchFamily="2" charset="2"/>
                <a:buChar char="§"/>
                <a:defRPr sz="3200">
                  <a:solidFill>
                    <a:srgbClr val="333333"/>
                  </a:solidFill>
                  <a:latin typeface="Franklin Gothic Book" pitchFamily="1" charset="0"/>
                </a:defRPr>
              </a:lvl1pPr>
              <a:lvl2pPr marL="742950" indent="-285750" eaLnBrk="0" hangingPunct="0">
                <a:spcBef>
                  <a:spcPct val="20000"/>
                </a:spcBef>
                <a:buClr>
                  <a:srgbClr val="333333"/>
                </a:buClr>
                <a:buFont typeface="Franklin Gothic Book" pitchFamily="1" charset="0"/>
                <a:buChar char="▪"/>
                <a:defRPr sz="2800">
                  <a:solidFill>
                    <a:srgbClr val="333333"/>
                  </a:solidFill>
                  <a:latin typeface="Franklin Gothic Book" pitchFamily="1" charset="0"/>
                </a:defRPr>
              </a:lvl2pPr>
              <a:lvl3pPr marL="1143000" indent="-228600" eaLnBrk="0" hangingPunct="0">
                <a:spcBef>
                  <a:spcPct val="20000"/>
                </a:spcBef>
                <a:buClr>
                  <a:srgbClr val="333333"/>
                </a:buClr>
                <a:buFont typeface="Franklin Gothic Book" pitchFamily="1" charset="0"/>
                <a:buChar char="▪"/>
                <a:defRPr sz="2400">
                  <a:solidFill>
                    <a:srgbClr val="333333"/>
                  </a:solidFill>
                  <a:latin typeface="Franklin Gothic Book" pitchFamily="1" charset="0"/>
                </a:defRPr>
              </a:lvl3pPr>
              <a:lvl4pPr marL="1600200" indent="-228600" eaLnBrk="0" hangingPunct="0">
                <a:spcBef>
                  <a:spcPct val="20000"/>
                </a:spcBef>
                <a:buClr>
                  <a:srgbClr val="333333"/>
                </a:buClr>
                <a:buFont typeface="Franklin Gothic Book" pitchFamily="1" charset="0"/>
                <a:buChar char="▪"/>
                <a:defRPr sz="2000">
                  <a:solidFill>
                    <a:srgbClr val="333333"/>
                  </a:solidFill>
                  <a:latin typeface="Franklin Gothic Book" pitchFamily="1" charset="0"/>
                </a:defRPr>
              </a:lvl4pPr>
              <a:lvl5pPr marL="2057400" indent="-228600" eaLnBrk="0" hangingPunct="0">
                <a:spcBef>
                  <a:spcPct val="20000"/>
                </a:spcBef>
                <a:buClr>
                  <a:srgbClr val="333333"/>
                </a:buClr>
                <a:buFont typeface="Franklin Gothic Book" pitchFamily="1" charset="0"/>
                <a:buChar char="▪"/>
                <a:defRPr sz="2000">
                  <a:solidFill>
                    <a:srgbClr val="333333"/>
                  </a:solidFill>
                  <a:latin typeface="Franklin Gothic Book" pitchFamily="1" charset="0"/>
                </a:defRPr>
              </a:lvl5pPr>
              <a:lvl6pPr marL="2514600" indent="-228600" defTabSz="912813" eaLnBrk="0" fontAlgn="base" hangingPunct="0">
                <a:spcBef>
                  <a:spcPct val="20000"/>
                </a:spcBef>
                <a:spcAft>
                  <a:spcPct val="0"/>
                </a:spcAft>
                <a:buClr>
                  <a:srgbClr val="333333"/>
                </a:buClr>
                <a:buFont typeface="Franklin Gothic Book" pitchFamily="1" charset="0"/>
                <a:buChar char="▪"/>
                <a:defRPr sz="2000">
                  <a:solidFill>
                    <a:srgbClr val="333333"/>
                  </a:solidFill>
                  <a:latin typeface="Franklin Gothic Book" pitchFamily="1" charset="0"/>
                </a:defRPr>
              </a:lvl6pPr>
              <a:lvl7pPr marL="2971800" indent="-228600" defTabSz="912813" eaLnBrk="0" fontAlgn="base" hangingPunct="0">
                <a:spcBef>
                  <a:spcPct val="20000"/>
                </a:spcBef>
                <a:spcAft>
                  <a:spcPct val="0"/>
                </a:spcAft>
                <a:buClr>
                  <a:srgbClr val="333333"/>
                </a:buClr>
                <a:buFont typeface="Franklin Gothic Book" pitchFamily="1" charset="0"/>
                <a:buChar char="▪"/>
                <a:defRPr sz="2000">
                  <a:solidFill>
                    <a:srgbClr val="333333"/>
                  </a:solidFill>
                  <a:latin typeface="Franklin Gothic Book" pitchFamily="1" charset="0"/>
                </a:defRPr>
              </a:lvl7pPr>
              <a:lvl8pPr marL="3429000" indent="-228600" defTabSz="912813" eaLnBrk="0" fontAlgn="base" hangingPunct="0">
                <a:spcBef>
                  <a:spcPct val="20000"/>
                </a:spcBef>
                <a:spcAft>
                  <a:spcPct val="0"/>
                </a:spcAft>
                <a:buClr>
                  <a:srgbClr val="333333"/>
                </a:buClr>
                <a:buFont typeface="Franklin Gothic Book" pitchFamily="1" charset="0"/>
                <a:buChar char="▪"/>
                <a:defRPr sz="2000">
                  <a:solidFill>
                    <a:srgbClr val="333333"/>
                  </a:solidFill>
                  <a:latin typeface="Franklin Gothic Book" pitchFamily="1" charset="0"/>
                </a:defRPr>
              </a:lvl8pPr>
              <a:lvl9pPr marL="3886200" indent="-228600" defTabSz="912813" eaLnBrk="0" fontAlgn="base" hangingPunct="0">
                <a:spcBef>
                  <a:spcPct val="20000"/>
                </a:spcBef>
                <a:spcAft>
                  <a:spcPct val="0"/>
                </a:spcAft>
                <a:buClr>
                  <a:srgbClr val="333333"/>
                </a:buClr>
                <a:buFont typeface="Franklin Gothic Book" pitchFamily="1" charset="0"/>
                <a:buChar char="▪"/>
                <a:defRPr sz="2000">
                  <a:solidFill>
                    <a:srgbClr val="333333"/>
                  </a:solidFill>
                  <a:latin typeface="Franklin Gothic Book" pitchFamily="1"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a:ln>
                    <a:noFill/>
                  </a:ln>
                  <a:solidFill>
                    <a:srgbClr val="E7E6E6">
                      <a:lumMod val="50000"/>
                    </a:srgbClr>
                  </a:solidFill>
                  <a:effectLst/>
                  <a:uLnTx/>
                  <a:uFillTx/>
                  <a:latin typeface="Franklin Gothic Book" pitchFamily="1" charset="0"/>
                </a:rPr>
                <a:t>Neither Accurate nor Precise</a:t>
              </a:r>
            </a:p>
          </p:txBody>
        </p:sp>
      </p:grpSp>
      <p:sp>
        <p:nvSpPr>
          <p:cNvPr id="17" name="TextBox 16">
            <a:extLst>
              <a:ext uri="{FF2B5EF4-FFF2-40B4-BE49-F238E27FC236}">
                <a16:creationId xmlns:a16="http://schemas.microsoft.com/office/drawing/2014/main" id="{4CA7253C-8E87-D7C2-DB7E-F6224017F881}"/>
              </a:ext>
            </a:extLst>
          </p:cNvPr>
          <p:cNvSpPr txBox="1"/>
          <p:nvPr/>
        </p:nvSpPr>
        <p:spPr>
          <a:xfrm>
            <a:off x="1670338" y="1162192"/>
            <a:ext cx="7951643" cy="923330"/>
          </a:xfrm>
          <a:prstGeom prst="rect">
            <a:avLst/>
          </a:prstGeom>
          <a:noFill/>
        </p:spPr>
        <p:txBody>
          <a:bodyPr wrap="square">
            <a:spAutoFit/>
          </a:bodyPr>
          <a:lstStyle/>
          <a:p>
            <a:pPr marL="231775" lvl="2" indent="0" eaLnBrk="1" hangingPunct="1">
              <a:spcBef>
                <a:spcPct val="0"/>
              </a:spcBef>
              <a:buClrTx/>
              <a:buNone/>
            </a:pPr>
            <a:r>
              <a:rPr lang="en-US" altLang="en-US" sz="1800" b="1" dirty="0">
                <a:solidFill>
                  <a:schemeClr val="accent2"/>
                </a:solidFill>
                <a:latin typeface="Franklin Gothic Book" panose="020B0503020102020204" pitchFamily="34" charset="0"/>
                <a:sym typeface="Arial" charset="0"/>
              </a:rPr>
              <a:t>ACCURACY</a:t>
            </a:r>
            <a:r>
              <a:rPr lang="en-US" altLang="en-US" sz="1800" b="1" dirty="0">
                <a:solidFill>
                  <a:schemeClr val="tx1"/>
                </a:solidFill>
                <a:latin typeface="Franklin Gothic Book" panose="020B0503020102020204" pitchFamily="34" charset="0"/>
                <a:sym typeface="Arial" charset="0"/>
              </a:rPr>
              <a:t> - </a:t>
            </a:r>
            <a:r>
              <a:rPr lang="en-US" altLang="en-US" sz="1800" dirty="0">
                <a:solidFill>
                  <a:schemeClr val="tx1"/>
                </a:solidFill>
                <a:latin typeface="Franklin Gothic Book" panose="020B0503020102020204" pitchFamily="34" charset="0"/>
                <a:sym typeface="Arial" charset="0"/>
              </a:rPr>
              <a:t>A measure of how close a result is to the “true value”</a:t>
            </a:r>
          </a:p>
          <a:p>
            <a:pPr marL="231775" lvl="2" indent="0" eaLnBrk="1" hangingPunct="1">
              <a:spcBef>
                <a:spcPct val="0"/>
              </a:spcBef>
              <a:buClrTx/>
              <a:buNone/>
            </a:pPr>
            <a:endParaRPr lang="en-US" altLang="en-US" sz="1800" dirty="0">
              <a:solidFill>
                <a:schemeClr val="tx1"/>
              </a:solidFill>
              <a:latin typeface="Franklin Gothic Book" panose="020B0503020102020204" pitchFamily="34" charset="0"/>
              <a:sym typeface="Arial" charset="0"/>
            </a:endParaRPr>
          </a:p>
          <a:p>
            <a:pPr marL="231775" lvl="2" indent="0" eaLnBrk="1" hangingPunct="1">
              <a:spcBef>
                <a:spcPct val="0"/>
              </a:spcBef>
              <a:buClrTx/>
              <a:buNone/>
            </a:pPr>
            <a:r>
              <a:rPr lang="en-US" altLang="en-US" sz="1800" b="1" dirty="0">
                <a:solidFill>
                  <a:schemeClr val="accent2"/>
                </a:solidFill>
                <a:latin typeface="Franklin Gothic Book" panose="020B0503020102020204" pitchFamily="34" charset="0"/>
                <a:sym typeface="Arial" charset="0"/>
              </a:rPr>
              <a:t>PRECISION</a:t>
            </a:r>
            <a:r>
              <a:rPr lang="en-US" altLang="en-US" sz="1800" b="1" dirty="0">
                <a:solidFill>
                  <a:schemeClr val="tx1"/>
                </a:solidFill>
                <a:latin typeface="Franklin Gothic Book" panose="020B0503020102020204" pitchFamily="34" charset="0"/>
                <a:sym typeface="Arial" charset="0"/>
              </a:rPr>
              <a:t> - </a:t>
            </a:r>
            <a:r>
              <a:rPr lang="en-US" altLang="en-US" sz="1800" dirty="0">
                <a:solidFill>
                  <a:schemeClr val="tx1"/>
                </a:solidFill>
                <a:latin typeface="Franklin Gothic Book" panose="020B0503020102020204" pitchFamily="34" charset="0"/>
                <a:sym typeface="Arial" charset="0"/>
              </a:rPr>
              <a:t>A measure of how well replicate measurements reproduce</a:t>
            </a:r>
          </a:p>
        </p:txBody>
      </p:sp>
      <p:sp>
        <p:nvSpPr>
          <p:cNvPr id="19" name="TextBox 18">
            <a:extLst>
              <a:ext uri="{FF2B5EF4-FFF2-40B4-BE49-F238E27FC236}">
                <a16:creationId xmlns:a16="http://schemas.microsoft.com/office/drawing/2014/main" id="{0603E952-2DC1-3421-49A6-1864F31A1627}"/>
              </a:ext>
            </a:extLst>
          </p:cNvPr>
          <p:cNvSpPr txBox="1"/>
          <p:nvPr/>
        </p:nvSpPr>
        <p:spPr>
          <a:xfrm>
            <a:off x="573532" y="5509571"/>
            <a:ext cx="9578385" cy="400110"/>
          </a:xfrm>
          <a:prstGeom prst="rect">
            <a:avLst/>
          </a:prstGeom>
          <a:noFill/>
        </p:spPr>
        <p:txBody>
          <a:bodyPr wrap="square">
            <a:spAutoFit/>
          </a:bodyPr>
          <a:lstStyle/>
          <a:p>
            <a:pPr marL="231775" lvl="2" indent="0" eaLnBrk="1" hangingPunct="1">
              <a:spcBef>
                <a:spcPct val="0"/>
              </a:spcBef>
              <a:buClrTx/>
              <a:buNone/>
            </a:pPr>
            <a:r>
              <a:rPr lang="en-US" altLang="en-US" sz="2000" b="1" dirty="0">
                <a:solidFill>
                  <a:srgbClr val="336699"/>
                </a:solidFill>
                <a:latin typeface="Franklin Gothic Book" panose="020B0503020102020204" pitchFamily="34" charset="0"/>
                <a:sym typeface="Arial" charset="0"/>
              </a:rPr>
              <a:t>Quality Control measures are to ensure data is both accurate and precise every time</a:t>
            </a:r>
          </a:p>
        </p:txBody>
      </p:sp>
    </p:spTree>
    <p:extLst>
      <p:ext uri="{BB962C8B-B14F-4D97-AF65-F5344CB8AC3E}">
        <p14:creationId xmlns:p14="http://schemas.microsoft.com/office/powerpoint/2010/main" val="331074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C0940-D4C1-B7AF-3178-0FEFAEA9ACA9}"/>
              </a:ext>
            </a:extLst>
          </p:cNvPr>
          <p:cNvSpPr>
            <a:spLocks noGrp="1"/>
          </p:cNvSpPr>
          <p:nvPr>
            <p:ph type="title"/>
          </p:nvPr>
        </p:nvSpPr>
        <p:spPr>
          <a:xfrm>
            <a:off x="571642" y="425600"/>
            <a:ext cx="10646890" cy="521915"/>
          </a:xfrm>
        </p:spPr>
        <p:txBody>
          <a:bodyPr>
            <a:noAutofit/>
          </a:bodyPr>
          <a:lstStyle/>
          <a:p>
            <a:r>
              <a:rPr lang="en-US" sz="2700" dirty="0"/>
              <a:t>Field Quality Assurance - </a:t>
            </a:r>
            <a:r>
              <a:rPr lang="en-US" altLang="en-US" sz="2700" dirty="0">
                <a:solidFill>
                  <a:srgbClr val="000099"/>
                </a:solidFill>
                <a:ea typeface="Calibri" panose="020F0502020204030204" pitchFamily="34" charset="0"/>
                <a:cs typeface="Calibri" panose="020F0502020204030204" pitchFamily="34" charset="0"/>
              </a:rPr>
              <a:t>Data Quality Starts in the Field</a:t>
            </a:r>
            <a:endParaRPr lang="en-CA" sz="2700" dirty="0">
              <a:solidFill>
                <a:srgbClr val="000099"/>
              </a:solidFill>
            </a:endParaRPr>
          </a:p>
        </p:txBody>
      </p:sp>
      <p:sp>
        <p:nvSpPr>
          <p:cNvPr id="9" name="Rectangle 8">
            <a:extLst>
              <a:ext uri="{FF2B5EF4-FFF2-40B4-BE49-F238E27FC236}">
                <a16:creationId xmlns:a16="http://schemas.microsoft.com/office/drawing/2014/main" id="{8013F6E3-FC70-3A47-6D2B-E893CB2E7B03}"/>
              </a:ext>
            </a:extLst>
          </p:cNvPr>
          <p:cNvSpPr/>
          <p:nvPr/>
        </p:nvSpPr>
        <p:spPr>
          <a:xfrm>
            <a:off x="5141843" y="1177072"/>
            <a:ext cx="6910612" cy="4955203"/>
          </a:xfrm>
          <a:prstGeom prst="rect">
            <a:avLst/>
          </a:prstGeom>
          <a:solidFill>
            <a:srgbClr val="E7F6FF"/>
          </a:solidFill>
        </p:spPr>
        <p:txBody>
          <a:bodyPr wrap="square">
            <a:spAutoFit/>
          </a:bodyPr>
          <a:lstStyle/>
          <a:p>
            <a:pPr marL="342900" indent="-342900">
              <a:spcBef>
                <a:spcPct val="55000"/>
              </a:spcBef>
              <a:buFont typeface="+mj-lt"/>
              <a:buAutoNum type="arabicPeriod"/>
            </a:pPr>
            <a:r>
              <a:rPr lang="en-US" altLang="en-US" sz="1600" b="1" dirty="0">
                <a:ea typeface="Calibri" panose="020F0502020204030204" pitchFamily="34" charset="0"/>
                <a:cs typeface="Calibri" panose="020F0502020204030204" pitchFamily="34" charset="0"/>
              </a:rPr>
              <a:t>Site-specific QA/QC is essential for establishing a degree of confidence in all data collected</a:t>
            </a:r>
          </a:p>
          <a:p>
            <a:pPr marL="342900" indent="-342900">
              <a:spcBef>
                <a:spcPct val="55000"/>
              </a:spcBef>
              <a:buFont typeface="+mj-lt"/>
              <a:buAutoNum type="arabicPeriod"/>
            </a:pPr>
            <a:r>
              <a:rPr lang="en-US" altLang="en-US" sz="1600" b="1" dirty="0">
                <a:ea typeface="Calibri" panose="020F0502020204030204" pitchFamily="34" charset="0"/>
                <a:cs typeface="Calibri" panose="020F0502020204030204" pitchFamily="34" charset="0"/>
              </a:rPr>
              <a:t> Monitors all aspects of the field program including competency of field technicians, adherence to Standard Operating Procedures(SOPs) &amp; best practices, early flagging of any data issues or bias and tracking sample chain of custody through every stage of sampling</a:t>
            </a:r>
          </a:p>
          <a:p>
            <a:pPr marL="342900" indent="-342900">
              <a:spcBef>
                <a:spcPct val="55000"/>
              </a:spcBef>
              <a:buFont typeface="+mj-lt"/>
              <a:buAutoNum type="arabicPeriod"/>
            </a:pPr>
            <a:r>
              <a:rPr lang="en-US" altLang="en-US" sz="1600" b="1" dirty="0">
                <a:ea typeface="Calibri" panose="020F0502020204030204" pitchFamily="34" charset="0"/>
                <a:cs typeface="Calibri" panose="020F0502020204030204" pitchFamily="34" charset="0"/>
              </a:rPr>
              <a:t>Data Quality Objectives(DQO) set specifically to evaluate acceptable level of data accuracy, precision, representativeness, comparability and completeness reflective of sample handling &amp; collection</a:t>
            </a:r>
          </a:p>
          <a:p>
            <a:pPr marL="342900" indent="-342900">
              <a:spcBef>
                <a:spcPct val="55000"/>
              </a:spcBef>
              <a:buFont typeface="+mj-lt"/>
              <a:buAutoNum type="arabicPeriod"/>
            </a:pPr>
            <a:r>
              <a:rPr lang="en-US" altLang="en-US" sz="1600" b="1" dirty="0">
                <a:ea typeface="Calibri" panose="020F0502020204030204" pitchFamily="34" charset="0"/>
                <a:cs typeface="Calibri" panose="020F0502020204030204" pitchFamily="34" charset="0"/>
              </a:rPr>
              <a:t>A minimum requirement set on number, type &amp; frequency of field QC performance including blanks, spikes, </a:t>
            </a:r>
            <a:r>
              <a:rPr lang="en-US" altLang="en-US" sz="1600" b="1" dirty="0" err="1">
                <a:ea typeface="Calibri" panose="020F0502020204030204" pitchFamily="34" charset="0"/>
                <a:cs typeface="Calibri" panose="020F0502020204030204" pitchFamily="34" charset="0"/>
              </a:rPr>
              <a:t>rinsates</a:t>
            </a:r>
            <a:r>
              <a:rPr lang="en-US" altLang="en-US" sz="1600" b="1" dirty="0">
                <a:ea typeface="Calibri" panose="020F0502020204030204" pitchFamily="34" charset="0"/>
                <a:cs typeface="Calibri" panose="020F0502020204030204" pitchFamily="34" charset="0"/>
              </a:rPr>
              <a:t>, sample duplicates as well  as equipment calibration checks and screening measurements</a:t>
            </a:r>
          </a:p>
          <a:p>
            <a:pPr marL="342900" indent="-342900">
              <a:spcBef>
                <a:spcPct val="55000"/>
              </a:spcBef>
              <a:buFont typeface="+mj-lt"/>
              <a:buAutoNum type="arabicPeriod"/>
            </a:pPr>
            <a:r>
              <a:rPr lang="en-US" altLang="en-US" sz="1600" b="1" dirty="0">
                <a:ea typeface="Calibri" panose="020F0502020204030204" pitchFamily="34" charset="0"/>
                <a:cs typeface="Calibri" panose="020F0502020204030204" pitchFamily="34" charset="0"/>
              </a:rPr>
              <a:t>Proper handling &amp; labeling of sampling containers to preserve sample integrity (decontamination of sampling equipment)</a:t>
            </a:r>
          </a:p>
          <a:p>
            <a:pPr marL="342900" indent="-342900">
              <a:spcBef>
                <a:spcPct val="55000"/>
              </a:spcBef>
              <a:buFont typeface="+mj-lt"/>
              <a:buAutoNum type="arabicPeriod"/>
            </a:pPr>
            <a:r>
              <a:rPr lang="en-US" altLang="en-US" sz="1600" b="1" dirty="0">
                <a:ea typeface="Calibri" panose="020F0502020204030204" pitchFamily="34" charset="0"/>
                <a:cs typeface="Calibri" panose="020F0502020204030204" pitchFamily="34" charset="0"/>
              </a:rPr>
              <a:t>Completing the Chain Of Custody (COC) form – ensure information is legible, accurate &amp; provides all necessary information </a:t>
            </a:r>
          </a:p>
        </p:txBody>
      </p:sp>
      <p:cxnSp>
        <p:nvCxnSpPr>
          <p:cNvPr id="16" name="Straight Connector 15">
            <a:extLst>
              <a:ext uri="{FF2B5EF4-FFF2-40B4-BE49-F238E27FC236}">
                <a16:creationId xmlns:a16="http://schemas.microsoft.com/office/drawing/2014/main" id="{D6C0042A-3FB9-A278-8D83-C79D0F2A7B6C}"/>
              </a:ext>
            </a:extLst>
          </p:cNvPr>
          <p:cNvCxnSpPr>
            <a:cxnSpLocks/>
          </p:cNvCxnSpPr>
          <p:nvPr/>
        </p:nvCxnSpPr>
        <p:spPr>
          <a:xfrm>
            <a:off x="4990441" y="947515"/>
            <a:ext cx="0" cy="50584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16DE156D-3554-30DF-B8EC-D9EB2469383F}"/>
              </a:ext>
            </a:extLst>
          </p:cNvPr>
          <p:cNvPicPr>
            <a:picLocks noChangeAspect="1"/>
          </p:cNvPicPr>
          <p:nvPr/>
        </p:nvPicPr>
        <p:blipFill>
          <a:blip r:embed="rId3"/>
          <a:stretch>
            <a:fillRect/>
          </a:stretch>
        </p:blipFill>
        <p:spPr>
          <a:xfrm>
            <a:off x="139545" y="1301290"/>
            <a:ext cx="4699496" cy="4830985"/>
          </a:xfrm>
          <a:prstGeom prst="rect">
            <a:avLst/>
          </a:prstGeom>
        </p:spPr>
      </p:pic>
      <p:sp>
        <p:nvSpPr>
          <p:cNvPr id="3" name="Footer Placeholder 2">
            <a:extLst>
              <a:ext uri="{FF2B5EF4-FFF2-40B4-BE49-F238E27FC236}">
                <a16:creationId xmlns:a16="http://schemas.microsoft.com/office/drawing/2014/main" id="{ECB98F05-07C7-2E19-BC04-ED020C852A64}"/>
              </a:ext>
            </a:extLst>
          </p:cNvPr>
          <p:cNvSpPr>
            <a:spLocks noGrp="1"/>
          </p:cNvSpPr>
          <p:nvPr>
            <p:ph type="ftr" sz="quarter" idx="11"/>
          </p:nvPr>
        </p:nvSpPr>
        <p:spPr>
          <a:xfrm>
            <a:off x="335360" y="6370994"/>
            <a:ext cx="137914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7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rPr>
              <a:t>Field Quality Assurance</a:t>
            </a:r>
          </a:p>
        </p:txBody>
      </p:sp>
      <p:sp>
        <p:nvSpPr>
          <p:cNvPr id="4" name="Slide Number Placeholder 2">
            <a:extLst>
              <a:ext uri="{FF2B5EF4-FFF2-40B4-BE49-F238E27FC236}">
                <a16:creationId xmlns:a16="http://schemas.microsoft.com/office/drawing/2014/main" id="{F93B0462-151A-6CC0-2847-AF653C09AD66}"/>
              </a:ext>
            </a:extLst>
          </p:cNvPr>
          <p:cNvSpPr txBox="1">
            <a:spLocks/>
          </p:cNvSpPr>
          <p:nvPr/>
        </p:nvSpPr>
        <p:spPr>
          <a:xfrm>
            <a:off x="9128600" y="6363855"/>
            <a:ext cx="2743200" cy="365125"/>
          </a:xfrm>
          <a:prstGeom prst="rect">
            <a:avLst/>
          </a:prstGeom>
        </p:spPr>
        <p:txBody>
          <a:bodyPr vert="horz" lIns="91440" tIns="45720" rIns="91440" bIns="45720" rtlCol="0" anchor="t"/>
          <a:lstStyle>
            <a:defPPr>
              <a:defRPr lang="en-US"/>
            </a:defPPr>
            <a:lvl1pPr marL="0" algn="r" defTabSz="914400" rtl="0" eaLnBrk="1" latinLnBrk="0" hangingPunct="1">
              <a:defRPr sz="700" kern="1200">
                <a:solidFill>
                  <a:schemeClr val="tx2"/>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62B39D-056A-45B5-805B-411DCD3ED69C}" type="slidenum">
              <a:rPr kumimoji="0" lang="en-CA" sz="700" b="0" i="0" u="none" strike="noStrike" kern="1200" cap="none" spc="0" normalizeH="0" baseline="0" noProof="0" smtClean="0">
                <a:ln>
                  <a:noFill/>
                </a:ln>
                <a:solidFill>
                  <a:srgbClr val="3C3C3C"/>
                </a:solidFill>
                <a:effectLst/>
                <a:uLnTx/>
                <a:uFillTx/>
                <a:latin typeface="Roboto" panose="020000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700" b="0" i="0" u="none" strike="noStrike" kern="1200" cap="none" spc="0" normalizeH="0" baseline="0" noProof="0" dirty="0">
              <a:ln>
                <a:noFill/>
              </a:ln>
              <a:solidFill>
                <a:srgbClr val="3C3C3C"/>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340840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AF78D0-9A3E-1969-AF66-289A1D333D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367F06-3D38-36D4-DE6E-E25A17ACF58E}"/>
              </a:ext>
            </a:extLst>
          </p:cNvPr>
          <p:cNvSpPr>
            <a:spLocks noGrp="1"/>
          </p:cNvSpPr>
          <p:nvPr>
            <p:ph type="title"/>
          </p:nvPr>
        </p:nvSpPr>
        <p:spPr>
          <a:xfrm>
            <a:off x="502369" y="486357"/>
            <a:ext cx="11270529" cy="521915"/>
          </a:xfrm>
        </p:spPr>
        <p:txBody>
          <a:bodyPr>
            <a:noAutofit/>
          </a:bodyPr>
          <a:lstStyle/>
          <a:p>
            <a:r>
              <a:rPr lang="en-US" sz="2700" dirty="0"/>
              <a:t>Field Quality Assurance- </a:t>
            </a:r>
            <a:r>
              <a:rPr lang="en-US" altLang="en-US" sz="2700" dirty="0">
                <a:solidFill>
                  <a:srgbClr val="000099"/>
                </a:solidFill>
                <a:ea typeface="Calibri" panose="020F0502020204030204" pitchFamily="34" charset="0"/>
                <a:cs typeface="Calibri" panose="020F0502020204030204" pitchFamily="34" charset="0"/>
              </a:rPr>
              <a:t>Keeping with Data Quality Objectives(DQOs)</a:t>
            </a:r>
            <a:endParaRPr lang="en-CA" sz="2700" dirty="0">
              <a:solidFill>
                <a:srgbClr val="000099"/>
              </a:solidFill>
            </a:endParaRPr>
          </a:p>
        </p:txBody>
      </p:sp>
      <p:sp>
        <p:nvSpPr>
          <p:cNvPr id="9" name="Rectangle 8">
            <a:extLst>
              <a:ext uri="{FF2B5EF4-FFF2-40B4-BE49-F238E27FC236}">
                <a16:creationId xmlns:a16="http://schemas.microsoft.com/office/drawing/2014/main" id="{D5155803-3A82-9F58-99A2-6BBD76A2E6FF}"/>
              </a:ext>
            </a:extLst>
          </p:cNvPr>
          <p:cNvSpPr/>
          <p:nvPr/>
        </p:nvSpPr>
        <p:spPr>
          <a:xfrm>
            <a:off x="5147022" y="1093376"/>
            <a:ext cx="6829780" cy="5041380"/>
          </a:xfrm>
          <a:prstGeom prst="rect">
            <a:avLst/>
          </a:prstGeom>
          <a:solidFill>
            <a:srgbClr val="B3BCD7"/>
          </a:solidFill>
        </p:spPr>
        <p:txBody>
          <a:bodyPr wrap="square">
            <a:spAutoFit/>
          </a:bodyPr>
          <a:lstStyle/>
          <a:p>
            <a:pPr>
              <a:spcBef>
                <a:spcPct val="55000"/>
              </a:spcBef>
            </a:pPr>
            <a:r>
              <a:rPr lang="en-US" altLang="en-US" sz="1600" b="1" dirty="0">
                <a:ea typeface="Calibri" panose="020F0502020204030204" pitchFamily="34" charset="0"/>
                <a:cs typeface="Calibri" panose="020F0502020204030204" pitchFamily="34" charset="0"/>
              </a:rPr>
              <a:t>TRIP/ TRAVEL BLANK (VOCs)</a:t>
            </a:r>
          </a:p>
          <a:p>
            <a:pPr marL="479954" lvl="1" indent="-235512">
              <a:buFont typeface="Wingdings" pitchFamily="2" charset="2"/>
              <a:buChar char="§"/>
            </a:pPr>
            <a:r>
              <a:rPr lang="en-US" altLang="en-US" sz="1600" dirty="0">
                <a:ea typeface="Calibri" panose="020F0502020204030204" pitchFamily="34" charset="0"/>
                <a:cs typeface="Calibri" panose="020F0502020204030204" pitchFamily="34" charset="0"/>
                <a:sym typeface="Arial" charset="0"/>
              </a:rPr>
              <a:t>Blank water shipped to and from the field and remains closed</a:t>
            </a:r>
          </a:p>
          <a:p>
            <a:pPr marL="479954" lvl="1" indent="-235512">
              <a:buFont typeface="Wingdings" pitchFamily="2" charset="2"/>
              <a:buChar char="§"/>
            </a:pPr>
            <a:r>
              <a:rPr lang="en-US" altLang="en-US" sz="1600" dirty="0">
                <a:ea typeface="Calibri" panose="020F0502020204030204" pitchFamily="34" charset="0"/>
                <a:cs typeface="Calibri" panose="020F0502020204030204" pitchFamily="34" charset="0"/>
                <a:sym typeface="Arial" charset="0"/>
              </a:rPr>
              <a:t>Indication of container/preservative/reagent water purity</a:t>
            </a:r>
            <a:endParaRPr lang="en-US" altLang="en-US" sz="1600" b="1" dirty="0">
              <a:ea typeface="Calibri" panose="020F0502020204030204" pitchFamily="34" charset="0"/>
              <a:cs typeface="Calibri" panose="020F0502020204030204" pitchFamily="34" charset="0"/>
            </a:endParaRPr>
          </a:p>
          <a:p>
            <a:pPr>
              <a:spcBef>
                <a:spcPct val="55000"/>
              </a:spcBef>
            </a:pPr>
            <a:r>
              <a:rPr lang="en-US" altLang="en-US" sz="1600" b="1" dirty="0">
                <a:ea typeface="Calibri" panose="020F0502020204030204" pitchFamily="34" charset="0"/>
                <a:cs typeface="Calibri" panose="020F0502020204030204" pitchFamily="34" charset="0"/>
              </a:rPr>
              <a:t>FIELD BLANK (VOCs)</a:t>
            </a:r>
          </a:p>
          <a:p>
            <a:pPr marL="479954" lvl="1" indent="-235512">
              <a:buFont typeface="Wingdings" pitchFamily="2" charset="2"/>
              <a:buChar char="§"/>
            </a:pPr>
            <a:r>
              <a:rPr lang="en-US" altLang="en-US" sz="1600" dirty="0">
                <a:ea typeface="Calibri" panose="020F0502020204030204" pitchFamily="34" charset="0"/>
                <a:cs typeface="Calibri" panose="020F0502020204030204" pitchFamily="34" charset="0"/>
                <a:sym typeface="Arial" charset="0"/>
              </a:rPr>
              <a:t>Blank water left open or poured into an empty container at the field</a:t>
            </a:r>
          </a:p>
          <a:p>
            <a:pPr marL="479954" lvl="1" indent="-235512">
              <a:buFont typeface="Wingdings" pitchFamily="2" charset="2"/>
              <a:buChar char="§"/>
            </a:pPr>
            <a:r>
              <a:rPr lang="en-US" altLang="en-US" sz="1600" dirty="0">
                <a:ea typeface="Calibri" panose="020F0502020204030204" pitchFamily="34" charset="0"/>
                <a:cs typeface="Calibri" panose="020F0502020204030204" pitchFamily="34" charset="0"/>
                <a:sym typeface="Arial" charset="0"/>
              </a:rPr>
              <a:t>Indication of field conditions during sampling</a:t>
            </a:r>
            <a:endParaRPr lang="en-US" altLang="en-US" sz="1600" dirty="0">
              <a:ea typeface="Calibri" panose="020F0502020204030204" pitchFamily="34" charset="0"/>
              <a:cs typeface="Calibri" panose="020F0502020204030204" pitchFamily="34" charset="0"/>
            </a:endParaRPr>
          </a:p>
          <a:p>
            <a:pPr>
              <a:spcBef>
                <a:spcPct val="55000"/>
              </a:spcBef>
            </a:pPr>
            <a:r>
              <a:rPr lang="en-US" altLang="en-US" sz="1600" b="1" dirty="0">
                <a:ea typeface="Calibri" panose="020F0502020204030204" pitchFamily="34" charset="0"/>
                <a:cs typeface="Calibri" panose="020F0502020204030204" pitchFamily="34" charset="0"/>
              </a:rPr>
              <a:t>TRAVEL SPIKE (VOCs)</a:t>
            </a:r>
          </a:p>
          <a:p>
            <a:pPr marL="479954" lvl="1" indent="-235512">
              <a:buFont typeface="Wingdings" pitchFamily="2" charset="2"/>
              <a:buChar char="§"/>
            </a:pPr>
            <a:r>
              <a:rPr lang="en-US" altLang="en-US" sz="1600" dirty="0">
                <a:ea typeface="Calibri" panose="020F0502020204030204" pitchFamily="34" charset="0"/>
                <a:cs typeface="Calibri" panose="020F0502020204030204" pitchFamily="34" charset="0"/>
                <a:sym typeface="Arial" charset="0"/>
              </a:rPr>
              <a:t>Spiked water of known analyte concentration shipped to &amp; from the field and remains closed</a:t>
            </a:r>
          </a:p>
          <a:p>
            <a:pPr marL="479954" lvl="1" indent="-235512">
              <a:buFont typeface="Wingdings" pitchFamily="2" charset="2"/>
              <a:buChar char="§"/>
            </a:pPr>
            <a:r>
              <a:rPr lang="en-US" altLang="en-US" sz="1600" dirty="0">
                <a:ea typeface="Calibri" panose="020F0502020204030204" pitchFamily="34" charset="0"/>
                <a:cs typeface="Calibri" panose="020F0502020204030204" pitchFamily="34" charset="0"/>
                <a:sym typeface="Arial" charset="0"/>
              </a:rPr>
              <a:t>Indication of analyte loss during transit</a:t>
            </a:r>
            <a:endParaRPr lang="en-US" altLang="en-US" sz="1600" dirty="0">
              <a:ea typeface="Calibri" panose="020F0502020204030204" pitchFamily="34" charset="0"/>
              <a:cs typeface="Calibri" panose="020F0502020204030204" pitchFamily="34" charset="0"/>
            </a:endParaRPr>
          </a:p>
          <a:p>
            <a:endParaRPr lang="en-US" altLang="en-US" sz="1600" b="1" dirty="0">
              <a:ea typeface="Calibri" panose="020F0502020204030204" pitchFamily="34" charset="0"/>
              <a:cs typeface="Calibri" panose="020F0502020204030204" pitchFamily="34" charset="0"/>
            </a:endParaRPr>
          </a:p>
          <a:p>
            <a:r>
              <a:rPr lang="en-US" altLang="en-US" sz="1600" b="1" dirty="0">
                <a:ea typeface="Calibri" panose="020F0502020204030204" pitchFamily="34" charset="0"/>
                <a:cs typeface="Calibri" panose="020F0502020204030204" pitchFamily="34" charset="0"/>
              </a:rPr>
              <a:t>EQUIPMENT RINSE BLANK/ FILTER BLANK</a:t>
            </a:r>
          </a:p>
          <a:p>
            <a:pPr marL="742950" lvl="1" indent="-285750">
              <a:buFont typeface="Wingdings" panose="05000000000000000000" pitchFamily="2" charset="2"/>
              <a:buChar char="§"/>
            </a:pPr>
            <a:r>
              <a:rPr lang="en-US" altLang="en-US" sz="1600" dirty="0">
                <a:ea typeface="Calibri" panose="020F0502020204030204" pitchFamily="34" charset="0"/>
                <a:cs typeface="Calibri" panose="020F0502020204030204" pitchFamily="34" charset="0"/>
                <a:sym typeface="Arial" charset="0"/>
              </a:rPr>
              <a:t>Blank water used to rinse field equipment/ filter pre-sampling</a:t>
            </a:r>
          </a:p>
          <a:p>
            <a:pPr marL="742950" lvl="1" indent="-285750">
              <a:buFont typeface="Wingdings" panose="05000000000000000000" pitchFamily="2" charset="2"/>
              <a:buChar char="§"/>
            </a:pPr>
            <a:r>
              <a:rPr lang="en-US" altLang="en-US" sz="1600" dirty="0">
                <a:ea typeface="Calibri" panose="020F0502020204030204" pitchFamily="34" charset="0"/>
                <a:cs typeface="Calibri" panose="020F0502020204030204" pitchFamily="34" charset="0"/>
                <a:sym typeface="Arial" charset="0"/>
              </a:rPr>
              <a:t>Indication of equipment cleanliness between sampling points</a:t>
            </a:r>
            <a:endParaRPr lang="en-US" altLang="en-US" sz="1600" dirty="0">
              <a:ea typeface="Calibri" panose="020F0502020204030204" pitchFamily="34" charset="0"/>
              <a:cs typeface="Calibri" panose="020F0502020204030204" pitchFamily="34" charset="0"/>
            </a:endParaRPr>
          </a:p>
          <a:p>
            <a:endParaRPr lang="en-US" altLang="en-US" sz="1600" b="1" dirty="0">
              <a:ea typeface="Calibri" panose="020F0502020204030204" pitchFamily="34" charset="0"/>
              <a:cs typeface="Calibri" panose="020F0502020204030204" pitchFamily="34" charset="0"/>
            </a:endParaRPr>
          </a:p>
          <a:p>
            <a:r>
              <a:rPr lang="en-US" altLang="en-US" sz="1600" b="1" dirty="0">
                <a:ea typeface="Calibri" panose="020F0502020204030204" pitchFamily="34" charset="0"/>
                <a:cs typeface="Calibri" panose="020F0502020204030204" pitchFamily="34" charset="0"/>
              </a:rPr>
              <a:t>BLIND FIELD DUPLICATE</a:t>
            </a:r>
          </a:p>
          <a:p>
            <a:pPr marL="742950" lvl="1" indent="-285750">
              <a:buFont typeface="Wingdings" panose="05000000000000000000" pitchFamily="2" charset="2"/>
              <a:buChar char="§"/>
            </a:pPr>
            <a:r>
              <a:rPr lang="en-US" altLang="en-US" sz="1600" dirty="0">
                <a:ea typeface="Calibri" panose="020F0502020204030204" pitchFamily="34" charset="0"/>
                <a:cs typeface="Calibri" panose="020F0502020204030204" pitchFamily="34" charset="0"/>
              </a:rPr>
              <a:t>Second sample aliquot collected in a separate container from the same sampling location at the same time</a:t>
            </a:r>
          </a:p>
          <a:p>
            <a:pPr marL="742950" lvl="1" indent="-285750">
              <a:buFont typeface="Wingdings" panose="05000000000000000000" pitchFamily="2" charset="2"/>
              <a:buChar char="§"/>
            </a:pPr>
            <a:r>
              <a:rPr lang="en-US" altLang="en-US" sz="1600" dirty="0">
                <a:ea typeface="Calibri" panose="020F0502020204030204" pitchFamily="34" charset="0"/>
                <a:cs typeface="Calibri" panose="020F0502020204030204" pitchFamily="34" charset="0"/>
              </a:rPr>
              <a:t>Indication of sample heterogeneity </a:t>
            </a:r>
          </a:p>
        </p:txBody>
      </p:sp>
      <p:sp>
        <p:nvSpPr>
          <p:cNvPr id="10" name="Rectangle 9">
            <a:extLst>
              <a:ext uri="{FF2B5EF4-FFF2-40B4-BE49-F238E27FC236}">
                <a16:creationId xmlns:a16="http://schemas.microsoft.com/office/drawing/2014/main" id="{A11E5D43-0AA0-181A-01BE-604D076619D3}"/>
              </a:ext>
            </a:extLst>
          </p:cNvPr>
          <p:cNvSpPr/>
          <p:nvPr/>
        </p:nvSpPr>
        <p:spPr>
          <a:xfrm>
            <a:off x="194590" y="5180648"/>
            <a:ext cx="4410287" cy="307777"/>
          </a:xfrm>
          <a:prstGeom prst="rect">
            <a:avLst/>
          </a:prstGeom>
        </p:spPr>
        <p:txBody>
          <a:bodyPr wrap="square">
            <a:spAutoFit/>
          </a:bodyPr>
          <a:lstStyle/>
          <a:p>
            <a:r>
              <a:rPr lang="en-US" sz="1400" dirty="0"/>
              <a:t>Field QC is typically 1.5X to 2X of laboratory QC limits</a:t>
            </a:r>
          </a:p>
        </p:txBody>
      </p:sp>
      <p:sp>
        <p:nvSpPr>
          <p:cNvPr id="14" name="TextBox 13">
            <a:extLst>
              <a:ext uri="{FF2B5EF4-FFF2-40B4-BE49-F238E27FC236}">
                <a16:creationId xmlns:a16="http://schemas.microsoft.com/office/drawing/2014/main" id="{47797245-916C-C001-3446-31ED603B2309}"/>
              </a:ext>
            </a:extLst>
          </p:cNvPr>
          <p:cNvSpPr txBox="1"/>
          <p:nvPr/>
        </p:nvSpPr>
        <p:spPr>
          <a:xfrm>
            <a:off x="215198" y="5488425"/>
            <a:ext cx="4325756" cy="646331"/>
          </a:xfrm>
          <a:prstGeom prst="rect">
            <a:avLst/>
          </a:prstGeom>
          <a:noFill/>
        </p:spPr>
        <p:txBody>
          <a:bodyPr wrap="square">
            <a:spAutoFit/>
          </a:bodyPr>
          <a:lstStyle/>
          <a:p>
            <a:r>
              <a:rPr lang="en-CA" sz="1200" b="1" dirty="0">
                <a:solidFill>
                  <a:srgbClr val="336699"/>
                </a:solidFill>
                <a:latin typeface="Calibri" panose="020F0502020204030204" pitchFamily="34" charset="0"/>
                <a:ea typeface="Calibri" panose="020F0502020204030204" pitchFamily="34" charset="0"/>
              </a:rPr>
              <a:t>CCME Guidance Manual for Environmental Site Characterization in Support of Environmental and Human Health Risk Assessment- VOL4. Analytical methods document</a:t>
            </a:r>
          </a:p>
        </p:txBody>
      </p:sp>
      <p:cxnSp>
        <p:nvCxnSpPr>
          <p:cNvPr id="7" name="Straight Connector 6">
            <a:extLst>
              <a:ext uri="{FF2B5EF4-FFF2-40B4-BE49-F238E27FC236}">
                <a16:creationId xmlns:a16="http://schemas.microsoft.com/office/drawing/2014/main" id="{1525E66C-E48A-DF98-50CB-5807FC21B6A4}"/>
              </a:ext>
            </a:extLst>
          </p:cNvPr>
          <p:cNvCxnSpPr>
            <a:cxnSpLocks/>
          </p:cNvCxnSpPr>
          <p:nvPr/>
        </p:nvCxnSpPr>
        <p:spPr>
          <a:xfrm>
            <a:off x="4849092" y="1093376"/>
            <a:ext cx="0" cy="4888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D841D9E-7228-4CDF-0691-4E2DDEBAF0B1}"/>
              </a:ext>
            </a:extLst>
          </p:cNvPr>
          <p:cNvPicPr>
            <a:picLocks noChangeAspect="1"/>
          </p:cNvPicPr>
          <p:nvPr/>
        </p:nvPicPr>
        <p:blipFill>
          <a:blip r:embed="rId3"/>
          <a:stretch>
            <a:fillRect/>
          </a:stretch>
        </p:blipFill>
        <p:spPr>
          <a:xfrm>
            <a:off x="247925" y="1250907"/>
            <a:ext cx="4447309" cy="3844637"/>
          </a:xfrm>
          <a:prstGeom prst="rect">
            <a:avLst/>
          </a:prstGeom>
        </p:spPr>
      </p:pic>
      <p:sp>
        <p:nvSpPr>
          <p:cNvPr id="3" name="Slide Number Placeholder 2">
            <a:extLst>
              <a:ext uri="{FF2B5EF4-FFF2-40B4-BE49-F238E27FC236}">
                <a16:creationId xmlns:a16="http://schemas.microsoft.com/office/drawing/2014/main" id="{40A4D7B9-34AB-FA11-685F-C9218C0BD000}"/>
              </a:ext>
            </a:extLst>
          </p:cNvPr>
          <p:cNvSpPr txBox="1">
            <a:spLocks/>
          </p:cNvSpPr>
          <p:nvPr/>
        </p:nvSpPr>
        <p:spPr>
          <a:xfrm>
            <a:off x="9128600" y="6363855"/>
            <a:ext cx="2743200" cy="365125"/>
          </a:xfrm>
          <a:prstGeom prst="rect">
            <a:avLst/>
          </a:prstGeom>
        </p:spPr>
        <p:txBody>
          <a:bodyPr vert="horz" lIns="91440" tIns="45720" rIns="91440" bIns="45720" rtlCol="0" anchor="t"/>
          <a:lstStyle>
            <a:defPPr>
              <a:defRPr lang="en-US"/>
            </a:defPPr>
            <a:lvl1pPr marL="0" algn="r" defTabSz="914400" rtl="0" eaLnBrk="1" latinLnBrk="0" hangingPunct="1">
              <a:defRPr sz="700" kern="1200">
                <a:solidFill>
                  <a:schemeClr val="tx2"/>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62B39D-056A-45B5-805B-411DCD3ED69C}" type="slidenum">
              <a:rPr kumimoji="0" lang="en-CA" sz="700" b="0" i="0" u="none" strike="noStrike" kern="1200" cap="none" spc="0" normalizeH="0" baseline="0" noProof="0" smtClean="0">
                <a:ln>
                  <a:noFill/>
                </a:ln>
                <a:solidFill>
                  <a:srgbClr val="3C3C3C"/>
                </a:solidFill>
                <a:effectLst/>
                <a:uLnTx/>
                <a:uFillTx/>
                <a:latin typeface="Roboto" panose="020000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700" b="0" i="0" u="none" strike="noStrike" kern="1200" cap="none" spc="0" normalizeH="0" baseline="0" noProof="0" dirty="0">
              <a:ln>
                <a:noFill/>
              </a:ln>
              <a:solidFill>
                <a:srgbClr val="3C3C3C"/>
              </a:solidFill>
              <a:effectLst/>
              <a:uLnTx/>
              <a:uFillTx/>
              <a:latin typeface="Roboto" panose="02000000000000000000" pitchFamily="2" charset="0"/>
              <a:ea typeface="Roboto" panose="02000000000000000000" pitchFamily="2" charset="0"/>
              <a:cs typeface="+mn-cs"/>
            </a:endParaRPr>
          </a:p>
        </p:txBody>
      </p:sp>
      <p:sp>
        <p:nvSpPr>
          <p:cNvPr id="4" name="Footer Placeholder 2">
            <a:extLst>
              <a:ext uri="{FF2B5EF4-FFF2-40B4-BE49-F238E27FC236}">
                <a16:creationId xmlns:a16="http://schemas.microsoft.com/office/drawing/2014/main" id="{8E6A08BE-FAE9-0D05-7FF7-CD2CC615C9B5}"/>
              </a:ext>
            </a:extLst>
          </p:cNvPr>
          <p:cNvSpPr>
            <a:spLocks noGrp="1"/>
          </p:cNvSpPr>
          <p:nvPr>
            <p:ph type="ftr" sz="quarter" idx="11"/>
          </p:nvPr>
        </p:nvSpPr>
        <p:spPr>
          <a:xfrm>
            <a:off x="335360" y="6356350"/>
            <a:ext cx="6408712" cy="365125"/>
          </a:xfrm>
        </p:spPr>
        <p:txBody>
          <a:bodyPr/>
          <a:lstStyle/>
          <a:p>
            <a:pPr>
              <a:spcAft>
                <a:spcPts val="600"/>
              </a:spcAft>
            </a:pPr>
            <a:r>
              <a:rPr lang="en-CA" dirty="0"/>
              <a:t>Field Quality Assurance</a:t>
            </a:r>
          </a:p>
        </p:txBody>
      </p:sp>
    </p:spTree>
    <p:extLst>
      <p:ext uri="{BB962C8B-B14F-4D97-AF65-F5344CB8AC3E}">
        <p14:creationId xmlns:p14="http://schemas.microsoft.com/office/powerpoint/2010/main" val="3922516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015B5-50A6-E265-8077-A2B2CFE3F45B}"/>
              </a:ext>
            </a:extLst>
          </p:cNvPr>
          <p:cNvSpPr>
            <a:spLocks noGrp="1"/>
          </p:cNvSpPr>
          <p:nvPr>
            <p:ph type="title"/>
          </p:nvPr>
        </p:nvSpPr>
        <p:spPr>
          <a:xfrm>
            <a:off x="489670" y="518666"/>
            <a:ext cx="11212660" cy="521915"/>
          </a:xfrm>
        </p:spPr>
        <p:txBody>
          <a:bodyPr anchor="t">
            <a:noAutofit/>
          </a:bodyPr>
          <a:lstStyle/>
          <a:p>
            <a:r>
              <a:rPr lang="en-US" sz="2700" dirty="0"/>
              <a:t>Laboratory Quality Assurance – </a:t>
            </a:r>
            <a:r>
              <a:rPr lang="en-US" sz="2700" dirty="0">
                <a:solidFill>
                  <a:schemeClr val="accent1"/>
                </a:solidFill>
              </a:rPr>
              <a:t>How do Labs Demonstrate Quality?</a:t>
            </a:r>
            <a:endParaRPr lang="en-CA" sz="2700" dirty="0">
              <a:solidFill>
                <a:schemeClr val="accent1"/>
              </a:solidFill>
            </a:endParaRPr>
          </a:p>
        </p:txBody>
      </p:sp>
      <p:sp>
        <p:nvSpPr>
          <p:cNvPr id="3" name="Footer Placeholder 2">
            <a:extLst>
              <a:ext uri="{FF2B5EF4-FFF2-40B4-BE49-F238E27FC236}">
                <a16:creationId xmlns:a16="http://schemas.microsoft.com/office/drawing/2014/main" id="{2E90D116-E007-D5FD-AE10-9F05001776BA}"/>
              </a:ext>
            </a:extLst>
          </p:cNvPr>
          <p:cNvSpPr>
            <a:spLocks noGrp="1"/>
          </p:cNvSpPr>
          <p:nvPr>
            <p:ph type="ftr" sz="quarter" idx="11"/>
          </p:nvPr>
        </p:nvSpPr>
        <p:spPr>
          <a:xfrm>
            <a:off x="335360" y="6356350"/>
            <a:ext cx="6408712" cy="365125"/>
          </a:xfrm>
        </p:spPr>
        <p:txBody>
          <a:bodyPr anchor="t">
            <a:normAutofit/>
          </a:bodyPr>
          <a:lstStyle/>
          <a:p>
            <a:pPr marL="0" marR="0" lvl="0" indent="0" defTabSz="914400" rtl="0" eaLnBrk="1" fontAlgn="auto" latinLnBrk="0" hangingPunct="1">
              <a:spcBef>
                <a:spcPts val="0"/>
              </a:spcBef>
              <a:spcAft>
                <a:spcPts val="600"/>
              </a:spcAft>
              <a:buClrTx/>
              <a:buSzTx/>
              <a:buFontTx/>
              <a:buNone/>
              <a:tabLst/>
              <a:defRPr/>
            </a:pPr>
            <a:r>
              <a:rPr kumimoji="0" lang="en-CA" b="0" i="0" u="none" strike="noStrike" kern="1200" cap="none" spc="0" normalizeH="0" baseline="0" noProof="0" dirty="0">
                <a:ln>
                  <a:noFill/>
                </a:ln>
                <a:effectLst/>
                <a:uLnTx/>
                <a:uFillTx/>
              </a:rPr>
              <a:t>Lab Quality Assurance</a:t>
            </a:r>
          </a:p>
        </p:txBody>
      </p:sp>
      <p:sp>
        <p:nvSpPr>
          <p:cNvPr id="4" name="Slide Number Placeholder 3">
            <a:extLst>
              <a:ext uri="{FF2B5EF4-FFF2-40B4-BE49-F238E27FC236}">
                <a16:creationId xmlns:a16="http://schemas.microsoft.com/office/drawing/2014/main" id="{4C95293E-0613-C5ED-57D2-DF7048D9443A}"/>
              </a:ext>
            </a:extLst>
          </p:cNvPr>
          <p:cNvSpPr>
            <a:spLocks noGrp="1"/>
          </p:cNvSpPr>
          <p:nvPr>
            <p:ph type="sldNum" sz="quarter" idx="12"/>
          </p:nvPr>
        </p:nvSpPr>
        <p:spPr>
          <a:xfrm>
            <a:off x="9121020" y="6356350"/>
            <a:ext cx="2743200" cy="365125"/>
          </a:xfrm>
        </p:spPr>
        <p:txBody>
          <a:bodyPr anchor="t">
            <a:normAutofit/>
          </a:bodyPr>
          <a:lstStyle/>
          <a:p>
            <a:pPr marL="0" marR="0" lvl="0" indent="0" defTabSz="914400" rtl="0" eaLnBrk="1" fontAlgn="auto" latinLnBrk="0" hangingPunct="1">
              <a:spcBef>
                <a:spcPts val="0"/>
              </a:spcBef>
              <a:spcAft>
                <a:spcPts val="600"/>
              </a:spcAft>
              <a:buClrTx/>
              <a:buSzTx/>
              <a:buFontTx/>
              <a:buNone/>
              <a:tabLst/>
              <a:defRPr/>
            </a:pPr>
            <a:fld id="{3362B39D-056A-45B5-805B-411DCD3ED69C}" type="slidenum">
              <a:rPr kumimoji="0" lang="en-CA"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7</a:t>
            </a:fld>
            <a:endParaRPr kumimoji="0" lang="en-CA" b="0" i="0" u="none" strike="noStrike" kern="1200" cap="none" spc="0" normalizeH="0" baseline="0" noProof="0">
              <a:ln>
                <a:noFill/>
              </a:ln>
              <a:effectLst/>
              <a:uLnTx/>
              <a:uFillTx/>
            </a:endParaRPr>
          </a:p>
        </p:txBody>
      </p:sp>
      <p:sp>
        <p:nvSpPr>
          <p:cNvPr id="13" name="Content Placeholder 5">
            <a:extLst>
              <a:ext uri="{FF2B5EF4-FFF2-40B4-BE49-F238E27FC236}">
                <a16:creationId xmlns:a16="http://schemas.microsoft.com/office/drawing/2014/main" id="{34184559-1856-6CB1-5350-178EFD610EF4}"/>
              </a:ext>
            </a:extLst>
          </p:cNvPr>
          <p:cNvSpPr>
            <a:spLocks noGrp="1"/>
          </p:cNvSpPr>
          <p:nvPr>
            <p:ph idx="14"/>
          </p:nvPr>
        </p:nvSpPr>
        <p:spPr>
          <a:xfrm>
            <a:off x="489670" y="1209942"/>
            <a:ext cx="6012730" cy="4712552"/>
          </a:xfrm>
        </p:spPr>
        <p:txBody>
          <a:bodyPr>
            <a:normAutofit fontScale="92500" lnSpcReduction="20000"/>
          </a:bodyPr>
          <a:lstStyle/>
          <a:p>
            <a:pPr>
              <a:buFont typeface="Wingdings" panose="05000000000000000000" pitchFamily="2" charset="2"/>
              <a:buChar char="§"/>
            </a:pPr>
            <a:r>
              <a:rPr lang="en-US" sz="2200" dirty="0"/>
              <a:t>ISO/IEC 17025:2017 general requirements for the Competence of Testing as part of laboratory accreditation program. This includes validation of each method on the scope to demonstrate it is </a:t>
            </a:r>
            <a:r>
              <a:rPr lang="en-US" sz="2200" b="1" dirty="0">
                <a:solidFill>
                  <a:srgbClr val="00CC99"/>
                </a:solidFill>
              </a:rPr>
              <a:t>selective</a:t>
            </a:r>
            <a:r>
              <a:rPr lang="en-US" sz="2200" dirty="0">
                <a:solidFill>
                  <a:srgbClr val="33CC33"/>
                </a:solidFill>
              </a:rPr>
              <a:t> </a:t>
            </a:r>
            <a:r>
              <a:rPr lang="en-US" sz="2200" dirty="0"/>
              <a:t>to matrix type, </a:t>
            </a:r>
            <a:r>
              <a:rPr lang="en-US" sz="2200" b="1" dirty="0">
                <a:solidFill>
                  <a:schemeClr val="accent1"/>
                </a:solidFill>
              </a:rPr>
              <a:t>specific</a:t>
            </a:r>
            <a:r>
              <a:rPr lang="en-US" sz="2200" dirty="0"/>
              <a:t> for each analyte of interest and </a:t>
            </a:r>
            <a:r>
              <a:rPr lang="en-US" sz="2200" b="1" dirty="0">
                <a:solidFill>
                  <a:schemeClr val="accent1"/>
                </a:solidFill>
              </a:rPr>
              <a:t>Fit for Purpose </a:t>
            </a:r>
          </a:p>
          <a:p>
            <a:pPr>
              <a:buFont typeface="Wingdings" panose="05000000000000000000" pitchFamily="2" charset="2"/>
              <a:buChar char="§"/>
            </a:pPr>
            <a:r>
              <a:rPr lang="en-US" sz="2200" dirty="0"/>
              <a:t>Must meet QC performance criteria as set out in the Protocol for Analytical Methods. The acceptance limit is specific to each matrix type and contaminant group</a:t>
            </a:r>
          </a:p>
          <a:p>
            <a:pPr>
              <a:buFont typeface="Wingdings" panose="05000000000000000000" pitchFamily="2" charset="2"/>
              <a:buChar char="§"/>
            </a:pPr>
            <a:r>
              <a:rPr lang="en-US" sz="2200" dirty="0"/>
              <a:t>Includes both Field &amp; Lab QC samples</a:t>
            </a:r>
          </a:p>
          <a:p>
            <a:pPr>
              <a:buFont typeface="Wingdings" panose="05000000000000000000" pitchFamily="2" charset="2"/>
              <a:buChar char="§"/>
            </a:pPr>
            <a:r>
              <a:rPr lang="en-US" sz="2200" dirty="0"/>
              <a:t>Must demonstrate </a:t>
            </a:r>
            <a:r>
              <a:rPr lang="en-US" sz="2200" b="1" dirty="0">
                <a:solidFill>
                  <a:schemeClr val="accent1"/>
                </a:solidFill>
              </a:rPr>
              <a:t>Accuracy</a:t>
            </a:r>
            <a:r>
              <a:rPr lang="en-US" sz="2200" dirty="0"/>
              <a:t> of data to actual contaminant concentrations, measurement </a:t>
            </a:r>
            <a:r>
              <a:rPr lang="en-US" sz="2200" b="1" dirty="0">
                <a:solidFill>
                  <a:schemeClr val="accent1"/>
                </a:solidFill>
              </a:rPr>
              <a:t>Precision</a:t>
            </a:r>
            <a:r>
              <a:rPr lang="en-US" sz="2200" dirty="0"/>
              <a:t> between readings, data </a:t>
            </a:r>
            <a:r>
              <a:rPr lang="en-US" sz="2200" b="1" dirty="0">
                <a:solidFill>
                  <a:schemeClr val="accent1"/>
                </a:solidFill>
              </a:rPr>
              <a:t>Representativeness</a:t>
            </a:r>
            <a:r>
              <a:rPr lang="en-US" sz="2200" dirty="0"/>
              <a:t> to field measurements,  </a:t>
            </a:r>
            <a:r>
              <a:rPr lang="en-US" sz="2200" b="1" dirty="0">
                <a:solidFill>
                  <a:schemeClr val="accent1"/>
                </a:solidFill>
              </a:rPr>
              <a:t>Comparability</a:t>
            </a:r>
            <a:r>
              <a:rPr lang="en-US" sz="2200" dirty="0"/>
              <a:t> based on sample integrity during analysis and </a:t>
            </a:r>
            <a:r>
              <a:rPr lang="en-US" sz="2200" b="1" dirty="0">
                <a:solidFill>
                  <a:schemeClr val="accent1"/>
                </a:solidFill>
              </a:rPr>
              <a:t>Completeness</a:t>
            </a:r>
            <a:r>
              <a:rPr lang="en-US" sz="2200" b="1" dirty="0"/>
              <a:t> </a:t>
            </a:r>
            <a:r>
              <a:rPr lang="en-US" sz="2200" dirty="0"/>
              <a:t>of the analytical testing in agreement with the chain of custody</a:t>
            </a:r>
          </a:p>
        </p:txBody>
      </p:sp>
      <p:pic>
        <p:nvPicPr>
          <p:cNvPr id="15" name="Picture Placeholder 7">
            <a:extLst>
              <a:ext uri="{FF2B5EF4-FFF2-40B4-BE49-F238E27FC236}">
                <a16:creationId xmlns:a16="http://schemas.microsoft.com/office/drawing/2014/main" id="{4FA5AB09-9953-F824-8949-A2876A937EC2}"/>
              </a:ext>
            </a:extLst>
          </p:cNvPr>
          <p:cNvPicPr>
            <a:picLocks noChangeAspect="1"/>
          </p:cNvPicPr>
          <p:nvPr/>
        </p:nvPicPr>
        <p:blipFill>
          <a:blip r:embed="rId3"/>
          <a:stretch/>
        </p:blipFill>
        <p:spPr>
          <a:xfrm>
            <a:off x="7747000" y="1072724"/>
            <a:ext cx="3606800" cy="4712552"/>
          </a:xfrm>
          <a:prstGeom prst="rect">
            <a:avLst/>
          </a:prstGeom>
          <a:noFill/>
          <a:ln w="28575">
            <a:solidFill>
              <a:schemeClr val="accent1"/>
            </a:solidFill>
          </a:ln>
        </p:spPr>
      </p:pic>
    </p:spTree>
    <p:extLst>
      <p:ext uri="{BB962C8B-B14F-4D97-AF65-F5344CB8AC3E}">
        <p14:creationId xmlns:p14="http://schemas.microsoft.com/office/powerpoint/2010/main" val="98692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B8971B-B19E-D221-AD10-0764EB7102AE}"/>
              </a:ext>
            </a:extLst>
          </p:cNvPr>
          <p:cNvSpPr>
            <a:spLocks noGrp="1"/>
          </p:cNvSpPr>
          <p:nvPr>
            <p:ph type="title"/>
          </p:nvPr>
        </p:nvSpPr>
        <p:spPr>
          <a:xfrm>
            <a:off x="488950" y="519113"/>
            <a:ext cx="11356686" cy="520700"/>
          </a:xfrm>
        </p:spPr>
        <p:txBody>
          <a:bodyPr>
            <a:normAutofit/>
          </a:bodyPr>
          <a:lstStyle/>
          <a:p>
            <a:r>
              <a:rPr lang="en-US" sz="2700" dirty="0"/>
              <a:t>Laboratory Quality Assurance –</a:t>
            </a:r>
            <a:r>
              <a:rPr lang="en-US" sz="2700" dirty="0">
                <a:solidFill>
                  <a:srgbClr val="336699"/>
                </a:solidFill>
              </a:rPr>
              <a:t> </a:t>
            </a:r>
            <a:r>
              <a:rPr lang="en-US" sz="2200" dirty="0">
                <a:solidFill>
                  <a:srgbClr val="000099"/>
                </a:solidFill>
                <a:ea typeface="Calibri" panose="020F0502020204030204" pitchFamily="34" charset="0"/>
                <a:cs typeface="Calibri" panose="020F0502020204030204" pitchFamily="34" charset="0"/>
              </a:rPr>
              <a:t>Measurement of Data Accuracy (Fit for Purpose)</a:t>
            </a:r>
            <a:endParaRPr lang="en-US" sz="2200" dirty="0">
              <a:solidFill>
                <a:srgbClr val="000099"/>
              </a:solidFill>
            </a:endParaRPr>
          </a:p>
        </p:txBody>
      </p:sp>
      <p:sp>
        <p:nvSpPr>
          <p:cNvPr id="8" name="Rectangle 7">
            <a:extLst>
              <a:ext uri="{FF2B5EF4-FFF2-40B4-BE49-F238E27FC236}">
                <a16:creationId xmlns:a16="http://schemas.microsoft.com/office/drawing/2014/main" id="{4148523E-C229-E642-BFE0-D2C5A5A17AA9}"/>
              </a:ext>
            </a:extLst>
          </p:cNvPr>
          <p:cNvSpPr/>
          <p:nvPr/>
        </p:nvSpPr>
        <p:spPr>
          <a:xfrm>
            <a:off x="488950" y="4745455"/>
            <a:ext cx="5867400" cy="6606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212758"/>
            <a:endParaRPr lang="en-US" altLang="en-US" sz="1700" dirty="0">
              <a:solidFill>
                <a:srgbClr val="333333"/>
              </a:solidFill>
              <a:ea typeface="Calibri" panose="020F0502020204030204" pitchFamily="34" charset="0"/>
              <a:cs typeface="Calibri" panose="020F0502020204030204" pitchFamily="34" charset="0"/>
              <a:sym typeface="Arial" charset="0"/>
            </a:endParaRPr>
          </a:p>
          <a:p>
            <a:pPr indent="-212758"/>
            <a:r>
              <a:rPr lang="en-US" altLang="en-US" b="1" dirty="0">
                <a:solidFill>
                  <a:srgbClr val="000099"/>
                </a:solidFill>
                <a:ea typeface="Calibri" panose="020F0502020204030204" pitchFamily="34" charset="0"/>
                <a:cs typeface="Calibri" panose="020F0502020204030204" pitchFamily="34" charset="0"/>
                <a:sym typeface="Arial" charset="0"/>
              </a:rPr>
              <a:t>Continuing Calibration Verification (CCV): </a:t>
            </a:r>
            <a:r>
              <a:rPr lang="en-US" altLang="en-US" dirty="0">
                <a:solidFill>
                  <a:schemeClr val="tx1"/>
                </a:solidFill>
                <a:ea typeface="Calibri" panose="020F0502020204030204" pitchFamily="34" charset="0"/>
                <a:cs typeface="Calibri" panose="020F0502020204030204" pitchFamily="34" charset="0"/>
                <a:sym typeface="Arial" charset="0"/>
              </a:rPr>
              <a:t>Reference standard run at the end of an instrument sequence to confirm that the calibration is still within acceptance limit</a:t>
            </a:r>
            <a:endParaRPr lang="en-US" altLang="en-US" dirty="0">
              <a:solidFill>
                <a:srgbClr val="000099"/>
              </a:solidFill>
              <a:ea typeface="Calibri" panose="020F0502020204030204" pitchFamily="34" charset="0"/>
              <a:cs typeface="Calibri" panose="020F0502020204030204" pitchFamily="34" charset="0"/>
              <a:sym typeface="Arial" charset="0"/>
            </a:endParaRPr>
          </a:p>
          <a:p>
            <a:endParaRPr lang="en-CA" dirty="0">
              <a:solidFill>
                <a:schemeClr val="tx1"/>
              </a:solidFill>
            </a:endParaRPr>
          </a:p>
        </p:txBody>
      </p:sp>
      <p:sp>
        <p:nvSpPr>
          <p:cNvPr id="12" name="TextBox 11">
            <a:extLst>
              <a:ext uri="{FF2B5EF4-FFF2-40B4-BE49-F238E27FC236}">
                <a16:creationId xmlns:a16="http://schemas.microsoft.com/office/drawing/2014/main" id="{D988A001-F250-FB1C-7868-D789FCE41677}"/>
              </a:ext>
            </a:extLst>
          </p:cNvPr>
          <p:cNvSpPr txBox="1"/>
          <p:nvPr/>
        </p:nvSpPr>
        <p:spPr>
          <a:xfrm>
            <a:off x="419995" y="1040535"/>
            <a:ext cx="6108700" cy="923330"/>
          </a:xfrm>
          <a:prstGeom prst="rect">
            <a:avLst/>
          </a:prstGeom>
          <a:noFill/>
        </p:spPr>
        <p:txBody>
          <a:bodyPr wrap="square">
            <a:spAutoFit/>
          </a:bodyPr>
          <a:lstStyle/>
          <a:p>
            <a:pPr>
              <a:spcBef>
                <a:spcPct val="55000"/>
              </a:spcBef>
            </a:pPr>
            <a:r>
              <a:rPr lang="en-US" altLang="en-US" sz="1800" b="1" dirty="0">
                <a:solidFill>
                  <a:srgbClr val="000099"/>
                </a:solidFill>
                <a:ea typeface="Calibri" panose="020F0502020204030204" pitchFamily="34" charset="0"/>
                <a:cs typeface="Calibri" panose="020F0502020204030204" pitchFamily="34" charset="0"/>
              </a:rPr>
              <a:t>CERTIFIED REFERENCE MATERIALS(CRMs): </a:t>
            </a:r>
            <a:r>
              <a:rPr lang="en-US" altLang="en-US" sz="1800" dirty="0">
                <a:solidFill>
                  <a:srgbClr val="333333"/>
                </a:solidFill>
              </a:rPr>
              <a:t>Purchased material certified to contain an “analyte of predetermined concentration” in the same medium as the sample matrix</a:t>
            </a:r>
            <a:endParaRPr lang="en-US" altLang="en-US" sz="2400" b="1" dirty="0">
              <a:solidFill>
                <a:srgbClr val="333333"/>
              </a:solidFill>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F9007FC8-004B-0956-8069-6392C67FDE08}"/>
              </a:ext>
            </a:extLst>
          </p:cNvPr>
          <p:cNvSpPr txBox="1"/>
          <p:nvPr/>
        </p:nvSpPr>
        <p:spPr>
          <a:xfrm>
            <a:off x="419995" y="1994020"/>
            <a:ext cx="6108700" cy="1200329"/>
          </a:xfrm>
          <a:prstGeom prst="rect">
            <a:avLst/>
          </a:prstGeom>
          <a:noFill/>
        </p:spPr>
        <p:txBody>
          <a:bodyPr wrap="square">
            <a:spAutoFit/>
          </a:bodyPr>
          <a:lstStyle/>
          <a:p>
            <a:pPr indent="-212758"/>
            <a:r>
              <a:rPr lang="en-US" altLang="en-US" sz="1800" b="1" dirty="0">
                <a:solidFill>
                  <a:srgbClr val="000099"/>
                </a:solidFill>
                <a:ea typeface="Calibri" panose="020F0502020204030204" pitchFamily="34" charset="0"/>
                <a:cs typeface="Calibri" panose="020F0502020204030204" pitchFamily="34" charset="0"/>
                <a:sym typeface="Arial" charset="0"/>
              </a:rPr>
              <a:t>Calibration Standards</a:t>
            </a:r>
            <a:r>
              <a:rPr lang="en-US" altLang="en-US" sz="1800" dirty="0">
                <a:solidFill>
                  <a:srgbClr val="000099"/>
                </a:solidFill>
                <a:ea typeface="Calibri" panose="020F0502020204030204" pitchFamily="34" charset="0"/>
                <a:cs typeface="Calibri" panose="020F0502020204030204" pitchFamily="34" charset="0"/>
                <a:sym typeface="Arial" charset="0"/>
              </a:rPr>
              <a:t>: </a:t>
            </a:r>
            <a:r>
              <a:rPr lang="en-US" altLang="en-US" sz="1800" dirty="0">
                <a:solidFill>
                  <a:srgbClr val="333333"/>
                </a:solidFill>
              </a:rPr>
              <a:t>A series of diluted standards prepared from a stock solution made from certified reference material. This is a measure of instrument accuracy for a linear response</a:t>
            </a:r>
            <a:endParaRPr lang="en-US" altLang="en-US" sz="1800" dirty="0">
              <a:solidFill>
                <a:srgbClr val="333333"/>
              </a:solidFill>
              <a:ea typeface="Calibri" panose="020F0502020204030204" pitchFamily="34" charset="0"/>
              <a:cs typeface="Calibri" panose="020F0502020204030204" pitchFamily="34" charset="0"/>
              <a:sym typeface="Arial" charset="0"/>
            </a:endParaRPr>
          </a:p>
        </p:txBody>
      </p:sp>
      <p:sp>
        <p:nvSpPr>
          <p:cNvPr id="19" name="TextBox 18">
            <a:extLst>
              <a:ext uri="{FF2B5EF4-FFF2-40B4-BE49-F238E27FC236}">
                <a16:creationId xmlns:a16="http://schemas.microsoft.com/office/drawing/2014/main" id="{D0777E52-4CBD-2ACB-017E-2D30547A331B}"/>
              </a:ext>
            </a:extLst>
          </p:cNvPr>
          <p:cNvSpPr txBox="1"/>
          <p:nvPr/>
        </p:nvSpPr>
        <p:spPr>
          <a:xfrm>
            <a:off x="488950" y="3186036"/>
            <a:ext cx="6108700" cy="1200329"/>
          </a:xfrm>
          <a:prstGeom prst="rect">
            <a:avLst/>
          </a:prstGeom>
          <a:noFill/>
        </p:spPr>
        <p:txBody>
          <a:bodyPr wrap="square">
            <a:spAutoFit/>
          </a:bodyPr>
          <a:lstStyle/>
          <a:p>
            <a:pPr indent="-212758"/>
            <a:r>
              <a:rPr lang="en-US" altLang="en-US" sz="1800" b="1" dirty="0">
                <a:solidFill>
                  <a:srgbClr val="000099"/>
                </a:solidFill>
                <a:ea typeface="Calibri" panose="020F0502020204030204" pitchFamily="34" charset="0"/>
                <a:cs typeface="Calibri" panose="020F0502020204030204" pitchFamily="34" charset="0"/>
                <a:sym typeface="Arial" charset="0"/>
              </a:rPr>
              <a:t>Reference Standard:</a:t>
            </a:r>
            <a:r>
              <a:rPr kumimoji="0" lang="en-US" altLang="en-US" sz="1800" b="1" i="0" u="none" strike="noStrike" kern="1200" cap="none" spc="0" normalizeH="0" baseline="0" noProof="0" dirty="0">
                <a:ln>
                  <a:noFill/>
                </a:ln>
                <a:solidFill>
                  <a:srgbClr val="000099"/>
                </a:solidFill>
                <a:effectLst/>
                <a:uLnTx/>
                <a:uFillTx/>
                <a:ea typeface="+mn-ea"/>
                <a:cs typeface="+mn-cs"/>
              </a:rPr>
              <a:t> </a:t>
            </a:r>
            <a:r>
              <a:rPr kumimoji="0" lang="en-US" altLang="en-US" sz="1800" b="0" i="0" u="none" strike="noStrike" kern="1200" cap="none" spc="0" normalizeH="0" baseline="0" noProof="0" dirty="0">
                <a:ln>
                  <a:noFill/>
                </a:ln>
                <a:solidFill>
                  <a:prstClr val="black"/>
                </a:solidFill>
                <a:effectLst/>
                <a:uLnTx/>
                <a:uFillTx/>
                <a:ea typeface="+mn-ea"/>
                <a:cs typeface="+mn-cs"/>
              </a:rPr>
              <a:t>A standard of known concentration similar to a calibration standard that is purchased from a different supplier OR different lot #. This is </a:t>
            </a:r>
            <a:r>
              <a:rPr lang="en-US" altLang="en-US" dirty="0">
                <a:solidFill>
                  <a:prstClr val="black"/>
                </a:solidFill>
              </a:rPr>
              <a:t>performed as a check of instrument calibration</a:t>
            </a:r>
            <a:endParaRPr lang="en-US" altLang="en-US" sz="1800" dirty="0">
              <a:solidFill>
                <a:srgbClr val="333333"/>
              </a:solidFill>
              <a:ea typeface="Calibri" panose="020F0502020204030204" pitchFamily="34" charset="0"/>
              <a:cs typeface="Calibri" panose="020F0502020204030204" pitchFamily="34" charset="0"/>
              <a:sym typeface="Arial" charset="0"/>
            </a:endParaRPr>
          </a:p>
        </p:txBody>
      </p:sp>
      <p:cxnSp>
        <p:nvCxnSpPr>
          <p:cNvPr id="37" name="Connector: Elbow 36">
            <a:extLst>
              <a:ext uri="{FF2B5EF4-FFF2-40B4-BE49-F238E27FC236}">
                <a16:creationId xmlns:a16="http://schemas.microsoft.com/office/drawing/2014/main" id="{CB243FFC-3072-AF54-67B8-E60EF3B581E5}"/>
              </a:ext>
            </a:extLst>
          </p:cNvPr>
          <p:cNvCxnSpPr>
            <a:cxnSpLocks/>
            <a:stCxn id="12" idx="1"/>
            <a:endCxn id="17" idx="1"/>
          </p:cNvCxnSpPr>
          <p:nvPr/>
        </p:nvCxnSpPr>
        <p:spPr>
          <a:xfrm rot="10800000" flipV="1">
            <a:off x="419995" y="1502199"/>
            <a:ext cx="12700" cy="1091985"/>
          </a:xfrm>
          <a:prstGeom prst="bentConnector3">
            <a:avLst>
              <a:gd name="adj1" fmla="val 1800000"/>
            </a:avLst>
          </a:prstGeom>
          <a:ln w="19050">
            <a:solidFill>
              <a:srgbClr val="00009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547E618B-D186-9730-8ECD-98734076C461}"/>
              </a:ext>
            </a:extLst>
          </p:cNvPr>
          <p:cNvCxnSpPr>
            <a:cxnSpLocks/>
            <a:stCxn id="12" idx="1"/>
            <a:endCxn id="19" idx="1"/>
          </p:cNvCxnSpPr>
          <p:nvPr/>
        </p:nvCxnSpPr>
        <p:spPr>
          <a:xfrm rot="10800000" flipH="1" flipV="1">
            <a:off x="419994" y="1502199"/>
            <a:ext cx="68955" cy="2284001"/>
          </a:xfrm>
          <a:prstGeom prst="bentConnector3">
            <a:avLst>
              <a:gd name="adj1" fmla="val -331521"/>
            </a:avLst>
          </a:prstGeom>
          <a:ln w="1905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0FCE037D-54D1-FDAB-3683-F955D9DE4FDC}"/>
              </a:ext>
            </a:extLst>
          </p:cNvPr>
          <p:cNvCxnSpPr>
            <a:cxnSpLocks/>
          </p:cNvCxnSpPr>
          <p:nvPr/>
        </p:nvCxnSpPr>
        <p:spPr>
          <a:xfrm rot="10800000" flipH="1" flipV="1">
            <a:off x="419994" y="1509064"/>
            <a:ext cx="68955" cy="3573588"/>
          </a:xfrm>
          <a:prstGeom prst="bentConnector3">
            <a:avLst>
              <a:gd name="adj1" fmla="val -331521"/>
            </a:avLst>
          </a:prstGeom>
          <a:ln w="19050">
            <a:solidFill>
              <a:srgbClr val="000099"/>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2C5EA17-4D7F-F1CB-BB44-443FB30BC1F3}"/>
              </a:ext>
            </a:extLst>
          </p:cNvPr>
          <p:cNvSpPr txBox="1"/>
          <p:nvPr/>
        </p:nvSpPr>
        <p:spPr>
          <a:xfrm>
            <a:off x="492992" y="5628337"/>
            <a:ext cx="6104658" cy="646331"/>
          </a:xfrm>
          <a:prstGeom prst="rect">
            <a:avLst/>
          </a:prstGeom>
          <a:noFill/>
        </p:spPr>
        <p:txBody>
          <a:bodyPr wrap="square">
            <a:spAutoFit/>
          </a:bodyPr>
          <a:lstStyle/>
          <a:p>
            <a:pPr marL="24986"/>
            <a:r>
              <a:rPr lang="en-US" altLang="en-US" b="1" dirty="0">
                <a:solidFill>
                  <a:srgbClr val="FF0000"/>
                </a:solidFill>
              </a:rPr>
              <a:t>Failure of any of the above standards require the entire batch to be repeated</a:t>
            </a:r>
          </a:p>
        </p:txBody>
      </p:sp>
      <p:sp>
        <p:nvSpPr>
          <p:cNvPr id="34" name="TextBox 33">
            <a:extLst>
              <a:ext uri="{FF2B5EF4-FFF2-40B4-BE49-F238E27FC236}">
                <a16:creationId xmlns:a16="http://schemas.microsoft.com/office/drawing/2014/main" id="{CF2237B4-E187-EFF9-B4CD-99B0A15EE6E9}"/>
              </a:ext>
            </a:extLst>
          </p:cNvPr>
          <p:cNvSpPr txBox="1"/>
          <p:nvPr/>
        </p:nvSpPr>
        <p:spPr>
          <a:xfrm>
            <a:off x="6776074" y="5226632"/>
            <a:ext cx="5280312" cy="923330"/>
          </a:xfrm>
          <a:prstGeom prst="rect">
            <a:avLst/>
          </a:prstGeom>
          <a:noFill/>
        </p:spPr>
        <p:txBody>
          <a:bodyPr wrap="square">
            <a:spAutoFit/>
          </a:bodyPr>
          <a:lstStyle/>
          <a:p>
            <a:pPr marL="24986"/>
            <a:r>
              <a:rPr lang="en-US" altLang="en-US" b="1" dirty="0">
                <a:solidFill>
                  <a:srgbClr val="009900"/>
                </a:solidFill>
              </a:rPr>
              <a:t>Acceptance limits</a:t>
            </a:r>
          </a:p>
          <a:p>
            <a:pPr marL="24986"/>
            <a:r>
              <a:rPr lang="en-US" altLang="en-US" dirty="0">
                <a:solidFill>
                  <a:schemeClr val="tx1"/>
                </a:solidFill>
              </a:rPr>
              <a:t>Organics </a:t>
            </a:r>
            <a:r>
              <a:rPr kumimoji="0" lang="en-US" altLang="en-US" sz="1800" b="0" i="0" u="sng" strike="noStrike" kern="1200" cap="none" spc="0" normalizeH="0" baseline="0" noProof="0" dirty="0">
                <a:ln>
                  <a:noFill/>
                </a:ln>
                <a:solidFill>
                  <a:prstClr val="black"/>
                </a:solidFill>
                <a:effectLst/>
                <a:uLnTx/>
                <a:uFillTx/>
                <a:latin typeface="Roboto"/>
                <a:ea typeface="+mn-ea"/>
                <a:cs typeface="+mn-cs"/>
              </a:rPr>
              <a:t>&lt;</a:t>
            </a:r>
            <a:r>
              <a:rPr lang="en-US" altLang="en-US" dirty="0">
                <a:solidFill>
                  <a:schemeClr val="tx1"/>
                </a:solidFill>
              </a:rPr>
              <a:t>60% </a:t>
            </a:r>
            <a:r>
              <a:rPr lang="en-US" altLang="en-US" u="sng" dirty="0">
                <a:solidFill>
                  <a:prstClr val="black"/>
                </a:solidFill>
              </a:rPr>
              <a:t>&lt;</a:t>
            </a:r>
            <a:r>
              <a:rPr lang="en-US" altLang="en-US" dirty="0">
                <a:solidFill>
                  <a:schemeClr val="tx1"/>
                </a:solidFill>
              </a:rPr>
              <a:t>140%</a:t>
            </a:r>
          </a:p>
          <a:p>
            <a:pPr marL="24986"/>
            <a:r>
              <a:rPr lang="en-US" altLang="en-US" dirty="0">
                <a:solidFill>
                  <a:schemeClr val="tx1"/>
                </a:solidFill>
              </a:rPr>
              <a:t>Metals: </a:t>
            </a:r>
            <a:r>
              <a:rPr lang="en-US" altLang="en-US" u="sng" dirty="0">
                <a:solidFill>
                  <a:prstClr val="black"/>
                </a:solidFill>
              </a:rPr>
              <a:t>&lt;</a:t>
            </a:r>
            <a:r>
              <a:rPr lang="en-US" altLang="en-US" dirty="0">
                <a:solidFill>
                  <a:schemeClr val="tx1"/>
                </a:solidFill>
              </a:rPr>
              <a:t>80% </a:t>
            </a:r>
            <a:r>
              <a:rPr lang="en-US" altLang="en-US" u="sng" dirty="0">
                <a:solidFill>
                  <a:prstClr val="black"/>
                </a:solidFill>
              </a:rPr>
              <a:t>&lt;</a:t>
            </a:r>
            <a:r>
              <a:rPr lang="en-US" altLang="en-US" dirty="0">
                <a:solidFill>
                  <a:schemeClr val="tx1"/>
                </a:solidFill>
              </a:rPr>
              <a:t>120% (more stringent)</a:t>
            </a:r>
          </a:p>
        </p:txBody>
      </p:sp>
      <p:pic>
        <p:nvPicPr>
          <p:cNvPr id="44" name="Picture 43">
            <a:extLst>
              <a:ext uri="{FF2B5EF4-FFF2-40B4-BE49-F238E27FC236}">
                <a16:creationId xmlns:a16="http://schemas.microsoft.com/office/drawing/2014/main" id="{33CFCA7E-2D73-B32E-FD7D-2E9AF6248E72}"/>
              </a:ext>
            </a:extLst>
          </p:cNvPr>
          <p:cNvPicPr>
            <a:picLocks noChangeAspect="1"/>
          </p:cNvPicPr>
          <p:nvPr/>
        </p:nvPicPr>
        <p:blipFill>
          <a:blip r:embed="rId3"/>
          <a:stretch>
            <a:fillRect/>
          </a:stretch>
        </p:blipFill>
        <p:spPr>
          <a:xfrm>
            <a:off x="6597650" y="1361209"/>
            <a:ext cx="5308021" cy="3452592"/>
          </a:xfrm>
          <a:prstGeom prst="rect">
            <a:avLst/>
          </a:prstGeom>
        </p:spPr>
      </p:pic>
      <p:sp>
        <p:nvSpPr>
          <p:cNvPr id="2" name="Slide Number Placeholder 2">
            <a:extLst>
              <a:ext uri="{FF2B5EF4-FFF2-40B4-BE49-F238E27FC236}">
                <a16:creationId xmlns:a16="http://schemas.microsoft.com/office/drawing/2014/main" id="{728C42BF-AB40-CBF8-DC0E-C5340DB4441E}"/>
              </a:ext>
            </a:extLst>
          </p:cNvPr>
          <p:cNvSpPr txBox="1">
            <a:spLocks/>
          </p:cNvSpPr>
          <p:nvPr/>
        </p:nvSpPr>
        <p:spPr>
          <a:xfrm>
            <a:off x="9128600" y="6363855"/>
            <a:ext cx="2743200" cy="365125"/>
          </a:xfrm>
          <a:prstGeom prst="rect">
            <a:avLst/>
          </a:prstGeom>
        </p:spPr>
        <p:txBody>
          <a:bodyPr vert="horz" lIns="91440" tIns="45720" rIns="91440" bIns="45720" rtlCol="0" anchor="t"/>
          <a:lstStyle>
            <a:defPPr>
              <a:defRPr lang="en-US"/>
            </a:defPPr>
            <a:lvl1pPr marL="0" algn="r" defTabSz="914400" rtl="0" eaLnBrk="1" latinLnBrk="0" hangingPunct="1">
              <a:defRPr sz="700" kern="1200">
                <a:solidFill>
                  <a:schemeClr val="tx2"/>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62B39D-056A-45B5-805B-411DCD3ED69C}" type="slidenum">
              <a:rPr kumimoji="0" lang="en-CA" sz="700" b="0" i="0" u="none" strike="noStrike" kern="1200" cap="none" spc="0" normalizeH="0" baseline="0" noProof="0" smtClean="0">
                <a:ln>
                  <a:noFill/>
                </a:ln>
                <a:solidFill>
                  <a:srgbClr val="3C3C3C"/>
                </a:solidFill>
                <a:effectLst/>
                <a:uLnTx/>
                <a:uFillTx/>
                <a:latin typeface="Roboto" panose="020000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700" b="0" i="0" u="none" strike="noStrike" kern="1200" cap="none" spc="0" normalizeH="0" baseline="0" noProof="0" dirty="0">
              <a:ln>
                <a:noFill/>
              </a:ln>
              <a:solidFill>
                <a:srgbClr val="3C3C3C"/>
              </a:solidFill>
              <a:effectLst/>
              <a:uLnTx/>
              <a:uFillTx/>
              <a:latin typeface="Roboto" panose="02000000000000000000" pitchFamily="2" charset="0"/>
              <a:ea typeface="Roboto" panose="02000000000000000000" pitchFamily="2" charset="0"/>
              <a:cs typeface="+mn-cs"/>
            </a:endParaRPr>
          </a:p>
        </p:txBody>
      </p:sp>
      <p:sp>
        <p:nvSpPr>
          <p:cNvPr id="3" name="Footer Placeholder 2">
            <a:extLst>
              <a:ext uri="{FF2B5EF4-FFF2-40B4-BE49-F238E27FC236}">
                <a16:creationId xmlns:a16="http://schemas.microsoft.com/office/drawing/2014/main" id="{056BB35B-0256-B5DF-AF3E-90CCDBAFA421}"/>
              </a:ext>
            </a:extLst>
          </p:cNvPr>
          <p:cNvSpPr>
            <a:spLocks noGrp="1"/>
          </p:cNvSpPr>
          <p:nvPr>
            <p:ph type="ftr" sz="quarter" idx="11"/>
          </p:nvPr>
        </p:nvSpPr>
        <p:spPr>
          <a:xfrm>
            <a:off x="335360" y="6356350"/>
            <a:ext cx="6408712" cy="365125"/>
          </a:xfrm>
        </p:spPr>
        <p:txBody>
          <a:bodyPr/>
          <a:lstStyle/>
          <a:p>
            <a:pPr>
              <a:spcAft>
                <a:spcPts val="600"/>
              </a:spcAft>
            </a:pPr>
            <a:r>
              <a:rPr lang="en-CA" dirty="0"/>
              <a:t>Lab Quality Assurance</a:t>
            </a:r>
          </a:p>
        </p:txBody>
      </p:sp>
    </p:spTree>
    <p:extLst>
      <p:ext uri="{BB962C8B-B14F-4D97-AF65-F5344CB8AC3E}">
        <p14:creationId xmlns:p14="http://schemas.microsoft.com/office/powerpoint/2010/main" val="761305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DD6D3-A436-3D97-879F-EF7331A1E90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DB0EC5A-E928-3B33-61F1-CF7EE0DFA33C}"/>
              </a:ext>
            </a:extLst>
          </p:cNvPr>
          <p:cNvSpPr>
            <a:spLocks noGrp="1"/>
          </p:cNvSpPr>
          <p:nvPr>
            <p:ph type="title"/>
          </p:nvPr>
        </p:nvSpPr>
        <p:spPr>
          <a:xfrm>
            <a:off x="488950" y="519113"/>
            <a:ext cx="10647363" cy="520700"/>
          </a:xfrm>
        </p:spPr>
        <p:txBody>
          <a:bodyPr>
            <a:normAutofit fontScale="90000"/>
          </a:bodyPr>
          <a:lstStyle/>
          <a:p>
            <a:r>
              <a:rPr lang="en-US" sz="2700" dirty="0"/>
              <a:t>Laboratory Quality Assurance –</a:t>
            </a:r>
            <a:r>
              <a:rPr lang="en-US" sz="2700" dirty="0">
                <a:solidFill>
                  <a:srgbClr val="336699"/>
                </a:solidFill>
              </a:rPr>
              <a:t> </a:t>
            </a:r>
            <a:r>
              <a:rPr lang="en-US" sz="2200" dirty="0">
                <a:solidFill>
                  <a:srgbClr val="000099"/>
                </a:solidFill>
                <a:latin typeface="+mj-lt"/>
                <a:ea typeface="Calibri" panose="020F0502020204030204" pitchFamily="34" charset="0"/>
                <a:cs typeface="Calibri" panose="020F0502020204030204" pitchFamily="34" charset="0"/>
              </a:rPr>
              <a:t>Measurement of Data Accuracy (Fit for Purpose)</a:t>
            </a:r>
            <a:endParaRPr lang="en-US" sz="2200" dirty="0">
              <a:solidFill>
                <a:srgbClr val="000099"/>
              </a:solidFill>
            </a:endParaRPr>
          </a:p>
        </p:txBody>
      </p:sp>
      <p:sp>
        <p:nvSpPr>
          <p:cNvPr id="8" name="Rectangle 7">
            <a:extLst>
              <a:ext uri="{FF2B5EF4-FFF2-40B4-BE49-F238E27FC236}">
                <a16:creationId xmlns:a16="http://schemas.microsoft.com/office/drawing/2014/main" id="{899B59FE-D895-BFF2-EE70-9CDA73ABF03D}"/>
              </a:ext>
            </a:extLst>
          </p:cNvPr>
          <p:cNvSpPr/>
          <p:nvPr/>
        </p:nvSpPr>
        <p:spPr>
          <a:xfrm>
            <a:off x="301337" y="1039813"/>
            <a:ext cx="5867400" cy="456088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ct val="55000"/>
              </a:spcBef>
            </a:pPr>
            <a:r>
              <a:rPr lang="en-US" altLang="en-US" b="1" dirty="0">
                <a:solidFill>
                  <a:srgbClr val="002060"/>
                </a:solidFill>
                <a:ea typeface="Calibri" panose="020F0502020204030204" pitchFamily="34" charset="0"/>
                <a:cs typeface="Calibri" panose="020F0502020204030204" pitchFamily="34" charset="0"/>
              </a:rPr>
              <a:t>SPIKES</a:t>
            </a:r>
          </a:p>
          <a:p>
            <a:pPr marL="24986"/>
            <a:endParaRPr lang="en-US" altLang="en-US" b="1" dirty="0">
              <a:solidFill>
                <a:srgbClr val="000099"/>
              </a:solidFill>
              <a:ea typeface="Calibri" panose="020F0502020204030204" pitchFamily="34" charset="0"/>
              <a:cs typeface="Calibri" panose="020F0502020204030204" pitchFamily="34" charset="0"/>
              <a:sym typeface="Arial" charset="0"/>
            </a:endParaRPr>
          </a:p>
          <a:p>
            <a:pPr marL="24986"/>
            <a:r>
              <a:rPr lang="en-US" altLang="en-US" b="1" dirty="0">
                <a:solidFill>
                  <a:srgbClr val="002060"/>
                </a:solidFill>
                <a:ea typeface="Calibri" panose="020F0502020204030204" pitchFamily="34" charset="0"/>
                <a:cs typeface="Calibri" panose="020F0502020204030204" pitchFamily="34" charset="0"/>
                <a:sym typeface="Arial" charset="0"/>
              </a:rPr>
              <a:t>Method Blank Spike(LCS): </a:t>
            </a:r>
            <a:r>
              <a:rPr lang="en-US" altLang="en-US" dirty="0">
                <a:solidFill>
                  <a:schemeClr val="tx1"/>
                </a:solidFill>
              </a:rPr>
              <a:t>Reagent water or blank soil spiked with known concentration of target analyte(s) from a secondary source and carried through the analytical process. </a:t>
            </a:r>
            <a:r>
              <a:rPr kumimoji="0" lang="en-US" altLang="en-US" b="0" i="0" u="none" strike="noStrike" kern="1200" cap="none" spc="0" normalizeH="0" baseline="0" noProof="0" dirty="0">
                <a:ln>
                  <a:noFill/>
                </a:ln>
                <a:solidFill>
                  <a:prstClr val="black"/>
                </a:solidFill>
                <a:effectLst/>
                <a:uLnTx/>
                <a:uFillTx/>
                <a:ea typeface="+mn-ea"/>
                <a:cs typeface="+mn-cs"/>
              </a:rPr>
              <a:t>This is a measure of method performance in the absence of matrix effect</a:t>
            </a:r>
            <a:r>
              <a:rPr lang="en-US" altLang="en-US" b="1" dirty="0">
                <a:solidFill>
                  <a:schemeClr val="tx1"/>
                </a:solidFill>
              </a:rPr>
              <a:t> </a:t>
            </a:r>
          </a:p>
          <a:p>
            <a:pPr marL="24986"/>
            <a:endParaRPr lang="en-US" altLang="en-US" b="1" dirty="0">
              <a:solidFill>
                <a:srgbClr val="FF0000"/>
              </a:solidFill>
              <a:latin typeface="Calibri Light" pitchFamily="34" charset="0"/>
            </a:endParaRPr>
          </a:p>
          <a:p>
            <a:pPr marL="24986"/>
            <a:r>
              <a:rPr lang="en-US" altLang="en-US" b="1" dirty="0">
                <a:solidFill>
                  <a:srgbClr val="FF0000"/>
                </a:solidFill>
              </a:rPr>
              <a:t>Failure of method blank spike requires the entire batch to be repeated</a:t>
            </a:r>
          </a:p>
          <a:p>
            <a:pPr marL="24986"/>
            <a:endParaRPr lang="en-US" altLang="en-US" sz="1700" b="1" dirty="0">
              <a:solidFill>
                <a:srgbClr val="000099"/>
              </a:solidFill>
              <a:ea typeface="Calibri" panose="020F0502020204030204" pitchFamily="34" charset="0"/>
              <a:cs typeface="Calibri" panose="020F0502020204030204" pitchFamily="34" charset="0"/>
              <a:sym typeface="Arial" charset="0"/>
            </a:endParaRPr>
          </a:p>
          <a:p>
            <a:pPr marL="24986"/>
            <a:r>
              <a:rPr lang="en-US" altLang="en-US" sz="1700" b="1" dirty="0">
                <a:solidFill>
                  <a:srgbClr val="002060"/>
                </a:solidFill>
                <a:ea typeface="Calibri" panose="020F0502020204030204" pitchFamily="34" charset="0"/>
                <a:cs typeface="Calibri" panose="020F0502020204030204" pitchFamily="34" charset="0"/>
                <a:sym typeface="Arial" charset="0"/>
              </a:rPr>
              <a:t>Matrix Spike/ Matrix Spike Duplicate</a:t>
            </a:r>
            <a:r>
              <a:rPr lang="en-US" altLang="en-US" b="1" dirty="0">
                <a:solidFill>
                  <a:srgbClr val="002060"/>
                </a:solidFill>
                <a:ea typeface="Calibri" panose="020F0502020204030204" pitchFamily="34" charset="0"/>
                <a:cs typeface="Calibri" panose="020F0502020204030204" pitchFamily="34" charset="0"/>
                <a:sym typeface="Arial" charset="0"/>
              </a:rPr>
              <a:t>*</a:t>
            </a:r>
            <a:r>
              <a:rPr lang="en-US" altLang="en-US" sz="1700" dirty="0">
                <a:solidFill>
                  <a:srgbClr val="002060"/>
                </a:solidFill>
                <a:ea typeface="Calibri" panose="020F0502020204030204" pitchFamily="34" charset="0"/>
                <a:cs typeface="Calibri" panose="020F0502020204030204" pitchFamily="34" charset="0"/>
                <a:sym typeface="Arial" charset="0"/>
              </a:rPr>
              <a:t>: </a:t>
            </a:r>
            <a:r>
              <a:rPr lang="en-US" altLang="en-US" sz="1700" dirty="0">
                <a:solidFill>
                  <a:schemeClr val="tx1"/>
                </a:solidFill>
                <a:ea typeface="Calibri" panose="020F0502020204030204" pitchFamily="34" charset="0"/>
                <a:cs typeface="Calibri" panose="020F0502020204030204" pitchFamily="34" charset="0"/>
                <a:sym typeface="Arial" charset="0"/>
              </a:rPr>
              <a:t>A second aliquot of soil or water spiked with a known concentration of target analyte(s) from a secondary source carried through the entire analytical process. This is a measure of method’s fitness specific to matrix type(Matrix Match) and impact of matrix effect on analyte recovery</a:t>
            </a:r>
            <a:endParaRPr lang="en-US" altLang="en-US" sz="2500" b="1" dirty="0">
              <a:solidFill>
                <a:schemeClr val="tx1"/>
              </a:solidFill>
              <a:ea typeface="Calibri" panose="020F0502020204030204" pitchFamily="34" charset="0"/>
              <a:cs typeface="Calibri" panose="020F0502020204030204" pitchFamily="34" charset="0"/>
              <a:sym typeface="Arial" charset="0"/>
            </a:endParaRPr>
          </a:p>
        </p:txBody>
      </p:sp>
      <p:pic>
        <p:nvPicPr>
          <p:cNvPr id="9" name="Picture 8" descr="\\agatcgy.agatlabs.com\agat-ns\GraphicDesign\Images\Photo Library\Laboratory Stock\iStock_000003733216Medium.jpg">
            <a:extLst>
              <a:ext uri="{FF2B5EF4-FFF2-40B4-BE49-F238E27FC236}">
                <a16:creationId xmlns:a16="http://schemas.microsoft.com/office/drawing/2014/main" id="{86CB9820-4BE4-7161-F4B4-97BD9EE9A5A7}"/>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1471" y="1141413"/>
            <a:ext cx="5384915" cy="398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DE06560-4A6D-89A7-8299-F240769F6E4A}"/>
              </a:ext>
            </a:extLst>
          </p:cNvPr>
          <p:cNvSpPr txBox="1"/>
          <p:nvPr/>
        </p:nvSpPr>
        <p:spPr>
          <a:xfrm>
            <a:off x="6492588" y="5226632"/>
            <a:ext cx="5280312" cy="923330"/>
          </a:xfrm>
          <a:prstGeom prst="rect">
            <a:avLst/>
          </a:prstGeom>
          <a:noFill/>
        </p:spPr>
        <p:txBody>
          <a:bodyPr wrap="square">
            <a:spAutoFit/>
          </a:bodyPr>
          <a:lstStyle/>
          <a:p>
            <a:pPr marL="24986"/>
            <a:r>
              <a:rPr lang="en-US" altLang="en-US" b="1" dirty="0">
                <a:solidFill>
                  <a:srgbClr val="009900"/>
                </a:solidFill>
              </a:rPr>
              <a:t>Acceptance limits</a:t>
            </a:r>
          </a:p>
          <a:p>
            <a:pPr marL="24986"/>
            <a:r>
              <a:rPr lang="en-US" altLang="en-US" dirty="0">
                <a:solidFill>
                  <a:schemeClr val="tx1"/>
                </a:solidFill>
              </a:rPr>
              <a:t>Organics </a:t>
            </a:r>
            <a:r>
              <a:rPr kumimoji="0" lang="en-US" altLang="en-US" sz="1800" b="0" i="0" u="sng" strike="noStrike" kern="1200" cap="none" spc="0" normalizeH="0" baseline="0" noProof="0" dirty="0">
                <a:ln>
                  <a:noFill/>
                </a:ln>
                <a:solidFill>
                  <a:prstClr val="black"/>
                </a:solidFill>
                <a:effectLst/>
                <a:uLnTx/>
                <a:uFillTx/>
                <a:latin typeface="Roboto"/>
                <a:ea typeface="+mn-ea"/>
                <a:cs typeface="+mn-cs"/>
              </a:rPr>
              <a:t>&lt;</a:t>
            </a:r>
            <a:r>
              <a:rPr lang="en-US" altLang="en-US" dirty="0">
                <a:solidFill>
                  <a:schemeClr val="tx1"/>
                </a:solidFill>
              </a:rPr>
              <a:t>60% </a:t>
            </a:r>
            <a:r>
              <a:rPr lang="en-US" altLang="en-US" u="sng" dirty="0">
                <a:solidFill>
                  <a:prstClr val="black"/>
                </a:solidFill>
              </a:rPr>
              <a:t>&lt;</a:t>
            </a:r>
            <a:r>
              <a:rPr lang="en-US" altLang="en-US" dirty="0">
                <a:solidFill>
                  <a:schemeClr val="tx1"/>
                </a:solidFill>
              </a:rPr>
              <a:t>140%</a:t>
            </a:r>
          </a:p>
          <a:p>
            <a:pPr marL="24986"/>
            <a:r>
              <a:rPr lang="en-US" altLang="en-US" dirty="0">
                <a:solidFill>
                  <a:schemeClr val="tx1"/>
                </a:solidFill>
              </a:rPr>
              <a:t>Metals: </a:t>
            </a:r>
            <a:r>
              <a:rPr lang="en-US" altLang="en-US" u="sng" dirty="0">
                <a:solidFill>
                  <a:prstClr val="black"/>
                </a:solidFill>
              </a:rPr>
              <a:t>&lt;</a:t>
            </a:r>
            <a:r>
              <a:rPr lang="en-US" altLang="en-US" dirty="0">
                <a:solidFill>
                  <a:schemeClr val="tx1"/>
                </a:solidFill>
              </a:rPr>
              <a:t>(70)80% </a:t>
            </a:r>
            <a:r>
              <a:rPr lang="en-US" altLang="en-US" u="sng" dirty="0">
                <a:solidFill>
                  <a:prstClr val="black"/>
                </a:solidFill>
              </a:rPr>
              <a:t>&lt;</a:t>
            </a:r>
            <a:r>
              <a:rPr lang="en-US" altLang="en-US" dirty="0">
                <a:solidFill>
                  <a:schemeClr val="tx1"/>
                </a:solidFill>
              </a:rPr>
              <a:t> 120(130)% (more stringent)</a:t>
            </a:r>
          </a:p>
        </p:txBody>
      </p:sp>
      <p:sp>
        <p:nvSpPr>
          <p:cNvPr id="2" name="Slide Number Placeholder 2">
            <a:extLst>
              <a:ext uri="{FF2B5EF4-FFF2-40B4-BE49-F238E27FC236}">
                <a16:creationId xmlns:a16="http://schemas.microsoft.com/office/drawing/2014/main" id="{7FDD8D72-D8FA-3762-7407-3AB69AF0DD44}"/>
              </a:ext>
            </a:extLst>
          </p:cNvPr>
          <p:cNvSpPr txBox="1">
            <a:spLocks/>
          </p:cNvSpPr>
          <p:nvPr/>
        </p:nvSpPr>
        <p:spPr>
          <a:xfrm>
            <a:off x="9128600" y="6363855"/>
            <a:ext cx="2743200" cy="365125"/>
          </a:xfrm>
          <a:prstGeom prst="rect">
            <a:avLst/>
          </a:prstGeom>
        </p:spPr>
        <p:txBody>
          <a:bodyPr vert="horz" lIns="91440" tIns="45720" rIns="91440" bIns="45720" rtlCol="0" anchor="t"/>
          <a:lstStyle>
            <a:defPPr>
              <a:defRPr lang="en-US"/>
            </a:defPPr>
            <a:lvl1pPr marL="0" algn="r" defTabSz="914400" rtl="0" eaLnBrk="1" latinLnBrk="0" hangingPunct="1">
              <a:defRPr sz="700" kern="1200">
                <a:solidFill>
                  <a:schemeClr val="tx2"/>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62B39D-056A-45B5-805B-411DCD3ED69C}" type="slidenum">
              <a:rPr kumimoji="0" lang="en-CA" sz="700" b="0" i="0" u="none" strike="noStrike" kern="1200" cap="none" spc="0" normalizeH="0" baseline="0" noProof="0" smtClean="0">
                <a:ln>
                  <a:noFill/>
                </a:ln>
                <a:solidFill>
                  <a:srgbClr val="3C3C3C"/>
                </a:solidFill>
                <a:effectLst/>
                <a:uLnTx/>
                <a:uFillTx/>
                <a:latin typeface="Roboto" panose="020000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700" b="0" i="0" u="none" strike="noStrike" kern="1200" cap="none" spc="0" normalizeH="0" baseline="0" noProof="0" dirty="0">
              <a:ln>
                <a:noFill/>
              </a:ln>
              <a:solidFill>
                <a:srgbClr val="3C3C3C"/>
              </a:solidFill>
              <a:effectLst/>
              <a:uLnTx/>
              <a:uFillTx/>
              <a:latin typeface="Roboto" panose="02000000000000000000" pitchFamily="2" charset="0"/>
              <a:ea typeface="Roboto" panose="02000000000000000000" pitchFamily="2" charset="0"/>
              <a:cs typeface="+mn-cs"/>
            </a:endParaRPr>
          </a:p>
        </p:txBody>
      </p:sp>
      <p:sp>
        <p:nvSpPr>
          <p:cNvPr id="5" name="TextBox 4">
            <a:extLst>
              <a:ext uri="{FF2B5EF4-FFF2-40B4-BE49-F238E27FC236}">
                <a16:creationId xmlns:a16="http://schemas.microsoft.com/office/drawing/2014/main" id="{4353D933-C655-A6D5-5EEC-C0B668B87B0D}"/>
              </a:ext>
            </a:extLst>
          </p:cNvPr>
          <p:cNvSpPr txBox="1"/>
          <p:nvPr/>
        </p:nvSpPr>
        <p:spPr>
          <a:xfrm>
            <a:off x="419100" y="5797405"/>
            <a:ext cx="4629794" cy="477054"/>
          </a:xfrm>
          <a:prstGeom prst="rect">
            <a:avLst/>
          </a:prstGeom>
          <a:noFill/>
        </p:spPr>
        <p:txBody>
          <a:bodyPr wrap="none" rtlCol="0">
            <a:spAutoFit/>
          </a:bodyPr>
          <a:lstStyle/>
          <a:p>
            <a:r>
              <a:rPr lang="en-US" altLang="en-US" sz="2500" b="1" dirty="0">
                <a:solidFill>
                  <a:srgbClr val="002060"/>
                </a:solidFill>
                <a:ea typeface="Calibri" panose="020F0502020204030204" pitchFamily="34" charset="0"/>
                <a:cs typeface="Calibri" panose="020F0502020204030204" pitchFamily="34" charset="0"/>
                <a:sym typeface="Arial" charset="0"/>
              </a:rPr>
              <a:t>*</a:t>
            </a:r>
            <a:r>
              <a:rPr lang="en-US" altLang="en-US" sz="1600" b="1" dirty="0">
                <a:solidFill>
                  <a:schemeClr val="accent5">
                    <a:lumMod val="75000"/>
                  </a:schemeClr>
                </a:solidFill>
                <a:ea typeface="Calibri" panose="020F0502020204030204" pitchFamily="34" charset="0"/>
                <a:cs typeface="Calibri" panose="020F0502020204030204" pitchFamily="34" charset="0"/>
                <a:sym typeface="Arial" charset="0"/>
              </a:rPr>
              <a:t> </a:t>
            </a:r>
            <a:r>
              <a:rPr lang="en-CA" sz="1200" dirty="0"/>
              <a:t>Only possible if there is multiple sampling containers available</a:t>
            </a:r>
          </a:p>
        </p:txBody>
      </p:sp>
      <p:sp>
        <p:nvSpPr>
          <p:cNvPr id="6" name="Footer Placeholder 2">
            <a:extLst>
              <a:ext uri="{FF2B5EF4-FFF2-40B4-BE49-F238E27FC236}">
                <a16:creationId xmlns:a16="http://schemas.microsoft.com/office/drawing/2014/main" id="{20E8EFEB-48B4-F4C3-0FCC-F2310736C7DB}"/>
              </a:ext>
            </a:extLst>
          </p:cNvPr>
          <p:cNvSpPr>
            <a:spLocks noGrp="1"/>
          </p:cNvSpPr>
          <p:nvPr>
            <p:ph type="ftr" sz="quarter" idx="11"/>
          </p:nvPr>
        </p:nvSpPr>
        <p:spPr>
          <a:xfrm>
            <a:off x="335360" y="6356350"/>
            <a:ext cx="6408712" cy="365125"/>
          </a:xfrm>
        </p:spPr>
        <p:txBody>
          <a:bodyPr/>
          <a:lstStyle/>
          <a:p>
            <a:pPr>
              <a:spcAft>
                <a:spcPts val="600"/>
              </a:spcAft>
            </a:pPr>
            <a:r>
              <a:rPr lang="en-CA" dirty="0"/>
              <a:t>Lab Quality Assurance</a:t>
            </a:r>
          </a:p>
        </p:txBody>
      </p:sp>
    </p:spTree>
    <p:extLst>
      <p:ext uri="{BB962C8B-B14F-4D97-AF65-F5344CB8AC3E}">
        <p14:creationId xmlns:p14="http://schemas.microsoft.com/office/powerpoint/2010/main" val="3718043663"/>
      </p:ext>
    </p:extLst>
  </p:cSld>
  <p:clrMapOvr>
    <a:masterClrMapping/>
  </p:clrMapOvr>
</p:sld>
</file>

<file path=ppt/theme/theme1.xml><?xml version="1.0" encoding="utf-8"?>
<a:theme xmlns:a="http://schemas.openxmlformats.org/drawingml/2006/main" name="1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AT PPT Template 2023.potx [Read-Only]" id="{D632AD11-B462-4717-8A85-173AC1A5FE6B}" vid="{92FA7DA2-00F1-4073-8327-BD19C4DF66FF}"/>
    </a:ext>
  </a:extLst>
</a:theme>
</file>

<file path=ppt/theme/theme2.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AT PPT Template 2023.potx [Read-Only]" id="{D632AD11-B462-4717-8A85-173AC1A5FE6B}" vid="{AAB38FCA-8352-4890-921B-7A5C93B91D25}"/>
    </a:ext>
  </a:extLst>
</a:theme>
</file>

<file path=ppt/theme/theme3.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AT PPT Template 2023.potx [Read-Only]" id="{D632AD11-B462-4717-8A85-173AC1A5FE6B}" vid="{8898E560-DC83-4B2D-A9F2-2C0E2FF01183}"/>
    </a:ext>
  </a:extLst>
</a:theme>
</file>

<file path=ppt/theme/theme4.xml><?xml version="1.0" encoding="utf-8"?>
<a:theme xmlns:a="http://schemas.openxmlformats.org/drawingml/2006/main" name="1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AT PPT Template 2023.potx [Read-Only]" id="{D632AD11-B462-4717-8A85-173AC1A5FE6B}" vid="{F2AD9EFE-F6E7-43B0-A6EB-4A21F6EA1157}"/>
    </a:ext>
  </a:extLst>
</a:theme>
</file>

<file path=ppt/theme/theme5.xml><?xml version="1.0" encoding="utf-8"?>
<a:theme xmlns:a="http://schemas.openxmlformats.org/drawingml/2006/main" name="Other">
  <a:themeElements>
    <a:clrScheme name="AGAT Colours">
      <a:dk1>
        <a:srgbClr val="181818"/>
      </a:dk1>
      <a:lt1>
        <a:srgbClr val="FFFFFF"/>
      </a:lt1>
      <a:dk2>
        <a:srgbClr val="3C3C3C"/>
      </a:dk2>
      <a:lt2>
        <a:srgbClr val="F2F2F2"/>
      </a:lt2>
      <a:accent1>
        <a:srgbClr val="FFF200"/>
      </a:accent1>
      <a:accent2>
        <a:srgbClr val="FDDB00"/>
      </a:accent2>
      <a:accent3>
        <a:srgbClr val="3C3C3C"/>
      </a:accent3>
      <a:accent4>
        <a:srgbClr val="FFF200"/>
      </a:accent4>
      <a:accent5>
        <a:srgbClr val="FDDB00"/>
      </a:accent5>
      <a:accent6>
        <a:srgbClr val="3C3C3C"/>
      </a:accent6>
      <a:hlink>
        <a:srgbClr val="FDDB00"/>
      </a:hlink>
      <a:folHlink>
        <a:srgbClr val="3C3C3C"/>
      </a:folHlink>
    </a:clrScheme>
    <a:fontScheme name="AGAT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nt">
  <a:themeElements>
    <a:clrScheme name="Custom 6">
      <a:dk1>
        <a:srgbClr val="181818"/>
      </a:dk1>
      <a:lt1>
        <a:srgbClr val="FFFFFF"/>
      </a:lt1>
      <a:dk2>
        <a:srgbClr val="3C3C3C"/>
      </a:dk2>
      <a:lt2>
        <a:srgbClr val="F2F2F2"/>
      </a:lt2>
      <a:accent1>
        <a:srgbClr val="FFF200"/>
      </a:accent1>
      <a:accent2>
        <a:srgbClr val="FFCC00"/>
      </a:accent2>
      <a:accent3>
        <a:srgbClr val="797979"/>
      </a:accent3>
      <a:accent4>
        <a:srgbClr val="D9D9D9"/>
      </a:accent4>
      <a:accent5>
        <a:srgbClr val="FDDB00"/>
      </a:accent5>
      <a:accent6>
        <a:srgbClr val="3C3C3C"/>
      </a:accent6>
      <a:hlink>
        <a:srgbClr val="FDDB00"/>
      </a:hlink>
      <a:folHlink>
        <a:srgbClr val="3C3C3C"/>
      </a:folHlink>
    </a:clrScheme>
    <a:fontScheme name="AGAT 02">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37991</TotalTime>
  <Words>9489</Words>
  <Application>Microsoft Office PowerPoint</Application>
  <PresentationFormat>Widescreen</PresentationFormat>
  <Paragraphs>665</Paragraphs>
  <Slides>27</Slides>
  <Notes>21</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27</vt:i4>
      </vt:variant>
    </vt:vector>
  </HeadingPairs>
  <TitlesOfParts>
    <vt:vector size="42" baseType="lpstr">
      <vt:lpstr>Aptos</vt:lpstr>
      <vt:lpstr>Arial</vt:lpstr>
      <vt:lpstr>Calibri</vt:lpstr>
      <vt:lpstr>Calibri Light</vt:lpstr>
      <vt:lpstr>Edwardian Script ITC</vt:lpstr>
      <vt:lpstr>Franklin Gothic Book</vt:lpstr>
      <vt:lpstr>Franklin Gothic Medium</vt:lpstr>
      <vt:lpstr>Roboto</vt:lpstr>
      <vt:lpstr>Wingdings</vt:lpstr>
      <vt:lpstr>18_Custom Design</vt:lpstr>
      <vt:lpstr>11_Custom Design</vt:lpstr>
      <vt:lpstr>9_Custom Design</vt:lpstr>
      <vt:lpstr>15_Custom Design</vt:lpstr>
      <vt:lpstr>Other</vt:lpstr>
      <vt:lpstr>Content</vt:lpstr>
      <vt:lpstr>PowerPoint Presentation</vt:lpstr>
      <vt:lpstr>PowerPoint Presentation</vt:lpstr>
      <vt:lpstr>Why QA/QC Matters to Remediation Programs?</vt:lpstr>
      <vt:lpstr>Defining Analytical Data Quality – Accuracy Versus Precision</vt:lpstr>
      <vt:lpstr>Field Quality Assurance - Data Quality Starts in the Field</vt:lpstr>
      <vt:lpstr>Field Quality Assurance- Keeping with Data Quality Objectives(DQOs)</vt:lpstr>
      <vt:lpstr>Laboratory Quality Assurance – How do Labs Demonstrate Quality?</vt:lpstr>
      <vt:lpstr>Laboratory Quality Assurance – Measurement of Data Accuracy (Fit for Purpose)</vt:lpstr>
      <vt:lpstr>Laboratory Quality Assurance – Measurement of Data Accuracy (Fit for Purpose)</vt:lpstr>
      <vt:lpstr>Laboratory Quality Assurance – Measurement of Data Precision </vt:lpstr>
      <vt:lpstr>Laboratory Quality Assurance – Measurement of Data Specificity </vt:lpstr>
      <vt:lpstr>Laboratory Quality Assurance – Measurement of Data Bias</vt:lpstr>
      <vt:lpstr>Exemption Rules* – When is QC Failure Acceptable?</vt:lpstr>
      <vt:lpstr>Key Quality Control Standards</vt:lpstr>
      <vt:lpstr>Key Quality Control Standards</vt:lpstr>
      <vt:lpstr>Putting the Pieces together</vt:lpstr>
      <vt:lpstr>A Practitioner’s Check List – Quick Data Review </vt:lpstr>
      <vt:lpstr>A Practitioner’s Check List – Quick Data Review </vt:lpstr>
      <vt:lpstr>Scenario #1 – Field QC Failure (Cross-Contamination)</vt:lpstr>
      <vt:lpstr>Scenario #2 – Lab Dilution Error (RDL &gt; Clean-up Criteria)</vt:lpstr>
      <vt:lpstr>Scenario #3 – Blind Duplicates (Random Failure)</vt:lpstr>
      <vt:lpstr>Scenario #4 – Lab QC Trend (Possible Data Bias)</vt:lpstr>
      <vt:lpstr>Scenario #5 – Acceptable QC Failure (Possible Data Bias)</vt:lpstr>
      <vt:lpstr>Future of Data Assessment Using AI – Enhancing Data Intelligence</vt:lpstr>
      <vt:lpstr>Key Takeaways</vt:lpstr>
      <vt:lpstr>Thank you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Nihila Anthonypillai</dc:creator>
  <cp:lastModifiedBy>Nihila Anthonypillai</cp:lastModifiedBy>
  <cp:revision>430</cp:revision>
  <dcterms:created xsi:type="dcterms:W3CDTF">2025-02-03T18:22:03Z</dcterms:created>
  <dcterms:modified xsi:type="dcterms:W3CDTF">2026-04-07T02:11:49Z</dcterms:modified>
</cp:coreProperties>
</file>