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0.xml" ContentType="application/vnd.openxmlformats-officedocument.themeOverr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9" r:id="rId2"/>
    <p:sldId id="257" r:id="rId3"/>
    <p:sldId id="258" r:id="rId4"/>
    <p:sldId id="259" r:id="rId5"/>
    <p:sldId id="260" r:id="rId6"/>
    <p:sldId id="261" r:id="rId7"/>
    <p:sldId id="263" r:id="rId8"/>
    <p:sldId id="264" r:id="rId9"/>
    <p:sldId id="265" r:id="rId10"/>
    <p:sldId id="266" r:id="rId11"/>
    <p:sldId id="267" r:id="rId12"/>
    <p:sldId id="268" r:id="rId13"/>
    <p:sldId id="270" r:id="rId14"/>
    <p:sldId id="272" r:id="rId15"/>
    <p:sldId id="273" r:id="rId16"/>
    <p:sldId id="274" r:id="rId17"/>
    <p:sldId id="275" r:id="rId18"/>
    <p:sldId id="276"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31B5"/>
    <a:srgbClr val="0C1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419F8-A70C-4DC2-87DB-FED808972250}" v="9" dt="2026-03-09T18:25:14.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89" autoAdjust="0"/>
    <p:restoredTop sz="82918" autoAdjust="0"/>
  </p:normalViewPr>
  <p:slideViewPr>
    <p:cSldViewPr snapToGrid="0">
      <p:cViewPr varScale="1">
        <p:scale>
          <a:sx n="92" d="100"/>
          <a:sy n="92" d="100"/>
        </p:scale>
        <p:origin x="2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iault, Dianne (SPAC/PSPC)" userId="5522257d-fd7b-4065-bba9-3d2fb4304870" providerId="ADAL" clId="{A263D272-1D1C-452C-A5D6-649DA0DB1378}"/>
    <pc:docChg chg="custSel modSld">
      <pc:chgData name="Theriault, Dianne (SPAC/PSPC)" userId="5522257d-fd7b-4065-bba9-3d2fb4304870" providerId="ADAL" clId="{A263D272-1D1C-452C-A5D6-649DA0DB1378}" dt="2026-03-09T18:25:14.326" v="195" actId="1076"/>
      <pc:docMkLst>
        <pc:docMk/>
      </pc:docMkLst>
      <pc:sldChg chg="modSp mod">
        <pc:chgData name="Theriault, Dianne (SPAC/PSPC)" userId="5522257d-fd7b-4065-bba9-3d2fb4304870" providerId="ADAL" clId="{A263D272-1D1C-452C-A5D6-649DA0DB1378}" dt="2026-03-09T13:29:19.492" v="30" actId="14100"/>
        <pc:sldMkLst>
          <pc:docMk/>
          <pc:sldMk cId="1119273271" sldId="260"/>
        </pc:sldMkLst>
        <pc:picChg chg="mod">
          <ac:chgData name="Theriault, Dianne (SPAC/PSPC)" userId="5522257d-fd7b-4065-bba9-3d2fb4304870" providerId="ADAL" clId="{A263D272-1D1C-452C-A5D6-649DA0DB1378}" dt="2026-03-09T13:29:19.492" v="30" actId="14100"/>
          <ac:picMkLst>
            <pc:docMk/>
            <pc:sldMk cId="1119273271" sldId="260"/>
            <ac:picMk id="14" creationId="{51FE013F-7651-E184-F277-527BC2E2D439}"/>
          </ac:picMkLst>
        </pc:picChg>
      </pc:sldChg>
      <pc:sldChg chg="modSp mod modNotesTx">
        <pc:chgData name="Theriault, Dianne (SPAC/PSPC)" userId="5522257d-fd7b-4065-bba9-3d2fb4304870" providerId="ADAL" clId="{A263D272-1D1C-452C-A5D6-649DA0DB1378}" dt="2026-03-09T18:11:07.142" v="89" actId="20577"/>
        <pc:sldMkLst>
          <pc:docMk/>
          <pc:sldMk cId="195155391" sldId="267"/>
        </pc:sldMkLst>
        <pc:spChg chg="mod">
          <ac:chgData name="Theriault, Dianne (SPAC/PSPC)" userId="5522257d-fd7b-4065-bba9-3d2fb4304870" providerId="ADAL" clId="{A263D272-1D1C-452C-A5D6-649DA0DB1378}" dt="2026-03-09T18:10:54.397" v="76" actId="1076"/>
          <ac:spMkLst>
            <pc:docMk/>
            <pc:sldMk cId="195155391" sldId="267"/>
            <ac:spMk id="8" creationId="{DC505922-2D21-D4E1-75CE-B9F96672B220}"/>
          </ac:spMkLst>
        </pc:spChg>
      </pc:sldChg>
      <pc:sldChg chg="modSp mod modNotesTx">
        <pc:chgData name="Theriault, Dianne (SPAC/PSPC)" userId="5522257d-fd7b-4065-bba9-3d2fb4304870" providerId="ADAL" clId="{A263D272-1D1C-452C-A5D6-649DA0DB1378}" dt="2026-03-09T18:14:43.046" v="126" actId="20577"/>
        <pc:sldMkLst>
          <pc:docMk/>
          <pc:sldMk cId="638711854" sldId="268"/>
        </pc:sldMkLst>
        <pc:spChg chg="mod">
          <ac:chgData name="Theriault, Dianne (SPAC/PSPC)" userId="5522257d-fd7b-4065-bba9-3d2fb4304870" providerId="ADAL" clId="{A263D272-1D1C-452C-A5D6-649DA0DB1378}" dt="2026-03-09T18:14:33.513" v="107" actId="1076"/>
          <ac:spMkLst>
            <pc:docMk/>
            <pc:sldMk cId="638711854" sldId="268"/>
            <ac:spMk id="6" creationId="{B5C51A5C-4291-8F73-C5A5-2F39815BFA60}"/>
          </ac:spMkLst>
        </pc:spChg>
      </pc:sldChg>
      <pc:sldChg chg="modSp mod">
        <pc:chgData name="Theriault, Dianne (SPAC/PSPC)" userId="5522257d-fd7b-4065-bba9-3d2fb4304870" providerId="ADAL" clId="{A263D272-1D1C-452C-A5D6-649DA0DB1378}" dt="2026-03-09T18:20:26.782" v="162" actId="1076"/>
        <pc:sldMkLst>
          <pc:docMk/>
          <pc:sldMk cId="663037184" sldId="270"/>
        </pc:sldMkLst>
        <pc:spChg chg="mod">
          <ac:chgData name="Theriault, Dianne (SPAC/PSPC)" userId="5522257d-fd7b-4065-bba9-3d2fb4304870" providerId="ADAL" clId="{A263D272-1D1C-452C-A5D6-649DA0DB1378}" dt="2026-03-09T18:20:26.782" v="162" actId="1076"/>
          <ac:spMkLst>
            <pc:docMk/>
            <pc:sldMk cId="663037184" sldId="270"/>
            <ac:spMk id="8" creationId="{DC505922-2D21-D4E1-75CE-B9F96672B220}"/>
          </ac:spMkLst>
        </pc:spChg>
        <pc:graphicFrameChg chg="modGraphic">
          <ac:chgData name="Theriault, Dianne (SPAC/PSPC)" userId="5522257d-fd7b-4065-bba9-3d2fb4304870" providerId="ADAL" clId="{A263D272-1D1C-452C-A5D6-649DA0DB1378}" dt="2026-03-09T18:16:16.696" v="134" actId="20577"/>
          <ac:graphicFrameMkLst>
            <pc:docMk/>
            <pc:sldMk cId="663037184" sldId="270"/>
            <ac:graphicFrameMk id="4" creationId="{ECB6C20C-F9EB-B0E0-4E52-7C8AAAFBC2F9}"/>
          </ac:graphicFrameMkLst>
        </pc:graphicFrameChg>
      </pc:sldChg>
      <pc:sldChg chg="modSp mod">
        <pc:chgData name="Theriault, Dianne (SPAC/PSPC)" userId="5522257d-fd7b-4065-bba9-3d2fb4304870" providerId="ADAL" clId="{A263D272-1D1C-452C-A5D6-649DA0DB1378}" dt="2026-03-09T18:23:18.867" v="179" actId="1076"/>
        <pc:sldMkLst>
          <pc:docMk/>
          <pc:sldMk cId="210617871" sldId="272"/>
        </pc:sldMkLst>
        <pc:spChg chg="mod">
          <ac:chgData name="Theriault, Dianne (SPAC/PSPC)" userId="5522257d-fd7b-4065-bba9-3d2fb4304870" providerId="ADAL" clId="{A263D272-1D1C-452C-A5D6-649DA0DB1378}" dt="2026-03-09T18:23:18.867" v="179" actId="1076"/>
          <ac:spMkLst>
            <pc:docMk/>
            <pc:sldMk cId="210617871" sldId="272"/>
            <ac:spMk id="6" creationId="{B5C51A5C-4291-8F73-C5A5-2F39815BFA60}"/>
          </ac:spMkLst>
        </pc:spChg>
      </pc:sldChg>
      <pc:sldChg chg="modSp mod">
        <pc:chgData name="Theriault, Dianne (SPAC/PSPC)" userId="5522257d-fd7b-4065-bba9-3d2fb4304870" providerId="ADAL" clId="{A263D272-1D1C-452C-A5D6-649DA0DB1378}" dt="2026-03-09T18:25:14.326" v="195" actId="1076"/>
        <pc:sldMkLst>
          <pc:docMk/>
          <pc:sldMk cId="384530193" sldId="273"/>
        </pc:sldMkLst>
        <pc:spChg chg="mod">
          <ac:chgData name="Theriault, Dianne (SPAC/PSPC)" userId="5522257d-fd7b-4065-bba9-3d2fb4304870" providerId="ADAL" clId="{A263D272-1D1C-452C-A5D6-649DA0DB1378}" dt="2026-03-09T18:25:14.326" v="195" actId="1076"/>
          <ac:spMkLst>
            <pc:docMk/>
            <pc:sldMk cId="384530193" sldId="273"/>
            <ac:spMk id="2" creationId="{2ADF34BF-6951-CEE2-027B-6F0A630FB7E0}"/>
          </ac:spMkLst>
        </pc:spChg>
      </pc:sldChg>
      <pc:sldChg chg="modSp mod">
        <pc:chgData name="Theriault, Dianne (SPAC/PSPC)" userId="5522257d-fd7b-4065-bba9-3d2fb4304870" providerId="ADAL" clId="{A263D272-1D1C-452C-A5D6-649DA0DB1378}" dt="2026-03-09T13:25:04.712" v="29" actId="13926"/>
        <pc:sldMkLst>
          <pc:docMk/>
          <pc:sldMk cId="1219334044" sldId="279"/>
        </pc:sldMkLst>
        <pc:spChg chg="mod">
          <ac:chgData name="Theriault, Dianne (SPAC/PSPC)" userId="5522257d-fd7b-4065-bba9-3d2fb4304870" providerId="ADAL" clId="{A263D272-1D1C-452C-A5D6-649DA0DB1378}" dt="2026-03-09T13:25:04.712" v="29" actId="13926"/>
          <ac:spMkLst>
            <pc:docMk/>
            <pc:sldMk cId="1219334044" sldId="279"/>
            <ac:spMk id="3" creationId="{95D33E4E-8A74-E6F4-36FA-5D1B04714B4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Funding</c:v>
                </c:pt>
              </c:strCache>
            </c:strRef>
          </c:tx>
          <c:spPr>
            <a:effectLst>
              <a:softEdge rad="12700"/>
            </a:effectLst>
            <a:scene3d>
              <a:camera prst="orthographicFront"/>
              <a:lightRig rig="threePt" dir="t"/>
            </a:scene3d>
            <a:sp3d/>
          </c:spPr>
          <c:dPt>
            <c:idx val="0"/>
            <c:bubble3D val="0"/>
            <c:spPr>
              <a:solidFill>
                <a:schemeClr val="tx1"/>
              </a:solidFill>
              <a:ln w="19050">
                <a:solidFill>
                  <a:schemeClr val="lt1"/>
                </a:solidFill>
              </a:ln>
              <a:effectLst>
                <a:softEdge rad="12700"/>
              </a:effectLst>
              <a:scene3d>
                <a:camera prst="orthographicFront"/>
                <a:lightRig rig="threePt" dir="t"/>
              </a:scene3d>
              <a:sp3d/>
            </c:spPr>
            <c:extLst>
              <c:ext xmlns:c16="http://schemas.microsoft.com/office/drawing/2014/chart" uri="{C3380CC4-5D6E-409C-BE32-E72D297353CC}">
                <c16:uniqueId val="{00000001-26F9-4280-9ABF-538BBD65AC61}"/>
              </c:ext>
            </c:extLst>
          </c:dPt>
          <c:dPt>
            <c:idx val="1"/>
            <c:bubble3D val="0"/>
            <c:spPr>
              <a:solidFill>
                <a:srgbClr val="92D050"/>
              </a:solidFill>
              <a:ln w="19050">
                <a:solidFill>
                  <a:schemeClr val="lt1"/>
                </a:solidFill>
              </a:ln>
              <a:effectLst>
                <a:softEdge rad="12700"/>
              </a:effectLst>
              <a:scene3d>
                <a:camera prst="orthographicFront"/>
                <a:lightRig rig="threePt" dir="t"/>
              </a:scene3d>
              <a:sp3d/>
            </c:spPr>
            <c:extLst>
              <c:ext xmlns:c16="http://schemas.microsoft.com/office/drawing/2014/chart" uri="{C3380CC4-5D6E-409C-BE32-E72D297353CC}">
                <c16:uniqueId val="{00000003-26F9-4280-9ABF-538BBD65AC61}"/>
              </c:ext>
            </c:extLst>
          </c:dPt>
          <c:dPt>
            <c:idx val="2"/>
            <c:bubble3D val="0"/>
            <c:spPr>
              <a:solidFill>
                <a:srgbClr val="996633"/>
              </a:solidFill>
              <a:ln w="19050">
                <a:solidFill>
                  <a:schemeClr val="lt1"/>
                </a:solidFill>
              </a:ln>
              <a:effectLst>
                <a:softEdge rad="12700"/>
              </a:effectLst>
              <a:scene3d>
                <a:camera prst="orthographicFront"/>
                <a:lightRig rig="threePt" dir="t"/>
              </a:scene3d>
              <a:sp3d/>
            </c:spPr>
            <c:extLst>
              <c:ext xmlns:c16="http://schemas.microsoft.com/office/drawing/2014/chart" uri="{C3380CC4-5D6E-409C-BE32-E72D297353CC}">
                <c16:uniqueId val="{00000005-26F9-4280-9ABF-538BBD65AC61}"/>
              </c:ext>
            </c:extLst>
          </c:dPt>
          <c:dPt>
            <c:idx val="3"/>
            <c:bubble3D val="0"/>
            <c:spPr>
              <a:solidFill>
                <a:srgbClr val="00B0F0"/>
              </a:solidFill>
              <a:ln w="19050">
                <a:solidFill>
                  <a:schemeClr val="lt1"/>
                </a:solidFill>
              </a:ln>
              <a:effectLst>
                <a:softEdge rad="12700"/>
              </a:effectLst>
              <a:scene3d>
                <a:camera prst="orthographicFront"/>
                <a:lightRig rig="threePt" dir="t"/>
              </a:scene3d>
              <a:sp3d/>
            </c:spPr>
            <c:extLst>
              <c:ext xmlns:c16="http://schemas.microsoft.com/office/drawing/2014/chart" uri="{C3380CC4-5D6E-409C-BE32-E72D297353CC}">
                <c16:uniqueId val="{00000007-26F9-4280-9ABF-538BBD65AC61}"/>
              </c:ext>
            </c:extLst>
          </c:dPt>
          <c:dPt>
            <c:idx val="4"/>
            <c:bubble3D val="0"/>
            <c:spPr>
              <a:solidFill>
                <a:srgbClr val="FFC000"/>
              </a:solidFill>
              <a:ln w="19050">
                <a:solidFill>
                  <a:schemeClr val="lt1"/>
                </a:solidFill>
              </a:ln>
              <a:effectLst>
                <a:softEdge rad="12700"/>
              </a:effectLst>
              <a:scene3d>
                <a:camera prst="orthographicFront"/>
                <a:lightRig rig="threePt" dir="t"/>
              </a:scene3d>
              <a:sp3d/>
            </c:spPr>
            <c:extLst>
              <c:ext xmlns:c16="http://schemas.microsoft.com/office/drawing/2014/chart" uri="{C3380CC4-5D6E-409C-BE32-E72D297353CC}">
                <c16:uniqueId val="{00000009-26F9-4280-9ABF-538BBD65AC61}"/>
              </c:ext>
            </c:extLst>
          </c:dPt>
          <c:dPt>
            <c:idx val="5"/>
            <c:bubble3D val="0"/>
            <c:spPr>
              <a:solidFill>
                <a:schemeClr val="bg1">
                  <a:lumMod val="50000"/>
                </a:schemeClr>
              </a:solidFill>
              <a:ln w="19050">
                <a:solidFill>
                  <a:schemeClr val="lt1"/>
                </a:solidFill>
              </a:ln>
              <a:effectLst>
                <a:softEdge rad="12700"/>
              </a:effectLst>
              <a:scene3d>
                <a:camera prst="orthographicFront"/>
                <a:lightRig rig="threePt" dir="t"/>
              </a:scene3d>
              <a:sp3d/>
            </c:spPr>
            <c:extLst>
              <c:ext xmlns:c16="http://schemas.microsoft.com/office/drawing/2014/chart" uri="{C3380CC4-5D6E-409C-BE32-E72D297353CC}">
                <c16:uniqueId val="{0000000B-26F9-4280-9ABF-538BBD65AC61}"/>
              </c:ext>
            </c:extLst>
          </c:dPt>
          <c:cat>
            <c:strRef>
              <c:f>Sheet1!$A$2:$A$7</c:f>
              <c:strCache>
                <c:ptCount val="6"/>
                <c:pt idx="0">
                  <c:v>6% Atlantic</c:v>
                </c:pt>
                <c:pt idx="1">
                  <c:v>13% Quebec</c:v>
                </c:pt>
                <c:pt idx="2">
                  <c:v>16% Ontario</c:v>
                </c:pt>
                <c:pt idx="3">
                  <c:v>9% Prairies</c:v>
                </c:pt>
                <c:pt idx="4">
                  <c:v>18% Northern</c:v>
                </c:pt>
                <c:pt idx="5">
                  <c:v>38% Pacific</c:v>
                </c:pt>
              </c:strCache>
            </c:strRef>
          </c:cat>
          <c:val>
            <c:numRef>
              <c:f>Sheet1!$B$2:$B$7</c:f>
              <c:numCache>
                <c:formatCode>General</c:formatCode>
                <c:ptCount val="6"/>
                <c:pt idx="0">
                  <c:v>90374334.716122568</c:v>
                </c:pt>
                <c:pt idx="1">
                  <c:v>197481576.87408489</c:v>
                </c:pt>
                <c:pt idx="2">
                  <c:v>234556854.59682304</c:v>
                </c:pt>
                <c:pt idx="3">
                  <c:v>130904197.10669892</c:v>
                </c:pt>
                <c:pt idx="4">
                  <c:v>276281692.36159658</c:v>
                </c:pt>
                <c:pt idx="5">
                  <c:v>560347540.69377005</c:v>
                </c:pt>
              </c:numCache>
            </c:numRef>
          </c:val>
          <c:extLst>
            <c:ext xmlns:c16="http://schemas.microsoft.com/office/drawing/2014/chart" uri="{C3380CC4-5D6E-409C-BE32-E72D297353CC}">
              <c16:uniqueId val="{0000000C-26F9-4280-9ABF-538BBD65AC6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l"/>
      <c:legendEntry>
        <c:idx val="1"/>
        <c:txPr>
          <a:bodyPr rot="0" spcFirstLastPara="1" vertOverflow="ellipsis" vert="horz" wrap="square" anchor="ctr" anchorCtr="1"/>
          <a:lstStyle/>
          <a:p>
            <a:pPr>
              <a:defRPr sz="1197" b="0" i="0" u="none" strike="noStrike" kern="1200" baseline="0">
                <a:solidFill>
                  <a:srgbClr val="92D050"/>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rgbClr val="996633"/>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rgbClr val="00B0F0"/>
                </a:solidFill>
                <a:latin typeface="+mn-lt"/>
                <a:ea typeface="+mn-ea"/>
                <a:cs typeface="+mn-cs"/>
              </a:defRPr>
            </a:pPr>
            <a:endParaRPr lang="en-US"/>
          </a:p>
        </c:txPr>
      </c:legendEntry>
      <c:legendEntry>
        <c:idx val="4"/>
        <c:txPr>
          <a:bodyPr rot="0" spcFirstLastPara="1" vertOverflow="ellipsis" vert="horz" wrap="square" anchor="ctr" anchorCtr="1"/>
          <a:lstStyle/>
          <a:p>
            <a:pPr>
              <a:defRPr sz="1197" b="0" i="0" u="none" strike="noStrike" kern="1200" baseline="0">
                <a:solidFill>
                  <a:srgbClr val="FFC000"/>
                </a:solidFill>
                <a:latin typeface="+mn-lt"/>
                <a:ea typeface="+mn-ea"/>
                <a:cs typeface="+mn-cs"/>
              </a:defRPr>
            </a:pPr>
            <a:endParaRPr lang="en-US"/>
          </a:p>
        </c:txPr>
      </c:legendEntry>
      <c:legendEntry>
        <c:idx val="5"/>
        <c:txPr>
          <a:bodyPr rot="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en-US"/>
          </a:p>
        </c:txPr>
      </c:legendEntry>
      <c:layout>
        <c:manualLayout>
          <c:xMode val="edge"/>
          <c:yMode val="edge"/>
          <c:x val="0.51073100843112185"/>
          <c:y val="0.23893648663301673"/>
          <c:w val="0.25444694102523585"/>
          <c:h val="0.520278649665044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softEdge rad="12700"/>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Assessment</c:v>
                </c:pt>
              </c:strCache>
            </c:strRef>
          </c:tx>
          <c:spPr>
            <a:ln>
              <a:solidFill>
                <a:schemeClr val="tx1"/>
              </a:solidFill>
            </a:ln>
          </c:spPr>
          <c:dPt>
            <c:idx val="0"/>
            <c:bubble3D val="0"/>
            <c:spPr>
              <a:solidFill>
                <a:schemeClr val="accent1"/>
              </a:solidFill>
              <a:ln w="19050">
                <a:solidFill>
                  <a:schemeClr val="tx1"/>
                </a:solidFill>
              </a:ln>
              <a:effectLst/>
              <a:sp3d contourW="19050">
                <a:contourClr>
                  <a:schemeClr val="tx1"/>
                </a:contourClr>
              </a:sp3d>
            </c:spPr>
            <c:extLst>
              <c:ext xmlns:c16="http://schemas.microsoft.com/office/drawing/2014/chart" uri="{C3380CC4-5D6E-409C-BE32-E72D297353CC}">
                <c16:uniqueId val="{00000001-4677-44CE-8022-AA45D6257DF7}"/>
              </c:ext>
            </c:extLst>
          </c:dPt>
          <c:dPt>
            <c:idx val="1"/>
            <c:bubble3D val="0"/>
            <c:spPr>
              <a:solidFill>
                <a:schemeClr val="accent2"/>
              </a:solidFill>
              <a:ln w="19050">
                <a:solidFill>
                  <a:schemeClr val="tx1"/>
                </a:solidFill>
              </a:ln>
              <a:effectLst/>
              <a:sp3d contourW="19050">
                <a:contourClr>
                  <a:schemeClr val="tx1"/>
                </a:contourClr>
              </a:sp3d>
            </c:spPr>
            <c:extLst>
              <c:ext xmlns:c16="http://schemas.microsoft.com/office/drawing/2014/chart" uri="{C3380CC4-5D6E-409C-BE32-E72D297353CC}">
                <c16:uniqueId val="{00000003-4677-44CE-8022-AA45D6257DF7}"/>
              </c:ext>
            </c:extLst>
          </c:dPt>
          <c:dPt>
            <c:idx val="2"/>
            <c:bubble3D val="0"/>
            <c:spPr>
              <a:solidFill>
                <a:schemeClr val="accent3"/>
              </a:solidFill>
              <a:ln w="19050">
                <a:solidFill>
                  <a:schemeClr val="tx1"/>
                </a:solidFill>
              </a:ln>
              <a:effectLst/>
              <a:sp3d contourW="19050">
                <a:contourClr>
                  <a:schemeClr val="tx1"/>
                </a:contourClr>
              </a:sp3d>
            </c:spPr>
            <c:extLst>
              <c:ext xmlns:c16="http://schemas.microsoft.com/office/drawing/2014/chart" uri="{C3380CC4-5D6E-409C-BE32-E72D297353CC}">
                <c16:uniqueId val="{00000005-4677-44CE-8022-AA45D6257DF7}"/>
              </c:ext>
            </c:extLst>
          </c:dPt>
          <c:dPt>
            <c:idx val="3"/>
            <c:bubble3D val="0"/>
            <c:spPr>
              <a:solidFill>
                <a:schemeClr val="accent4"/>
              </a:solidFill>
              <a:ln w="19050">
                <a:solidFill>
                  <a:schemeClr val="tx1"/>
                </a:solidFill>
              </a:ln>
              <a:effectLst/>
              <a:sp3d contourW="19050">
                <a:contourClr>
                  <a:schemeClr val="tx1"/>
                </a:contourClr>
              </a:sp3d>
            </c:spPr>
            <c:extLst>
              <c:ext xmlns:c16="http://schemas.microsoft.com/office/drawing/2014/chart" uri="{C3380CC4-5D6E-409C-BE32-E72D297353CC}">
                <c16:uniqueId val="{00000007-4677-44CE-8022-AA45D6257DF7}"/>
              </c:ext>
            </c:extLst>
          </c:dPt>
          <c:dPt>
            <c:idx val="4"/>
            <c:bubble3D val="0"/>
            <c:spPr>
              <a:solidFill>
                <a:schemeClr val="accent5"/>
              </a:solidFill>
              <a:ln w="19050">
                <a:solidFill>
                  <a:schemeClr val="tx1"/>
                </a:solidFill>
              </a:ln>
              <a:effectLst/>
              <a:sp3d contourW="19050">
                <a:contourClr>
                  <a:schemeClr val="tx1"/>
                </a:contourClr>
              </a:sp3d>
            </c:spPr>
            <c:extLst>
              <c:ext xmlns:c16="http://schemas.microsoft.com/office/drawing/2014/chart" uri="{C3380CC4-5D6E-409C-BE32-E72D297353CC}">
                <c16:uniqueId val="{00000009-4677-44CE-8022-AA45D6257DF7}"/>
              </c:ext>
            </c:extLst>
          </c:dPt>
          <c:dPt>
            <c:idx val="5"/>
            <c:bubble3D val="0"/>
            <c:spPr>
              <a:solidFill>
                <a:schemeClr val="accent6"/>
              </a:solidFill>
              <a:ln w="19050">
                <a:solidFill>
                  <a:schemeClr val="tx1"/>
                </a:solidFill>
              </a:ln>
              <a:effectLst/>
              <a:sp3d contourW="19050">
                <a:contourClr>
                  <a:schemeClr val="tx1"/>
                </a:contourClr>
              </a:sp3d>
            </c:spPr>
            <c:extLst>
              <c:ext xmlns:c16="http://schemas.microsoft.com/office/drawing/2014/chart" uri="{C3380CC4-5D6E-409C-BE32-E72D297353CC}">
                <c16:uniqueId val="{0000000B-4677-44CE-8022-AA45D6257DF7}"/>
              </c:ext>
            </c:extLst>
          </c:dPt>
          <c:dLbls>
            <c:dLbl>
              <c:idx val="0"/>
              <c:layout>
                <c:manualLayout>
                  <c:x val="6.8568523492171018E-2"/>
                  <c:y val="-1.517571197884279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677-44CE-8022-AA45D6257DF7}"/>
                </c:ext>
              </c:extLst>
            </c:dLbl>
            <c:dLbl>
              <c:idx val="1"/>
              <c:layout>
                <c:manualLayout>
                  <c:x val="-2.8161039314552574E-2"/>
                  <c:y val="6.703999827975268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677-44CE-8022-AA45D6257DF7}"/>
                </c:ext>
              </c:extLst>
            </c:dLbl>
            <c:dLbl>
              <c:idx val="2"/>
              <c:layout>
                <c:manualLayout>
                  <c:x val="4.1908166503820406E-2"/>
                  <c:y val="1.569032514949753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677-44CE-8022-AA45D6257DF7}"/>
                </c:ext>
              </c:extLst>
            </c:dLbl>
            <c:dLbl>
              <c:idx val="3"/>
              <c:layout>
                <c:manualLayout>
                  <c:x val="1.7286582730703853E-2"/>
                  <c:y val="-6.63313334595032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677-44CE-8022-AA45D6257DF7}"/>
                </c:ext>
              </c:extLst>
            </c:dLbl>
            <c:dLbl>
              <c:idx val="5"/>
              <c:layout>
                <c:manualLayout>
                  <c:x val="0.16925765016357605"/>
                  <c:y val="2.341105886805994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677-44CE-8022-AA45D6257DF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&lt;$25K </c:v>
                </c:pt>
                <c:pt idx="1">
                  <c:v>$25K to $50K</c:v>
                </c:pt>
                <c:pt idx="2">
                  <c:v>$50K to $100k </c:v>
                </c:pt>
                <c:pt idx="3">
                  <c:v>$100K to $250k</c:v>
                </c:pt>
                <c:pt idx="4">
                  <c:v>$250K to $500k</c:v>
                </c:pt>
                <c:pt idx="5">
                  <c:v>$500k to $1M</c:v>
                </c:pt>
              </c:strCache>
            </c:strRef>
          </c:cat>
          <c:val>
            <c:numRef>
              <c:f>Sheet1!$B$2:$B$7</c:f>
              <c:numCache>
                <c:formatCode>General</c:formatCode>
                <c:ptCount val="6"/>
                <c:pt idx="0">
                  <c:v>2</c:v>
                </c:pt>
                <c:pt idx="1">
                  <c:v>4</c:v>
                </c:pt>
                <c:pt idx="2">
                  <c:v>6</c:v>
                </c:pt>
                <c:pt idx="3">
                  <c:v>5</c:v>
                </c:pt>
                <c:pt idx="4">
                  <c:v>1</c:v>
                </c:pt>
                <c:pt idx="5">
                  <c:v>1</c:v>
                </c:pt>
              </c:numCache>
            </c:numRef>
          </c:val>
          <c:extLst>
            <c:ext xmlns:c16="http://schemas.microsoft.com/office/drawing/2014/chart" uri="{C3380CC4-5D6E-409C-BE32-E72D297353CC}">
              <c16:uniqueId val="{0000000E-4677-44CE-8022-AA45D6257DF7}"/>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Rem LTM</c:v>
                </c:pt>
              </c:strCache>
            </c:strRef>
          </c:tx>
          <c:dPt>
            <c:idx val="0"/>
            <c:bubble3D val="0"/>
            <c:spPr>
              <a:solidFill>
                <a:schemeClr val="accent1"/>
              </a:solidFill>
              <a:ln w="19050">
                <a:solidFill>
                  <a:schemeClr val="lt1"/>
                </a:solidFill>
              </a:ln>
              <a:effectLst/>
              <a:sp3d contourW="19050">
                <a:contourClr>
                  <a:schemeClr val="lt1"/>
                </a:contourClr>
              </a:sp3d>
            </c:spPr>
            <c:extLst>
              <c:ext xmlns:c16="http://schemas.microsoft.com/office/drawing/2014/chart" uri="{C3380CC4-5D6E-409C-BE32-E72D297353CC}">
                <c16:uniqueId val="{00000001-5FD4-469F-A0BB-D30C3CE7D3E0}"/>
              </c:ext>
            </c:extLst>
          </c:dPt>
          <c:dPt>
            <c:idx val="1"/>
            <c:bubble3D val="0"/>
            <c:spPr>
              <a:solidFill>
                <a:schemeClr val="accent2"/>
              </a:solidFill>
              <a:ln w="19050">
                <a:solidFill>
                  <a:schemeClr val="lt1"/>
                </a:solidFill>
              </a:ln>
              <a:effectLst/>
              <a:sp3d contourW="19050">
                <a:contourClr>
                  <a:schemeClr val="lt1"/>
                </a:contourClr>
              </a:sp3d>
            </c:spPr>
            <c:extLst>
              <c:ext xmlns:c16="http://schemas.microsoft.com/office/drawing/2014/chart" uri="{C3380CC4-5D6E-409C-BE32-E72D297353CC}">
                <c16:uniqueId val="{00000003-5FD4-469F-A0BB-D30C3CE7D3E0}"/>
              </c:ext>
            </c:extLst>
          </c:dPt>
          <c:dPt>
            <c:idx val="2"/>
            <c:bubble3D val="0"/>
            <c:spPr>
              <a:solidFill>
                <a:schemeClr val="accent3"/>
              </a:solidFill>
              <a:ln w="19050">
                <a:solidFill>
                  <a:schemeClr val="lt1"/>
                </a:solidFill>
              </a:ln>
              <a:effectLst/>
              <a:sp3d contourW="19050">
                <a:contourClr>
                  <a:schemeClr val="lt1"/>
                </a:contourClr>
              </a:sp3d>
            </c:spPr>
            <c:extLst>
              <c:ext xmlns:c16="http://schemas.microsoft.com/office/drawing/2014/chart" uri="{C3380CC4-5D6E-409C-BE32-E72D297353CC}">
                <c16:uniqueId val="{00000005-5FD4-469F-A0BB-D30C3CE7D3E0}"/>
              </c:ext>
            </c:extLst>
          </c:dPt>
          <c:dPt>
            <c:idx val="3"/>
            <c:bubble3D val="0"/>
            <c:spPr>
              <a:solidFill>
                <a:schemeClr val="accent4"/>
              </a:solidFill>
              <a:ln w="19050">
                <a:solidFill>
                  <a:schemeClr val="lt1"/>
                </a:solidFill>
              </a:ln>
              <a:effectLst/>
              <a:sp3d contourW="19050">
                <a:contourClr>
                  <a:schemeClr val="lt1"/>
                </a:contourClr>
              </a:sp3d>
            </c:spPr>
            <c:extLst>
              <c:ext xmlns:c16="http://schemas.microsoft.com/office/drawing/2014/chart" uri="{C3380CC4-5D6E-409C-BE32-E72D297353CC}">
                <c16:uniqueId val="{00000007-5FD4-469F-A0BB-D30C3CE7D3E0}"/>
              </c:ext>
            </c:extLst>
          </c:dPt>
          <c:dPt>
            <c:idx val="4"/>
            <c:bubble3D val="0"/>
            <c:spPr>
              <a:solidFill>
                <a:schemeClr val="accent5"/>
              </a:solidFill>
              <a:ln w="19050">
                <a:solidFill>
                  <a:schemeClr val="lt1"/>
                </a:solidFill>
              </a:ln>
              <a:effectLst/>
              <a:sp3d contourW="19050">
                <a:contourClr>
                  <a:schemeClr val="lt1"/>
                </a:contourClr>
              </a:sp3d>
            </c:spPr>
            <c:extLst>
              <c:ext xmlns:c16="http://schemas.microsoft.com/office/drawing/2014/chart" uri="{C3380CC4-5D6E-409C-BE32-E72D297353CC}">
                <c16:uniqueId val="{00000009-5FD4-469F-A0BB-D30C3CE7D3E0}"/>
              </c:ext>
            </c:extLst>
          </c:dPt>
          <c:dPt>
            <c:idx val="5"/>
            <c:bubble3D val="0"/>
            <c:spPr>
              <a:solidFill>
                <a:schemeClr val="accent6"/>
              </a:solidFill>
              <a:ln w="19050">
                <a:solidFill>
                  <a:schemeClr val="lt1"/>
                </a:solidFill>
              </a:ln>
              <a:effectLst/>
              <a:sp3d contourW="19050">
                <a:contourClr>
                  <a:schemeClr val="lt1"/>
                </a:contourClr>
              </a:sp3d>
            </c:spPr>
            <c:extLst>
              <c:ext xmlns:c16="http://schemas.microsoft.com/office/drawing/2014/chart" uri="{C3380CC4-5D6E-409C-BE32-E72D297353CC}">
                <c16:uniqueId val="{0000000B-5FD4-469F-A0BB-D30C3CE7D3E0}"/>
              </c:ext>
            </c:extLst>
          </c:dPt>
          <c:dLbls>
            <c:dLbl>
              <c:idx val="0"/>
              <c:layout>
                <c:manualLayout>
                  <c:x val="-2.0167679852487828E-2"/>
                  <c:y val="-7.855696423725128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FD4-469F-A0BB-D30C3CE7D3E0}"/>
                </c:ext>
              </c:extLst>
            </c:dLbl>
            <c:dLbl>
              <c:idx val="1"/>
              <c:layout>
                <c:manualLayout>
                  <c:x val="1.8898149435947104E-2"/>
                  <c:y val="-0.1048660219918817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FD4-469F-A0BB-D30C3CE7D3E0}"/>
                </c:ext>
              </c:extLst>
            </c:dLbl>
            <c:dLbl>
              <c:idx val="2"/>
              <c:layout>
                <c:manualLayout>
                  <c:x val="7.566543728185933E-2"/>
                  <c:y val="5.698679436064685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FD4-469F-A0BB-D30C3CE7D3E0}"/>
                </c:ext>
              </c:extLst>
            </c:dLbl>
            <c:dLbl>
              <c:idx val="3"/>
              <c:layout>
                <c:manualLayout>
                  <c:x val="0.12339285256518591"/>
                  <c:y val="-3.927848211862566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FD4-469F-A0BB-D30C3CE7D3E0}"/>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&lt;$250K </c:v>
                </c:pt>
                <c:pt idx="1">
                  <c:v>$250K to $1M</c:v>
                </c:pt>
                <c:pt idx="2">
                  <c:v>$1M to $10M</c:v>
                </c:pt>
                <c:pt idx="3">
                  <c:v>&gt;$10M</c:v>
                </c:pt>
              </c:strCache>
            </c:strRef>
          </c:cat>
          <c:val>
            <c:numRef>
              <c:f>Sheet1!$B$2:$B$5</c:f>
              <c:numCache>
                <c:formatCode>General</c:formatCode>
                <c:ptCount val="4"/>
                <c:pt idx="0">
                  <c:v>33</c:v>
                </c:pt>
                <c:pt idx="1">
                  <c:v>20</c:v>
                </c:pt>
                <c:pt idx="2">
                  <c:v>18</c:v>
                </c:pt>
                <c:pt idx="3">
                  <c:v>8</c:v>
                </c:pt>
              </c:numCache>
            </c:numRef>
          </c:val>
          <c:extLst>
            <c:ext xmlns:c16="http://schemas.microsoft.com/office/drawing/2014/chart" uri="{C3380CC4-5D6E-409C-BE32-E72D297353CC}">
              <c16:uniqueId val="{0000000C-5FD4-469F-A0BB-D30C3CE7D3E0}"/>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470370216638846E-2"/>
          <c:y val="0.16476395798559634"/>
          <c:w val="0.88169630066827098"/>
          <c:h val="0.70976526611894075"/>
        </c:manualLayout>
      </c:layout>
      <c:barChart>
        <c:barDir val="col"/>
        <c:grouping val="clustered"/>
        <c:varyColors val="0"/>
        <c:ser>
          <c:idx val="0"/>
          <c:order val="0"/>
          <c:tx>
            <c:strRef>
              <c:f>Sheet1!$B$1</c:f>
              <c:strCache>
                <c:ptCount val="1"/>
                <c:pt idx="0">
                  <c:v>Assessment</c:v>
                </c:pt>
              </c:strCache>
            </c:strRef>
          </c:tx>
          <c:spPr>
            <a:solidFill>
              <a:srgbClr val="00B050"/>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c:spPr>
          <c:invertIfNegative val="0"/>
          <c:dLbls>
            <c:numFmt formatCode="#,##0.0" sourceLinked="0"/>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2026-27</c:v>
                </c:pt>
                <c:pt idx="1">
                  <c:v>2027-28</c:v>
                </c:pt>
                <c:pt idx="2">
                  <c:v>2028-29</c:v>
                </c:pt>
                <c:pt idx="3">
                  <c:v>2029-30</c:v>
                </c:pt>
                <c:pt idx="4">
                  <c:v>2030-31</c:v>
                </c:pt>
              </c:strCache>
            </c:strRef>
          </c:cat>
          <c:val>
            <c:numRef>
              <c:f>Sheet1!$B$2:$B$6</c:f>
              <c:numCache>
                <c:formatCode>_-* #,##0_-;\-* #,##0_-;_-* "-"??_-;_-@_-</c:formatCode>
                <c:ptCount val="5"/>
                <c:pt idx="0">
                  <c:v>8424297.1099999994</c:v>
                </c:pt>
                <c:pt idx="1">
                  <c:v>4269809.5</c:v>
                </c:pt>
                <c:pt idx="2">
                  <c:v>4092465.75</c:v>
                </c:pt>
                <c:pt idx="3">
                  <c:v>2740283.75</c:v>
                </c:pt>
                <c:pt idx="4">
                  <c:v>1430000</c:v>
                </c:pt>
              </c:numCache>
            </c:numRef>
          </c:val>
          <c:extLst>
            <c:ext xmlns:c16="http://schemas.microsoft.com/office/drawing/2014/chart" uri="{C3380CC4-5D6E-409C-BE32-E72D297353CC}">
              <c16:uniqueId val="{00000000-948F-4BE8-974E-2E35D9BC7109}"/>
            </c:ext>
          </c:extLst>
        </c:ser>
        <c:ser>
          <c:idx val="1"/>
          <c:order val="1"/>
          <c:tx>
            <c:strRef>
              <c:f>Sheet1!$C$1</c:f>
              <c:strCache>
                <c:ptCount val="1"/>
                <c:pt idx="0">
                  <c:v>Remediation &amp; Long Term Monitoring</c:v>
                </c:pt>
              </c:strCache>
            </c:strRef>
          </c:tx>
          <c:spPr>
            <a:solidFill>
              <a:srgbClr val="00206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2026-27</c:v>
                </c:pt>
                <c:pt idx="1">
                  <c:v>2027-28</c:v>
                </c:pt>
                <c:pt idx="2">
                  <c:v>2028-29</c:v>
                </c:pt>
                <c:pt idx="3">
                  <c:v>2029-30</c:v>
                </c:pt>
                <c:pt idx="4">
                  <c:v>2030-31</c:v>
                </c:pt>
              </c:strCache>
            </c:strRef>
          </c:cat>
          <c:val>
            <c:numRef>
              <c:f>Sheet1!$C$2:$C$6</c:f>
              <c:numCache>
                <c:formatCode>#,##0</c:formatCode>
                <c:ptCount val="5"/>
                <c:pt idx="0">
                  <c:v>375580293.63302815</c:v>
                </c:pt>
                <c:pt idx="1">
                  <c:v>384199798.88483679</c:v>
                </c:pt>
                <c:pt idx="2">
                  <c:v>297022950.41281009</c:v>
                </c:pt>
                <c:pt idx="3">
                  <c:v>249408720.71211529</c:v>
                </c:pt>
                <c:pt idx="4">
                  <c:v>187863085.59630549</c:v>
                </c:pt>
              </c:numCache>
            </c:numRef>
          </c:val>
          <c:extLst>
            <c:ext xmlns:c16="http://schemas.microsoft.com/office/drawing/2014/chart" uri="{C3380CC4-5D6E-409C-BE32-E72D297353CC}">
              <c16:uniqueId val="{00000001-948F-4BE8-974E-2E35D9BC7109}"/>
            </c:ext>
          </c:extLst>
        </c:ser>
        <c:dLbls>
          <c:showLegendKey val="0"/>
          <c:showVal val="0"/>
          <c:showCatName val="0"/>
          <c:showSerName val="0"/>
          <c:showPercent val="0"/>
          <c:showBubbleSize val="0"/>
        </c:dLbls>
        <c:gapWidth val="115"/>
        <c:axId val="283823192"/>
        <c:axId val="1"/>
      </c:barChart>
      <c:catAx>
        <c:axId val="283823192"/>
        <c:scaling>
          <c:orientation val="minMax"/>
        </c:scaling>
        <c:delete val="0"/>
        <c:axPos val="b"/>
        <c:numFmt formatCode="General" sourceLinked="1"/>
        <c:majorTickMark val="none"/>
        <c:minorTickMark val="none"/>
        <c:tickLblPos val="low"/>
        <c:spPr>
          <a:noFill/>
          <a:ln w="9499"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max val="500000000"/>
          <c:min val="0"/>
        </c:scaling>
        <c:delete val="0"/>
        <c:axPos val="l"/>
        <c:majorGridlines>
          <c:spPr>
            <a:ln>
              <a:solidFill>
                <a:prstClr val="black">
                  <a:lumMod val="25000"/>
                  <a:lumOff val="75000"/>
                </a:prstClr>
              </a:solidFill>
            </a:ln>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283823192"/>
        <c:crosses val="autoZero"/>
        <c:crossBetween val="between"/>
        <c:majorUnit val="100000000"/>
        <c:dispUnits>
          <c:builtInUnit val="millions"/>
          <c:dispUnitsLbl>
            <c:layout>
              <c:manualLayout>
                <c:xMode val="edge"/>
                <c:yMode val="edge"/>
                <c:x val="1.5991528417966475E-3"/>
                <c:y val="1.2255999870862037E-2"/>
              </c:manualLayout>
            </c:layout>
            <c:spPr>
              <a:noFill/>
              <a:ln>
                <a:noFill/>
              </a:ln>
              <a:effectLst/>
            </c:spPr>
            <c:txPr>
              <a:bodyPr rot="0"/>
              <a:lstStyle/>
              <a:p>
                <a:pPr>
                  <a:defRPr/>
                </a:pPr>
                <a:endParaRPr lang="en-US"/>
              </a:p>
            </c:txPr>
          </c:dispUnitsLbl>
        </c:dispUnits>
      </c:valAx>
      <c:spPr>
        <a:noFill/>
        <a:ln w="25331">
          <a:noFill/>
        </a:ln>
      </c:spPr>
    </c:plotArea>
    <c:legend>
      <c:legendPos val="r"/>
      <c:layout>
        <c:manualLayout>
          <c:xMode val="edge"/>
          <c:yMode val="edge"/>
          <c:x val="0.18292215302674197"/>
          <c:y val="2.4961318037492505E-2"/>
          <c:w val="0.72089384279134461"/>
          <c:h val="0.15606948007903507"/>
        </c:manualLayout>
      </c:layout>
      <c:overlay val="0"/>
      <c:txPr>
        <a:bodyPr/>
        <a:lstStyle/>
        <a:p>
          <a:pPr>
            <a:defRPr sz="1400"/>
          </a:pPr>
          <a:endParaRPr lang="en-US"/>
        </a:p>
      </c:txPr>
    </c:legend>
    <c:plotVisOnly val="1"/>
    <c:dispBlanksAs val="gap"/>
    <c:showDLblsOverMax val="0"/>
  </c:chart>
  <c:spPr>
    <a:noFill/>
    <a:ln>
      <a:solidFill>
        <a:schemeClr val="tx2">
          <a:lumMod val="75000"/>
        </a:schemeClr>
      </a:solidFill>
    </a:ln>
    <a:effectLst/>
  </c:spPr>
  <c:txPr>
    <a:bodyPr/>
    <a:lstStyle/>
    <a:p>
      <a:pPr>
        <a:defRPr>
          <a:latin typeface="+mj-lt"/>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470370216638846E-2"/>
          <c:y val="0.16476395798559634"/>
          <c:w val="0.88169630066827098"/>
          <c:h val="0.70976526611894075"/>
        </c:manualLayout>
      </c:layout>
      <c:barChart>
        <c:barDir val="col"/>
        <c:grouping val="clustered"/>
        <c:varyColors val="0"/>
        <c:ser>
          <c:idx val="0"/>
          <c:order val="0"/>
          <c:tx>
            <c:strRef>
              <c:f>Sheet1!$B$1</c:f>
              <c:strCache>
                <c:ptCount val="1"/>
                <c:pt idx="0">
                  <c:v>Series 1</c:v>
                </c:pt>
              </c:strCache>
            </c:strRef>
          </c:tx>
          <c:spPr>
            <a:solidFill>
              <a:srgbClr val="FFFFFF">
                <a:lumMod val="50000"/>
              </a:srgb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c:spPr>
          <c:invertIfNegative val="0"/>
          <c:dLbls>
            <c:numFmt formatCode="#,##0.0" sourceLinked="0"/>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AAFC</c:v>
                </c:pt>
                <c:pt idx="1">
                  <c:v>CIRNAC</c:v>
                </c:pt>
                <c:pt idx="2">
                  <c:v>DFO</c:v>
                </c:pt>
                <c:pt idx="3">
                  <c:v>DND</c:v>
                </c:pt>
                <c:pt idx="4">
                  <c:v>ECCC</c:v>
                </c:pt>
                <c:pt idx="5">
                  <c:v>ISC</c:v>
                </c:pt>
                <c:pt idx="6">
                  <c:v>JCCBI</c:v>
                </c:pt>
                <c:pt idx="7">
                  <c:v>NCC</c:v>
                </c:pt>
                <c:pt idx="8">
                  <c:v>NRC</c:v>
                </c:pt>
                <c:pt idx="9">
                  <c:v>NRCan</c:v>
                </c:pt>
                <c:pt idx="10">
                  <c:v>PCA</c:v>
                </c:pt>
                <c:pt idx="11">
                  <c:v>PSPC</c:v>
                </c:pt>
                <c:pt idx="12">
                  <c:v>TC</c:v>
                </c:pt>
                <c:pt idx="13">
                  <c:v>VIA</c:v>
                </c:pt>
              </c:strCache>
            </c:strRef>
          </c:cat>
          <c:val>
            <c:numRef>
              <c:f>Sheet1!$B$2:$B$15</c:f>
              <c:numCache>
                <c:formatCode>_-* #,##0_-;\-* #,##0_-;_-* "-"??_-;_-@_-</c:formatCode>
                <c:ptCount val="14"/>
                <c:pt idx="0">
                  <c:v>26689203.399999999</c:v>
                </c:pt>
                <c:pt idx="1">
                  <c:v>252196244.16829371</c:v>
                </c:pt>
                <c:pt idx="2">
                  <c:v>56704004.225741252</c:v>
                </c:pt>
                <c:pt idx="3">
                  <c:v>385077896.98388034</c:v>
                </c:pt>
                <c:pt idx="4">
                  <c:v>130922012</c:v>
                </c:pt>
                <c:pt idx="5">
                  <c:v>227833252.29476863</c:v>
                </c:pt>
                <c:pt idx="6">
                  <c:v>59993495.560000002</c:v>
                </c:pt>
                <c:pt idx="7">
                  <c:v>23575321</c:v>
                </c:pt>
                <c:pt idx="8">
                  <c:v>1278808.24</c:v>
                </c:pt>
                <c:pt idx="9">
                  <c:v>3203357</c:v>
                </c:pt>
                <c:pt idx="10">
                  <c:v>41759306.5</c:v>
                </c:pt>
                <c:pt idx="11">
                  <c:v>32667391.529411763</c:v>
                </c:pt>
                <c:pt idx="12">
                  <c:v>271006412.44700003</c:v>
                </c:pt>
                <c:pt idx="13" formatCode="General">
                  <c:v>2125000</c:v>
                </c:pt>
              </c:numCache>
            </c:numRef>
          </c:val>
          <c:extLst>
            <c:ext xmlns:c16="http://schemas.microsoft.com/office/drawing/2014/chart" uri="{C3380CC4-5D6E-409C-BE32-E72D297353CC}">
              <c16:uniqueId val="{00000000-318A-4874-BDA1-9D767FC6E9F5}"/>
            </c:ext>
          </c:extLst>
        </c:ser>
        <c:dLbls>
          <c:showLegendKey val="0"/>
          <c:showVal val="0"/>
          <c:showCatName val="0"/>
          <c:showSerName val="0"/>
          <c:showPercent val="0"/>
          <c:showBubbleSize val="0"/>
        </c:dLbls>
        <c:gapWidth val="115"/>
        <c:axId val="283823192"/>
        <c:axId val="1"/>
      </c:barChart>
      <c:catAx>
        <c:axId val="283823192"/>
        <c:scaling>
          <c:orientation val="minMax"/>
        </c:scaling>
        <c:delete val="0"/>
        <c:axPos val="b"/>
        <c:numFmt formatCode="General" sourceLinked="1"/>
        <c:majorTickMark val="none"/>
        <c:minorTickMark val="none"/>
        <c:tickLblPos val="low"/>
        <c:spPr>
          <a:noFill/>
          <a:ln w="9499" cap="flat" cmpd="sng" algn="ctr">
            <a:solidFill>
              <a:schemeClr val="tx1">
                <a:lumMod val="15000"/>
                <a:lumOff val="85000"/>
              </a:schemeClr>
            </a:solidFill>
            <a:round/>
          </a:ln>
          <a:effectLst/>
        </c:spPr>
        <c:txPr>
          <a:bodyPr rot="-60000000" vert="horz"/>
          <a:lstStyle/>
          <a:p>
            <a:pPr>
              <a:defRPr sz="900"/>
            </a:pPr>
            <a:endParaRPr lang="en-US"/>
          </a:p>
        </c:txPr>
        <c:crossAx val="1"/>
        <c:crosses val="autoZero"/>
        <c:auto val="1"/>
        <c:lblAlgn val="ctr"/>
        <c:lblOffset val="100"/>
        <c:noMultiLvlLbl val="0"/>
      </c:catAx>
      <c:valAx>
        <c:axId val="1"/>
        <c:scaling>
          <c:orientation val="minMax"/>
        </c:scaling>
        <c:delete val="0"/>
        <c:axPos val="l"/>
        <c:majorGridlines>
          <c:spPr>
            <a:ln>
              <a:solidFill>
                <a:prstClr val="black">
                  <a:lumMod val="25000"/>
                  <a:lumOff val="75000"/>
                </a:prstClr>
              </a:solidFill>
            </a:ln>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283823192"/>
        <c:crosses val="autoZero"/>
        <c:crossBetween val="between"/>
        <c:dispUnits>
          <c:builtInUnit val="millions"/>
          <c:dispUnitsLbl>
            <c:layout>
              <c:manualLayout>
                <c:xMode val="edge"/>
                <c:yMode val="edge"/>
                <c:x val="1.5991528417966475E-3"/>
                <c:y val="1.2255999870862037E-2"/>
              </c:manualLayout>
            </c:layout>
            <c:spPr>
              <a:noFill/>
              <a:ln>
                <a:noFill/>
              </a:ln>
              <a:effectLst/>
            </c:spPr>
            <c:txPr>
              <a:bodyPr rot="0"/>
              <a:lstStyle/>
              <a:p>
                <a:pPr>
                  <a:defRPr/>
                </a:pPr>
                <a:endParaRPr lang="en-US"/>
              </a:p>
            </c:txPr>
          </c:dispUnitsLbl>
        </c:dispUnits>
      </c:valAx>
      <c:spPr>
        <a:noFill/>
        <a:ln w="25331">
          <a:noFill/>
        </a:ln>
      </c:spPr>
    </c:plotArea>
    <c:plotVisOnly val="1"/>
    <c:dispBlanksAs val="gap"/>
    <c:showDLblsOverMax val="0"/>
  </c:chart>
  <c:spPr>
    <a:noFill/>
    <a:ln>
      <a:solidFill>
        <a:schemeClr val="tx2">
          <a:lumMod val="75000"/>
        </a:schemeClr>
      </a:solidFill>
    </a:ln>
    <a:effectLst/>
  </c:spPr>
  <c:txPr>
    <a:bodyPr/>
    <a:lstStyle/>
    <a:p>
      <a:pPr>
        <a:defRPr>
          <a:latin typeface="+mj-lt"/>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b="0"/>
            </a:pPr>
            <a:r>
              <a:rPr lang="en-CA" b="0" dirty="0"/>
              <a:t>Annual Assessment Forecast by Procurement Provider – (Nationally)</a:t>
            </a:r>
          </a:p>
        </c:rich>
      </c:tx>
      <c:layout>
        <c:manualLayout>
          <c:xMode val="edge"/>
          <c:yMode val="edge"/>
          <c:x val="0.15646879756468801"/>
          <c:y val="3.0972956374882107E-2"/>
        </c:manualLayout>
      </c:layout>
      <c:overlay val="0"/>
      <c:spPr>
        <a:noFill/>
        <a:ln>
          <a:noFill/>
        </a:ln>
        <a:effectLst/>
      </c:spPr>
    </c:title>
    <c:autoTitleDeleted val="0"/>
    <c:plotArea>
      <c:layout/>
      <c:barChart>
        <c:barDir val="col"/>
        <c:grouping val="stacked"/>
        <c:varyColors val="0"/>
        <c:ser>
          <c:idx val="0"/>
          <c:order val="0"/>
          <c:tx>
            <c:strRef>
              <c:f>ESAM!$C$107</c:f>
              <c:strCache>
                <c:ptCount val="1"/>
                <c:pt idx="0">
                  <c:v>PSPC</c:v>
                </c:pt>
              </c:strCache>
            </c:strRef>
          </c:tx>
          <c:spPr>
            <a:solidFill>
              <a:srgbClr val="00B0F0"/>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ESAM!$D$107:$H$107</c:f>
              <c:numCache>
                <c:formatCode>General</c:formatCode>
                <c:ptCount val="5"/>
                <c:pt idx="0" formatCode="&quot;$&quot;#,##0.00">
                  <c:v>1941741.61</c:v>
                </c:pt>
                <c:pt idx="1">
                  <c:v>828592</c:v>
                </c:pt>
                <c:pt idx="2">
                  <c:v>825409</c:v>
                </c:pt>
                <c:pt idx="3">
                  <c:v>431150</c:v>
                </c:pt>
                <c:pt idx="4">
                  <c:v>200000</c:v>
                </c:pt>
              </c:numCache>
            </c:numRef>
          </c:val>
          <c:extLst>
            <c:ext xmlns:c16="http://schemas.microsoft.com/office/drawing/2014/chart" uri="{C3380CC4-5D6E-409C-BE32-E72D297353CC}">
              <c16:uniqueId val="{00000000-EC7F-453F-8985-37630DC20780}"/>
            </c:ext>
          </c:extLst>
        </c:ser>
        <c:ser>
          <c:idx val="1"/>
          <c:order val="1"/>
          <c:tx>
            <c:strRef>
              <c:f>ESAM!$C$108</c:f>
              <c:strCache>
                <c:ptCount val="1"/>
                <c:pt idx="0">
                  <c:v>DCC</c:v>
                </c:pt>
              </c:strCache>
            </c:strRef>
          </c:tx>
          <c:spPr>
            <a:solidFill>
              <a:srgbClr val="FFC000"/>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ESAM!$D$108:$H$108</c:f>
              <c:numCache>
                <c:formatCode>General</c:formatCode>
                <c:ptCount val="5"/>
                <c:pt idx="0" formatCode="_-* #,##0_-;\-* #,##0_-;_-* &quot;-&quot;??_-;_-@_-">
                  <c:v>604358</c:v>
                </c:pt>
                <c:pt idx="1">
                  <c:v>727442.5</c:v>
                </c:pt>
                <c:pt idx="2" formatCode="_-* #,##0_-;\-* #,##0_-;_-* &quot;-&quot;??_-;_-@_-">
                  <c:v>996093.75</c:v>
                </c:pt>
                <c:pt idx="3" formatCode="_-* #,##0_-;\-* #,##0_-;_-* &quot;-&quot;??_-;_-@_-">
                  <c:v>690133.75</c:v>
                </c:pt>
                <c:pt idx="4" formatCode="_-* #,##0_-;\-* #,##0_-;_-* &quot;-&quot;??_-;_-@_-">
                  <c:v>90000</c:v>
                </c:pt>
              </c:numCache>
            </c:numRef>
          </c:val>
          <c:extLst>
            <c:ext xmlns:c16="http://schemas.microsoft.com/office/drawing/2014/chart" uri="{C3380CC4-5D6E-409C-BE32-E72D297353CC}">
              <c16:uniqueId val="{00000001-EC7F-453F-8985-37630DC20780}"/>
            </c:ext>
          </c:extLst>
        </c:ser>
        <c:ser>
          <c:idx val="2"/>
          <c:order val="2"/>
          <c:tx>
            <c:strRef>
              <c:f>ESAM!$C$109</c:f>
              <c:strCache>
                <c:ptCount val="1"/>
                <c:pt idx="0">
                  <c:v>Internal</c:v>
                </c:pt>
              </c:strCache>
            </c:strRef>
          </c:tx>
          <c:spPr>
            <a:solidFill>
              <a:sysClr val="window" lastClr="FFFFFF">
                <a:lumMod val="50000"/>
              </a:sysClr>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ESAM!$D$109:$H$109</c:f>
              <c:numCache>
                <c:formatCode>General</c:formatCode>
                <c:ptCount val="5"/>
                <c:pt idx="0" formatCode="&quot;$&quot;#,##0.00">
                  <c:v>1588697.5</c:v>
                </c:pt>
                <c:pt idx="1">
                  <c:v>748275</c:v>
                </c:pt>
                <c:pt idx="2" formatCode="_-* #,##0_-;\-* #,##0_-;_-* &quot;-&quot;??_-;_-@_-">
                  <c:v>829463</c:v>
                </c:pt>
                <c:pt idx="3" formatCode="_-* #,##0_-;\-* #,##0_-;_-* &quot;-&quot;??_-;_-@_-">
                  <c:v>484000</c:v>
                </c:pt>
                <c:pt idx="4" formatCode="_-* #,##0_-;\-* #,##0_-;_-* &quot;-&quot;??_-;_-@_-">
                  <c:v>0</c:v>
                </c:pt>
              </c:numCache>
            </c:numRef>
          </c:val>
          <c:extLst>
            <c:ext xmlns:c16="http://schemas.microsoft.com/office/drawing/2014/chart" uri="{C3380CC4-5D6E-409C-BE32-E72D297353CC}">
              <c16:uniqueId val="{00000002-EC7F-453F-8985-37630DC20780}"/>
            </c:ext>
          </c:extLst>
        </c:ser>
        <c:ser>
          <c:idx val="3"/>
          <c:order val="3"/>
          <c:tx>
            <c:strRef>
              <c:f>ESAM!$C$110</c:f>
              <c:strCache>
                <c:ptCount val="1"/>
                <c:pt idx="0">
                  <c:v>ISC</c:v>
                </c:pt>
              </c:strCache>
            </c:strRef>
          </c:tx>
          <c:spPr>
            <a:solidFill>
              <a:srgbClr val="92D050"/>
            </a:solidFill>
          </c:spPr>
          <c:invertIfNegative val="0"/>
          <c:cat>
            <c:strRef>
              <c:f>ESAM!$D$35:$H$35</c:f>
              <c:strCache>
                <c:ptCount val="5"/>
                <c:pt idx="0">
                  <c:v>2026-27</c:v>
                </c:pt>
                <c:pt idx="1">
                  <c:v>2027-28</c:v>
                </c:pt>
                <c:pt idx="2">
                  <c:v>2028-29</c:v>
                </c:pt>
                <c:pt idx="3">
                  <c:v>2029-30</c:v>
                </c:pt>
                <c:pt idx="4">
                  <c:v>2030-31</c:v>
                </c:pt>
              </c:strCache>
            </c:strRef>
          </c:cat>
          <c:val>
            <c:numRef>
              <c:f>ESAM!$D$110:$H$110</c:f>
              <c:numCache>
                <c:formatCode>_-* #,##0_-;\-* #,##0_-;_-* "-"??_-;_-@_-</c:formatCode>
                <c:ptCount val="5"/>
                <c:pt idx="0">
                  <c:v>4289500</c:v>
                </c:pt>
                <c:pt idx="1">
                  <c:v>1965500</c:v>
                </c:pt>
                <c:pt idx="2">
                  <c:v>1441500</c:v>
                </c:pt>
                <c:pt idx="3">
                  <c:v>1135000</c:v>
                </c:pt>
                <c:pt idx="4">
                  <c:v>1140000</c:v>
                </c:pt>
              </c:numCache>
            </c:numRef>
          </c:val>
          <c:extLst>
            <c:ext xmlns:c16="http://schemas.microsoft.com/office/drawing/2014/chart" uri="{C3380CC4-5D6E-409C-BE32-E72D297353CC}">
              <c16:uniqueId val="{00000003-EC7F-453F-8985-37630DC20780}"/>
            </c:ext>
          </c:extLst>
        </c:ser>
        <c:dLbls>
          <c:showLegendKey val="0"/>
          <c:showVal val="0"/>
          <c:showCatName val="0"/>
          <c:showSerName val="0"/>
          <c:showPercent val="0"/>
          <c:showBubbleSize val="0"/>
        </c:dLbls>
        <c:gapWidth val="150"/>
        <c:overlap val="100"/>
        <c:axId val="342758832"/>
        <c:axId val="1"/>
      </c:barChart>
      <c:catAx>
        <c:axId val="342758832"/>
        <c:scaling>
          <c:orientation val="minMax"/>
        </c:scaling>
        <c:delete val="0"/>
        <c:axPos val="b"/>
        <c:numFmt formatCode="General" sourceLinked="1"/>
        <c:majorTickMark val="none"/>
        <c:minorTickMark val="none"/>
        <c:tickLblPos val="nextTo"/>
        <c:spPr>
          <a:noFill/>
          <a:ln w="9507"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max val="9000000"/>
        </c:scaling>
        <c:delete val="0"/>
        <c:axPos val="l"/>
        <c:majorGridlines>
          <c:spPr>
            <a:ln w="9507"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342758832"/>
        <c:crosses val="autoZero"/>
        <c:crossBetween val="between"/>
        <c:majorUnit val="1000000"/>
        <c:dispUnits>
          <c:builtInUnit val="millions"/>
          <c:dispUnitsLbl>
            <c:spPr>
              <a:noFill/>
              <a:ln>
                <a:noFill/>
              </a:ln>
              <a:effectLst/>
            </c:spPr>
            <c:txPr>
              <a:bodyPr rot="-5400000" vert="horz"/>
              <a:lstStyle/>
              <a:p>
                <a:pPr>
                  <a:defRPr/>
                </a:pPr>
                <a:endParaRPr lang="en-US"/>
              </a:p>
            </c:txPr>
          </c:dispUnitsLbl>
        </c:dispUnits>
      </c:valAx>
      <c:spPr>
        <a:noFill/>
        <a:ln w="25351">
          <a:noFill/>
        </a:ln>
      </c:spPr>
    </c:plotArea>
    <c:legend>
      <c:legendPos val="b"/>
      <c:overlay val="0"/>
      <c:spPr>
        <a:noFill/>
        <a:ln>
          <a:noFill/>
        </a:ln>
        <a:effectLst/>
      </c:spPr>
      <c:txPr>
        <a:bodyPr rot="0" vert="horz"/>
        <a:lstStyle/>
        <a:p>
          <a:pPr>
            <a:defRPr sz="1400"/>
          </a:pPr>
          <a:endParaRPr lang="en-US"/>
        </a:p>
      </c:txPr>
    </c:legend>
    <c:plotVisOnly val="1"/>
    <c:dispBlanksAs val="gap"/>
    <c:showDLblsOverMax val="0"/>
  </c:chart>
  <c:spPr>
    <a:noFill/>
    <a:ln w="9507" cap="flat" cmpd="sng" algn="ctr">
      <a:solidFill>
        <a:sysClr val="windowText" lastClr="000000"/>
      </a:solidFill>
      <a:round/>
    </a:ln>
    <a:effectLst/>
  </c:spPr>
  <c:txPr>
    <a:bodyPr/>
    <a:lstStyle/>
    <a:p>
      <a:pPr>
        <a:defRPr>
          <a:latin typeface="+mj-lt"/>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b="0"/>
            </a:pPr>
            <a:r>
              <a:rPr lang="en-CA" b="0" dirty="0"/>
              <a:t>Annual Remediation &amp; Long Term Monitoring Forecast by Procurement Provider – (Nationally)</a:t>
            </a:r>
          </a:p>
        </c:rich>
      </c:tx>
      <c:layout>
        <c:manualLayout>
          <c:xMode val="edge"/>
          <c:yMode val="edge"/>
          <c:x val="0.1034370207345716"/>
          <c:y val="3.0640668523676879E-2"/>
        </c:manualLayout>
      </c:layout>
      <c:overlay val="0"/>
      <c:spPr>
        <a:noFill/>
        <a:ln>
          <a:noFill/>
        </a:ln>
        <a:effectLst/>
      </c:spPr>
    </c:title>
    <c:autoTitleDeleted val="0"/>
    <c:plotArea>
      <c:layout/>
      <c:barChart>
        <c:barDir val="col"/>
        <c:grouping val="stacked"/>
        <c:varyColors val="0"/>
        <c:ser>
          <c:idx val="0"/>
          <c:order val="0"/>
          <c:tx>
            <c:strRef>
              <c:f>ESAM!$C$113</c:f>
              <c:strCache>
                <c:ptCount val="1"/>
                <c:pt idx="0">
                  <c:v>PSPC</c:v>
                </c:pt>
              </c:strCache>
            </c:strRef>
          </c:tx>
          <c:spPr>
            <a:solidFill>
              <a:srgbClr val="00B0F0"/>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ESAM!$D$113:$H$113</c:f>
              <c:numCache>
                <c:formatCode>General</c:formatCode>
                <c:ptCount val="5"/>
                <c:pt idx="0">
                  <c:v>183330289.22418135</c:v>
                </c:pt>
                <c:pt idx="1">
                  <c:v>181725471.18581367</c:v>
                </c:pt>
                <c:pt idx="2">
                  <c:v>131882422.42243588</c:v>
                </c:pt>
                <c:pt idx="3">
                  <c:v>113994410.64186116</c:v>
                </c:pt>
                <c:pt idx="4">
                  <c:v>78309694.45206669</c:v>
                </c:pt>
              </c:numCache>
            </c:numRef>
          </c:val>
          <c:extLst>
            <c:ext xmlns:c16="http://schemas.microsoft.com/office/drawing/2014/chart" uri="{C3380CC4-5D6E-409C-BE32-E72D297353CC}">
              <c16:uniqueId val="{00000000-96A2-4DA9-907A-C550043A5155}"/>
            </c:ext>
          </c:extLst>
        </c:ser>
        <c:ser>
          <c:idx val="1"/>
          <c:order val="1"/>
          <c:tx>
            <c:strRef>
              <c:f>ESAM!$C$114</c:f>
              <c:strCache>
                <c:ptCount val="1"/>
                <c:pt idx="0">
                  <c:v>DCC</c:v>
                </c:pt>
              </c:strCache>
            </c:strRef>
          </c:tx>
          <c:spPr>
            <a:solidFill>
              <a:srgbClr val="FFC000"/>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ESAM!$D$114:$H$114</c:f>
              <c:numCache>
                <c:formatCode>General</c:formatCode>
                <c:ptCount val="5"/>
                <c:pt idx="0">
                  <c:v>71930303.429999992</c:v>
                </c:pt>
                <c:pt idx="1">
                  <c:v>94349409.169999987</c:v>
                </c:pt>
                <c:pt idx="2">
                  <c:v>85459124.950000003</c:v>
                </c:pt>
                <c:pt idx="3">
                  <c:v>65760496.700000003</c:v>
                </c:pt>
                <c:pt idx="4">
                  <c:v>41861439.490000032</c:v>
                </c:pt>
              </c:numCache>
            </c:numRef>
          </c:val>
          <c:extLst>
            <c:ext xmlns:c16="http://schemas.microsoft.com/office/drawing/2014/chart" uri="{C3380CC4-5D6E-409C-BE32-E72D297353CC}">
              <c16:uniqueId val="{00000001-96A2-4DA9-907A-C550043A5155}"/>
            </c:ext>
          </c:extLst>
        </c:ser>
        <c:ser>
          <c:idx val="2"/>
          <c:order val="2"/>
          <c:tx>
            <c:strRef>
              <c:f>ESAM!$C$115</c:f>
              <c:strCache>
                <c:ptCount val="1"/>
                <c:pt idx="0">
                  <c:v>Internal</c:v>
                </c:pt>
              </c:strCache>
            </c:strRef>
          </c:tx>
          <c:spPr>
            <a:solidFill>
              <a:sysClr val="window" lastClr="FFFFFF">
                <a:lumMod val="50000"/>
              </a:sysClr>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ESAM!$D$115:$H$115</c:f>
              <c:numCache>
                <c:formatCode>General</c:formatCode>
                <c:ptCount val="5"/>
                <c:pt idx="0">
                  <c:v>52722018.008846804</c:v>
                </c:pt>
                <c:pt idx="1">
                  <c:v>62986794.945683159</c:v>
                </c:pt>
                <c:pt idx="2">
                  <c:v>52618054.490374178</c:v>
                </c:pt>
                <c:pt idx="3">
                  <c:v>41503867.168825567</c:v>
                </c:pt>
                <c:pt idx="4">
                  <c:v>30074175.664238773</c:v>
                </c:pt>
              </c:numCache>
            </c:numRef>
          </c:val>
          <c:extLst>
            <c:ext xmlns:c16="http://schemas.microsoft.com/office/drawing/2014/chart" uri="{C3380CC4-5D6E-409C-BE32-E72D297353CC}">
              <c16:uniqueId val="{00000002-96A2-4DA9-907A-C550043A5155}"/>
            </c:ext>
          </c:extLst>
        </c:ser>
        <c:ser>
          <c:idx val="3"/>
          <c:order val="3"/>
          <c:tx>
            <c:strRef>
              <c:f>ESAM!$C$116</c:f>
              <c:strCache>
                <c:ptCount val="1"/>
                <c:pt idx="0">
                  <c:v>ISC</c:v>
                </c:pt>
              </c:strCache>
            </c:strRef>
          </c:tx>
          <c:spPr>
            <a:solidFill>
              <a:srgbClr val="92D050"/>
            </a:solidFill>
          </c:spPr>
          <c:invertIfNegative val="0"/>
          <c:cat>
            <c:strRef>
              <c:f>ESAM!$D$35:$H$35</c:f>
              <c:strCache>
                <c:ptCount val="5"/>
                <c:pt idx="0">
                  <c:v>2026-27</c:v>
                </c:pt>
                <c:pt idx="1">
                  <c:v>2027-28</c:v>
                </c:pt>
                <c:pt idx="2">
                  <c:v>2028-29</c:v>
                </c:pt>
                <c:pt idx="3">
                  <c:v>2029-30</c:v>
                </c:pt>
                <c:pt idx="4">
                  <c:v>2030-31</c:v>
                </c:pt>
              </c:strCache>
            </c:strRef>
          </c:cat>
          <c:val>
            <c:numRef>
              <c:f>ESAM!$D$116:$H$116</c:f>
              <c:numCache>
                <c:formatCode>General</c:formatCode>
                <c:ptCount val="5"/>
                <c:pt idx="0">
                  <c:v>67597682.969999999</c:v>
                </c:pt>
                <c:pt idx="1">
                  <c:v>45138123.583339997</c:v>
                </c:pt>
                <c:pt idx="2">
                  <c:v>27063348.550000001</c:v>
                </c:pt>
                <c:pt idx="3">
                  <c:v>28149946.20142857</c:v>
                </c:pt>
                <c:pt idx="4">
                  <c:v>37617775.989999987</c:v>
                </c:pt>
              </c:numCache>
            </c:numRef>
          </c:val>
          <c:extLst>
            <c:ext xmlns:c16="http://schemas.microsoft.com/office/drawing/2014/chart" uri="{C3380CC4-5D6E-409C-BE32-E72D297353CC}">
              <c16:uniqueId val="{00000003-96A2-4DA9-907A-C550043A5155}"/>
            </c:ext>
          </c:extLst>
        </c:ser>
        <c:dLbls>
          <c:showLegendKey val="0"/>
          <c:showVal val="0"/>
          <c:showCatName val="0"/>
          <c:showSerName val="0"/>
          <c:showPercent val="0"/>
          <c:showBubbleSize val="0"/>
        </c:dLbls>
        <c:gapWidth val="150"/>
        <c:overlap val="100"/>
        <c:axId val="283821552"/>
        <c:axId val="1"/>
      </c:barChart>
      <c:catAx>
        <c:axId val="283821552"/>
        <c:scaling>
          <c:orientation val="minMax"/>
        </c:scaling>
        <c:delete val="0"/>
        <c:axPos val="b"/>
        <c:numFmt formatCode="General" sourceLinked="1"/>
        <c:majorTickMark val="none"/>
        <c:minorTickMark val="none"/>
        <c:tickLblPos val="nextTo"/>
        <c:spPr>
          <a:noFill/>
          <a:ln w="9507"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max val="400000000"/>
        </c:scaling>
        <c:delete val="0"/>
        <c:axPos val="l"/>
        <c:majorGridlines>
          <c:spPr>
            <a:ln w="9507"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283821552"/>
        <c:crosses val="autoZero"/>
        <c:crossBetween val="between"/>
        <c:dispUnits>
          <c:builtInUnit val="millions"/>
          <c:dispUnitsLbl>
            <c:spPr>
              <a:noFill/>
              <a:ln>
                <a:noFill/>
              </a:ln>
              <a:effectLst/>
            </c:spPr>
            <c:txPr>
              <a:bodyPr rot="-5400000" vert="horz"/>
              <a:lstStyle/>
              <a:p>
                <a:pPr>
                  <a:defRPr/>
                </a:pPr>
                <a:endParaRPr lang="en-US"/>
              </a:p>
            </c:txPr>
          </c:dispUnitsLbl>
        </c:dispUnits>
      </c:valAx>
      <c:spPr>
        <a:noFill/>
        <a:ln w="25351">
          <a:noFill/>
        </a:ln>
      </c:spPr>
    </c:plotArea>
    <c:legend>
      <c:legendPos val="b"/>
      <c:overlay val="0"/>
      <c:spPr>
        <a:noFill/>
        <a:ln>
          <a:noFill/>
        </a:ln>
        <a:effectLst/>
      </c:spPr>
      <c:txPr>
        <a:bodyPr rot="0" vert="horz"/>
        <a:lstStyle/>
        <a:p>
          <a:pPr>
            <a:defRPr sz="1400"/>
          </a:pPr>
          <a:endParaRPr lang="en-US"/>
        </a:p>
      </c:txPr>
    </c:legend>
    <c:plotVisOnly val="1"/>
    <c:dispBlanksAs val="gap"/>
    <c:showDLblsOverMax val="0"/>
  </c:chart>
  <c:spPr>
    <a:noFill/>
    <a:ln w="9507" cap="flat" cmpd="sng" algn="ctr">
      <a:solidFill>
        <a:sysClr val="windowText" lastClr="000000"/>
      </a:solidFill>
      <a:round/>
    </a:ln>
    <a:effectLst/>
  </c:spPr>
  <c:txPr>
    <a:bodyPr/>
    <a:lstStyle/>
    <a:p>
      <a:pPr>
        <a:defRPr>
          <a:latin typeface="+mj-lt"/>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470370216638846E-2"/>
          <c:y val="0.16476395798559634"/>
          <c:w val="0.88169630066827098"/>
          <c:h val="0.70976526611894075"/>
        </c:manualLayout>
      </c:layout>
      <c:barChart>
        <c:barDir val="col"/>
        <c:grouping val="clustered"/>
        <c:varyColors val="0"/>
        <c:ser>
          <c:idx val="0"/>
          <c:order val="0"/>
          <c:tx>
            <c:strRef>
              <c:f>Sheet1!$B$1</c:f>
              <c:strCache>
                <c:ptCount val="1"/>
                <c:pt idx="0">
                  <c:v>Assessment</c:v>
                </c:pt>
              </c:strCache>
            </c:strRef>
          </c:tx>
          <c:spPr>
            <a:solidFill>
              <a:srgbClr val="00B050"/>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c:spPr>
          <c:invertIfNegative val="0"/>
          <c:dLbls>
            <c:numFmt formatCode="#,##0.0" sourceLinked="0"/>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2026-27</c:v>
                </c:pt>
                <c:pt idx="1">
                  <c:v>2027-28</c:v>
                </c:pt>
                <c:pt idx="2">
                  <c:v>2028-29</c:v>
                </c:pt>
                <c:pt idx="3">
                  <c:v>2029-30</c:v>
                </c:pt>
                <c:pt idx="4">
                  <c:v>2030-31</c:v>
                </c:pt>
              </c:strCache>
            </c:strRef>
          </c:cat>
          <c:val>
            <c:numRef>
              <c:f>Sheet1!$B$2:$B$6</c:f>
              <c:numCache>
                <c:formatCode>_-* #,##0.0_-;\-* #,##0.0_-;_-* "-"??_-;_-@_-</c:formatCode>
                <c:ptCount val="5"/>
                <c:pt idx="0">
                  <c:v>654000</c:v>
                </c:pt>
                <c:pt idx="1">
                  <c:v>589000</c:v>
                </c:pt>
                <c:pt idx="2">
                  <c:v>314000</c:v>
                </c:pt>
                <c:pt idx="3">
                  <c:v>254000</c:v>
                </c:pt>
                <c:pt idx="4">
                  <c:v>0</c:v>
                </c:pt>
              </c:numCache>
            </c:numRef>
          </c:val>
          <c:extLst>
            <c:ext xmlns:c16="http://schemas.microsoft.com/office/drawing/2014/chart" uri="{C3380CC4-5D6E-409C-BE32-E72D297353CC}">
              <c16:uniqueId val="{00000000-89A9-48B2-872B-E2876600094B}"/>
            </c:ext>
          </c:extLst>
        </c:ser>
        <c:ser>
          <c:idx val="1"/>
          <c:order val="1"/>
          <c:tx>
            <c:strRef>
              <c:f>Sheet1!$C$1</c:f>
              <c:strCache>
                <c:ptCount val="1"/>
                <c:pt idx="0">
                  <c:v>Remediation &amp; Long Term Monitoring</c:v>
                </c:pt>
              </c:strCache>
            </c:strRef>
          </c:tx>
          <c:spPr>
            <a:solidFill>
              <a:srgbClr val="00206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2026-27</c:v>
                </c:pt>
                <c:pt idx="1">
                  <c:v>2027-28</c:v>
                </c:pt>
                <c:pt idx="2">
                  <c:v>2028-29</c:v>
                </c:pt>
                <c:pt idx="3">
                  <c:v>2029-30</c:v>
                </c:pt>
                <c:pt idx="4">
                  <c:v>2030-31</c:v>
                </c:pt>
              </c:strCache>
            </c:strRef>
          </c:cat>
          <c:val>
            <c:numRef>
              <c:f>Sheet1!$C$2:$C$6</c:f>
              <c:numCache>
                <c:formatCode>#,##0</c:formatCode>
                <c:ptCount val="5"/>
                <c:pt idx="0">
                  <c:v>82697565.879999995</c:v>
                </c:pt>
                <c:pt idx="1">
                  <c:v>67097434.652812041</c:v>
                </c:pt>
                <c:pt idx="2">
                  <c:v>41292457.871077076</c:v>
                </c:pt>
                <c:pt idx="3">
                  <c:v>18281706.753933866</c:v>
                </c:pt>
                <c:pt idx="4">
                  <c:v>23376689.438999999</c:v>
                </c:pt>
              </c:numCache>
            </c:numRef>
          </c:val>
          <c:extLst>
            <c:ext xmlns:c16="http://schemas.microsoft.com/office/drawing/2014/chart" uri="{C3380CC4-5D6E-409C-BE32-E72D297353CC}">
              <c16:uniqueId val="{00000001-89A9-48B2-872B-E2876600094B}"/>
            </c:ext>
          </c:extLst>
        </c:ser>
        <c:dLbls>
          <c:showLegendKey val="0"/>
          <c:showVal val="0"/>
          <c:showCatName val="0"/>
          <c:showSerName val="0"/>
          <c:showPercent val="0"/>
          <c:showBubbleSize val="0"/>
        </c:dLbls>
        <c:gapWidth val="115"/>
        <c:axId val="283823192"/>
        <c:axId val="1"/>
      </c:barChart>
      <c:catAx>
        <c:axId val="283823192"/>
        <c:scaling>
          <c:orientation val="minMax"/>
        </c:scaling>
        <c:delete val="0"/>
        <c:axPos val="b"/>
        <c:numFmt formatCode="General" sourceLinked="1"/>
        <c:majorTickMark val="none"/>
        <c:minorTickMark val="none"/>
        <c:tickLblPos val="low"/>
        <c:spPr>
          <a:noFill/>
          <a:ln w="9499"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max val="100000000"/>
          <c:min val="0"/>
        </c:scaling>
        <c:delete val="0"/>
        <c:axPos val="l"/>
        <c:majorGridlines>
          <c:spPr>
            <a:ln>
              <a:solidFill>
                <a:prstClr val="black">
                  <a:lumMod val="25000"/>
                  <a:lumOff val="75000"/>
                </a:prstClr>
              </a:solidFill>
            </a:ln>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283823192"/>
        <c:crosses val="autoZero"/>
        <c:crossBetween val="between"/>
        <c:majorUnit val="50000000"/>
        <c:dispUnits>
          <c:builtInUnit val="millions"/>
          <c:dispUnitsLbl>
            <c:layout>
              <c:manualLayout>
                <c:xMode val="edge"/>
                <c:yMode val="edge"/>
                <c:x val="1.5991528417966475E-3"/>
                <c:y val="1.2255999870862037E-2"/>
              </c:manualLayout>
            </c:layout>
            <c:spPr>
              <a:noFill/>
              <a:ln>
                <a:noFill/>
              </a:ln>
              <a:effectLst/>
            </c:spPr>
            <c:txPr>
              <a:bodyPr rot="0"/>
              <a:lstStyle/>
              <a:p>
                <a:pPr>
                  <a:defRPr/>
                </a:pPr>
                <a:endParaRPr lang="en-US"/>
              </a:p>
            </c:txPr>
          </c:dispUnitsLbl>
        </c:dispUnits>
      </c:valAx>
      <c:spPr>
        <a:noFill/>
        <a:ln w="25331">
          <a:noFill/>
        </a:ln>
      </c:spPr>
    </c:plotArea>
    <c:legend>
      <c:legendPos val="r"/>
      <c:layout>
        <c:manualLayout>
          <c:xMode val="edge"/>
          <c:yMode val="edge"/>
          <c:x val="0.17941890787207579"/>
          <c:y val="2.4961317798138774E-2"/>
          <c:w val="0.72089384279134461"/>
          <c:h val="0.15606948007903507"/>
        </c:manualLayout>
      </c:layout>
      <c:overlay val="0"/>
      <c:txPr>
        <a:bodyPr/>
        <a:lstStyle/>
        <a:p>
          <a:pPr>
            <a:defRPr sz="1400"/>
          </a:pPr>
          <a:endParaRPr lang="en-US"/>
        </a:p>
      </c:txPr>
    </c:legend>
    <c:plotVisOnly val="1"/>
    <c:dispBlanksAs val="gap"/>
    <c:showDLblsOverMax val="0"/>
  </c:chart>
  <c:spPr>
    <a:noFill/>
    <a:ln>
      <a:solidFill>
        <a:schemeClr val="tx2">
          <a:lumMod val="75000"/>
        </a:schemeClr>
      </a:solidFill>
    </a:ln>
    <a:effectLst/>
  </c:spPr>
  <c:txPr>
    <a:bodyPr/>
    <a:lstStyle/>
    <a:p>
      <a:pPr>
        <a:defRPr>
          <a:latin typeface="+mj-lt"/>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470370216638846E-2"/>
          <c:y val="0.16476395798559634"/>
          <c:w val="0.88169630066827098"/>
          <c:h val="0.70976526611894075"/>
        </c:manualLayout>
      </c:layout>
      <c:barChart>
        <c:barDir val="col"/>
        <c:grouping val="clustered"/>
        <c:varyColors val="0"/>
        <c:ser>
          <c:idx val="0"/>
          <c:order val="0"/>
          <c:tx>
            <c:strRef>
              <c:f>Sheet1!$B$1</c:f>
              <c:strCache>
                <c:ptCount val="1"/>
                <c:pt idx="0">
                  <c:v>Series 1</c:v>
                </c:pt>
              </c:strCache>
            </c:strRef>
          </c:tx>
          <c:spPr>
            <a:solidFill>
              <a:schemeClr val="accent4">
                <a:lumMod val="50000"/>
                <a:lumOff val="5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c:spPr>
          <c:invertIfNegative val="0"/>
          <c:dLbls>
            <c:numFmt formatCode="#,##0.0" sourceLinked="0"/>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DFO</c:v>
                </c:pt>
                <c:pt idx="1">
                  <c:v>DND</c:v>
                </c:pt>
                <c:pt idx="2">
                  <c:v>ECCC</c:v>
                </c:pt>
                <c:pt idx="3">
                  <c:v>ISC</c:v>
                </c:pt>
                <c:pt idx="4">
                  <c:v>NCC</c:v>
                </c:pt>
                <c:pt idx="5">
                  <c:v>NRC</c:v>
                </c:pt>
                <c:pt idx="6">
                  <c:v>NRCan</c:v>
                </c:pt>
                <c:pt idx="7">
                  <c:v>PCA</c:v>
                </c:pt>
                <c:pt idx="8">
                  <c:v>PSPC</c:v>
                </c:pt>
                <c:pt idx="9">
                  <c:v>TC</c:v>
                </c:pt>
                <c:pt idx="10">
                  <c:v>VIA</c:v>
                </c:pt>
              </c:strCache>
            </c:strRef>
          </c:cat>
          <c:val>
            <c:numRef>
              <c:f>Sheet1!$B$2:$B$12</c:f>
              <c:numCache>
                <c:formatCode>_-* #,##0_-;\-* #,##0_-;_-* "-"??_-;_-@_-</c:formatCode>
                <c:ptCount val="11"/>
                <c:pt idx="0">
                  <c:v>13256244.269823004</c:v>
                </c:pt>
                <c:pt idx="1">
                  <c:v>71909006.640000001</c:v>
                </c:pt>
                <c:pt idx="2">
                  <c:v>4641200</c:v>
                </c:pt>
                <c:pt idx="3">
                  <c:v>46606566</c:v>
                </c:pt>
                <c:pt idx="4">
                  <c:v>22752518</c:v>
                </c:pt>
                <c:pt idx="5" formatCode="General">
                  <c:v>1278808.24</c:v>
                </c:pt>
                <c:pt idx="6" formatCode="General">
                  <c:v>3203357</c:v>
                </c:pt>
                <c:pt idx="7" formatCode="General">
                  <c:v>18829059</c:v>
                </c:pt>
                <c:pt idx="8" formatCode="General">
                  <c:v>7310000</c:v>
                </c:pt>
                <c:pt idx="9" formatCode="General">
                  <c:v>43770095.447000004</c:v>
                </c:pt>
                <c:pt idx="10" formatCode="General">
                  <c:v>1000000</c:v>
                </c:pt>
              </c:numCache>
            </c:numRef>
          </c:val>
          <c:extLst>
            <c:ext xmlns:c16="http://schemas.microsoft.com/office/drawing/2014/chart" uri="{C3380CC4-5D6E-409C-BE32-E72D297353CC}">
              <c16:uniqueId val="{00000000-2BE7-4033-824A-326A474E0517}"/>
            </c:ext>
          </c:extLst>
        </c:ser>
        <c:dLbls>
          <c:showLegendKey val="0"/>
          <c:showVal val="0"/>
          <c:showCatName val="0"/>
          <c:showSerName val="0"/>
          <c:showPercent val="0"/>
          <c:showBubbleSize val="0"/>
        </c:dLbls>
        <c:gapWidth val="115"/>
        <c:axId val="283823192"/>
        <c:axId val="1"/>
      </c:barChart>
      <c:catAx>
        <c:axId val="283823192"/>
        <c:scaling>
          <c:orientation val="minMax"/>
        </c:scaling>
        <c:delete val="0"/>
        <c:axPos val="b"/>
        <c:numFmt formatCode="General" sourceLinked="1"/>
        <c:majorTickMark val="none"/>
        <c:minorTickMark val="none"/>
        <c:tickLblPos val="low"/>
        <c:spPr>
          <a:noFill/>
          <a:ln w="9499"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scaling>
        <c:delete val="0"/>
        <c:axPos val="l"/>
        <c:majorGridlines>
          <c:spPr>
            <a:ln>
              <a:solidFill>
                <a:prstClr val="black">
                  <a:lumMod val="25000"/>
                  <a:lumOff val="75000"/>
                </a:prstClr>
              </a:solidFill>
            </a:ln>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283823192"/>
        <c:crosses val="autoZero"/>
        <c:crossBetween val="between"/>
        <c:dispUnits>
          <c:builtInUnit val="millions"/>
          <c:dispUnitsLbl>
            <c:layout>
              <c:manualLayout>
                <c:xMode val="edge"/>
                <c:yMode val="edge"/>
                <c:x val="1.5991528417966475E-3"/>
                <c:y val="1.2255999870862037E-2"/>
              </c:manualLayout>
            </c:layout>
            <c:spPr>
              <a:noFill/>
              <a:ln>
                <a:noFill/>
              </a:ln>
              <a:effectLst/>
            </c:spPr>
            <c:txPr>
              <a:bodyPr rot="0"/>
              <a:lstStyle/>
              <a:p>
                <a:pPr>
                  <a:defRPr/>
                </a:pPr>
                <a:endParaRPr lang="en-US"/>
              </a:p>
            </c:txPr>
          </c:dispUnitsLbl>
        </c:dispUnits>
      </c:valAx>
      <c:spPr>
        <a:noFill/>
        <a:ln w="25331">
          <a:noFill/>
        </a:ln>
      </c:spPr>
    </c:plotArea>
    <c:plotVisOnly val="1"/>
    <c:dispBlanksAs val="gap"/>
    <c:showDLblsOverMax val="0"/>
  </c:chart>
  <c:spPr>
    <a:noFill/>
    <a:ln>
      <a:solidFill>
        <a:schemeClr val="tx2">
          <a:lumMod val="75000"/>
        </a:schemeClr>
      </a:solidFill>
    </a:ln>
    <a:effectLst/>
  </c:spPr>
  <c:txPr>
    <a:bodyPr/>
    <a:lstStyle/>
    <a:p>
      <a:pPr>
        <a:defRPr>
          <a:latin typeface="+mj-lt"/>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b="0"/>
            </a:pPr>
            <a:r>
              <a:rPr lang="en-CA" b="0"/>
              <a:t>Assessment</a:t>
            </a:r>
          </a:p>
        </c:rich>
      </c:tx>
      <c:layout>
        <c:manualLayout>
          <c:xMode val="edge"/>
          <c:yMode val="edge"/>
          <c:x val="0.37564687975646888"/>
          <c:y val="3.0972956374882107E-2"/>
        </c:manualLayout>
      </c:layout>
      <c:overlay val="0"/>
      <c:spPr>
        <a:noFill/>
        <a:ln>
          <a:noFill/>
        </a:ln>
        <a:effectLst/>
      </c:spPr>
    </c:title>
    <c:autoTitleDeleted val="0"/>
    <c:plotArea>
      <c:layout/>
      <c:barChart>
        <c:barDir val="col"/>
        <c:grouping val="stacked"/>
        <c:varyColors val="0"/>
        <c:ser>
          <c:idx val="0"/>
          <c:order val="0"/>
          <c:tx>
            <c:strRef>
              <c:f>ESAM!$C$107</c:f>
              <c:strCache>
                <c:ptCount val="1"/>
                <c:pt idx="0">
                  <c:v>PSPC</c:v>
                </c:pt>
              </c:strCache>
            </c:strRef>
          </c:tx>
          <c:spPr>
            <a:solidFill>
              <a:srgbClr val="00B0F0"/>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ESAM!$D$107:$H$107</c:f>
              <c:numCache>
                <c:formatCode>General</c:formatCode>
                <c:ptCount val="5"/>
                <c:pt idx="0" formatCode="&quot;$&quot;#,##0.00">
                  <c:v>0</c:v>
                </c:pt>
                <c:pt idx="1">
                  <c:v>60000</c:v>
                </c:pt>
                <c:pt idx="2">
                  <c:v>0</c:v>
                </c:pt>
                <c:pt idx="3">
                  <c:v>0</c:v>
                </c:pt>
                <c:pt idx="4">
                  <c:v>0</c:v>
                </c:pt>
              </c:numCache>
            </c:numRef>
          </c:val>
          <c:extLst>
            <c:ext xmlns:c16="http://schemas.microsoft.com/office/drawing/2014/chart" uri="{C3380CC4-5D6E-409C-BE32-E72D297353CC}">
              <c16:uniqueId val="{00000000-7C72-4233-B79E-02F83EB19B06}"/>
            </c:ext>
          </c:extLst>
        </c:ser>
        <c:ser>
          <c:idx val="1"/>
          <c:order val="1"/>
          <c:tx>
            <c:strRef>
              <c:f>ESAM!$C$108</c:f>
              <c:strCache>
                <c:ptCount val="1"/>
                <c:pt idx="0">
                  <c:v>DCC</c:v>
                </c:pt>
              </c:strCache>
            </c:strRef>
          </c:tx>
          <c:spPr>
            <a:solidFill>
              <a:srgbClr val="FFC000"/>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ESAM!$D$108:$H$108</c:f>
              <c:numCache>
                <c:formatCode>General</c:formatCode>
                <c:ptCount val="5"/>
                <c:pt idx="0" formatCode="_-* #,##0_-;\-* #,##0_-;_-* &quot;-&quot;??_-;_-@_-">
                  <c:v>0</c:v>
                </c:pt>
                <c:pt idx="1">
                  <c:v>0</c:v>
                </c:pt>
                <c:pt idx="2" formatCode="_-* #,##0_-;\-* #,##0_-;_-* &quot;-&quot;??_-;_-@_-">
                  <c:v>0</c:v>
                </c:pt>
                <c:pt idx="3" formatCode="_-* #,##0_-;\-* #,##0_-;_-* &quot;-&quot;??_-;_-@_-">
                  <c:v>0</c:v>
                </c:pt>
                <c:pt idx="4" formatCode="_-* #,##0_-;\-* #,##0_-;_-* &quot;-&quot;??_-;_-@_-">
                  <c:v>0</c:v>
                </c:pt>
              </c:numCache>
            </c:numRef>
          </c:val>
          <c:extLst>
            <c:ext xmlns:c16="http://schemas.microsoft.com/office/drawing/2014/chart" uri="{C3380CC4-5D6E-409C-BE32-E72D297353CC}">
              <c16:uniqueId val="{00000001-7C72-4233-B79E-02F83EB19B06}"/>
            </c:ext>
          </c:extLst>
        </c:ser>
        <c:ser>
          <c:idx val="2"/>
          <c:order val="2"/>
          <c:tx>
            <c:strRef>
              <c:f>ESAM!$C$109</c:f>
              <c:strCache>
                <c:ptCount val="1"/>
                <c:pt idx="0">
                  <c:v>Internal</c:v>
                </c:pt>
              </c:strCache>
            </c:strRef>
          </c:tx>
          <c:spPr>
            <a:solidFill>
              <a:sysClr val="window" lastClr="FFFFFF">
                <a:lumMod val="50000"/>
              </a:sysClr>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ESAM!$D$109:$H$109</c:f>
              <c:numCache>
                <c:formatCode>General</c:formatCode>
                <c:ptCount val="5"/>
                <c:pt idx="0" formatCode="&quot;$&quot;#,##0.00">
                  <c:v>474000</c:v>
                </c:pt>
                <c:pt idx="1">
                  <c:v>279000</c:v>
                </c:pt>
                <c:pt idx="2" formatCode="_-* #,##0_-;\-* #,##0_-;_-* &quot;-&quot;??_-;_-@_-">
                  <c:v>239000</c:v>
                </c:pt>
                <c:pt idx="3" formatCode="_-* #,##0_-;\-* #,##0_-;_-* &quot;-&quot;??_-;_-@_-">
                  <c:v>239000</c:v>
                </c:pt>
                <c:pt idx="4" formatCode="_-* #,##0_-;\-* #,##0_-;_-* &quot;-&quot;??_-;_-@_-">
                  <c:v>0</c:v>
                </c:pt>
              </c:numCache>
            </c:numRef>
          </c:val>
          <c:extLst>
            <c:ext xmlns:c16="http://schemas.microsoft.com/office/drawing/2014/chart" uri="{C3380CC4-5D6E-409C-BE32-E72D297353CC}">
              <c16:uniqueId val="{00000002-7C72-4233-B79E-02F83EB19B06}"/>
            </c:ext>
          </c:extLst>
        </c:ser>
        <c:ser>
          <c:idx val="3"/>
          <c:order val="3"/>
          <c:tx>
            <c:strRef>
              <c:f>ESAM!$C$110</c:f>
              <c:strCache>
                <c:ptCount val="1"/>
                <c:pt idx="0">
                  <c:v>ISC</c:v>
                </c:pt>
              </c:strCache>
            </c:strRef>
          </c:tx>
          <c:spPr>
            <a:solidFill>
              <a:srgbClr val="92D050"/>
            </a:solidFill>
          </c:spPr>
          <c:invertIfNegative val="0"/>
          <c:cat>
            <c:strRef>
              <c:f>ESAM!$D$35:$H$35</c:f>
              <c:strCache>
                <c:ptCount val="5"/>
                <c:pt idx="0">
                  <c:v>2026-27</c:v>
                </c:pt>
                <c:pt idx="1">
                  <c:v>2027-28</c:v>
                </c:pt>
                <c:pt idx="2">
                  <c:v>2028-29</c:v>
                </c:pt>
                <c:pt idx="3">
                  <c:v>2029-30</c:v>
                </c:pt>
                <c:pt idx="4">
                  <c:v>2030-31</c:v>
                </c:pt>
              </c:strCache>
            </c:strRef>
          </c:cat>
          <c:val>
            <c:numRef>
              <c:f>ESAM!$D$110:$H$110</c:f>
              <c:numCache>
                <c:formatCode>_-* #,##0_-;\-* #,##0_-;_-* "-"??_-;_-@_-</c:formatCode>
                <c:ptCount val="5"/>
                <c:pt idx="0">
                  <c:v>180000</c:v>
                </c:pt>
                <c:pt idx="1">
                  <c:v>250000</c:v>
                </c:pt>
                <c:pt idx="2">
                  <c:v>75000</c:v>
                </c:pt>
                <c:pt idx="3">
                  <c:v>15000</c:v>
                </c:pt>
                <c:pt idx="4">
                  <c:v>0</c:v>
                </c:pt>
              </c:numCache>
            </c:numRef>
          </c:val>
          <c:extLst>
            <c:ext xmlns:c16="http://schemas.microsoft.com/office/drawing/2014/chart" uri="{C3380CC4-5D6E-409C-BE32-E72D297353CC}">
              <c16:uniqueId val="{00000003-7C72-4233-B79E-02F83EB19B06}"/>
            </c:ext>
          </c:extLst>
        </c:ser>
        <c:dLbls>
          <c:showLegendKey val="0"/>
          <c:showVal val="0"/>
          <c:showCatName val="0"/>
          <c:showSerName val="0"/>
          <c:showPercent val="0"/>
          <c:showBubbleSize val="0"/>
        </c:dLbls>
        <c:gapWidth val="150"/>
        <c:overlap val="100"/>
        <c:axId val="342758832"/>
        <c:axId val="1"/>
      </c:barChart>
      <c:catAx>
        <c:axId val="342758832"/>
        <c:scaling>
          <c:orientation val="minMax"/>
        </c:scaling>
        <c:delete val="0"/>
        <c:axPos val="b"/>
        <c:numFmt formatCode="General" sourceLinked="1"/>
        <c:majorTickMark val="none"/>
        <c:minorTickMark val="none"/>
        <c:tickLblPos val="nextTo"/>
        <c:spPr>
          <a:noFill/>
          <a:ln w="9507"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max val="1000000"/>
        </c:scaling>
        <c:delete val="0"/>
        <c:axPos val="l"/>
        <c:majorGridlines>
          <c:spPr>
            <a:ln w="9507"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342758832"/>
        <c:crosses val="autoZero"/>
        <c:crossBetween val="between"/>
        <c:majorUnit val="250000"/>
        <c:dispUnits>
          <c:builtInUnit val="thousands"/>
          <c:dispUnitsLbl>
            <c:spPr>
              <a:noFill/>
              <a:ln>
                <a:noFill/>
              </a:ln>
              <a:effectLst/>
            </c:spPr>
            <c:txPr>
              <a:bodyPr rot="-5400000" vert="horz"/>
              <a:lstStyle/>
              <a:p>
                <a:pPr>
                  <a:defRPr/>
                </a:pPr>
                <a:endParaRPr lang="en-US"/>
              </a:p>
            </c:txPr>
          </c:dispUnitsLbl>
        </c:dispUnits>
      </c:valAx>
      <c:spPr>
        <a:noFill/>
        <a:ln w="25351">
          <a:noFill/>
        </a:ln>
      </c:spPr>
    </c:plotArea>
    <c:legend>
      <c:legendPos val="b"/>
      <c:overlay val="0"/>
      <c:spPr>
        <a:noFill/>
        <a:ln>
          <a:noFill/>
        </a:ln>
        <a:effectLst/>
      </c:spPr>
      <c:txPr>
        <a:bodyPr rot="0" vert="horz"/>
        <a:lstStyle/>
        <a:p>
          <a:pPr>
            <a:defRPr sz="1400"/>
          </a:pPr>
          <a:endParaRPr lang="en-US"/>
        </a:p>
      </c:txPr>
    </c:legend>
    <c:plotVisOnly val="1"/>
    <c:dispBlanksAs val="gap"/>
    <c:showDLblsOverMax val="0"/>
  </c:chart>
  <c:spPr>
    <a:noFill/>
    <a:ln w="9507" cap="flat" cmpd="sng" algn="ctr">
      <a:solidFill>
        <a:sysClr val="windowText" lastClr="000000"/>
      </a:solidFill>
      <a:round/>
    </a:ln>
    <a:effectLst/>
  </c:spPr>
  <c:txPr>
    <a:bodyPr/>
    <a:lstStyle/>
    <a:p>
      <a:pPr>
        <a:defRPr>
          <a:latin typeface="+mj-lt"/>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b="0"/>
            </a:pPr>
            <a:r>
              <a:rPr lang="en-CA" b="0"/>
              <a:t>Remediation</a:t>
            </a:r>
          </a:p>
        </c:rich>
      </c:tx>
      <c:layout>
        <c:manualLayout>
          <c:xMode val="edge"/>
          <c:yMode val="edge"/>
          <c:x val="0.35502815542521093"/>
          <c:y val="3.0640668523676879E-2"/>
        </c:manualLayout>
      </c:layout>
      <c:overlay val="0"/>
      <c:spPr>
        <a:noFill/>
        <a:ln>
          <a:noFill/>
        </a:ln>
        <a:effectLst/>
      </c:spPr>
    </c:title>
    <c:autoTitleDeleted val="0"/>
    <c:plotArea>
      <c:layout/>
      <c:barChart>
        <c:barDir val="col"/>
        <c:grouping val="stacked"/>
        <c:varyColors val="0"/>
        <c:ser>
          <c:idx val="0"/>
          <c:order val="0"/>
          <c:tx>
            <c:strRef>
              <c:f>ESAM!$C$113</c:f>
              <c:strCache>
                <c:ptCount val="1"/>
                <c:pt idx="0">
                  <c:v>PSPC</c:v>
                </c:pt>
              </c:strCache>
            </c:strRef>
          </c:tx>
          <c:spPr>
            <a:solidFill>
              <a:srgbClr val="00B0F0"/>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ESAM!$D$113:$H$113</c:f>
              <c:numCache>
                <c:formatCode>General</c:formatCode>
                <c:ptCount val="5"/>
                <c:pt idx="0">
                  <c:v>33205610.219999999</c:v>
                </c:pt>
                <c:pt idx="1">
                  <c:v>24350980.402812067</c:v>
                </c:pt>
                <c:pt idx="2">
                  <c:v>22362734.931077078</c:v>
                </c:pt>
                <c:pt idx="3">
                  <c:v>5652345.5139338654</c:v>
                </c:pt>
                <c:pt idx="4">
                  <c:v>5616584.3439999996</c:v>
                </c:pt>
              </c:numCache>
            </c:numRef>
          </c:val>
          <c:extLst>
            <c:ext xmlns:c16="http://schemas.microsoft.com/office/drawing/2014/chart" uri="{C3380CC4-5D6E-409C-BE32-E72D297353CC}">
              <c16:uniqueId val="{00000000-8F80-4480-9EF4-208CFCD74A76}"/>
            </c:ext>
          </c:extLst>
        </c:ser>
        <c:ser>
          <c:idx val="1"/>
          <c:order val="1"/>
          <c:tx>
            <c:strRef>
              <c:f>ESAM!$C$114</c:f>
              <c:strCache>
                <c:ptCount val="1"/>
                <c:pt idx="0">
                  <c:v>DCC</c:v>
                </c:pt>
              </c:strCache>
            </c:strRef>
          </c:tx>
          <c:spPr>
            <a:solidFill>
              <a:srgbClr val="FFC000"/>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ESAM!$D$114:$H$114</c:f>
              <c:numCache>
                <c:formatCode>General</c:formatCode>
                <c:ptCount val="5"/>
                <c:pt idx="0">
                  <c:v>15307860.26</c:v>
                </c:pt>
                <c:pt idx="1">
                  <c:v>12399739.370000001</c:v>
                </c:pt>
                <c:pt idx="2">
                  <c:v>14890464.140000001</c:v>
                </c:pt>
                <c:pt idx="3">
                  <c:v>9583052.0899999999</c:v>
                </c:pt>
                <c:pt idx="4">
                  <c:v>17379347.75</c:v>
                </c:pt>
              </c:numCache>
            </c:numRef>
          </c:val>
          <c:extLst>
            <c:ext xmlns:c16="http://schemas.microsoft.com/office/drawing/2014/chart" uri="{C3380CC4-5D6E-409C-BE32-E72D297353CC}">
              <c16:uniqueId val="{00000001-8F80-4480-9EF4-208CFCD74A76}"/>
            </c:ext>
          </c:extLst>
        </c:ser>
        <c:ser>
          <c:idx val="2"/>
          <c:order val="2"/>
          <c:tx>
            <c:strRef>
              <c:f>ESAM!$C$115</c:f>
              <c:strCache>
                <c:ptCount val="1"/>
                <c:pt idx="0">
                  <c:v>Internal</c:v>
                </c:pt>
              </c:strCache>
            </c:strRef>
          </c:tx>
          <c:spPr>
            <a:solidFill>
              <a:sysClr val="window" lastClr="FFFFFF">
                <a:lumMod val="50000"/>
              </a:sysClr>
            </a:solidFill>
            <a:ln>
              <a:noFill/>
            </a:ln>
            <a:effectLst/>
          </c:spPr>
          <c:invertIfNegative val="0"/>
          <c:cat>
            <c:strRef>
              <c:f>ESAM!$D$35:$H$35</c:f>
              <c:strCache>
                <c:ptCount val="5"/>
                <c:pt idx="0">
                  <c:v>2026-27</c:v>
                </c:pt>
                <c:pt idx="1">
                  <c:v>2027-28</c:v>
                </c:pt>
                <c:pt idx="2">
                  <c:v>2028-29</c:v>
                </c:pt>
                <c:pt idx="3">
                  <c:v>2029-30</c:v>
                </c:pt>
                <c:pt idx="4">
                  <c:v>2030-31</c:v>
                </c:pt>
              </c:strCache>
            </c:strRef>
          </c:cat>
          <c:val>
            <c:numRef>
              <c:f>ESAM!$D$115:$H$115</c:f>
              <c:numCache>
                <c:formatCode>General</c:formatCode>
                <c:ptCount val="5"/>
                <c:pt idx="0">
                  <c:v>4390456.4000000004</c:v>
                </c:pt>
                <c:pt idx="1">
                  <c:v>15780615.879999999</c:v>
                </c:pt>
                <c:pt idx="2">
                  <c:v>3461048.8</c:v>
                </c:pt>
                <c:pt idx="3">
                  <c:v>2147691.15</c:v>
                </c:pt>
                <c:pt idx="4">
                  <c:v>130757.345</c:v>
                </c:pt>
              </c:numCache>
            </c:numRef>
          </c:val>
          <c:extLst>
            <c:ext xmlns:c16="http://schemas.microsoft.com/office/drawing/2014/chart" uri="{C3380CC4-5D6E-409C-BE32-E72D297353CC}">
              <c16:uniqueId val="{00000002-8F80-4480-9EF4-208CFCD74A76}"/>
            </c:ext>
          </c:extLst>
        </c:ser>
        <c:ser>
          <c:idx val="3"/>
          <c:order val="3"/>
          <c:tx>
            <c:strRef>
              <c:f>ESAM!$C$116</c:f>
              <c:strCache>
                <c:ptCount val="1"/>
                <c:pt idx="0">
                  <c:v>ISC</c:v>
                </c:pt>
              </c:strCache>
            </c:strRef>
          </c:tx>
          <c:spPr>
            <a:solidFill>
              <a:srgbClr val="92D050"/>
            </a:solidFill>
          </c:spPr>
          <c:invertIfNegative val="0"/>
          <c:cat>
            <c:strRef>
              <c:f>ESAM!$D$35:$H$35</c:f>
              <c:strCache>
                <c:ptCount val="5"/>
                <c:pt idx="0">
                  <c:v>2026-27</c:v>
                </c:pt>
                <c:pt idx="1">
                  <c:v>2027-28</c:v>
                </c:pt>
                <c:pt idx="2">
                  <c:v>2028-29</c:v>
                </c:pt>
                <c:pt idx="3">
                  <c:v>2029-30</c:v>
                </c:pt>
                <c:pt idx="4">
                  <c:v>2030-31</c:v>
                </c:pt>
              </c:strCache>
            </c:strRef>
          </c:cat>
          <c:val>
            <c:numRef>
              <c:f>ESAM!$D$116:$H$116</c:f>
              <c:numCache>
                <c:formatCode>General</c:formatCode>
                <c:ptCount val="5"/>
                <c:pt idx="0">
                  <c:v>29793639</c:v>
                </c:pt>
                <c:pt idx="1">
                  <c:v>14566099</c:v>
                </c:pt>
                <c:pt idx="2">
                  <c:v>578210</c:v>
                </c:pt>
                <c:pt idx="3">
                  <c:v>898618</c:v>
                </c:pt>
                <c:pt idx="4">
                  <c:v>250000</c:v>
                </c:pt>
              </c:numCache>
            </c:numRef>
          </c:val>
          <c:extLst>
            <c:ext xmlns:c16="http://schemas.microsoft.com/office/drawing/2014/chart" uri="{C3380CC4-5D6E-409C-BE32-E72D297353CC}">
              <c16:uniqueId val="{00000003-8F80-4480-9EF4-208CFCD74A76}"/>
            </c:ext>
          </c:extLst>
        </c:ser>
        <c:dLbls>
          <c:showLegendKey val="0"/>
          <c:showVal val="0"/>
          <c:showCatName val="0"/>
          <c:showSerName val="0"/>
          <c:showPercent val="0"/>
          <c:showBubbleSize val="0"/>
        </c:dLbls>
        <c:gapWidth val="150"/>
        <c:overlap val="100"/>
        <c:axId val="283821552"/>
        <c:axId val="1"/>
      </c:barChart>
      <c:catAx>
        <c:axId val="283821552"/>
        <c:scaling>
          <c:orientation val="minMax"/>
        </c:scaling>
        <c:delete val="0"/>
        <c:axPos val="b"/>
        <c:numFmt formatCode="General" sourceLinked="1"/>
        <c:majorTickMark val="none"/>
        <c:minorTickMark val="none"/>
        <c:tickLblPos val="nextTo"/>
        <c:spPr>
          <a:noFill/>
          <a:ln w="9507"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max val="100000000"/>
          <c:min val="0"/>
        </c:scaling>
        <c:delete val="0"/>
        <c:axPos val="l"/>
        <c:majorGridlines>
          <c:spPr>
            <a:ln w="9507"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283821552"/>
        <c:crosses val="autoZero"/>
        <c:crossBetween val="between"/>
        <c:dispUnits>
          <c:builtInUnit val="millions"/>
          <c:dispUnitsLbl>
            <c:spPr>
              <a:noFill/>
              <a:ln>
                <a:noFill/>
              </a:ln>
              <a:effectLst/>
            </c:spPr>
            <c:txPr>
              <a:bodyPr rot="-5400000" vert="horz"/>
              <a:lstStyle/>
              <a:p>
                <a:pPr>
                  <a:defRPr/>
                </a:pPr>
                <a:endParaRPr lang="en-US"/>
              </a:p>
            </c:txPr>
          </c:dispUnitsLbl>
        </c:dispUnits>
      </c:valAx>
      <c:spPr>
        <a:noFill/>
        <a:ln w="25351">
          <a:noFill/>
        </a:ln>
      </c:spPr>
    </c:plotArea>
    <c:legend>
      <c:legendPos val="b"/>
      <c:overlay val="0"/>
      <c:spPr>
        <a:noFill/>
        <a:ln>
          <a:noFill/>
        </a:ln>
        <a:effectLst/>
      </c:spPr>
      <c:txPr>
        <a:bodyPr rot="0" vert="horz"/>
        <a:lstStyle/>
        <a:p>
          <a:pPr>
            <a:defRPr sz="1400"/>
          </a:pPr>
          <a:endParaRPr lang="en-US"/>
        </a:p>
      </c:txPr>
    </c:legend>
    <c:plotVisOnly val="1"/>
    <c:dispBlanksAs val="gap"/>
    <c:showDLblsOverMax val="0"/>
  </c:chart>
  <c:spPr>
    <a:noFill/>
    <a:ln w="9507" cap="flat" cmpd="sng" algn="ctr">
      <a:solidFill>
        <a:sysClr val="windowText" lastClr="000000"/>
      </a:solidFill>
      <a:round/>
    </a:ln>
    <a:effectLst/>
  </c:spPr>
  <c:txPr>
    <a:bodyPr/>
    <a:lstStyle/>
    <a:p>
      <a:pPr>
        <a:defRPr>
          <a:latin typeface="+mj-lt"/>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EC4247-DF92-4593-8F42-4128C44DD7EB}"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8EB8C329-D08F-4EA0-9CD5-AA087FA102B7}">
      <dgm:prSet phldrT="[Text]"/>
      <dgm:spPr>
        <a:solidFill>
          <a:schemeClr val="accent1"/>
        </a:solidFill>
      </dgm:spPr>
      <dgm:t>
        <a:bodyPr/>
        <a:lstStyle/>
        <a:p>
          <a:r>
            <a:rPr lang="en-US" b="1" dirty="0"/>
            <a:t>3,000 sites with remediation</a:t>
          </a:r>
        </a:p>
      </dgm:t>
    </dgm:pt>
    <dgm:pt modelId="{22203286-628C-4FFC-A187-24711B1718AB}" type="parTrans" cxnId="{A9F473B0-CED5-4F5E-A3DE-C51D027E6B4F}">
      <dgm:prSet/>
      <dgm:spPr/>
      <dgm:t>
        <a:bodyPr/>
        <a:lstStyle/>
        <a:p>
          <a:endParaRPr lang="en-US" b="1"/>
        </a:p>
      </dgm:t>
    </dgm:pt>
    <dgm:pt modelId="{5C93FF9C-F89F-4901-9296-C4B95C58E102}" type="sibTrans" cxnId="{A9F473B0-CED5-4F5E-A3DE-C51D027E6B4F}">
      <dgm:prSet/>
      <dgm:spPr/>
      <dgm:t>
        <a:bodyPr/>
        <a:lstStyle/>
        <a:p>
          <a:endParaRPr lang="en-US" b="1"/>
        </a:p>
      </dgm:t>
    </dgm:pt>
    <dgm:pt modelId="{50F93A64-1BA0-4FA6-82F4-541A8FF4C9C1}">
      <dgm:prSet phldrT="[Text]"/>
      <dgm:spPr/>
      <dgm:t>
        <a:bodyPr/>
        <a:lstStyle/>
        <a:p>
          <a:r>
            <a:rPr lang="en-US" b="1" dirty="0"/>
            <a:t>2,100 fully remediated</a:t>
          </a:r>
        </a:p>
      </dgm:t>
    </dgm:pt>
    <dgm:pt modelId="{15AC51A9-A4BD-4019-9410-77446E55A37F}" type="parTrans" cxnId="{697ACE00-66B0-4FD0-9BC3-C40A0CD9EE48}">
      <dgm:prSet/>
      <dgm:spPr/>
      <dgm:t>
        <a:bodyPr/>
        <a:lstStyle/>
        <a:p>
          <a:endParaRPr lang="en-US" b="1"/>
        </a:p>
      </dgm:t>
    </dgm:pt>
    <dgm:pt modelId="{7172B5A1-4887-45CE-9FDB-573F06F98D0C}" type="sibTrans" cxnId="{697ACE00-66B0-4FD0-9BC3-C40A0CD9EE48}">
      <dgm:prSet/>
      <dgm:spPr/>
      <dgm:t>
        <a:bodyPr/>
        <a:lstStyle/>
        <a:p>
          <a:endParaRPr lang="en-US" b="1"/>
        </a:p>
      </dgm:t>
    </dgm:pt>
    <dgm:pt modelId="{89F66361-887C-4920-9149-8F27F20742FF}">
      <dgm:prSet phldrT="[Text]"/>
      <dgm:spPr/>
      <dgm:t>
        <a:bodyPr/>
        <a:lstStyle/>
        <a:p>
          <a:r>
            <a:rPr lang="en-CA" b="1" dirty="0"/>
            <a:t>Skills development and job training</a:t>
          </a:r>
          <a:endParaRPr lang="en-US" b="1" dirty="0"/>
        </a:p>
      </dgm:t>
    </dgm:pt>
    <dgm:pt modelId="{4FE5D85B-5EE3-41B0-9D2E-B3D5B6815E48}" type="parTrans" cxnId="{046C8B8A-D068-418D-AB93-EBC47FED4508}">
      <dgm:prSet/>
      <dgm:spPr/>
      <dgm:t>
        <a:bodyPr/>
        <a:lstStyle/>
        <a:p>
          <a:endParaRPr lang="en-US" b="1"/>
        </a:p>
      </dgm:t>
    </dgm:pt>
    <dgm:pt modelId="{896BF36B-DC69-4B1A-8884-D7874A0DD994}" type="sibTrans" cxnId="{046C8B8A-D068-418D-AB93-EBC47FED4508}">
      <dgm:prSet/>
      <dgm:spPr/>
      <dgm:t>
        <a:bodyPr/>
        <a:lstStyle/>
        <a:p>
          <a:endParaRPr lang="en-US" b="1"/>
        </a:p>
      </dgm:t>
    </dgm:pt>
    <dgm:pt modelId="{5DB6F175-AA53-4DE2-BC0B-E0A7D5FE2E78}">
      <dgm:prSet phldrT="[Text]"/>
      <dgm:spPr/>
      <dgm:t>
        <a:bodyPr/>
        <a:lstStyle/>
        <a:p>
          <a:r>
            <a:rPr lang="en-US" altLang="en-US" b="1" dirty="0">
              <a:latin typeface="Arial" panose="020B0604020202020204" pitchFamily="34" charset="0"/>
            </a:rPr>
            <a:t>27,400 direct jobs; </a:t>
          </a:r>
          <a:r>
            <a:rPr lang="en-CA" b="1" dirty="0"/>
            <a:t>$2.4 billion spent in Canada’s North </a:t>
          </a:r>
          <a:endParaRPr lang="en-US" b="1" dirty="0"/>
        </a:p>
      </dgm:t>
    </dgm:pt>
    <dgm:pt modelId="{DFA22945-4BF7-4FC8-B79C-18BEC1B21CC0}" type="parTrans" cxnId="{CC695684-4C84-4970-B21E-79BD516855D5}">
      <dgm:prSet/>
      <dgm:spPr/>
      <dgm:t>
        <a:bodyPr/>
        <a:lstStyle/>
        <a:p>
          <a:endParaRPr lang="en-US" b="1"/>
        </a:p>
      </dgm:t>
    </dgm:pt>
    <dgm:pt modelId="{A3DD84C5-93AC-4B8B-A336-B64EC326C215}" type="sibTrans" cxnId="{CC695684-4C84-4970-B21E-79BD516855D5}">
      <dgm:prSet/>
      <dgm:spPr/>
      <dgm:t>
        <a:bodyPr/>
        <a:lstStyle/>
        <a:p>
          <a:endParaRPr lang="en-US" b="1"/>
        </a:p>
      </dgm:t>
    </dgm:pt>
    <dgm:pt modelId="{72E533D4-7F57-4C24-B4CB-C9360E744B25}">
      <dgm:prSet phldrT="[Text]"/>
      <dgm:spPr/>
      <dgm:t>
        <a:bodyPr/>
        <a:lstStyle/>
        <a:p>
          <a:r>
            <a:rPr lang="en-CA" b="1" dirty="0"/>
            <a:t>Science development</a:t>
          </a:r>
          <a:endParaRPr lang="en-US" b="1" dirty="0"/>
        </a:p>
      </dgm:t>
    </dgm:pt>
    <dgm:pt modelId="{62963EDB-8087-4E72-9CAC-A6CA0AFE31EC}" type="parTrans" cxnId="{04A2E5A0-736F-439C-AB4E-DAAF8C666874}">
      <dgm:prSet/>
      <dgm:spPr/>
      <dgm:t>
        <a:bodyPr/>
        <a:lstStyle/>
        <a:p>
          <a:endParaRPr lang="en-US" b="1"/>
        </a:p>
      </dgm:t>
    </dgm:pt>
    <dgm:pt modelId="{F1F32651-91F4-47C4-9202-A5497475C4FD}" type="sibTrans" cxnId="{04A2E5A0-736F-439C-AB4E-DAAF8C666874}">
      <dgm:prSet/>
      <dgm:spPr/>
      <dgm:t>
        <a:bodyPr/>
        <a:lstStyle/>
        <a:p>
          <a:endParaRPr lang="en-US" b="1"/>
        </a:p>
      </dgm:t>
    </dgm:pt>
    <dgm:pt modelId="{33ED6C9E-54BC-4B96-AD67-7DB12A25D83B}">
      <dgm:prSet phldrT="[Text]"/>
      <dgm:spPr/>
      <dgm:t>
        <a:bodyPr/>
        <a:lstStyle/>
        <a:p>
          <a:r>
            <a:rPr lang="en-CA" b="1" dirty="0"/>
            <a:t>120 environmental quality guidelines, technical guidance, tools </a:t>
          </a:r>
          <a:endParaRPr lang="en-US" b="1" dirty="0"/>
        </a:p>
      </dgm:t>
    </dgm:pt>
    <dgm:pt modelId="{2499587E-1533-4F1D-B843-43D3BAE06D69}" type="parTrans" cxnId="{427D51EE-269F-4FDB-A438-7E1223352886}">
      <dgm:prSet/>
      <dgm:spPr/>
      <dgm:t>
        <a:bodyPr/>
        <a:lstStyle/>
        <a:p>
          <a:endParaRPr lang="en-US" b="1"/>
        </a:p>
      </dgm:t>
    </dgm:pt>
    <dgm:pt modelId="{EB9D1AB5-250F-456C-82DE-25DBE19AD046}" type="sibTrans" cxnId="{427D51EE-269F-4FDB-A438-7E1223352886}">
      <dgm:prSet/>
      <dgm:spPr/>
      <dgm:t>
        <a:bodyPr/>
        <a:lstStyle/>
        <a:p>
          <a:endParaRPr lang="en-US" b="1"/>
        </a:p>
      </dgm:t>
    </dgm:pt>
    <dgm:pt modelId="{53AC8FEF-2A56-4A3F-8520-A1CBC5E19DA0}">
      <dgm:prSet phldrT="[Text]"/>
      <dgm:spPr/>
      <dgm:t>
        <a:bodyPr/>
        <a:lstStyle/>
        <a:p>
          <a:r>
            <a:rPr lang="en-US" b="1" dirty="0"/>
            <a:t>$5.7 billion investment</a:t>
          </a:r>
        </a:p>
      </dgm:t>
    </dgm:pt>
    <dgm:pt modelId="{55B3FD12-5F59-4688-82BC-588CE30FA49D}" type="parTrans" cxnId="{67361F2D-E56D-4A6D-8AEC-ABB5CFFD8153}">
      <dgm:prSet/>
      <dgm:spPr/>
      <dgm:t>
        <a:bodyPr/>
        <a:lstStyle/>
        <a:p>
          <a:endParaRPr lang="en-US" b="1"/>
        </a:p>
      </dgm:t>
    </dgm:pt>
    <dgm:pt modelId="{8ABCD8C7-915A-4584-B048-9A25E494BA6E}" type="sibTrans" cxnId="{67361F2D-E56D-4A6D-8AEC-ABB5CFFD8153}">
      <dgm:prSet/>
      <dgm:spPr/>
      <dgm:t>
        <a:bodyPr/>
        <a:lstStyle/>
        <a:p>
          <a:endParaRPr lang="en-US" b="1"/>
        </a:p>
      </dgm:t>
    </dgm:pt>
    <dgm:pt modelId="{E4A5676E-FBBC-44CA-93FD-38F55342030C}">
      <dgm:prSet phldrT="[Text]"/>
      <dgm:spPr/>
      <dgm:t>
        <a:bodyPr/>
        <a:lstStyle/>
        <a:p>
          <a:r>
            <a:rPr lang="en-US" altLang="en-US" b="1" dirty="0">
              <a:latin typeface="Arial" panose="020B0604020202020204" pitchFamily="34" charset="0"/>
            </a:rPr>
            <a:t>World-class contaminated sites management industry in Canada</a:t>
          </a:r>
          <a:endParaRPr lang="en-US" b="1" dirty="0"/>
        </a:p>
      </dgm:t>
    </dgm:pt>
    <dgm:pt modelId="{907DC569-5625-4C32-8876-30DA3F6BEB28}" type="parTrans" cxnId="{2274F5EA-12E5-453F-9760-615001A57C80}">
      <dgm:prSet/>
      <dgm:spPr/>
      <dgm:t>
        <a:bodyPr/>
        <a:lstStyle/>
        <a:p>
          <a:endParaRPr lang="en-US" b="1"/>
        </a:p>
      </dgm:t>
    </dgm:pt>
    <dgm:pt modelId="{E298A35C-7F66-41AE-AD0E-F3C58C6B1FEB}" type="sibTrans" cxnId="{2274F5EA-12E5-453F-9760-615001A57C80}">
      <dgm:prSet/>
      <dgm:spPr/>
      <dgm:t>
        <a:bodyPr/>
        <a:lstStyle/>
        <a:p>
          <a:endParaRPr lang="en-US" b="1"/>
        </a:p>
      </dgm:t>
    </dgm:pt>
    <dgm:pt modelId="{9D0B340C-F879-455D-967A-1ABC24F476A6}" type="pres">
      <dgm:prSet presAssocID="{82EC4247-DF92-4593-8F42-4128C44DD7EB}" presName="linear" presStyleCnt="0">
        <dgm:presLayoutVars>
          <dgm:dir/>
          <dgm:animLvl val="lvl"/>
          <dgm:resizeHandles val="exact"/>
        </dgm:presLayoutVars>
      </dgm:prSet>
      <dgm:spPr/>
    </dgm:pt>
    <dgm:pt modelId="{B77EE1ED-0EA3-47DC-A681-360320887D15}" type="pres">
      <dgm:prSet presAssocID="{53AC8FEF-2A56-4A3F-8520-A1CBC5E19DA0}" presName="parentLin" presStyleCnt="0"/>
      <dgm:spPr/>
    </dgm:pt>
    <dgm:pt modelId="{3FEF9266-DDCD-4985-82AC-E68F7C63ED19}" type="pres">
      <dgm:prSet presAssocID="{53AC8FEF-2A56-4A3F-8520-A1CBC5E19DA0}" presName="parentLeftMargin" presStyleLbl="node1" presStyleIdx="0" presStyleCnt="4"/>
      <dgm:spPr/>
    </dgm:pt>
    <dgm:pt modelId="{C525EAFC-0A36-42B5-9693-B73A9C5D5BD3}" type="pres">
      <dgm:prSet presAssocID="{53AC8FEF-2A56-4A3F-8520-A1CBC5E19DA0}" presName="parentText" presStyleLbl="node1" presStyleIdx="0" presStyleCnt="4">
        <dgm:presLayoutVars>
          <dgm:chMax val="0"/>
          <dgm:bulletEnabled val="1"/>
        </dgm:presLayoutVars>
      </dgm:prSet>
      <dgm:spPr/>
    </dgm:pt>
    <dgm:pt modelId="{8251D7AA-1301-4CF6-A95E-09C373DBF208}" type="pres">
      <dgm:prSet presAssocID="{53AC8FEF-2A56-4A3F-8520-A1CBC5E19DA0}" presName="negativeSpace" presStyleCnt="0"/>
      <dgm:spPr/>
    </dgm:pt>
    <dgm:pt modelId="{A232E2C2-374A-4CB4-BAB1-3FBACE3F366A}" type="pres">
      <dgm:prSet presAssocID="{53AC8FEF-2A56-4A3F-8520-A1CBC5E19DA0}" presName="childText" presStyleLbl="conFgAcc1" presStyleIdx="0" presStyleCnt="4">
        <dgm:presLayoutVars>
          <dgm:bulletEnabled val="1"/>
        </dgm:presLayoutVars>
      </dgm:prSet>
      <dgm:spPr/>
    </dgm:pt>
    <dgm:pt modelId="{2B905CC4-98B5-4ACE-B283-3A2222448DA2}" type="pres">
      <dgm:prSet presAssocID="{8ABCD8C7-915A-4584-B048-9A25E494BA6E}" presName="spaceBetweenRectangles" presStyleCnt="0"/>
      <dgm:spPr/>
    </dgm:pt>
    <dgm:pt modelId="{26AC9D4C-4BAE-431F-B4CF-06DACD839610}" type="pres">
      <dgm:prSet presAssocID="{8EB8C329-D08F-4EA0-9CD5-AA087FA102B7}" presName="parentLin" presStyleCnt="0"/>
      <dgm:spPr/>
    </dgm:pt>
    <dgm:pt modelId="{44C07583-E8B1-4BA9-8EDC-1C6FB7F0FBFC}" type="pres">
      <dgm:prSet presAssocID="{8EB8C329-D08F-4EA0-9CD5-AA087FA102B7}" presName="parentLeftMargin" presStyleLbl="node1" presStyleIdx="0" presStyleCnt="4"/>
      <dgm:spPr/>
    </dgm:pt>
    <dgm:pt modelId="{5292CD5C-523E-42B4-A006-44930B282E7C}" type="pres">
      <dgm:prSet presAssocID="{8EB8C329-D08F-4EA0-9CD5-AA087FA102B7}" presName="parentText" presStyleLbl="node1" presStyleIdx="1" presStyleCnt="4">
        <dgm:presLayoutVars>
          <dgm:chMax val="0"/>
          <dgm:bulletEnabled val="1"/>
        </dgm:presLayoutVars>
      </dgm:prSet>
      <dgm:spPr/>
    </dgm:pt>
    <dgm:pt modelId="{91866533-13CF-4F13-8023-607766C7A000}" type="pres">
      <dgm:prSet presAssocID="{8EB8C329-D08F-4EA0-9CD5-AA087FA102B7}" presName="negativeSpace" presStyleCnt="0"/>
      <dgm:spPr/>
    </dgm:pt>
    <dgm:pt modelId="{0889D558-7770-4CB8-8563-24CD6B0483C8}" type="pres">
      <dgm:prSet presAssocID="{8EB8C329-D08F-4EA0-9CD5-AA087FA102B7}" presName="childText" presStyleLbl="conFgAcc1" presStyleIdx="1" presStyleCnt="4">
        <dgm:presLayoutVars>
          <dgm:bulletEnabled val="1"/>
        </dgm:presLayoutVars>
      </dgm:prSet>
      <dgm:spPr/>
    </dgm:pt>
    <dgm:pt modelId="{58447EFD-AF64-4FB4-9A3D-918E615C1C2F}" type="pres">
      <dgm:prSet presAssocID="{5C93FF9C-F89F-4901-9296-C4B95C58E102}" presName="spaceBetweenRectangles" presStyleCnt="0"/>
      <dgm:spPr/>
    </dgm:pt>
    <dgm:pt modelId="{320920CB-8878-4A96-BD20-A23CA9B61A4E}" type="pres">
      <dgm:prSet presAssocID="{89F66361-887C-4920-9149-8F27F20742FF}" presName="parentLin" presStyleCnt="0"/>
      <dgm:spPr/>
    </dgm:pt>
    <dgm:pt modelId="{5CD72E87-206C-4E9F-91ED-1D4402DA82DA}" type="pres">
      <dgm:prSet presAssocID="{89F66361-887C-4920-9149-8F27F20742FF}" presName="parentLeftMargin" presStyleLbl="node1" presStyleIdx="1" presStyleCnt="4"/>
      <dgm:spPr/>
    </dgm:pt>
    <dgm:pt modelId="{44101664-29A2-4646-BDC0-4582283A842D}" type="pres">
      <dgm:prSet presAssocID="{89F66361-887C-4920-9149-8F27F20742FF}" presName="parentText" presStyleLbl="node1" presStyleIdx="2" presStyleCnt="4">
        <dgm:presLayoutVars>
          <dgm:chMax val="0"/>
          <dgm:bulletEnabled val="1"/>
        </dgm:presLayoutVars>
      </dgm:prSet>
      <dgm:spPr/>
    </dgm:pt>
    <dgm:pt modelId="{FCF30A94-D4D8-4D56-8AAB-012E6F23B18E}" type="pres">
      <dgm:prSet presAssocID="{89F66361-887C-4920-9149-8F27F20742FF}" presName="negativeSpace" presStyleCnt="0"/>
      <dgm:spPr/>
    </dgm:pt>
    <dgm:pt modelId="{F66F5D19-AE45-4FA6-9F55-1A8000F6BECD}" type="pres">
      <dgm:prSet presAssocID="{89F66361-887C-4920-9149-8F27F20742FF}" presName="childText" presStyleLbl="conFgAcc1" presStyleIdx="2" presStyleCnt="4">
        <dgm:presLayoutVars>
          <dgm:bulletEnabled val="1"/>
        </dgm:presLayoutVars>
      </dgm:prSet>
      <dgm:spPr/>
    </dgm:pt>
    <dgm:pt modelId="{D6230C7F-FA3A-40A5-9FAB-E49F026F4DF3}" type="pres">
      <dgm:prSet presAssocID="{896BF36B-DC69-4B1A-8884-D7874A0DD994}" presName="spaceBetweenRectangles" presStyleCnt="0"/>
      <dgm:spPr/>
    </dgm:pt>
    <dgm:pt modelId="{BDD97D3F-623B-4BA4-A257-3D96256CB232}" type="pres">
      <dgm:prSet presAssocID="{72E533D4-7F57-4C24-B4CB-C9360E744B25}" presName="parentLin" presStyleCnt="0"/>
      <dgm:spPr/>
    </dgm:pt>
    <dgm:pt modelId="{0B1F81A2-CD9A-4C83-B817-FD2ADC76F9E7}" type="pres">
      <dgm:prSet presAssocID="{72E533D4-7F57-4C24-B4CB-C9360E744B25}" presName="parentLeftMargin" presStyleLbl="node1" presStyleIdx="2" presStyleCnt="4"/>
      <dgm:spPr/>
    </dgm:pt>
    <dgm:pt modelId="{06FF9459-0F98-46F8-B7AB-2A337161D55F}" type="pres">
      <dgm:prSet presAssocID="{72E533D4-7F57-4C24-B4CB-C9360E744B25}" presName="parentText" presStyleLbl="node1" presStyleIdx="3" presStyleCnt="4">
        <dgm:presLayoutVars>
          <dgm:chMax val="0"/>
          <dgm:bulletEnabled val="1"/>
        </dgm:presLayoutVars>
      </dgm:prSet>
      <dgm:spPr/>
    </dgm:pt>
    <dgm:pt modelId="{A6C557C0-6EA6-418C-9797-9E7706269EE3}" type="pres">
      <dgm:prSet presAssocID="{72E533D4-7F57-4C24-B4CB-C9360E744B25}" presName="negativeSpace" presStyleCnt="0"/>
      <dgm:spPr/>
    </dgm:pt>
    <dgm:pt modelId="{E17BC9AF-F286-4925-A527-20973E803535}" type="pres">
      <dgm:prSet presAssocID="{72E533D4-7F57-4C24-B4CB-C9360E744B25}" presName="childText" presStyleLbl="conFgAcc1" presStyleIdx="3" presStyleCnt="4" custLinFactNeighborX="230" custLinFactNeighborY="-9409">
        <dgm:presLayoutVars>
          <dgm:bulletEnabled val="1"/>
        </dgm:presLayoutVars>
      </dgm:prSet>
      <dgm:spPr/>
    </dgm:pt>
  </dgm:ptLst>
  <dgm:cxnLst>
    <dgm:cxn modelId="{697ACE00-66B0-4FD0-9BC3-C40A0CD9EE48}" srcId="{8EB8C329-D08F-4EA0-9CD5-AA087FA102B7}" destId="{50F93A64-1BA0-4FA6-82F4-541A8FF4C9C1}" srcOrd="0" destOrd="0" parTransId="{15AC51A9-A4BD-4019-9410-77446E55A37F}" sibTransId="{7172B5A1-4887-45CE-9FDB-573F06F98D0C}"/>
    <dgm:cxn modelId="{3694FE1A-F366-441B-A89D-E68C91AF7943}" type="presOf" srcId="{33ED6C9E-54BC-4B96-AD67-7DB12A25D83B}" destId="{E17BC9AF-F286-4925-A527-20973E803535}" srcOrd="0" destOrd="0" presId="urn:microsoft.com/office/officeart/2005/8/layout/list1"/>
    <dgm:cxn modelId="{5585F821-E2DC-4C32-A0E6-28EC4B944DE0}" type="presOf" srcId="{82EC4247-DF92-4593-8F42-4128C44DD7EB}" destId="{9D0B340C-F879-455D-967A-1ABC24F476A6}" srcOrd="0" destOrd="0" presId="urn:microsoft.com/office/officeart/2005/8/layout/list1"/>
    <dgm:cxn modelId="{E99C7824-4564-43EB-B065-0CC368096C64}" type="presOf" srcId="{72E533D4-7F57-4C24-B4CB-C9360E744B25}" destId="{06FF9459-0F98-46F8-B7AB-2A337161D55F}" srcOrd="1" destOrd="0" presId="urn:microsoft.com/office/officeart/2005/8/layout/list1"/>
    <dgm:cxn modelId="{43408827-4717-4200-8C16-930F3A1470A2}" type="presOf" srcId="{50F93A64-1BA0-4FA6-82F4-541A8FF4C9C1}" destId="{0889D558-7770-4CB8-8563-24CD6B0483C8}" srcOrd="0" destOrd="0" presId="urn:microsoft.com/office/officeart/2005/8/layout/list1"/>
    <dgm:cxn modelId="{67361F2D-E56D-4A6D-8AEC-ABB5CFFD8153}" srcId="{82EC4247-DF92-4593-8F42-4128C44DD7EB}" destId="{53AC8FEF-2A56-4A3F-8520-A1CBC5E19DA0}" srcOrd="0" destOrd="0" parTransId="{55B3FD12-5F59-4688-82BC-588CE30FA49D}" sibTransId="{8ABCD8C7-915A-4584-B048-9A25E494BA6E}"/>
    <dgm:cxn modelId="{271B572E-D3BE-4B30-803C-6CF2BD45AAE3}" type="presOf" srcId="{E4A5676E-FBBC-44CA-93FD-38F55342030C}" destId="{A232E2C2-374A-4CB4-BAB1-3FBACE3F366A}" srcOrd="0" destOrd="0" presId="urn:microsoft.com/office/officeart/2005/8/layout/list1"/>
    <dgm:cxn modelId="{BB230B60-F680-42D4-AD76-D0F0A03BB584}" type="presOf" srcId="{53AC8FEF-2A56-4A3F-8520-A1CBC5E19DA0}" destId="{3FEF9266-DDCD-4985-82AC-E68F7C63ED19}" srcOrd="0" destOrd="0" presId="urn:microsoft.com/office/officeart/2005/8/layout/list1"/>
    <dgm:cxn modelId="{EE46A64E-2F72-4DBE-8A11-4C07AFE33B32}" type="presOf" srcId="{8EB8C329-D08F-4EA0-9CD5-AA087FA102B7}" destId="{44C07583-E8B1-4BA9-8EDC-1C6FB7F0FBFC}" srcOrd="0" destOrd="0" presId="urn:microsoft.com/office/officeart/2005/8/layout/list1"/>
    <dgm:cxn modelId="{8FDB5C50-36C7-45BE-B0A9-121DBB7E059C}" type="presOf" srcId="{8EB8C329-D08F-4EA0-9CD5-AA087FA102B7}" destId="{5292CD5C-523E-42B4-A006-44930B282E7C}" srcOrd="1" destOrd="0" presId="urn:microsoft.com/office/officeart/2005/8/layout/list1"/>
    <dgm:cxn modelId="{D91A5854-21AB-4177-8C29-7F39E7763C9E}" type="presOf" srcId="{89F66361-887C-4920-9149-8F27F20742FF}" destId="{44101664-29A2-4646-BDC0-4582283A842D}" srcOrd="1" destOrd="0" presId="urn:microsoft.com/office/officeart/2005/8/layout/list1"/>
    <dgm:cxn modelId="{CC695684-4C84-4970-B21E-79BD516855D5}" srcId="{89F66361-887C-4920-9149-8F27F20742FF}" destId="{5DB6F175-AA53-4DE2-BC0B-E0A7D5FE2E78}" srcOrd="0" destOrd="0" parTransId="{DFA22945-4BF7-4FC8-B79C-18BEC1B21CC0}" sibTransId="{A3DD84C5-93AC-4B8B-A336-B64EC326C215}"/>
    <dgm:cxn modelId="{046C8B8A-D068-418D-AB93-EBC47FED4508}" srcId="{82EC4247-DF92-4593-8F42-4128C44DD7EB}" destId="{89F66361-887C-4920-9149-8F27F20742FF}" srcOrd="2" destOrd="0" parTransId="{4FE5D85B-5EE3-41B0-9D2E-B3D5B6815E48}" sibTransId="{896BF36B-DC69-4B1A-8884-D7874A0DD994}"/>
    <dgm:cxn modelId="{04A2E5A0-736F-439C-AB4E-DAAF8C666874}" srcId="{82EC4247-DF92-4593-8F42-4128C44DD7EB}" destId="{72E533D4-7F57-4C24-B4CB-C9360E744B25}" srcOrd="3" destOrd="0" parTransId="{62963EDB-8087-4E72-9CAC-A6CA0AFE31EC}" sibTransId="{F1F32651-91F4-47C4-9202-A5497475C4FD}"/>
    <dgm:cxn modelId="{2BEBA7A3-DA90-4AF1-A4AD-68DA8A515BCF}" type="presOf" srcId="{53AC8FEF-2A56-4A3F-8520-A1CBC5E19DA0}" destId="{C525EAFC-0A36-42B5-9693-B73A9C5D5BD3}" srcOrd="1" destOrd="0" presId="urn:microsoft.com/office/officeart/2005/8/layout/list1"/>
    <dgm:cxn modelId="{B60FE1A8-3B4A-4026-B126-4F95C4A7AF6C}" type="presOf" srcId="{5DB6F175-AA53-4DE2-BC0B-E0A7D5FE2E78}" destId="{F66F5D19-AE45-4FA6-9F55-1A8000F6BECD}" srcOrd="0" destOrd="0" presId="urn:microsoft.com/office/officeart/2005/8/layout/list1"/>
    <dgm:cxn modelId="{A9F473B0-CED5-4F5E-A3DE-C51D027E6B4F}" srcId="{82EC4247-DF92-4593-8F42-4128C44DD7EB}" destId="{8EB8C329-D08F-4EA0-9CD5-AA087FA102B7}" srcOrd="1" destOrd="0" parTransId="{22203286-628C-4FFC-A187-24711B1718AB}" sibTransId="{5C93FF9C-F89F-4901-9296-C4B95C58E102}"/>
    <dgm:cxn modelId="{3715E5DE-EC91-4730-8022-12C55F6016A1}" type="presOf" srcId="{72E533D4-7F57-4C24-B4CB-C9360E744B25}" destId="{0B1F81A2-CD9A-4C83-B817-FD2ADC76F9E7}" srcOrd="0" destOrd="0" presId="urn:microsoft.com/office/officeart/2005/8/layout/list1"/>
    <dgm:cxn modelId="{C15B0BE4-20B2-4463-B9CE-4CBDB748A6A7}" type="presOf" srcId="{89F66361-887C-4920-9149-8F27F20742FF}" destId="{5CD72E87-206C-4E9F-91ED-1D4402DA82DA}" srcOrd="0" destOrd="0" presId="urn:microsoft.com/office/officeart/2005/8/layout/list1"/>
    <dgm:cxn modelId="{2274F5EA-12E5-453F-9760-615001A57C80}" srcId="{53AC8FEF-2A56-4A3F-8520-A1CBC5E19DA0}" destId="{E4A5676E-FBBC-44CA-93FD-38F55342030C}" srcOrd="0" destOrd="0" parTransId="{907DC569-5625-4C32-8876-30DA3F6BEB28}" sibTransId="{E298A35C-7F66-41AE-AD0E-F3C58C6B1FEB}"/>
    <dgm:cxn modelId="{427D51EE-269F-4FDB-A438-7E1223352886}" srcId="{72E533D4-7F57-4C24-B4CB-C9360E744B25}" destId="{33ED6C9E-54BC-4B96-AD67-7DB12A25D83B}" srcOrd="0" destOrd="0" parTransId="{2499587E-1533-4F1D-B843-43D3BAE06D69}" sibTransId="{EB9D1AB5-250F-456C-82DE-25DBE19AD046}"/>
    <dgm:cxn modelId="{469EE00C-F23D-4547-86CF-D9EC9BBED4EB}" type="presParOf" srcId="{9D0B340C-F879-455D-967A-1ABC24F476A6}" destId="{B77EE1ED-0EA3-47DC-A681-360320887D15}" srcOrd="0" destOrd="0" presId="urn:microsoft.com/office/officeart/2005/8/layout/list1"/>
    <dgm:cxn modelId="{AA181A8B-67FA-42C9-A8B2-E5BB74D220AA}" type="presParOf" srcId="{B77EE1ED-0EA3-47DC-A681-360320887D15}" destId="{3FEF9266-DDCD-4985-82AC-E68F7C63ED19}" srcOrd="0" destOrd="0" presId="urn:microsoft.com/office/officeart/2005/8/layout/list1"/>
    <dgm:cxn modelId="{8F912480-BB5F-4DD3-87FE-B4B0EC4A5681}" type="presParOf" srcId="{B77EE1ED-0EA3-47DC-A681-360320887D15}" destId="{C525EAFC-0A36-42B5-9693-B73A9C5D5BD3}" srcOrd="1" destOrd="0" presId="urn:microsoft.com/office/officeart/2005/8/layout/list1"/>
    <dgm:cxn modelId="{7DA720CD-AC25-4CBA-A6F6-580E884324A7}" type="presParOf" srcId="{9D0B340C-F879-455D-967A-1ABC24F476A6}" destId="{8251D7AA-1301-4CF6-A95E-09C373DBF208}" srcOrd="1" destOrd="0" presId="urn:microsoft.com/office/officeart/2005/8/layout/list1"/>
    <dgm:cxn modelId="{3D9C2101-88CE-4B21-9806-54B23C483F02}" type="presParOf" srcId="{9D0B340C-F879-455D-967A-1ABC24F476A6}" destId="{A232E2C2-374A-4CB4-BAB1-3FBACE3F366A}" srcOrd="2" destOrd="0" presId="urn:microsoft.com/office/officeart/2005/8/layout/list1"/>
    <dgm:cxn modelId="{A956602D-118F-4988-8721-00F3AEADF12A}" type="presParOf" srcId="{9D0B340C-F879-455D-967A-1ABC24F476A6}" destId="{2B905CC4-98B5-4ACE-B283-3A2222448DA2}" srcOrd="3" destOrd="0" presId="urn:microsoft.com/office/officeart/2005/8/layout/list1"/>
    <dgm:cxn modelId="{2FF53702-2E06-4511-BDCD-D3383D0CDB82}" type="presParOf" srcId="{9D0B340C-F879-455D-967A-1ABC24F476A6}" destId="{26AC9D4C-4BAE-431F-B4CF-06DACD839610}" srcOrd="4" destOrd="0" presId="urn:microsoft.com/office/officeart/2005/8/layout/list1"/>
    <dgm:cxn modelId="{439C5844-AD20-4C62-87FF-3CDE0C0B04FE}" type="presParOf" srcId="{26AC9D4C-4BAE-431F-B4CF-06DACD839610}" destId="{44C07583-E8B1-4BA9-8EDC-1C6FB7F0FBFC}" srcOrd="0" destOrd="0" presId="urn:microsoft.com/office/officeart/2005/8/layout/list1"/>
    <dgm:cxn modelId="{9427AA78-1FA2-41BC-973B-C3C626477F38}" type="presParOf" srcId="{26AC9D4C-4BAE-431F-B4CF-06DACD839610}" destId="{5292CD5C-523E-42B4-A006-44930B282E7C}" srcOrd="1" destOrd="0" presId="urn:microsoft.com/office/officeart/2005/8/layout/list1"/>
    <dgm:cxn modelId="{DCF0109A-6733-48E5-AD4D-AC129B97B040}" type="presParOf" srcId="{9D0B340C-F879-455D-967A-1ABC24F476A6}" destId="{91866533-13CF-4F13-8023-607766C7A000}" srcOrd="5" destOrd="0" presId="urn:microsoft.com/office/officeart/2005/8/layout/list1"/>
    <dgm:cxn modelId="{EFFE7E35-96E2-420A-A202-DBF76578D3D7}" type="presParOf" srcId="{9D0B340C-F879-455D-967A-1ABC24F476A6}" destId="{0889D558-7770-4CB8-8563-24CD6B0483C8}" srcOrd="6" destOrd="0" presId="urn:microsoft.com/office/officeart/2005/8/layout/list1"/>
    <dgm:cxn modelId="{E9180C1F-74FD-4CBA-82FF-DD47BC91915A}" type="presParOf" srcId="{9D0B340C-F879-455D-967A-1ABC24F476A6}" destId="{58447EFD-AF64-4FB4-9A3D-918E615C1C2F}" srcOrd="7" destOrd="0" presId="urn:microsoft.com/office/officeart/2005/8/layout/list1"/>
    <dgm:cxn modelId="{BDECC6FA-E010-400A-ABE8-99B15D8011EA}" type="presParOf" srcId="{9D0B340C-F879-455D-967A-1ABC24F476A6}" destId="{320920CB-8878-4A96-BD20-A23CA9B61A4E}" srcOrd="8" destOrd="0" presId="urn:microsoft.com/office/officeart/2005/8/layout/list1"/>
    <dgm:cxn modelId="{E8F5A8F6-EE4E-4825-8238-E30AF856EA37}" type="presParOf" srcId="{320920CB-8878-4A96-BD20-A23CA9B61A4E}" destId="{5CD72E87-206C-4E9F-91ED-1D4402DA82DA}" srcOrd="0" destOrd="0" presId="urn:microsoft.com/office/officeart/2005/8/layout/list1"/>
    <dgm:cxn modelId="{4446C9F0-A2A3-413D-A590-65436BF65FA4}" type="presParOf" srcId="{320920CB-8878-4A96-BD20-A23CA9B61A4E}" destId="{44101664-29A2-4646-BDC0-4582283A842D}" srcOrd="1" destOrd="0" presId="urn:microsoft.com/office/officeart/2005/8/layout/list1"/>
    <dgm:cxn modelId="{ED6B887E-4587-42C2-BBED-F2C5BD95B1A2}" type="presParOf" srcId="{9D0B340C-F879-455D-967A-1ABC24F476A6}" destId="{FCF30A94-D4D8-4D56-8AAB-012E6F23B18E}" srcOrd="9" destOrd="0" presId="urn:microsoft.com/office/officeart/2005/8/layout/list1"/>
    <dgm:cxn modelId="{026E92F9-EC4C-4DAD-A965-4A049CBDCF47}" type="presParOf" srcId="{9D0B340C-F879-455D-967A-1ABC24F476A6}" destId="{F66F5D19-AE45-4FA6-9F55-1A8000F6BECD}" srcOrd="10" destOrd="0" presId="urn:microsoft.com/office/officeart/2005/8/layout/list1"/>
    <dgm:cxn modelId="{C2A38E38-4490-4166-8ED9-FDDE10EB0846}" type="presParOf" srcId="{9D0B340C-F879-455D-967A-1ABC24F476A6}" destId="{D6230C7F-FA3A-40A5-9FAB-E49F026F4DF3}" srcOrd="11" destOrd="0" presId="urn:microsoft.com/office/officeart/2005/8/layout/list1"/>
    <dgm:cxn modelId="{A3D5042E-836E-4F86-AFE1-25E287B46CEC}" type="presParOf" srcId="{9D0B340C-F879-455D-967A-1ABC24F476A6}" destId="{BDD97D3F-623B-4BA4-A257-3D96256CB232}" srcOrd="12" destOrd="0" presId="urn:microsoft.com/office/officeart/2005/8/layout/list1"/>
    <dgm:cxn modelId="{93AAD538-3367-4574-B094-9C2400A6FDCD}" type="presParOf" srcId="{BDD97D3F-623B-4BA4-A257-3D96256CB232}" destId="{0B1F81A2-CD9A-4C83-B817-FD2ADC76F9E7}" srcOrd="0" destOrd="0" presId="urn:microsoft.com/office/officeart/2005/8/layout/list1"/>
    <dgm:cxn modelId="{D71DAA15-EE79-4D99-8308-C93F93310EC6}" type="presParOf" srcId="{BDD97D3F-623B-4BA4-A257-3D96256CB232}" destId="{06FF9459-0F98-46F8-B7AB-2A337161D55F}" srcOrd="1" destOrd="0" presId="urn:microsoft.com/office/officeart/2005/8/layout/list1"/>
    <dgm:cxn modelId="{B5A3B146-D0D4-4C44-9514-959C0ECAF6FF}" type="presParOf" srcId="{9D0B340C-F879-455D-967A-1ABC24F476A6}" destId="{A6C557C0-6EA6-418C-9797-9E7706269EE3}" srcOrd="13" destOrd="0" presId="urn:microsoft.com/office/officeart/2005/8/layout/list1"/>
    <dgm:cxn modelId="{FFB3DB1D-D9FE-4079-AEC2-32ADF0A42BA0}" type="presParOf" srcId="{9D0B340C-F879-455D-967A-1ABC24F476A6}" destId="{E17BC9AF-F286-4925-A527-20973E80353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DA874-98B0-4F62-A67B-6C478D582AE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CA"/>
        </a:p>
      </dgm:t>
    </dgm:pt>
    <dgm:pt modelId="{B8283158-C8BD-4A45-8EC5-33D8741861F0}">
      <dgm:prSet phldrT="[Text]" custT="1"/>
      <dgm:spPr>
        <a:solidFill>
          <a:schemeClr val="accent4">
            <a:lumMod val="50000"/>
          </a:schemeClr>
        </a:solidFill>
      </dgm:spPr>
      <dgm:t>
        <a:bodyPr/>
        <a:lstStyle/>
        <a:p>
          <a:r>
            <a:rPr lang="en-CA" sz="2400" dirty="0"/>
            <a:t>Challenge Stream</a:t>
          </a:r>
        </a:p>
      </dgm:t>
    </dgm:pt>
    <dgm:pt modelId="{5FB5621E-E550-4447-B35E-CF6E66E39D86}" type="parTrans" cxnId="{F2BC3950-2248-4329-81D4-09846E74F239}">
      <dgm:prSet/>
      <dgm:spPr/>
      <dgm:t>
        <a:bodyPr/>
        <a:lstStyle/>
        <a:p>
          <a:endParaRPr lang="en-CA" sz="1600"/>
        </a:p>
      </dgm:t>
    </dgm:pt>
    <dgm:pt modelId="{8F8EA6A7-4AE2-476B-AAB0-D05F8593A288}" type="sibTrans" cxnId="{F2BC3950-2248-4329-81D4-09846E74F239}">
      <dgm:prSet/>
      <dgm:spPr/>
      <dgm:t>
        <a:bodyPr/>
        <a:lstStyle/>
        <a:p>
          <a:endParaRPr lang="en-CA" sz="1600"/>
        </a:p>
      </dgm:t>
    </dgm:pt>
    <dgm:pt modelId="{9A3FD863-A9A7-4C66-8F14-78ADE18C02C1}">
      <dgm:prSet phldrT="[Text]" custT="1"/>
      <dgm:spPr>
        <a:solidFill>
          <a:schemeClr val="accent4">
            <a:alpha val="90000"/>
          </a:schemeClr>
        </a:solidFill>
      </dgm:spPr>
      <dgm:t>
        <a:bodyPr/>
        <a:lstStyle/>
        <a:p>
          <a:r>
            <a:rPr lang="en-CA" sz="1800" dirty="0"/>
            <a:t>Focuses on early-stage research and development (R&amp;D)</a:t>
          </a:r>
        </a:p>
      </dgm:t>
    </dgm:pt>
    <dgm:pt modelId="{9FCDBDEA-2259-4C0C-8F96-9BF0585CF39C}" type="parTrans" cxnId="{9B6C3E1F-041D-4797-A361-FB58431E7F96}">
      <dgm:prSet/>
      <dgm:spPr/>
      <dgm:t>
        <a:bodyPr/>
        <a:lstStyle/>
        <a:p>
          <a:endParaRPr lang="en-CA" sz="1600"/>
        </a:p>
      </dgm:t>
    </dgm:pt>
    <dgm:pt modelId="{02AF1402-951A-4756-B795-B9ADDB52608B}" type="sibTrans" cxnId="{9B6C3E1F-041D-4797-A361-FB58431E7F96}">
      <dgm:prSet/>
      <dgm:spPr/>
      <dgm:t>
        <a:bodyPr/>
        <a:lstStyle/>
        <a:p>
          <a:endParaRPr lang="en-CA" sz="1600"/>
        </a:p>
      </dgm:t>
    </dgm:pt>
    <dgm:pt modelId="{FA86E0AB-3B91-4DFF-ADEA-2477D331CBD2}">
      <dgm:prSet phldrT="[Text]" custT="1"/>
      <dgm:spPr>
        <a:solidFill>
          <a:schemeClr val="accent4">
            <a:lumMod val="50000"/>
          </a:schemeClr>
        </a:solidFill>
      </dgm:spPr>
      <dgm:t>
        <a:bodyPr/>
        <a:lstStyle/>
        <a:p>
          <a:r>
            <a:rPr lang="en-CA" sz="2400" dirty="0"/>
            <a:t>Testing </a:t>
          </a:r>
        </a:p>
        <a:p>
          <a:r>
            <a:rPr lang="en-CA" sz="2400" dirty="0"/>
            <a:t>Stream</a:t>
          </a:r>
        </a:p>
      </dgm:t>
    </dgm:pt>
    <dgm:pt modelId="{A6B86229-131F-46A8-9608-2E87EE6483CD}" type="parTrans" cxnId="{1AE042EC-A108-4BFD-88FD-E83D737EF17A}">
      <dgm:prSet/>
      <dgm:spPr/>
      <dgm:t>
        <a:bodyPr/>
        <a:lstStyle/>
        <a:p>
          <a:endParaRPr lang="en-CA" sz="1600"/>
        </a:p>
      </dgm:t>
    </dgm:pt>
    <dgm:pt modelId="{E703F054-68F1-413A-88D0-B0BED682C72C}" type="sibTrans" cxnId="{1AE042EC-A108-4BFD-88FD-E83D737EF17A}">
      <dgm:prSet/>
      <dgm:spPr/>
      <dgm:t>
        <a:bodyPr/>
        <a:lstStyle/>
        <a:p>
          <a:endParaRPr lang="en-CA" sz="1600"/>
        </a:p>
      </dgm:t>
    </dgm:pt>
    <dgm:pt modelId="{321A893A-7D6C-4443-A1A4-516023755A1D}">
      <dgm:prSet phldrT="[Text]" custT="1"/>
      <dgm:spPr>
        <a:solidFill>
          <a:schemeClr val="accent4">
            <a:alpha val="90000"/>
          </a:schemeClr>
        </a:solidFill>
      </dgm:spPr>
      <dgm:t>
        <a:bodyPr/>
        <a:lstStyle/>
        <a:p>
          <a:r>
            <a:rPr lang="en-CA" sz="1800" dirty="0"/>
            <a:t>Focuses on later-stage R&amp;D prototype testing</a:t>
          </a:r>
        </a:p>
      </dgm:t>
    </dgm:pt>
    <dgm:pt modelId="{D4B1CC8E-57E8-40EF-A94B-1BE4DB67E031}" type="parTrans" cxnId="{64633C7D-FA42-4A38-BFBC-B30DEC1D943B}">
      <dgm:prSet/>
      <dgm:spPr/>
      <dgm:t>
        <a:bodyPr/>
        <a:lstStyle/>
        <a:p>
          <a:endParaRPr lang="en-CA" sz="1600"/>
        </a:p>
      </dgm:t>
    </dgm:pt>
    <dgm:pt modelId="{08A13D33-A345-433C-9A11-A7EA4ED42D1E}" type="sibTrans" cxnId="{64633C7D-FA42-4A38-BFBC-B30DEC1D943B}">
      <dgm:prSet/>
      <dgm:spPr/>
      <dgm:t>
        <a:bodyPr/>
        <a:lstStyle/>
        <a:p>
          <a:endParaRPr lang="en-CA" sz="1600"/>
        </a:p>
      </dgm:t>
    </dgm:pt>
    <dgm:pt modelId="{6B6EF54E-0D64-47D1-8C7C-B853B176F65C}" type="pres">
      <dgm:prSet presAssocID="{8FDDA874-98B0-4F62-A67B-6C478D582AE8}" presName="Name0" presStyleCnt="0">
        <dgm:presLayoutVars>
          <dgm:dir/>
          <dgm:animLvl val="lvl"/>
          <dgm:resizeHandles val="exact"/>
        </dgm:presLayoutVars>
      </dgm:prSet>
      <dgm:spPr/>
    </dgm:pt>
    <dgm:pt modelId="{58EC7DF9-00A0-43C6-B7EA-1C913779459B}" type="pres">
      <dgm:prSet presAssocID="{B8283158-C8BD-4A45-8EC5-33D8741861F0}" presName="linNode" presStyleCnt="0"/>
      <dgm:spPr/>
    </dgm:pt>
    <dgm:pt modelId="{28F09FB8-1D9E-432E-AC48-6A408A9BADB0}" type="pres">
      <dgm:prSet presAssocID="{B8283158-C8BD-4A45-8EC5-33D8741861F0}" presName="parentText" presStyleLbl="node1" presStyleIdx="0" presStyleCnt="2" custScaleX="128998">
        <dgm:presLayoutVars>
          <dgm:chMax val="1"/>
          <dgm:bulletEnabled val="1"/>
        </dgm:presLayoutVars>
      </dgm:prSet>
      <dgm:spPr/>
    </dgm:pt>
    <dgm:pt modelId="{127C23E6-D39C-4DAD-95E4-23C61A592E83}" type="pres">
      <dgm:prSet presAssocID="{B8283158-C8BD-4A45-8EC5-33D8741861F0}" presName="descendantText" presStyleLbl="alignAccFollowNode1" presStyleIdx="0" presStyleCnt="2" custLinFactNeighborX="1467" custLinFactNeighborY="-3383">
        <dgm:presLayoutVars>
          <dgm:bulletEnabled val="1"/>
        </dgm:presLayoutVars>
      </dgm:prSet>
      <dgm:spPr/>
    </dgm:pt>
    <dgm:pt modelId="{35D606D5-08E2-4BE9-8078-E7E2D80C2776}" type="pres">
      <dgm:prSet presAssocID="{8F8EA6A7-4AE2-476B-AAB0-D05F8593A288}" presName="sp" presStyleCnt="0"/>
      <dgm:spPr/>
    </dgm:pt>
    <dgm:pt modelId="{BD9AE8A2-E065-461F-BB7F-1931A2270BB7}" type="pres">
      <dgm:prSet presAssocID="{FA86E0AB-3B91-4DFF-ADEA-2477D331CBD2}" presName="linNode" presStyleCnt="0"/>
      <dgm:spPr/>
    </dgm:pt>
    <dgm:pt modelId="{C76132AD-D3E8-4E2F-A75D-4EBEBE779904}" type="pres">
      <dgm:prSet presAssocID="{FA86E0AB-3B91-4DFF-ADEA-2477D331CBD2}" presName="parentText" presStyleLbl="node1" presStyleIdx="1" presStyleCnt="2" custScaleX="128998">
        <dgm:presLayoutVars>
          <dgm:chMax val="1"/>
          <dgm:bulletEnabled val="1"/>
        </dgm:presLayoutVars>
      </dgm:prSet>
      <dgm:spPr/>
    </dgm:pt>
    <dgm:pt modelId="{9899B3A2-C367-4F3A-8760-FF3B9CC2A7FE}" type="pres">
      <dgm:prSet presAssocID="{FA86E0AB-3B91-4DFF-ADEA-2477D331CBD2}" presName="descendantText" presStyleLbl="alignAccFollowNode1" presStyleIdx="1" presStyleCnt="2">
        <dgm:presLayoutVars>
          <dgm:bulletEnabled val="1"/>
        </dgm:presLayoutVars>
      </dgm:prSet>
      <dgm:spPr/>
    </dgm:pt>
  </dgm:ptLst>
  <dgm:cxnLst>
    <dgm:cxn modelId="{9B6C3E1F-041D-4797-A361-FB58431E7F96}" srcId="{B8283158-C8BD-4A45-8EC5-33D8741861F0}" destId="{9A3FD863-A9A7-4C66-8F14-78ADE18C02C1}" srcOrd="0" destOrd="0" parTransId="{9FCDBDEA-2259-4C0C-8F96-9BF0585CF39C}" sibTransId="{02AF1402-951A-4756-B795-B9ADDB52608B}"/>
    <dgm:cxn modelId="{B6292E20-5821-436C-B62F-6FE50B38036C}" type="presOf" srcId="{8FDDA874-98B0-4F62-A67B-6C478D582AE8}" destId="{6B6EF54E-0D64-47D1-8C7C-B853B176F65C}" srcOrd="0" destOrd="0" presId="urn:microsoft.com/office/officeart/2005/8/layout/vList5"/>
    <dgm:cxn modelId="{4437C24B-1F4D-46E2-912A-7E52B71E06F3}" type="presOf" srcId="{321A893A-7D6C-4443-A1A4-516023755A1D}" destId="{9899B3A2-C367-4F3A-8760-FF3B9CC2A7FE}" srcOrd="0" destOrd="0" presId="urn:microsoft.com/office/officeart/2005/8/layout/vList5"/>
    <dgm:cxn modelId="{F2BC3950-2248-4329-81D4-09846E74F239}" srcId="{8FDDA874-98B0-4F62-A67B-6C478D582AE8}" destId="{B8283158-C8BD-4A45-8EC5-33D8741861F0}" srcOrd="0" destOrd="0" parTransId="{5FB5621E-E550-4447-B35E-CF6E66E39D86}" sibTransId="{8F8EA6A7-4AE2-476B-AAB0-D05F8593A288}"/>
    <dgm:cxn modelId="{82706B58-F005-406D-BD68-51AF113F0555}" type="presOf" srcId="{FA86E0AB-3B91-4DFF-ADEA-2477D331CBD2}" destId="{C76132AD-D3E8-4E2F-A75D-4EBEBE779904}" srcOrd="0" destOrd="0" presId="urn:microsoft.com/office/officeart/2005/8/layout/vList5"/>
    <dgm:cxn modelId="{64633C7D-FA42-4A38-BFBC-B30DEC1D943B}" srcId="{FA86E0AB-3B91-4DFF-ADEA-2477D331CBD2}" destId="{321A893A-7D6C-4443-A1A4-516023755A1D}" srcOrd="0" destOrd="0" parTransId="{D4B1CC8E-57E8-40EF-A94B-1BE4DB67E031}" sibTransId="{08A13D33-A345-433C-9A11-A7EA4ED42D1E}"/>
    <dgm:cxn modelId="{5790CF98-512E-4C29-A72C-0B35FA396BF3}" type="presOf" srcId="{B8283158-C8BD-4A45-8EC5-33D8741861F0}" destId="{28F09FB8-1D9E-432E-AC48-6A408A9BADB0}" srcOrd="0" destOrd="0" presId="urn:microsoft.com/office/officeart/2005/8/layout/vList5"/>
    <dgm:cxn modelId="{656904E0-5C74-4F32-8BF9-914F4DA849D0}" type="presOf" srcId="{9A3FD863-A9A7-4C66-8F14-78ADE18C02C1}" destId="{127C23E6-D39C-4DAD-95E4-23C61A592E83}" srcOrd="0" destOrd="0" presId="urn:microsoft.com/office/officeart/2005/8/layout/vList5"/>
    <dgm:cxn modelId="{1AE042EC-A108-4BFD-88FD-E83D737EF17A}" srcId="{8FDDA874-98B0-4F62-A67B-6C478D582AE8}" destId="{FA86E0AB-3B91-4DFF-ADEA-2477D331CBD2}" srcOrd="1" destOrd="0" parTransId="{A6B86229-131F-46A8-9608-2E87EE6483CD}" sibTransId="{E703F054-68F1-413A-88D0-B0BED682C72C}"/>
    <dgm:cxn modelId="{E9778DAF-7B59-4EF2-AB98-B73005EB07F0}" type="presParOf" srcId="{6B6EF54E-0D64-47D1-8C7C-B853B176F65C}" destId="{58EC7DF9-00A0-43C6-B7EA-1C913779459B}" srcOrd="0" destOrd="0" presId="urn:microsoft.com/office/officeart/2005/8/layout/vList5"/>
    <dgm:cxn modelId="{D31B04A9-0ABD-4AAF-9667-FE19D967AE53}" type="presParOf" srcId="{58EC7DF9-00A0-43C6-B7EA-1C913779459B}" destId="{28F09FB8-1D9E-432E-AC48-6A408A9BADB0}" srcOrd="0" destOrd="0" presId="urn:microsoft.com/office/officeart/2005/8/layout/vList5"/>
    <dgm:cxn modelId="{91D78ACA-4B7F-4EAB-986A-0D2F337E2B13}" type="presParOf" srcId="{58EC7DF9-00A0-43C6-B7EA-1C913779459B}" destId="{127C23E6-D39C-4DAD-95E4-23C61A592E83}" srcOrd="1" destOrd="0" presId="urn:microsoft.com/office/officeart/2005/8/layout/vList5"/>
    <dgm:cxn modelId="{09123A0A-84CE-49C2-8D0E-8F3B03F72416}" type="presParOf" srcId="{6B6EF54E-0D64-47D1-8C7C-B853B176F65C}" destId="{35D606D5-08E2-4BE9-8078-E7E2D80C2776}" srcOrd="1" destOrd="0" presId="urn:microsoft.com/office/officeart/2005/8/layout/vList5"/>
    <dgm:cxn modelId="{45743D2C-8DC0-456B-96E3-2469F3062837}" type="presParOf" srcId="{6B6EF54E-0D64-47D1-8C7C-B853B176F65C}" destId="{BD9AE8A2-E065-461F-BB7F-1931A2270BB7}" srcOrd="2" destOrd="0" presId="urn:microsoft.com/office/officeart/2005/8/layout/vList5"/>
    <dgm:cxn modelId="{AF09CEAA-4D66-4DC2-8D9F-5ECB8572F611}" type="presParOf" srcId="{BD9AE8A2-E065-461F-BB7F-1931A2270BB7}" destId="{C76132AD-D3E8-4E2F-A75D-4EBEBE779904}" srcOrd="0" destOrd="0" presId="urn:microsoft.com/office/officeart/2005/8/layout/vList5"/>
    <dgm:cxn modelId="{7AC1B96B-23F6-44CF-9D33-D02575F648A6}" type="presParOf" srcId="{BD9AE8A2-E065-461F-BB7F-1931A2270BB7}" destId="{9899B3A2-C367-4F3A-8760-FF3B9CC2A7F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F9364D-6F9C-47B9-83C8-FBB81DA1DCC6}"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n-CA"/>
        </a:p>
      </dgm:t>
    </dgm:pt>
    <dgm:pt modelId="{D635AD5D-899B-467D-B864-821736D09C47}">
      <dgm:prSet phldrT="[Text]"/>
      <dgm:spPr>
        <a:solidFill>
          <a:schemeClr val="bg1">
            <a:lumMod val="50000"/>
          </a:schemeClr>
        </a:solidFill>
      </dgm:spPr>
      <dgm:t>
        <a:bodyPr/>
        <a:lstStyle/>
        <a:p>
          <a:r>
            <a:rPr lang="en-CA" dirty="0">
              <a:solidFill>
                <a:schemeClr val="bg1"/>
              </a:solidFill>
            </a:rPr>
            <a:t>$1.5 Billion</a:t>
          </a:r>
        </a:p>
        <a:p>
          <a:r>
            <a:rPr lang="en-CA" dirty="0">
              <a:solidFill>
                <a:schemeClr val="bg1"/>
              </a:solidFill>
            </a:rPr>
            <a:t>Total Forecast</a:t>
          </a:r>
        </a:p>
      </dgm:t>
    </dgm:pt>
    <dgm:pt modelId="{F7A2A2ED-8729-4807-9B38-951C6C350987}" type="parTrans" cxnId="{DEAD40AC-B0B5-4DF4-86A5-4954D6E3E61B}">
      <dgm:prSet/>
      <dgm:spPr/>
      <dgm:t>
        <a:bodyPr/>
        <a:lstStyle/>
        <a:p>
          <a:endParaRPr lang="en-CA">
            <a:solidFill>
              <a:schemeClr val="bg1"/>
            </a:solidFill>
          </a:endParaRPr>
        </a:p>
      </dgm:t>
    </dgm:pt>
    <dgm:pt modelId="{F20D2E5E-C545-4D6D-925B-EC8FE5A86C1D}" type="sibTrans" cxnId="{DEAD40AC-B0B5-4DF4-86A5-4954D6E3E61B}">
      <dgm:prSet/>
      <dgm:spPr/>
      <dgm:t>
        <a:bodyPr/>
        <a:lstStyle/>
        <a:p>
          <a:endParaRPr lang="en-CA">
            <a:solidFill>
              <a:schemeClr val="bg1"/>
            </a:solidFill>
          </a:endParaRPr>
        </a:p>
      </dgm:t>
    </dgm:pt>
    <dgm:pt modelId="{09E870C9-BA3D-4E32-843A-791386CC3C86}">
      <dgm:prSet phldrT="[Text]"/>
      <dgm:spPr>
        <a:solidFill>
          <a:srgbClr val="00B050">
            <a:alpha val="90000"/>
          </a:srgbClr>
        </a:solidFill>
      </dgm:spPr>
      <dgm:t>
        <a:bodyPr/>
        <a:lstStyle/>
        <a:p>
          <a:r>
            <a:rPr lang="en-CA" dirty="0">
              <a:solidFill>
                <a:schemeClr val="bg1"/>
              </a:solidFill>
            </a:rPr>
            <a:t>$21 Million</a:t>
          </a:r>
        </a:p>
        <a:p>
          <a:r>
            <a:rPr lang="en-CA" dirty="0">
              <a:solidFill>
                <a:schemeClr val="bg1"/>
              </a:solidFill>
            </a:rPr>
            <a:t>Assessment</a:t>
          </a:r>
        </a:p>
      </dgm:t>
    </dgm:pt>
    <dgm:pt modelId="{39D3D23E-8298-43C9-B4CB-1986E8D1E5A5}" type="parTrans" cxnId="{260270E0-E4C8-4760-9AAA-D02FDE9FA262}">
      <dgm:prSet/>
      <dgm:spPr/>
      <dgm:t>
        <a:bodyPr/>
        <a:lstStyle/>
        <a:p>
          <a:endParaRPr lang="en-CA">
            <a:solidFill>
              <a:schemeClr val="bg1"/>
            </a:solidFill>
          </a:endParaRPr>
        </a:p>
      </dgm:t>
    </dgm:pt>
    <dgm:pt modelId="{A8C0C32B-760E-42FF-91DF-6A47E6672CEE}" type="sibTrans" cxnId="{260270E0-E4C8-4760-9AAA-D02FDE9FA262}">
      <dgm:prSet/>
      <dgm:spPr/>
      <dgm:t>
        <a:bodyPr/>
        <a:lstStyle/>
        <a:p>
          <a:endParaRPr lang="en-CA">
            <a:solidFill>
              <a:schemeClr val="bg1"/>
            </a:solidFill>
          </a:endParaRPr>
        </a:p>
      </dgm:t>
    </dgm:pt>
    <dgm:pt modelId="{079A102E-17D0-40C3-8BC1-1BBA0A558FC1}">
      <dgm:prSet phldrT="[Text]"/>
      <dgm:spPr>
        <a:solidFill>
          <a:srgbClr val="002060">
            <a:alpha val="89804"/>
          </a:srgbClr>
        </a:solidFill>
      </dgm:spPr>
      <dgm:t>
        <a:bodyPr/>
        <a:lstStyle/>
        <a:p>
          <a:r>
            <a:rPr lang="en-CA" dirty="0">
              <a:solidFill>
                <a:schemeClr val="bg1"/>
              </a:solidFill>
            </a:rPr>
            <a:t>$1.5 Billion Remediation </a:t>
          </a:r>
        </a:p>
      </dgm:t>
    </dgm:pt>
    <dgm:pt modelId="{418B905A-3C0B-4757-92EA-BA2AAEE6D1E6}" type="parTrans" cxnId="{6418A5D8-73C1-49FD-9231-1AE7DA5F4E7A}">
      <dgm:prSet/>
      <dgm:spPr/>
      <dgm:t>
        <a:bodyPr/>
        <a:lstStyle/>
        <a:p>
          <a:endParaRPr lang="en-CA">
            <a:solidFill>
              <a:schemeClr val="bg1"/>
            </a:solidFill>
          </a:endParaRPr>
        </a:p>
      </dgm:t>
    </dgm:pt>
    <dgm:pt modelId="{3FED381A-2A41-4FFD-BE45-DFFED8748263}" type="sibTrans" cxnId="{6418A5D8-73C1-49FD-9231-1AE7DA5F4E7A}">
      <dgm:prSet/>
      <dgm:spPr/>
      <dgm:t>
        <a:bodyPr/>
        <a:lstStyle/>
        <a:p>
          <a:endParaRPr lang="en-CA">
            <a:solidFill>
              <a:schemeClr val="bg1"/>
            </a:solidFill>
          </a:endParaRPr>
        </a:p>
      </dgm:t>
    </dgm:pt>
    <dgm:pt modelId="{C1D8E90A-3CCE-4C31-8A78-82877E9663AA}" type="pres">
      <dgm:prSet presAssocID="{34F9364D-6F9C-47B9-83C8-FBB81DA1DCC6}" presName="diagram" presStyleCnt="0">
        <dgm:presLayoutVars>
          <dgm:chPref val="1"/>
          <dgm:dir/>
          <dgm:animOne val="branch"/>
          <dgm:animLvl val="lvl"/>
          <dgm:resizeHandles/>
        </dgm:presLayoutVars>
      </dgm:prSet>
      <dgm:spPr/>
    </dgm:pt>
    <dgm:pt modelId="{586AA331-6487-4595-8E18-5D4DDD11B2E1}" type="pres">
      <dgm:prSet presAssocID="{D635AD5D-899B-467D-B864-821736D09C47}" presName="root" presStyleCnt="0"/>
      <dgm:spPr/>
    </dgm:pt>
    <dgm:pt modelId="{93B76E00-9CE6-4E0C-B167-CF76B1E68C88}" type="pres">
      <dgm:prSet presAssocID="{D635AD5D-899B-467D-B864-821736D09C47}" presName="rootComposite" presStyleCnt="0"/>
      <dgm:spPr/>
    </dgm:pt>
    <dgm:pt modelId="{9A959404-1F72-407D-91D1-A49C44E12988}" type="pres">
      <dgm:prSet presAssocID="{D635AD5D-899B-467D-B864-821736D09C47}" presName="rootText" presStyleLbl="node1" presStyleIdx="0" presStyleCnt="1"/>
      <dgm:spPr/>
    </dgm:pt>
    <dgm:pt modelId="{9A56F7F7-0FFC-4D52-BFCF-5458C0D578E4}" type="pres">
      <dgm:prSet presAssocID="{D635AD5D-899B-467D-B864-821736D09C47}" presName="rootConnector" presStyleLbl="node1" presStyleIdx="0" presStyleCnt="1"/>
      <dgm:spPr/>
    </dgm:pt>
    <dgm:pt modelId="{64CFAC42-5700-47AD-9A63-F1510E3B5E59}" type="pres">
      <dgm:prSet presAssocID="{D635AD5D-899B-467D-B864-821736D09C47}" presName="childShape" presStyleCnt="0"/>
      <dgm:spPr/>
    </dgm:pt>
    <dgm:pt modelId="{8C5D45AF-772B-4B00-8D5A-5B7C89AE21C6}" type="pres">
      <dgm:prSet presAssocID="{39D3D23E-8298-43C9-B4CB-1986E8D1E5A5}" presName="Name13" presStyleLbl="parChTrans1D2" presStyleIdx="0" presStyleCnt="2"/>
      <dgm:spPr/>
    </dgm:pt>
    <dgm:pt modelId="{B89B3D66-B3E8-4C6B-8EDB-C1B1A8F2667E}" type="pres">
      <dgm:prSet presAssocID="{09E870C9-BA3D-4E32-843A-791386CC3C86}" presName="childText" presStyleLbl="bgAcc1" presStyleIdx="0" presStyleCnt="2">
        <dgm:presLayoutVars>
          <dgm:bulletEnabled val="1"/>
        </dgm:presLayoutVars>
      </dgm:prSet>
      <dgm:spPr/>
    </dgm:pt>
    <dgm:pt modelId="{4A92F867-8DAB-476F-B4A8-5F0916CDAE95}" type="pres">
      <dgm:prSet presAssocID="{418B905A-3C0B-4757-92EA-BA2AAEE6D1E6}" presName="Name13" presStyleLbl="parChTrans1D2" presStyleIdx="1" presStyleCnt="2"/>
      <dgm:spPr/>
    </dgm:pt>
    <dgm:pt modelId="{E275E487-8B7D-4D8E-A7EC-121483EE80EF}" type="pres">
      <dgm:prSet presAssocID="{079A102E-17D0-40C3-8BC1-1BBA0A558FC1}" presName="childText" presStyleLbl="bgAcc1" presStyleIdx="1" presStyleCnt="2">
        <dgm:presLayoutVars>
          <dgm:bulletEnabled val="1"/>
        </dgm:presLayoutVars>
      </dgm:prSet>
      <dgm:spPr/>
    </dgm:pt>
  </dgm:ptLst>
  <dgm:cxnLst>
    <dgm:cxn modelId="{60EBFA07-FB9B-4722-8B5E-EB07A0BC12C8}" type="presOf" srcId="{D635AD5D-899B-467D-B864-821736D09C47}" destId="{9A56F7F7-0FFC-4D52-BFCF-5458C0D578E4}" srcOrd="1" destOrd="0" presId="urn:microsoft.com/office/officeart/2005/8/layout/hierarchy3"/>
    <dgm:cxn modelId="{60A4940D-052B-468A-841C-A4B4E96C5D46}" type="presOf" srcId="{D635AD5D-899B-467D-B864-821736D09C47}" destId="{9A959404-1F72-407D-91D1-A49C44E12988}" srcOrd="0" destOrd="0" presId="urn:microsoft.com/office/officeart/2005/8/layout/hierarchy3"/>
    <dgm:cxn modelId="{FB429F0E-7E40-4300-AE35-BC3E4A9A05B6}" type="presOf" srcId="{39D3D23E-8298-43C9-B4CB-1986E8D1E5A5}" destId="{8C5D45AF-772B-4B00-8D5A-5B7C89AE21C6}" srcOrd="0" destOrd="0" presId="urn:microsoft.com/office/officeart/2005/8/layout/hierarchy3"/>
    <dgm:cxn modelId="{EC77821F-E688-40A4-9595-6272EC5BF756}" type="presOf" srcId="{079A102E-17D0-40C3-8BC1-1BBA0A558FC1}" destId="{E275E487-8B7D-4D8E-A7EC-121483EE80EF}" srcOrd="0" destOrd="0" presId="urn:microsoft.com/office/officeart/2005/8/layout/hierarchy3"/>
    <dgm:cxn modelId="{7D2FA23A-8A51-4FE6-A727-A72DC5C681CF}" type="presOf" srcId="{34F9364D-6F9C-47B9-83C8-FBB81DA1DCC6}" destId="{C1D8E90A-3CCE-4C31-8A78-82877E9663AA}" srcOrd="0" destOrd="0" presId="urn:microsoft.com/office/officeart/2005/8/layout/hierarchy3"/>
    <dgm:cxn modelId="{C06BEF4B-26DA-43EC-9832-17CF777F8936}" type="presOf" srcId="{418B905A-3C0B-4757-92EA-BA2AAEE6D1E6}" destId="{4A92F867-8DAB-476F-B4A8-5F0916CDAE95}" srcOrd="0" destOrd="0" presId="urn:microsoft.com/office/officeart/2005/8/layout/hierarchy3"/>
    <dgm:cxn modelId="{DEAD40AC-B0B5-4DF4-86A5-4954D6E3E61B}" srcId="{34F9364D-6F9C-47B9-83C8-FBB81DA1DCC6}" destId="{D635AD5D-899B-467D-B864-821736D09C47}" srcOrd="0" destOrd="0" parTransId="{F7A2A2ED-8729-4807-9B38-951C6C350987}" sibTransId="{F20D2E5E-C545-4D6D-925B-EC8FE5A86C1D}"/>
    <dgm:cxn modelId="{6418A5D8-73C1-49FD-9231-1AE7DA5F4E7A}" srcId="{D635AD5D-899B-467D-B864-821736D09C47}" destId="{079A102E-17D0-40C3-8BC1-1BBA0A558FC1}" srcOrd="1" destOrd="0" parTransId="{418B905A-3C0B-4757-92EA-BA2AAEE6D1E6}" sibTransId="{3FED381A-2A41-4FFD-BE45-DFFED8748263}"/>
    <dgm:cxn modelId="{260270E0-E4C8-4760-9AAA-D02FDE9FA262}" srcId="{D635AD5D-899B-467D-B864-821736D09C47}" destId="{09E870C9-BA3D-4E32-843A-791386CC3C86}" srcOrd="0" destOrd="0" parTransId="{39D3D23E-8298-43C9-B4CB-1986E8D1E5A5}" sibTransId="{A8C0C32B-760E-42FF-91DF-6A47E6672CEE}"/>
    <dgm:cxn modelId="{BDA3C3FA-ABF4-40F6-B4CF-82D6E1F25795}" type="presOf" srcId="{09E870C9-BA3D-4E32-843A-791386CC3C86}" destId="{B89B3D66-B3E8-4C6B-8EDB-C1B1A8F2667E}" srcOrd="0" destOrd="0" presId="urn:microsoft.com/office/officeart/2005/8/layout/hierarchy3"/>
    <dgm:cxn modelId="{6748B682-9552-4390-BCA0-93905CCE0920}" type="presParOf" srcId="{C1D8E90A-3CCE-4C31-8A78-82877E9663AA}" destId="{586AA331-6487-4595-8E18-5D4DDD11B2E1}" srcOrd="0" destOrd="0" presId="urn:microsoft.com/office/officeart/2005/8/layout/hierarchy3"/>
    <dgm:cxn modelId="{8F59B1E6-9FB0-42CB-B55C-65CFE61CAB3D}" type="presParOf" srcId="{586AA331-6487-4595-8E18-5D4DDD11B2E1}" destId="{93B76E00-9CE6-4E0C-B167-CF76B1E68C88}" srcOrd="0" destOrd="0" presId="urn:microsoft.com/office/officeart/2005/8/layout/hierarchy3"/>
    <dgm:cxn modelId="{CFF8C73C-2239-4A20-B340-85E5CF245B46}" type="presParOf" srcId="{93B76E00-9CE6-4E0C-B167-CF76B1E68C88}" destId="{9A959404-1F72-407D-91D1-A49C44E12988}" srcOrd="0" destOrd="0" presId="urn:microsoft.com/office/officeart/2005/8/layout/hierarchy3"/>
    <dgm:cxn modelId="{946BE868-E865-445D-9838-AFB419B80A2B}" type="presParOf" srcId="{93B76E00-9CE6-4E0C-B167-CF76B1E68C88}" destId="{9A56F7F7-0FFC-4D52-BFCF-5458C0D578E4}" srcOrd="1" destOrd="0" presId="urn:microsoft.com/office/officeart/2005/8/layout/hierarchy3"/>
    <dgm:cxn modelId="{BD892B3A-1DF4-458C-9C2A-200D99F59CE2}" type="presParOf" srcId="{586AA331-6487-4595-8E18-5D4DDD11B2E1}" destId="{64CFAC42-5700-47AD-9A63-F1510E3B5E59}" srcOrd="1" destOrd="0" presId="urn:microsoft.com/office/officeart/2005/8/layout/hierarchy3"/>
    <dgm:cxn modelId="{3F7A0594-FC19-4911-95C9-71C61E513619}" type="presParOf" srcId="{64CFAC42-5700-47AD-9A63-F1510E3B5E59}" destId="{8C5D45AF-772B-4B00-8D5A-5B7C89AE21C6}" srcOrd="0" destOrd="0" presId="urn:microsoft.com/office/officeart/2005/8/layout/hierarchy3"/>
    <dgm:cxn modelId="{6673B1B3-4800-4EEC-B1A3-B9C93764F49F}" type="presParOf" srcId="{64CFAC42-5700-47AD-9A63-F1510E3B5E59}" destId="{B89B3D66-B3E8-4C6B-8EDB-C1B1A8F2667E}" srcOrd="1" destOrd="0" presId="urn:microsoft.com/office/officeart/2005/8/layout/hierarchy3"/>
    <dgm:cxn modelId="{057F405A-A3CD-4FB0-A038-F1204790AA76}" type="presParOf" srcId="{64CFAC42-5700-47AD-9A63-F1510E3B5E59}" destId="{4A92F867-8DAB-476F-B4A8-5F0916CDAE95}" srcOrd="2" destOrd="0" presId="urn:microsoft.com/office/officeart/2005/8/layout/hierarchy3"/>
    <dgm:cxn modelId="{D6513CE5-75F4-484A-A6A8-E4656F761AB5}" type="presParOf" srcId="{64CFAC42-5700-47AD-9A63-F1510E3B5E59}" destId="{E275E487-8B7D-4D8E-A7EC-121483EE80E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F9364D-6F9C-47B9-83C8-FBB81DA1DCC6}"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n-CA"/>
        </a:p>
      </dgm:t>
    </dgm:pt>
    <dgm:pt modelId="{D635AD5D-899B-467D-B864-821736D09C47}">
      <dgm:prSet phldrT="[Text]"/>
      <dgm:spPr>
        <a:solidFill>
          <a:schemeClr val="bg1">
            <a:lumMod val="50000"/>
          </a:schemeClr>
        </a:solidFill>
      </dgm:spPr>
      <dgm:t>
        <a:bodyPr/>
        <a:lstStyle/>
        <a:p>
          <a:r>
            <a:rPr lang="en-CA" dirty="0">
              <a:solidFill>
                <a:schemeClr val="bg1"/>
              </a:solidFill>
            </a:rPr>
            <a:t>$234.5 Million</a:t>
          </a:r>
        </a:p>
        <a:p>
          <a:r>
            <a:rPr lang="en-CA" dirty="0">
              <a:solidFill>
                <a:schemeClr val="bg1"/>
              </a:solidFill>
            </a:rPr>
            <a:t>Total Forecast</a:t>
          </a:r>
        </a:p>
      </dgm:t>
    </dgm:pt>
    <dgm:pt modelId="{F7A2A2ED-8729-4807-9B38-951C6C350987}" type="parTrans" cxnId="{DEAD40AC-B0B5-4DF4-86A5-4954D6E3E61B}">
      <dgm:prSet/>
      <dgm:spPr/>
      <dgm:t>
        <a:bodyPr/>
        <a:lstStyle/>
        <a:p>
          <a:endParaRPr lang="en-CA">
            <a:solidFill>
              <a:schemeClr val="bg1"/>
            </a:solidFill>
          </a:endParaRPr>
        </a:p>
      </dgm:t>
    </dgm:pt>
    <dgm:pt modelId="{F20D2E5E-C545-4D6D-925B-EC8FE5A86C1D}" type="sibTrans" cxnId="{DEAD40AC-B0B5-4DF4-86A5-4954D6E3E61B}">
      <dgm:prSet/>
      <dgm:spPr/>
      <dgm:t>
        <a:bodyPr/>
        <a:lstStyle/>
        <a:p>
          <a:endParaRPr lang="en-CA">
            <a:solidFill>
              <a:schemeClr val="bg1"/>
            </a:solidFill>
          </a:endParaRPr>
        </a:p>
      </dgm:t>
    </dgm:pt>
    <dgm:pt modelId="{09E870C9-BA3D-4E32-843A-791386CC3C86}">
      <dgm:prSet phldrT="[Text]"/>
      <dgm:spPr>
        <a:solidFill>
          <a:srgbClr val="00B050">
            <a:alpha val="90000"/>
          </a:srgbClr>
        </a:solidFill>
      </dgm:spPr>
      <dgm:t>
        <a:bodyPr/>
        <a:lstStyle/>
        <a:p>
          <a:r>
            <a:rPr lang="en-CA" dirty="0">
              <a:solidFill>
                <a:schemeClr val="bg1"/>
              </a:solidFill>
            </a:rPr>
            <a:t>$1.8 Million</a:t>
          </a:r>
        </a:p>
        <a:p>
          <a:r>
            <a:rPr lang="en-CA" dirty="0">
              <a:solidFill>
                <a:schemeClr val="bg1"/>
              </a:solidFill>
            </a:rPr>
            <a:t>Assessment</a:t>
          </a:r>
        </a:p>
      </dgm:t>
    </dgm:pt>
    <dgm:pt modelId="{39D3D23E-8298-43C9-B4CB-1986E8D1E5A5}" type="parTrans" cxnId="{260270E0-E4C8-4760-9AAA-D02FDE9FA262}">
      <dgm:prSet/>
      <dgm:spPr/>
      <dgm:t>
        <a:bodyPr/>
        <a:lstStyle/>
        <a:p>
          <a:endParaRPr lang="en-CA">
            <a:solidFill>
              <a:schemeClr val="bg1"/>
            </a:solidFill>
          </a:endParaRPr>
        </a:p>
      </dgm:t>
    </dgm:pt>
    <dgm:pt modelId="{A8C0C32B-760E-42FF-91DF-6A47E6672CEE}" type="sibTrans" cxnId="{260270E0-E4C8-4760-9AAA-D02FDE9FA262}">
      <dgm:prSet/>
      <dgm:spPr/>
      <dgm:t>
        <a:bodyPr/>
        <a:lstStyle/>
        <a:p>
          <a:endParaRPr lang="en-CA">
            <a:solidFill>
              <a:schemeClr val="bg1"/>
            </a:solidFill>
          </a:endParaRPr>
        </a:p>
      </dgm:t>
    </dgm:pt>
    <dgm:pt modelId="{079A102E-17D0-40C3-8BC1-1BBA0A558FC1}">
      <dgm:prSet phldrT="[Text]"/>
      <dgm:spPr>
        <a:solidFill>
          <a:srgbClr val="002060">
            <a:alpha val="89804"/>
          </a:srgbClr>
        </a:solidFill>
      </dgm:spPr>
      <dgm:t>
        <a:bodyPr/>
        <a:lstStyle/>
        <a:p>
          <a:r>
            <a:rPr lang="en-CA" dirty="0">
              <a:solidFill>
                <a:schemeClr val="bg1"/>
              </a:solidFill>
            </a:rPr>
            <a:t>$232.7 Million Remediation </a:t>
          </a:r>
        </a:p>
      </dgm:t>
    </dgm:pt>
    <dgm:pt modelId="{418B905A-3C0B-4757-92EA-BA2AAEE6D1E6}" type="parTrans" cxnId="{6418A5D8-73C1-49FD-9231-1AE7DA5F4E7A}">
      <dgm:prSet/>
      <dgm:spPr/>
      <dgm:t>
        <a:bodyPr/>
        <a:lstStyle/>
        <a:p>
          <a:endParaRPr lang="en-CA">
            <a:solidFill>
              <a:schemeClr val="bg1"/>
            </a:solidFill>
          </a:endParaRPr>
        </a:p>
      </dgm:t>
    </dgm:pt>
    <dgm:pt modelId="{3FED381A-2A41-4FFD-BE45-DFFED8748263}" type="sibTrans" cxnId="{6418A5D8-73C1-49FD-9231-1AE7DA5F4E7A}">
      <dgm:prSet/>
      <dgm:spPr/>
      <dgm:t>
        <a:bodyPr/>
        <a:lstStyle/>
        <a:p>
          <a:endParaRPr lang="en-CA">
            <a:solidFill>
              <a:schemeClr val="bg1"/>
            </a:solidFill>
          </a:endParaRPr>
        </a:p>
      </dgm:t>
    </dgm:pt>
    <dgm:pt modelId="{C1D8E90A-3CCE-4C31-8A78-82877E9663AA}" type="pres">
      <dgm:prSet presAssocID="{34F9364D-6F9C-47B9-83C8-FBB81DA1DCC6}" presName="diagram" presStyleCnt="0">
        <dgm:presLayoutVars>
          <dgm:chPref val="1"/>
          <dgm:dir/>
          <dgm:animOne val="branch"/>
          <dgm:animLvl val="lvl"/>
          <dgm:resizeHandles/>
        </dgm:presLayoutVars>
      </dgm:prSet>
      <dgm:spPr/>
    </dgm:pt>
    <dgm:pt modelId="{586AA331-6487-4595-8E18-5D4DDD11B2E1}" type="pres">
      <dgm:prSet presAssocID="{D635AD5D-899B-467D-B864-821736D09C47}" presName="root" presStyleCnt="0"/>
      <dgm:spPr/>
    </dgm:pt>
    <dgm:pt modelId="{93B76E00-9CE6-4E0C-B167-CF76B1E68C88}" type="pres">
      <dgm:prSet presAssocID="{D635AD5D-899B-467D-B864-821736D09C47}" presName="rootComposite" presStyleCnt="0"/>
      <dgm:spPr/>
    </dgm:pt>
    <dgm:pt modelId="{9A959404-1F72-407D-91D1-A49C44E12988}" type="pres">
      <dgm:prSet presAssocID="{D635AD5D-899B-467D-B864-821736D09C47}" presName="rootText" presStyleLbl="node1" presStyleIdx="0" presStyleCnt="1"/>
      <dgm:spPr/>
    </dgm:pt>
    <dgm:pt modelId="{9A56F7F7-0FFC-4D52-BFCF-5458C0D578E4}" type="pres">
      <dgm:prSet presAssocID="{D635AD5D-899B-467D-B864-821736D09C47}" presName="rootConnector" presStyleLbl="node1" presStyleIdx="0" presStyleCnt="1"/>
      <dgm:spPr/>
    </dgm:pt>
    <dgm:pt modelId="{64CFAC42-5700-47AD-9A63-F1510E3B5E59}" type="pres">
      <dgm:prSet presAssocID="{D635AD5D-899B-467D-B864-821736D09C47}" presName="childShape" presStyleCnt="0"/>
      <dgm:spPr/>
    </dgm:pt>
    <dgm:pt modelId="{8C5D45AF-772B-4B00-8D5A-5B7C89AE21C6}" type="pres">
      <dgm:prSet presAssocID="{39D3D23E-8298-43C9-B4CB-1986E8D1E5A5}" presName="Name13" presStyleLbl="parChTrans1D2" presStyleIdx="0" presStyleCnt="2"/>
      <dgm:spPr/>
    </dgm:pt>
    <dgm:pt modelId="{B89B3D66-B3E8-4C6B-8EDB-C1B1A8F2667E}" type="pres">
      <dgm:prSet presAssocID="{09E870C9-BA3D-4E32-843A-791386CC3C86}" presName="childText" presStyleLbl="bgAcc1" presStyleIdx="0" presStyleCnt="2" custScaleX="118588">
        <dgm:presLayoutVars>
          <dgm:bulletEnabled val="1"/>
        </dgm:presLayoutVars>
      </dgm:prSet>
      <dgm:spPr/>
    </dgm:pt>
    <dgm:pt modelId="{4A92F867-8DAB-476F-B4A8-5F0916CDAE95}" type="pres">
      <dgm:prSet presAssocID="{418B905A-3C0B-4757-92EA-BA2AAEE6D1E6}" presName="Name13" presStyleLbl="parChTrans1D2" presStyleIdx="1" presStyleCnt="2"/>
      <dgm:spPr/>
    </dgm:pt>
    <dgm:pt modelId="{E275E487-8B7D-4D8E-A7EC-121483EE80EF}" type="pres">
      <dgm:prSet presAssocID="{079A102E-17D0-40C3-8BC1-1BBA0A558FC1}" presName="childText" presStyleLbl="bgAcc1" presStyleIdx="1" presStyleCnt="2" custScaleX="118588">
        <dgm:presLayoutVars>
          <dgm:bulletEnabled val="1"/>
        </dgm:presLayoutVars>
      </dgm:prSet>
      <dgm:spPr/>
    </dgm:pt>
  </dgm:ptLst>
  <dgm:cxnLst>
    <dgm:cxn modelId="{60EBFA07-FB9B-4722-8B5E-EB07A0BC12C8}" type="presOf" srcId="{D635AD5D-899B-467D-B864-821736D09C47}" destId="{9A56F7F7-0FFC-4D52-BFCF-5458C0D578E4}" srcOrd="1" destOrd="0" presId="urn:microsoft.com/office/officeart/2005/8/layout/hierarchy3"/>
    <dgm:cxn modelId="{60A4940D-052B-468A-841C-A4B4E96C5D46}" type="presOf" srcId="{D635AD5D-899B-467D-B864-821736D09C47}" destId="{9A959404-1F72-407D-91D1-A49C44E12988}" srcOrd="0" destOrd="0" presId="urn:microsoft.com/office/officeart/2005/8/layout/hierarchy3"/>
    <dgm:cxn modelId="{FB429F0E-7E40-4300-AE35-BC3E4A9A05B6}" type="presOf" srcId="{39D3D23E-8298-43C9-B4CB-1986E8D1E5A5}" destId="{8C5D45AF-772B-4B00-8D5A-5B7C89AE21C6}" srcOrd="0" destOrd="0" presId="urn:microsoft.com/office/officeart/2005/8/layout/hierarchy3"/>
    <dgm:cxn modelId="{EC77821F-E688-40A4-9595-6272EC5BF756}" type="presOf" srcId="{079A102E-17D0-40C3-8BC1-1BBA0A558FC1}" destId="{E275E487-8B7D-4D8E-A7EC-121483EE80EF}" srcOrd="0" destOrd="0" presId="urn:microsoft.com/office/officeart/2005/8/layout/hierarchy3"/>
    <dgm:cxn modelId="{7D2FA23A-8A51-4FE6-A727-A72DC5C681CF}" type="presOf" srcId="{34F9364D-6F9C-47B9-83C8-FBB81DA1DCC6}" destId="{C1D8E90A-3CCE-4C31-8A78-82877E9663AA}" srcOrd="0" destOrd="0" presId="urn:microsoft.com/office/officeart/2005/8/layout/hierarchy3"/>
    <dgm:cxn modelId="{C06BEF4B-26DA-43EC-9832-17CF777F8936}" type="presOf" srcId="{418B905A-3C0B-4757-92EA-BA2AAEE6D1E6}" destId="{4A92F867-8DAB-476F-B4A8-5F0916CDAE95}" srcOrd="0" destOrd="0" presId="urn:microsoft.com/office/officeart/2005/8/layout/hierarchy3"/>
    <dgm:cxn modelId="{DEAD40AC-B0B5-4DF4-86A5-4954D6E3E61B}" srcId="{34F9364D-6F9C-47B9-83C8-FBB81DA1DCC6}" destId="{D635AD5D-899B-467D-B864-821736D09C47}" srcOrd="0" destOrd="0" parTransId="{F7A2A2ED-8729-4807-9B38-951C6C350987}" sibTransId="{F20D2E5E-C545-4D6D-925B-EC8FE5A86C1D}"/>
    <dgm:cxn modelId="{6418A5D8-73C1-49FD-9231-1AE7DA5F4E7A}" srcId="{D635AD5D-899B-467D-B864-821736D09C47}" destId="{079A102E-17D0-40C3-8BC1-1BBA0A558FC1}" srcOrd="1" destOrd="0" parTransId="{418B905A-3C0B-4757-92EA-BA2AAEE6D1E6}" sibTransId="{3FED381A-2A41-4FFD-BE45-DFFED8748263}"/>
    <dgm:cxn modelId="{260270E0-E4C8-4760-9AAA-D02FDE9FA262}" srcId="{D635AD5D-899B-467D-B864-821736D09C47}" destId="{09E870C9-BA3D-4E32-843A-791386CC3C86}" srcOrd="0" destOrd="0" parTransId="{39D3D23E-8298-43C9-B4CB-1986E8D1E5A5}" sibTransId="{A8C0C32B-760E-42FF-91DF-6A47E6672CEE}"/>
    <dgm:cxn modelId="{BDA3C3FA-ABF4-40F6-B4CF-82D6E1F25795}" type="presOf" srcId="{09E870C9-BA3D-4E32-843A-791386CC3C86}" destId="{B89B3D66-B3E8-4C6B-8EDB-C1B1A8F2667E}" srcOrd="0" destOrd="0" presId="urn:microsoft.com/office/officeart/2005/8/layout/hierarchy3"/>
    <dgm:cxn modelId="{6748B682-9552-4390-BCA0-93905CCE0920}" type="presParOf" srcId="{C1D8E90A-3CCE-4C31-8A78-82877E9663AA}" destId="{586AA331-6487-4595-8E18-5D4DDD11B2E1}" srcOrd="0" destOrd="0" presId="urn:microsoft.com/office/officeart/2005/8/layout/hierarchy3"/>
    <dgm:cxn modelId="{8F59B1E6-9FB0-42CB-B55C-65CFE61CAB3D}" type="presParOf" srcId="{586AA331-6487-4595-8E18-5D4DDD11B2E1}" destId="{93B76E00-9CE6-4E0C-B167-CF76B1E68C88}" srcOrd="0" destOrd="0" presId="urn:microsoft.com/office/officeart/2005/8/layout/hierarchy3"/>
    <dgm:cxn modelId="{CFF8C73C-2239-4A20-B340-85E5CF245B46}" type="presParOf" srcId="{93B76E00-9CE6-4E0C-B167-CF76B1E68C88}" destId="{9A959404-1F72-407D-91D1-A49C44E12988}" srcOrd="0" destOrd="0" presId="urn:microsoft.com/office/officeart/2005/8/layout/hierarchy3"/>
    <dgm:cxn modelId="{946BE868-E865-445D-9838-AFB419B80A2B}" type="presParOf" srcId="{93B76E00-9CE6-4E0C-B167-CF76B1E68C88}" destId="{9A56F7F7-0FFC-4D52-BFCF-5458C0D578E4}" srcOrd="1" destOrd="0" presId="urn:microsoft.com/office/officeart/2005/8/layout/hierarchy3"/>
    <dgm:cxn modelId="{BD892B3A-1DF4-458C-9C2A-200D99F59CE2}" type="presParOf" srcId="{586AA331-6487-4595-8E18-5D4DDD11B2E1}" destId="{64CFAC42-5700-47AD-9A63-F1510E3B5E59}" srcOrd="1" destOrd="0" presId="urn:microsoft.com/office/officeart/2005/8/layout/hierarchy3"/>
    <dgm:cxn modelId="{3F7A0594-FC19-4911-95C9-71C61E513619}" type="presParOf" srcId="{64CFAC42-5700-47AD-9A63-F1510E3B5E59}" destId="{8C5D45AF-772B-4B00-8D5A-5B7C89AE21C6}" srcOrd="0" destOrd="0" presId="urn:microsoft.com/office/officeart/2005/8/layout/hierarchy3"/>
    <dgm:cxn modelId="{6673B1B3-4800-4EEC-B1A3-B9C93764F49F}" type="presParOf" srcId="{64CFAC42-5700-47AD-9A63-F1510E3B5E59}" destId="{B89B3D66-B3E8-4C6B-8EDB-C1B1A8F2667E}" srcOrd="1" destOrd="0" presId="urn:microsoft.com/office/officeart/2005/8/layout/hierarchy3"/>
    <dgm:cxn modelId="{057F405A-A3CD-4FB0-A038-F1204790AA76}" type="presParOf" srcId="{64CFAC42-5700-47AD-9A63-F1510E3B5E59}" destId="{4A92F867-8DAB-476F-B4A8-5F0916CDAE95}" srcOrd="2" destOrd="0" presId="urn:microsoft.com/office/officeart/2005/8/layout/hierarchy3"/>
    <dgm:cxn modelId="{D6513CE5-75F4-484A-A6A8-E4656F761AB5}" type="presParOf" srcId="{64CFAC42-5700-47AD-9A63-F1510E3B5E59}" destId="{E275E487-8B7D-4D8E-A7EC-121483EE80E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2E2C2-374A-4CB4-BAB1-3FBACE3F366A}">
      <dsp:nvSpPr>
        <dsp:cNvPr id="0" name=""/>
        <dsp:cNvSpPr/>
      </dsp:nvSpPr>
      <dsp:spPr>
        <a:xfrm>
          <a:off x="0" y="260967"/>
          <a:ext cx="8280919" cy="709537"/>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2691" tIns="354076" rIns="642691" bIns="120904" numCol="1" spcCol="1270" anchor="t" anchorCtr="0">
          <a:noAutofit/>
        </a:bodyPr>
        <a:lstStyle/>
        <a:p>
          <a:pPr marL="171450" lvl="1" indent="-171450" algn="l" defTabSz="755650">
            <a:lnSpc>
              <a:spcPct val="90000"/>
            </a:lnSpc>
            <a:spcBef>
              <a:spcPct val="0"/>
            </a:spcBef>
            <a:spcAft>
              <a:spcPct val="15000"/>
            </a:spcAft>
            <a:buChar char="•"/>
          </a:pPr>
          <a:r>
            <a:rPr lang="en-US" altLang="en-US" sz="1700" b="1" kern="1200" dirty="0">
              <a:latin typeface="Arial" panose="020B0604020202020204" pitchFamily="34" charset="0"/>
            </a:rPr>
            <a:t>World-class contaminated sites management industry in Canada</a:t>
          </a:r>
          <a:endParaRPr lang="en-US" sz="1700" b="1" kern="1200" dirty="0"/>
        </a:p>
      </dsp:txBody>
      <dsp:txXfrm>
        <a:off x="0" y="260967"/>
        <a:ext cx="8280919" cy="709537"/>
      </dsp:txXfrm>
    </dsp:sp>
    <dsp:sp modelId="{C525EAFC-0A36-42B5-9693-B73A9C5D5BD3}">
      <dsp:nvSpPr>
        <dsp:cNvPr id="0" name=""/>
        <dsp:cNvSpPr/>
      </dsp:nvSpPr>
      <dsp:spPr>
        <a:xfrm>
          <a:off x="414045" y="10046"/>
          <a:ext cx="5796643" cy="501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099" tIns="0" rIns="219099" bIns="0" numCol="1" spcCol="1270" anchor="ctr" anchorCtr="0">
          <a:noAutofit/>
        </a:bodyPr>
        <a:lstStyle/>
        <a:p>
          <a:pPr marL="0" lvl="0" indent="0" algn="l" defTabSz="755650">
            <a:lnSpc>
              <a:spcPct val="90000"/>
            </a:lnSpc>
            <a:spcBef>
              <a:spcPct val="0"/>
            </a:spcBef>
            <a:spcAft>
              <a:spcPct val="35000"/>
            </a:spcAft>
            <a:buNone/>
          </a:pPr>
          <a:r>
            <a:rPr lang="en-US" sz="1700" b="1" kern="1200" dirty="0"/>
            <a:t>$5.7 billion investment</a:t>
          </a:r>
        </a:p>
      </dsp:txBody>
      <dsp:txXfrm>
        <a:off x="438543" y="34544"/>
        <a:ext cx="5747647" cy="452844"/>
      </dsp:txXfrm>
    </dsp:sp>
    <dsp:sp modelId="{0889D558-7770-4CB8-8563-24CD6B0483C8}">
      <dsp:nvSpPr>
        <dsp:cNvPr id="0" name=""/>
        <dsp:cNvSpPr/>
      </dsp:nvSpPr>
      <dsp:spPr>
        <a:xfrm>
          <a:off x="0" y="1313224"/>
          <a:ext cx="8280919" cy="709537"/>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2691" tIns="354076" rIns="642691"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t>2,100 fully remediated</a:t>
          </a:r>
        </a:p>
      </dsp:txBody>
      <dsp:txXfrm>
        <a:off x="0" y="1313224"/>
        <a:ext cx="8280919" cy="709537"/>
      </dsp:txXfrm>
    </dsp:sp>
    <dsp:sp modelId="{5292CD5C-523E-42B4-A006-44930B282E7C}">
      <dsp:nvSpPr>
        <dsp:cNvPr id="0" name=""/>
        <dsp:cNvSpPr/>
      </dsp:nvSpPr>
      <dsp:spPr>
        <a:xfrm>
          <a:off x="414045" y="1062304"/>
          <a:ext cx="5796643" cy="50184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099" tIns="0" rIns="219099" bIns="0" numCol="1" spcCol="1270" anchor="ctr" anchorCtr="0">
          <a:noAutofit/>
        </a:bodyPr>
        <a:lstStyle/>
        <a:p>
          <a:pPr marL="0" lvl="0" indent="0" algn="l" defTabSz="755650">
            <a:lnSpc>
              <a:spcPct val="90000"/>
            </a:lnSpc>
            <a:spcBef>
              <a:spcPct val="0"/>
            </a:spcBef>
            <a:spcAft>
              <a:spcPct val="35000"/>
            </a:spcAft>
            <a:buNone/>
          </a:pPr>
          <a:r>
            <a:rPr lang="en-US" sz="1700" b="1" kern="1200" dirty="0"/>
            <a:t>3,000 sites with remediation</a:t>
          </a:r>
        </a:p>
      </dsp:txBody>
      <dsp:txXfrm>
        <a:off x="438543" y="1086802"/>
        <a:ext cx="5747647" cy="452844"/>
      </dsp:txXfrm>
    </dsp:sp>
    <dsp:sp modelId="{F66F5D19-AE45-4FA6-9F55-1A8000F6BECD}">
      <dsp:nvSpPr>
        <dsp:cNvPr id="0" name=""/>
        <dsp:cNvSpPr/>
      </dsp:nvSpPr>
      <dsp:spPr>
        <a:xfrm>
          <a:off x="0" y="2365482"/>
          <a:ext cx="8280919" cy="709537"/>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2691" tIns="354076" rIns="642691" bIns="120904" numCol="1" spcCol="1270" anchor="t" anchorCtr="0">
          <a:noAutofit/>
        </a:bodyPr>
        <a:lstStyle/>
        <a:p>
          <a:pPr marL="171450" lvl="1" indent="-171450" algn="l" defTabSz="755650">
            <a:lnSpc>
              <a:spcPct val="90000"/>
            </a:lnSpc>
            <a:spcBef>
              <a:spcPct val="0"/>
            </a:spcBef>
            <a:spcAft>
              <a:spcPct val="15000"/>
            </a:spcAft>
            <a:buChar char="•"/>
          </a:pPr>
          <a:r>
            <a:rPr lang="en-US" altLang="en-US" sz="1700" b="1" kern="1200" dirty="0">
              <a:latin typeface="Arial" panose="020B0604020202020204" pitchFamily="34" charset="0"/>
            </a:rPr>
            <a:t>27,400 direct jobs; </a:t>
          </a:r>
          <a:r>
            <a:rPr lang="en-CA" sz="1700" b="1" kern="1200" dirty="0"/>
            <a:t>$2.4 billion spent in Canada’s North </a:t>
          </a:r>
          <a:endParaRPr lang="en-US" sz="1700" b="1" kern="1200" dirty="0"/>
        </a:p>
      </dsp:txBody>
      <dsp:txXfrm>
        <a:off x="0" y="2365482"/>
        <a:ext cx="8280919" cy="709537"/>
      </dsp:txXfrm>
    </dsp:sp>
    <dsp:sp modelId="{44101664-29A2-4646-BDC0-4582283A842D}">
      <dsp:nvSpPr>
        <dsp:cNvPr id="0" name=""/>
        <dsp:cNvSpPr/>
      </dsp:nvSpPr>
      <dsp:spPr>
        <a:xfrm>
          <a:off x="414045" y="2114562"/>
          <a:ext cx="5796643" cy="5018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099" tIns="0" rIns="219099" bIns="0" numCol="1" spcCol="1270" anchor="ctr" anchorCtr="0">
          <a:noAutofit/>
        </a:bodyPr>
        <a:lstStyle/>
        <a:p>
          <a:pPr marL="0" lvl="0" indent="0" algn="l" defTabSz="755650">
            <a:lnSpc>
              <a:spcPct val="90000"/>
            </a:lnSpc>
            <a:spcBef>
              <a:spcPct val="0"/>
            </a:spcBef>
            <a:spcAft>
              <a:spcPct val="35000"/>
            </a:spcAft>
            <a:buNone/>
          </a:pPr>
          <a:r>
            <a:rPr lang="en-CA" sz="1700" b="1" kern="1200" dirty="0"/>
            <a:t>Skills development and job training</a:t>
          </a:r>
          <a:endParaRPr lang="en-US" sz="1700" b="1" kern="1200" dirty="0"/>
        </a:p>
      </dsp:txBody>
      <dsp:txXfrm>
        <a:off x="438543" y="2139060"/>
        <a:ext cx="5747647" cy="452844"/>
      </dsp:txXfrm>
    </dsp:sp>
    <dsp:sp modelId="{E17BC9AF-F286-4925-A527-20973E803535}">
      <dsp:nvSpPr>
        <dsp:cNvPr id="0" name=""/>
        <dsp:cNvSpPr/>
      </dsp:nvSpPr>
      <dsp:spPr>
        <a:xfrm>
          <a:off x="0" y="3394130"/>
          <a:ext cx="8280919" cy="709537"/>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2691" tIns="354076" rIns="642691" bIns="120904" numCol="1" spcCol="1270" anchor="t" anchorCtr="0">
          <a:noAutofit/>
        </a:bodyPr>
        <a:lstStyle/>
        <a:p>
          <a:pPr marL="171450" lvl="1" indent="-171450" algn="l" defTabSz="755650">
            <a:lnSpc>
              <a:spcPct val="90000"/>
            </a:lnSpc>
            <a:spcBef>
              <a:spcPct val="0"/>
            </a:spcBef>
            <a:spcAft>
              <a:spcPct val="15000"/>
            </a:spcAft>
            <a:buChar char="•"/>
          </a:pPr>
          <a:r>
            <a:rPr lang="en-CA" sz="1700" b="1" kern="1200" dirty="0"/>
            <a:t>120 environmental quality guidelines, technical guidance, tools </a:t>
          </a:r>
          <a:endParaRPr lang="en-US" sz="1700" b="1" kern="1200" dirty="0"/>
        </a:p>
      </dsp:txBody>
      <dsp:txXfrm>
        <a:off x="0" y="3394130"/>
        <a:ext cx="8280919" cy="709537"/>
      </dsp:txXfrm>
    </dsp:sp>
    <dsp:sp modelId="{06FF9459-0F98-46F8-B7AB-2A337161D55F}">
      <dsp:nvSpPr>
        <dsp:cNvPr id="0" name=""/>
        <dsp:cNvSpPr/>
      </dsp:nvSpPr>
      <dsp:spPr>
        <a:xfrm>
          <a:off x="414045" y="3166819"/>
          <a:ext cx="5796643" cy="5018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099" tIns="0" rIns="219099" bIns="0" numCol="1" spcCol="1270" anchor="ctr" anchorCtr="0">
          <a:noAutofit/>
        </a:bodyPr>
        <a:lstStyle/>
        <a:p>
          <a:pPr marL="0" lvl="0" indent="0" algn="l" defTabSz="755650">
            <a:lnSpc>
              <a:spcPct val="90000"/>
            </a:lnSpc>
            <a:spcBef>
              <a:spcPct val="0"/>
            </a:spcBef>
            <a:spcAft>
              <a:spcPct val="35000"/>
            </a:spcAft>
            <a:buNone/>
          </a:pPr>
          <a:r>
            <a:rPr lang="en-CA" sz="1700" b="1" kern="1200" dirty="0"/>
            <a:t>Science development</a:t>
          </a:r>
          <a:endParaRPr lang="en-US" sz="1700" b="1" kern="1200" dirty="0"/>
        </a:p>
      </dsp:txBody>
      <dsp:txXfrm>
        <a:off x="438543" y="3191317"/>
        <a:ext cx="5747647"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C23E6-D39C-4DAD-95E4-23C61A592E83}">
      <dsp:nvSpPr>
        <dsp:cNvPr id="0" name=""/>
        <dsp:cNvSpPr/>
      </dsp:nvSpPr>
      <dsp:spPr>
        <a:xfrm rot="5400000">
          <a:off x="3762706" y="-1160745"/>
          <a:ext cx="965186" cy="3462730"/>
        </a:xfrm>
        <a:prstGeom prst="round2SameRect">
          <a:avLst/>
        </a:prstGeom>
        <a:solidFill>
          <a:schemeClr val="accent4">
            <a:alpha val="9000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CA" sz="1800" kern="1200" dirty="0"/>
            <a:t>Focuses on early-stage research and development (R&amp;D)</a:t>
          </a:r>
        </a:p>
      </dsp:txBody>
      <dsp:txXfrm rot="-5400000">
        <a:off x="2513934" y="135143"/>
        <a:ext cx="3415614" cy="870954"/>
      </dsp:txXfrm>
    </dsp:sp>
    <dsp:sp modelId="{28F09FB8-1D9E-432E-AC48-6A408A9BADB0}">
      <dsp:nvSpPr>
        <dsp:cNvPr id="0" name=""/>
        <dsp:cNvSpPr/>
      </dsp:nvSpPr>
      <dsp:spPr>
        <a:xfrm>
          <a:off x="665" y="30"/>
          <a:ext cx="2512604" cy="1206483"/>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CA" sz="2400" kern="1200" dirty="0"/>
            <a:t>Challenge Stream</a:t>
          </a:r>
        </a:p>
      </dsp:txBody>
      <dsp:txXfrm>
        <a:off x="59561" y="58926"/>
        <a:ext cx="2394812" cy="1088691"/>
      </dsp:txXfrm>
    </dsp:sp>
    <dsp:sp modelId="{9899B3A2-C367-4F3A-8760-FF3B9CC2A7FE}">
      <dsp:nvSpPr>
        <dsp:cNvPr id="0" name=""/>
        <dsp:cNvSpPr/>
      </dsp:nvSpPr>
      <dsp:spPr>
        <a:xfrm rot="5400000">
          <a:off x="3762041" y="138714"/>
          <a:ext cx="965186" cy="3462730"/>
        </a:xfrm>
        <a:prstGeom prst="round2SameRect">
          <a:avLst/>
        </a:prstGeom>
        <a:solidFill>
          <a:schemeClr val="accent4">
            <a:alpha val="9000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CA" sz="1800" kern="1200" dirty="0"/>
            <a:t>Focuses on later-stage R&amp;D prototype testing</a:t>
          </a:r>
        </a:p>
      </dsp:txBody>
      <dsp:txXfrm rot="-5400000">
        <a:off x="2513269" y="1434602"/>
        <a:ext cx="3415614" cy="870954"/>
      </dsp:txXfrm>
    </dsp:sp>
    <dsp:sp modelId="{C76132AD-D3E8-4E2F-A75D-4EBEBE779904}">
      <dsp:nvSpPr>
        <dsp:cNvPr id="0" name=""/>
        <dsp:cNvSpPr/>
      </dsp:nvSpPr>
      <dsp:spPr>
        <a:xfrm>
          <a:off x="665" y="1266837"/>
          <a:ext cx="2512604" cy="1206483"/>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CA" sz="2400" kern="1200" dirty="0"/>
            <a:t>Testing </a:t>
          </a:r>
        </a:p>
        <a:p>
          <a:pPr marL="0" lvl="0" indent="0" algn="ctr" defTabSz="1066800">
            <a:lnSpc>
              <a:spcPct val="90000"/>
            </a:lnSpc>
            <a:spcBef>
              <a:spcPct val="0"/>
            </a:spcBef>
            <a:spcAft>
              <a:spcPct val="35000"/>
            </a:spcAft>
            <a:buNone/>
          </a:pPr>
          <a:r>
            <a:rPr lang="en-CA" sz="2400" kern="1200" dirty="0"/>
            <a:t>Stream</a:t>
          </a:r>
        </a:p>
      </dsp:txBody>
      <dsp:txXfrm>
        <a:off x="59561" y="1325733"/>
        <a:ext cx="2394812" cy="1088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59404-1F72-407D-91D1-A49C44E12988}">
      <dsp:nvSpPr>
        <dsp:cNvPr id="0" name=""/>
        <dsp:cNvSpPr/>
      </dsp:nvSpPr>
      <dsp:spPr>
        <a:xfrm>
          <a:off x="764566" y="472"/>
          <a:ext cx="1470545" cy="735272"/>
        </a:xfrm>
        <a:prstGeom prst="roundRect">
          <a:avLst>
            <a:gd name="adj" fmla="val 10000"/>
          </a:avLst>
        </a:prstGeom>
        <a:solidFill>
          <a:schemeClr val="bg1">
            <a:lumMod val="50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CA" sz="1700" kern="1200" dirty="0">
              <a:solidFill>
                <a:schemeClr val="bg1"/>
              </a:solidFill>
            </a:rPr>
            <a:t>$1.5 Billion</a:t>
          </a:r>
        </a:p>
        <a:p>
          <a:pPr marL="0" lvl="0" indent="0" algn="ctr" defTabSz="755650">
            <a:lnSpc>
              <a:spcPct val="90000"/>
            </a:lnSpc>
            <a:spcBef>
              <a:spcPct val="0"/>
            </a:spcBef>
            <a:spcAft>
              <a:spcPct val="35000"/>
            </a:spcAft>
            <a:buNone/>
          </a:pPr>
          <a:r>
            <a:rPr lang="en-CA" sz="1700" kern="1200" dirty="0">
              <a:solidFill>
                <a:schemeClr val="bg1"/>
              </a:solidFill>
            </a:rPr>
            <a:t>Total Forecast</a:t>
          </a:r>
        </a:p>
      </dsp:txBody>
      <dsp:txXfrm>
        <a:off x="786101" y="22007"/>
        <a:ext cx="1427475" cy="692202"/>
      </dsp:txXfrm>
    </dsp:sp>
    <dsp:sp modelId="{8C5D45AF-772B-4B00-8D5A-5B7C89AE21C6}">
      <dsp:nvSpPr>
        <dsp:cNvPr id="0" name=""/>
        <dsp:cNvSpPr/>
      </dsp:nvSpPr>
      <dsp:spPr>
        <a:xfrm>
          <a:off x="911620" y="735745"/>
          <a:ext cx="147054" cy="551454"/>
        </a:xfrm>
        <a:custGeom>
          <a:avLst/>
          <a:gdLst/>
          <a:ahLst/>
          <a:cxnLst/>
          <a:rect l="0" t="0" r="0" b="0"/>
          <a:pathLst>
            <a:path>
              <a:moveTo>
                <a:pt x="0" y="0"/>
              </a:moveTo>
              <a:lnTo>
                <a:pt x="0" y="551454"/>
              </a:lnTo>
              <a:lnTo>
                <a:pt x="147054" y="551454"/>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9B3D66-B3E8-4C6B-8EDB-C1B1A8F2667E}">
      <dsp:nvSpPr>
        <dsp:cNvPr id="0" name=""/>
        <dsp:cNvSpPr/>
      </dsp:nvSpPr>
      <dsp:spPr>
        <a:xfrm>
          <a:off x="1058675" y="919563"/>
          <a:ext cx="1176436" cy="735272"/>
        </a:xfrm>
        <a:prstGeom prst="roundRect">
          <a:avLst>
            <a:gd name="adj" fmla="val 10000"/>
          </a:avLst>
        </a:prstGeom>
        <a:solidFill>
          <a:srgbClr val="00B050">
            <a:alpha val="90000"/>
          </a:srgb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CA" sz="1500" kern="1200" dirty="0">
              <a:solidFill>
                <a:schemeClr val="bg1"/>
              </a:solidFill>
            </a:rPr>
            <a:t>$21 Million</a:t>
          </a:r>
        </a:p>
        <a:p>
          <a:pPr marL="0" lvl="0" indent="0" algn="ctr" defTabSz="666750">
            <a:lnSpc>
              <a:spcPct val="90000"/>
            </a:lnSpc>
            <a:spcBef>
              <a:spcPct val="0"/>
            </a:spcBef>
            <a:spcAft>
              <a:spcPct val="35000"/>
            </a:spcAft>
            <a:buNone/>
          </a:pPr>
          <a:r>
            <a:rPr lang="en-CA" sz="1500" kern="1200" dirty="0">
              <a:solidFill>
                <a:schemeClr val="bg1"/>
              </a:solidFill>
            </a:rPr>
            <a:t>Assessment</a:t>
          </a:r>
        </a:p>
      </dsp:txBody>
      <dsp:txXfrm>
        <a:off x="1080210" y="941098"/>
        <a:ext cx="1133366" cy="692202"/>
      </dsp:txXfrm>
    </dsp:sp>
    <dsp:sp modelId="{4A92F867-8DAB-476F-B4A8-5F0916CDAE95}">
      <dsp:nvSpPr>
        <dsp:cNvPr id="0" name=""/>
        <dsp:cNvSpPr/>
      </dsp:nvSpPr>
      <dsp:spPr>
        <a:xfrm>
          <a:off x="911620" y="735745"/>
          <a:ext cx="147054" cy="1470545"/>
        </a:xfrm>
        <a:custGeom>
          <a:avLst/>
          <a:gdLst/>
          <a:ahLst/>
          <a:cxnLst/>
          <a:rect l="0" t="0" r="0" b="0"/>
          <a:pathLst>
            <a:path>
              <a:moveTo>
                <a:pt x="0" y="0"/>
              </a:moveTo>
              <a:lnTo>
                <a:pt x="0" y="1470545"/>
              </a:lnTo>
              <a:lnTo>
                <a:pt x="147054" y="1470545"/>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75E487-8B7D-4D8E-A7EC-121483EE80EF}">
      <dsp:nvSpPr>
        <dsp:cNvPr id="0" name=""/>
        <dsp:cNvSpPr/>
      </dsp:nvSpPr>
      <dsp:spPr>
        <a:xfrm>
          <a:off x="1058675" y="1838654"/>
          <a:ext cx="1176436" cy="735272"/>
        </a:xfrm>
        <a:prstGeom prst="roundRect">
          <a:avLst>
            <a:gd name="adj" fmla="val 10000"/>
          </a:avLst>
        </a:prstGeom>
        <a:solidFill>
          <a:srgbClr val="002060">
            <a:alpha val="89804"/>
          </a:srgb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CA" sz="1500" kern="1200" dirty="0">
              <a:solidFill>
                <a:schemeClr val="bg1"/>
              </a:solidFill>
            </a:rPr>
            <a:t>$1.5 Billion Remediation </a:t>
          </a:r>
        </a:p>
      </dsp:txBody>
      <dsp:txXfrm>
        <a:off x="1080210" y="1860189"/>
        <a:ext cx="1133366" cy="6922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59404-1F72-407D-91D1-A49C44E12988}">
      <dsp:nvSpPr>
        <dsp:cNvPr id="0" name=""/>
        <dsp:cNvSpPr/>
      </dsp:nvSpPr>
      <dsp:spPr>
        <a:xfrm>
          <a:off x="655228" y="472"/>
          <a:ext cx="1470545" cy="735272"/>
        </a:xfrm>
        <a:prstGeom prst="roundRect">
          <a:avLst>
            <a:gd name="adj" fmla="val 10000"/>
          </a:avLst>
        </a:prstGeom>
        <a:solidFill>
          <a:schemeClr val="bg1">
            <a:lumMod val="50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CA" sz="1700" kern="1200" dirty="0">
              <a:solidFill>
                <a:schemeClr val="bg1"/>
              </a:solidFill>
            </a:rPr>
            <a:t>$234.5 Million</a:t>
          </a:r>
        </a:p>
        <a:p>
          <a:pPr marL="0" lvl="0" indent="0" algn="ctr" defTabSz="755650">
            <a:lnSpc>
              <a:spcPct val="90000"/>
            </a:lnSpc>
            <a:spcBef>
              <a:spcPct val="0"/>
            </a:spcBef>
            <a:spcAft>
              <a:spcPct val="35000"/>
            </a:spcAft>
            <a:buNone/>
          </a:pPr>
          <a:r>
            <a:rPr lang="en-CA" sz="1700" kern="1200" dirty="0">
              <a:solidFill>
                <a:schemeClr val="bg1"/>
              </a:solidFill>
            </a:rPr>
            <a:t>Total Forecast</a:t>
          </a:r>
        </a:p>
      </dsp:txBody>
      <dsp:txXfrm>
        <a:off x="676763" y="22007"/>
        <a:ext cx="1427475" cy="692202"/>
      </dsp:txXfrm>
    </dsp:sp>
    <dsp:sp modelId="{8C5D45AF-772B-4B00-8D5A-5B7C89AE21C6}">
      <dsp:nvSpPr>
        <dsp:cNvPr id="0" name=""/>
        <dsp:cNvSpPr/>
      </dsp:nvSpPr>
      <dsp:spPr>
        <a:xfrm>
          <a:off x="802282" y="735745"/>
          <a:ext cx="147054" cy="551454"/>
        </a:xfrm>
        <a:custGeom>
          <a:avLst/>
          <a:gdLst/>
          <a:ahLst/>
          <a:cxnLst/>
          <a:rect l="0" t="0" r="0" b="0"/>
          <a:pathLst>
            <a:path>
              <a:moveTo>
                <a:pt x="0" y="0"/>
              </a:moveTo>
              <a:lnTo>
                <a:pt x="0" y="551454"/>
              </a:lnTo>
              <a:lnTo>
                <a:pt x="147054" y="551454"/>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9B3D66-B3E8-4C6B-8EDB-C1B1A8F2667E}">
      <dsp:nvSpPr>
        <dsp:cNvPr id="0" name=""/>
        <dsp:cNvSpPr/>
      </dsp:nvSpPr>
      <dsp:spPr>
        <a:xfrm>
          <a:off x="949337" y="919563"/>
          <a:ext cx="1395112" cy="735272"/>
        </a:xfrm>
        <a:prstGeom prst="roundRect">
          <a:avLst>
            <a:gd name="adj" fmla="val 10000"/>
          </a:avLst>
        </a:prstGeom>
        <a:solidFill>
          <a:srgbClr val="00B050">
            <a:alpha val="90000"/>
          </a:srgb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bg1"/>
              </a:solidFill>
            </a:rPr>
            <a:t>$1.8 Million</a:t>
          </a:r>
        </a:p>
        <a:p>
          <a:pPr marL="0" lvl="0" indent="0" algn="ctr" defTabSz="711200">
            <a:lnSpc>
              <a:spcPct val="90000"/>
            </a:lnSpc>
            <a:spcBef>
              <a:spcPct val="0"/>
            </a:spcBef>
            <a:spcAft>
              <a:spcPct val="35000"/>
            </a:spcAft>
            <a:buNone/>
          </a:pPr>
          <a:r>
            <a:rPr lang="en-CA" sz="1600" kern="1200" dirty="0">
              <a:solidFill>
                <a:schemeClr val="bg1"/>
              </a:solidFill>
            </a:rPr>
            <a:t>Assessment</a:t>
          </a:r>
        </a:p>
      </dsp:txBody>
      <dsp:txXfrm>
        <a:off x="970872" y="941098"/>
        <a:ext cx="1352042" cy="692202"/>
      </dsp:txXfrm>
    </dsp:sp>
    <dsp:sp modelId="{4A92F867-8DAB-476F-B4A8-5F0916CDAE95}">
      <dsp:nvSpPr>
        <dsp:cNvPr id="0" name=""/>
        <dsp:cNvSpPr/>
      </dsp:nvSpPr>
      <dsp:spPr>
        <a:xfrm>
          <a:off x="802282" y="735745"/>
          <a:ext cx="147054" cy="1470545"/>
        </a:xfrm>
        <a:custGeom>
          <a:avLst/>
          <a:gdLst/>
          <a:ahLst/>
          <a:cxnLst/>
          <a:rect l="0" t="0" r="0" b="0"/>
          <a:pathLst>
            <a:path>
              <a:moveTo>
                <a:pt x="0" y="0"/>
              </a:moveTo>
              <a:lnTo>
                <a:pt x="0" y="1470545"/>
              </a:lnTo>
              <a:lnTo>
                <a:pt x="147054" y="1470545"/>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75E487-8B7D-4D8E-A7EC-121483EE80EF}">
      <dsp:nvSpPr>
        <dsp:cNvPr id="0" name=""/>
        <dsp:cNvSpPr/>
      </dsp:nvSpPr>
      <dsp:spPr>
        <a:xfrm>
          <a:off x="949337" y="1838654"/>
          <a:ext cx="1395112" cy="735272"/>
        </a:xfrm>
        <a:prstGeom prst="roundRect">
          <a:avLst>
            <a:gd name="adj" fmla="val 10000"/>
          </a:avLst>
        </a:prstGeom>
        <a:solidFill>
          <a:srgbClr val="002060">
            <a:alpha val="89804"/>
          </a:srgb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bg1"/>
              </a:solidFill>
            </a:rPr>
            <a:t>$232.7 Million Remediation </a:t>
          </a:r>
        </a:p>
      </dsp:txBody>
      <dsp:txXfrm>
        <a:off x="970872" y="1860189"/>
        <a:ext cx="1352042" cy="6922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0.35209</cdr:x>
      <cdr:y>0.01698</cdr:y>
    </cdr:from>
    <cdr:to>
      <cdr:x>0.97316</cdr:x>
      <cdr:y>0.138</cdr:y>
    </cdr:to>
    <cdr:sp macro="" textlink="">
      <cdr:nvSpPr>
        <cdr:cNvPr id="2" name="TextBox 3"/>
        <cdr:cNvSpPr txBox="1"/>
      </cdr:nvSpPr>
      <cdr:spPr>
        <a:xfrm xmlns:a="http://schemas.openxmlformats.org/drawingml/2006/main">
          <a:off x="2456241" y="46806"/>
          <a:ext cx="4332710" cy="33362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400" dirty="0">
              <a:latin typeface="Arial" panose="020B0604020202020204" pitchFamily="34" charset="0"/>
              <a:cs typeface="Arial" panose="020B0604020202020204" pitchFamily="34" charset="0"/>
            </a:rPr>
            <a:t>Forecast by Department</a:t>
          </a:r>
        </a:p>
      </cdr:txBody>
    </cdr:sp>
  </cdr:relSizeAnchor>
</c:userShapes>
</file>

<file path=ppt/drawings/drawing2.xml><?xml version="1.0" encoding="utf-8"?>
<c:userShapes xmlns:c="http://schemas.openxmlformats.org/drawingml/2006/chart">
  <cdr:relSizeAnchor xmlns:cdr="http://schemas.openxmlformats.org/drawingml/2006/chartDrawing">
    <cdr:from>
      <cdr:x>0.34171</cdr:x>
      <cdr:y>0.01086</cdr:y>
    </cdr:from>
    <cdr:to>
      <cdr:x>0.96278</cdr:x>
      <cdr:y>0.13188</cdr:y>
    </cdr:to>
    <cdr:sp macro="" textlink="">
      <cdr:nvSpPr>
        <cdr:cNvPr id="2" name="TextBox 3"/>
        <cdr:cNvSpPr txBox="1"/>
      </cdr:nvSpPr>
      <cdr:spPr>
        <a:xfrm xmlns:a="http://schemas.openxmlformats.org/drawingml/2006/main">
          <a:off x="2477585" y="31224"/>
          <a:ext cx="4503037" cy="34804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400" dirty="0">
              <a:latin typeface="Arial" panose="020B0604020202020204" pitchFamily="34" charset="0"/>
              <a:cs typeface="Arial" panose="020B0604020202020204" pitchFamily="34" charset="0"/>
            </a:rPr>
            <a:t>Forecast by Department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A0DD6-15FC-4BB8-AFC4-2BCF0A7144AD}" type="datetimeFigureOut">
              <a:rPr lang="en-CA" smtClean="0"/>
              <a:t>2026-03-09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19E5C-1F03-48E9-819D-C624323B27B4}" type="slidenum">
              <a:rPr lang="en-CA" smtClean="0"/>
              <a:t>‹#›</a:t>
            </a:fld>
            <a:endParaRPr lang="en-CA"/>
          </a:p>
        </p:txBody>
      </p:sp>
    </p:spTree>
    <p:extLst>
      <p:ext uri="{BB962C8B-B14F-4D97-AF65-F5344CB8AC3E}">
        <p14:creationId xmlns:p14="http://schemas.microsoft.com/office/powerpoint/2010/main" val="250506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1</a:t>
            </a:fld>
            <a:endParaRPr lang="en-CA" dirty="0"/>
          </a:p>
        </p:txBody>
      </p:sp>
    </p:spTree>
    <p:extLst>
      <p:ext uri="{BB962C8B-B14F-4D97-AF65-F5344CB8AC3E}">
        <p14:creationId xmlns:p14="http://schemas.microsoft.com/office/powerpoint/2010/main" val="327485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cost-share</a:t>
            </a:r>
            <a:r>
              <a:rPr lang="en-US" baseline="0" dirty="0"/>
              <a:t> portion</a:t>
            </a:r>
          </a:p>
          <a:p>
            <a:endParaRPr lang="en-US" dirty="0"/>
          </a:p>
          <a:p>
            <a:r>
              <a:rPr lang="en-US" dirty="0"/>
              <a:t>Majority of funding for remediation and LTM.</a:t>
            </a:r>
          </a:p>
          <a:p>
            <a:endParaRPr lang="en-US" dirty="0"/>
          </a:p>
          <a:p>
            <a:r>
              <a:rPr lang="en-US" dirty="0"/>
              <a:t>DND, ISC and TC custodians with majority of funding.</a:t>
            </a:r>
          </a:p>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13</a:t>
            </a:fld>
            <a:endParaRPr lang="en-CA"/>
          </a:p>
        </p:txBody>
      </p:sp>
    </p:spTree>
    <p:extLst>
      <p:ext uri="{BB962C8B-B14F-4D97-AF65-F5344CB8AC3E}">
        <p14:creationId xmlns:p14="http://schemas.microsoft.com/office/powerpoint/2010/main" val="338815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For assessment, procurement is mainly internal or through ISC.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For remediation, procurement is mainly through PSPC, followed by ISC, DCC and Internal. Again, </a:t>
            </a:r>
            <a:r>
              <a:rPr lang="en-US" sz="1200" kern="1200" baseline="0" dirty="0">
                <a:solidFill>
                  <a:schemeClr val="tx1"/>
                </a:solidFill>
                <a:effectLst/>
                <a:latin typeface="+mn-lt"/>
                <a:ea typeface="+mn-ea"/>
                <a:cs typeface="+mn-cs"/>
              </a:rPr>
              <a:t>First Nations </a:t>
            </a:r>
            <a:r>
              <a:rPr lang="en-US" baseline="0" dirty="0"/>
              <a:t>do all of their procurement internally, through grants and contributions directly from ISC.</a:t>
            </a:r>
          </a:p>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14</a:t>
            </a:fld>
            <a:endParaRPr lang="en-CA"/>
          </a:p>
        </p:txBody>
      </p:sp>
    </p:spTree>
    <p:extLst>
      <p:ext uri="{BB962C8B-B14F-4D97-AF65-F5344CB8AC3E}">
        <p14:creationId xmlns:p14="http://schemas.microsoft.com/office/powerpoint/2010/main" val="201405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based</a:t>
            </a:r>
            <a:r>
              <a:rPr lang="en-US" baseline="0" dirty="0"/>
              <a:t> on number of sites. </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Shows that majority of projects are lower dollar value, likely procured through tools.</a:t>
            </a:r>
          </a:p>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15</a:t>
            </a:fld>
            <a:endParaRPr lang="en-CA"/>
          </a:p>
        </p:txBody>
      </p:sp>
    </p:spTree>
    <p:extLst>
      <p:ext uri="{BB962C8B-B14F-4D97-AF65-F5344CB8AC3E}">
        <p14:creationId xmlns:p14="http://schemas.microsoft.com/office/powerpoint/2010/main" val="415619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16</a:t>
            </a:fld>
            <a:endParaRPr lang="en-CA"/>
          </a:p>
        </p:txBody>
      </p:sp>
    </p:spTree>
    <p:extLst>
      <p:ext uri="{BB962C8B-B14F-4D97-AF65-F5344CB8AC3E}">
        <p14:creationId xmlns:p14="http://schemas.microsoft.com/office/powerpoint/2010/main" val="345330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4</a:t>
            </a:fld>
            <a:endParaRPr lang="en-CA"/>
          </a:p>
        </p:txBody>
      </p:sp>
    </p:spTree>
    <p:extLst>
      <p:ext uri="{BB962C8B-B14F-4D97-AF65-F5344CB8AC3E}">
        <p14:creationId xmlns:p14="http://schemas.microsoft.com/office/powerpoint/2010/main" val="2460734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5</a:t>
            </a:fld>
            <a:endParaRPr lang="en-CA" dirty="0"/>
          </a:p>
        </p:txBody>
      </p:sp>
    </p:spTree>
    <p:extLst>
      <p:ext uri="{BB962C8B-B14F-4D97-AF65-F5344CB8AC3E}">
        <p14:creationId xmlns:p14="http://schemas.microsoft.com/office/powerpoint/2010/main" val="374089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CA" sz="1200" b="0" i="0" dirty="0">
                <a:solidFill>
                  <a:srgbClr val="BDC1C6"/>
                </a:solidFill>
                <a:effectLst/>
                <a:latin typeface="arial" panose="020B0604020202020204" pitchFamily="34" charset="0"/>
              </a:rPr>
              <a:t>PSPC is a Service Provider, which means that we </a:t>
            </a:r>
            <a:r>
              <a:rPr lang="en-US" sz="1200" dirty="0">
                <a:effectLst/>
                <a:latin typeface="Arial" panose="020B0604020202020204" pitchFamily="34" charset="0"/>
                <a:ea typeface="Calibri" panose="020F0502020204030204" pitchFamily="34" charset="0"/>
              </a:rPr>
              <a:t>provide the overall support for the planning, procurement and implementation of FCSAP contaminated sites assessment and remediation projects. As you will see later in the presentation, </a:t>
            </a:r>
            <a:r>
              <a:rPr lang="en-US" sz="1200" dirty="0" err="1">
                <a:effectLst/>
                <a:latin typeface="Arial" panose="020B0604020202020204" pitchFamily="34" charset="0"/>
                <a:ea typeface="Calibri" panose="020F0502020204030204" pitchFamily="34" charset="0"/>
              </a:rPr>
              <a:t>Defence</a:t>
            </a:r>
            <a:r>
              <a:rPr lang="en-US" sz="1200" dirty="0">
                <a:effectLst/>
                <a:latin typeface="Arial" panose="020B0604020202020204" pitchFamily="34" charset="0"/>
                <a:ea typeface="Calibri" panose="020F0502020204030204" pitchFamily="34" charset="0"/>
              </a:rPr>
              <a:t> Construction Canada (DCC) are the service provider for DND and then some departments do their own procurement internally, without using PSPC or DCC.</a:t>
            </a:r>
          </a:p>
          <a:p>
            <a:pPr defTabSz="966612">
              <a:defRPr/>
            </a:pPr>
            <a:endParaRPr lang="en-US" sz="1200" b="0" dirty="0">
              <a:latin typeface="Arial" pitchFamily="34" charset="0"/>
              <a:cs typeface="Arial"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0" dirty="0" err="1">
                <a:latin typeface="Arial" pitchFamily="34" charset="0"/>
                <a:cs typeface="Arial" pitchFamily="34" charset="0"/>
              </a:rPr>
              <a:t>CanadaBuys</a:t>
            </a:r>
            <a:r>
              <a:rPr lang="en-US" sz="1200" b="0" dirty="0">
                <a:latin typeface="Arial" pitchFamily="34" charset="0"/>
                <a:cs typeface="Arial" pitchFamily="34" charset="0"/>
              </a:rPr>
              <a:t> is the authoritative source for government procurement information and will be one of the online resources that will be of great importance and help to you. You can use it to track tenders and sign up to be alerted to new ones. It is also a great resource for information to help understand the federal government contracting process. This platform has replaced the previously used </a:t>
            </a:r>
            <a:r>
              <a:rPr lang="en-US" sz="1200" b="0" dirty="0" err="1">
                <a:latin typeface="Arial" pitchFamily="34" charset="0"/>
                <a:cs typeface="Arial" pitchFamily="34" charset="0"/>
              </a:rPr>
              <a:t>Buyandsell</a:t>
            </a:r>
            <a:r>
              <a:rPr lang="en-CA" sz="1800" b="0" i="0" dirty="0">
                <a:solidFill>
                  <a:srgbClr val="333333"/>
                </a:solidFill>
                <a:effectLst/>
                <a:latin typeface="Noto Sans" panose="020B0502040504020204" pitchFamily="34" charset="0"/>
              </a:rPr>
              <a:t>. </a:t>
            </a:r>
            <a:r>
              <a:rPr lang="en-US" sz="1200" b="0" dirty="0">
                <a:latin typeface="Arial" pitchFamily="34" charset="0"/>
                <a:cs typeface="Arial" pitchFamily="34" charset="0"/>
              </a:rPr>
              <a:t>We recommend you check out the website to learn more</a:t>
            </a:r>
            <a:r>
              <a:rPr lang="en-US" sz="1200" b="0" dirty="0">
                <a:solidFill>
                  <a:srgbClr val="0070C0"/>
                </a:solidFill>
                <a:latin typeface="Arial" pitchFamily="34" charset="0"/>
                <a:cs typeface="Arial" pitchFamily="34" charset="0"/>
              </a:rPr>
              <a:t>.</a:t>
            </a:r>
          </a:p>
          <a:p>
            <a:pPr defTabSz="966612">
              <a:defRPr/>
            </a:pPr>
            <a:endParaRPr lang="en-CA" sz="1200" b="0" dirty="0"/>
          </a:p>
          <a:p>
            <a:pPr defTabSz="966612">
              <a:defRPr/>
            </a:pPr>
            <a:r>
              <a:rPr lang="en-CA" sz="1200" b="0" dirty="0"/>
              <a:t>Merx.com is what DCC uses largely, on behalf of DND.</a:t>
            </a:r>
          </a:p>
          <a:p>
            <a:endParaRPr lang="en-US" sz="1200" b="0" dirty="0"/>
          </a:p>
          <a:p>
            <a:endParaRPr lang="en-US" sz="1200" b="0" dirty="0"/>
          </a:p>
          <a:p>
            <a:r>
              <a:rPr lang="en-US" sz="1200" b="0" dirty="0"/>
              <a:t>Lower</a:t>
            </a:r>
            <a:r>
              <a:rPr lang="en-US" sz="1200" b="0" baseline="0" dirty="0"/>
              <a:t> dollar value (assessment) </a:t>
            </a:r>
            <a:r>
              <a:rPr lang="en-US" sz="1200" b="0" dirty="0"/>
              <a:t>&lt;$1M</a:t>
            </a:r>
          </a:p>
          <a:p>
            <a:r>
              <a:rPr lang="en-US" sz="1200" b="0" dirty="0"/>
              <a:t>Higher dollar value/complex sites&gt;$1M</a:t>
            </a:r>
          </a:p>
          <a:p>
            <a:endParaRPr lang="en-US" b="1" dirty="0"/>
          </a:p>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6</a:t>
            </a:fld>
            <a:endParaRPr lang="en-CA"/>
          </a:p>
        </p:txBody>
      </p:sp>
    </p:spTree>
    <p:extLst>
      <p:ext uri="{BB962C8B-B14F-4D97-AF65-F5344CB8AC3E}">
        <p14:creationId xmlns:p14="http://schemas.microsoft.com/office/powerpoint/2010/main" val="324329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cs typeface="Arial" panose="020B0604020202020204" pitchFamily="34" charset="0"/>
              </a:rPr>
              <a:t>PAC was created as part of PSPC to support small and medium enterprises (SME) in the federal procurement process. PAC's role is to engage with SMEs to assist and inform them on how to sell their goods and services to the Government of Canada, and to work to reduce procurement barriers in an effort to ensure fairness in the process. </a:t>
            </a:r>
          </a:p>
          <a:p>
            <a:endParaRPr lang="en-US" altLang="en-US" sz="1200" dirty="0">
              <a:latin typeface="Arial" panose="020B0604020202020204" pitchFamily="34" charset="0"/>
              <a:cs typeface="Arial" panose="020B0604020202020204" pitchFamily="34" charset="0"/>
            </a:endParaRPr>
          </a:p>
          <a:p>
            <a:r>
              <a:rPr lang="en-US" altLang="en-US" sz="1200" dirty="0">
                <a:latin typeface="Arial" panose="020B0604020202020204" pitchFamily="34" charset="0"/>
                <a:cs typeface="Arial" panose="020B0604020202020204" pitchFamily="34" charset="0"/>
              </a:rPr>
              <a:t>They do this by listening to concerns, answering questions, helping them to understand the procurement process, and also helping them identify opportunities</a:t>
            </a:r>
          </a:p>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7</a:t>
            </a:fld>
            <a:endParaRPr lang="en-CA" dirty="0"/>
          </a:p>
        </p:txBody>
      </p:sp>
    </p:spTree>
    <p:extLst>
      <p:ext uri="{BB962C8B-B14F-4D97-AF65-F5344CB8AC3E}">
        <p14:creationId xmlns:p14="http://schemas.microsoft.com/office/powerpoint/2010/main" val="60346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Innovative Solutions Canada is an initiative designed to stimulate technology research, development, and commercialization of Canadian innovations. The program's Challenge Stream and Testing Stream help startups and small/medium-sized businesses (SMEs) overcome technology testing and development hurdles so that they can produce globally-demanded products and services, while also improving government operations. You can visit their website to see their current open funding opportunities and subscribe to get notified of new ones.</a:t>
            </a:r>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8</a:t>
            </a:fld>
            <a:endParaRPr lang="en-CA" dirty="0"/>
          </a:p>
        </p:txBody>
      </p:sp>
    </p:spTree>
    <p:extLst>
      <p:ext uri="{BB962C8B-B14F-4D97-AF65-F5344CB8AC3E}">
        <p14:creationId xmlns:p14="http://schemas.microsoft.com/office/powerpoint/2010/main" val="1111618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t>Background: As part of its expert support mandate within the FCSAP program, PSPC is responsible for providing forecasted expenditure estimates to the environmental industry in order to create awareness of the demand for services and so that the industry can build adequate capacity to respond to this demand. </a:t>
            </a:r>
          </a:p>
          <a:p>
            <a:pPr defTabSz="931774">
              <a:defRPr/>
            </a:pPr>
            <a:endParaRPr lang="en-CA" dirty="0">
              <a:solidFill>
                <a:srgbClr val="FF0000"/>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CA" b="0" i="0" dirty="0">
                <a:solidFill>
                  <a:srgbClr val="FF0000"/>
                </a:solidFill>
                <a:latin typeface="Algerian" panose="04020705040A02060702" pitchFamily="82" charset="0"/>
                <a:cs typeface="72 Black" panose="020B0A04030603020204" pitchFamily="34" charset="0"/>
              </a:rPr>
              <a:t>The data covers the forecasts for 2026 to 2031. </a:t>
            </a:r>
            <a:r>
              <a:rPr lang="en-US" sz="1200" b="1" dirty="0"/>
              <a:t>Please note that these forecasts are provided for information only and may change.</a:t>
            </a:r>
          </a:p>
          <a:p>
            <a:pPr defTabSz="931774">
              <a:defRPr/>
            </a:pPr>
            <a:endParaRPr lang="en-US" dirty="0"/>
          </a:p>
          <a:p>
            <a:pPr defTabSz="931774">
              <a:defRPr/>
            </a:pPr>
            <a:r>
              <a:rPr lang="en-US" dirty="0"/>
              <a:t>It is not possible to provide details at a site-level to ensure the integrity of the bid process and to ensure adequate stakeholder engagement has been completed. </a:t>
            </a:r>
            <a:endParaRPr lang="en-CA" dirty="0"/>
          </a:p>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10</a:t>
            </a:fld>
            <a:endParaRPr lang="en-CA" dirty="0"/>
          </a:p>
        </p:txBody>
      </p:sp>
    </p:spTree>
    <p:extLst>
      <p:ext uri="{BB962C8B-B14F-4D97-AF65-F5344CB8AC3E}">
        <p14:creationId xmlns:p14="http://schemas.microsoft.com/office/powerpoint/2010/main" val="21430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FCSAP National Custodial Workplan</a:t>
            </a:r>
            <a:r>
              <a:rPr lang="en-US" baseline="0" dirty="0"/>
              <a:t> of February 2026.</a:t>
            </a:r>
            <a:endParaRPr lang="en-US" dirty="0"/>
          </a:p>
          <a:p>
            <a:endParaRPr lang="en-US" dirty="0"/>
          </a:p>
          <a:p>
            <a:r>
              <a:rPr lang="en-US" dirty="0"/>
              <a:t>Assessment: $ 21M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Remediation/LTM:</a:t>
            </a:r>
            <a:r>
              <a:rPr lang="en-US" baseline="0" dirty="0"/>
              <a:t> $1.5B -</a:t>
            </a:r>
            <a:r>
              <a:rPr lang="en-US" dirty="0"/>
              <a:t> majority of funding for remediation.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cost-share</a:t>
            </a:r>
            <a:r>
              <a:rPr lang="en-US" baseline="0" dirty="0"/>
              <a:t> portion</a:t>
            </a:r>
          </a:p>
          <a:p>
            <a:endParaRPr lang="en-US" dirty="0"/>
          </a:p>
          <a:p>
            <a:r>
              <a:rPr lang="en-US" dirty="0"/>
              <a:t>% by region is based on the value of work. Sites throughout Canada;</a:t>
            </a:r>
            <a:r>
              <a:rPr lang="en-US" baseline="0" dirty="0"/>
              <a:t> Value of sites mostly in Pacific &amp; Ontario &amp; North</a:t>
            </a:r>
            <a:endParaRPr lang="en-US" dirty="0"/>
          </a:p>
          <a:p>
            <a:endParaRPr lang="en-US" dirty="0"/>
          </a:p>
          <a:p>
            <a:r>
              <a:rPr lang="en-US" dirty="0"/>
              <a:t>Atlantic (NB, NS,</a:t>
            </a:r>
            <a:r>
              <a:rPr lang="en-US" baseline="0" dirty="0"/>
              <a:t> PEI, NFLD)</a:t>
            </a:r>
            <a:endParaRPr lang="en-US" dirty="0"/>
          </a:p>
          <a:p>
            <a:r>
              <a:rPr lang="en-US" dirty="0"/>
              <a:t>Quebec </a:t>
            </a:r>
          </a:p>
          <a:p>
            <a:r>
              <a:rPr lang="en-US" dirty="0"/>
              <a:t>ON</a:t>
            </a:r>
          </a:p>
          <a:p>
            <a:r>
              <a:rPr lang="en-US" dirty="0"/>
              <a:t>Prairies (AB, SK, MB)</a:t>
            </a:r>
          </a:p>
          <a:p>
            <a:r>
              <a:rPr lang="en-US" dirty="0"/>
              <a:t>Northern (NU, NWT) </a:t>
            </a:r>
          </a:p>
          <a:p>
            <a:r>
              <a:rPr lang="en-US" dirty="0"/>
              <a:t>Pacific (BC, YK)</a:t>
            </a:r>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11</a:t>
            </a:fld>
            <a:endParaRPr lang="en-CA" dirty="0"/>
          </a:p>
        </p:txBody>
      </p:sp>
    </p:spTree>
    <p:extLst>
      <p:ext uri="{BB962C8B-B14F-4D97-AF65-F5344CB8AC3E}">
        <p14:creationId xmlns:p14="http://schemas.microsoft.com/office/powerpoint/2010/main" val="119709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FCSAP National Custodial Workplan</a:t>
            </a:r>
            <a:r>
              <a:rPr lang="en-US" baseline="0" dirty="0"/>
              <a:t> of February 2026.</a:t>
            </a:r>
          </a:p>
          <a:p>
            <a:endParaRPr lang="en-US" baseline="0" dirty="0"/>
          </a:p>
          <a:p>
            <a:r>
              <a:rPr lang="en-US" baseline="0" dirty="0"/>
              <a:t>As mentioned previously, custodians use either PSPC or DCC as service providers or they do their own procurement internally.</a:t>
            </a:r>
          </a:p>
          <a:p>
            <a:r>
              <a:rPr lang="en-US" baseline="0" dirty="0"/>
              <a:t>As seen on the Procurement Approaches slides, for opportunities to bid on projects procured by DCC, consult MERX and for all others, consult CanadaBuys.</a:t>
            </a:r>
          </a:p>
          <a:p>
            <a:endParaRPr lang="en-US" baseline="0" dirty="0"/>
          </a:p>
          <a:p>
            <a:r>
              <a:rPr lang="en-US" baseline="0" dirty="0"/>
              <a:t>As the graph shows, for assessment projects, the bulk of procurement is through ISC, followed by smaller amounts for the others.</a:t>
            </a:r>
          </a:p>
          <a:p>
            <a:endParaRPr lang="en-US" baseline="0" dirty="0"/>
          </a:p>
          <a:p>
            <a:r>
              <a:rPr lang="en-US" baseline="0" dirty="0"/>
              <a:t>For Remediation funding, procurement is mainly through PSPC, followed by smaller amounts for DCC, ISC and Internal.</a:t>
            </a:r>
          </a:p>
          <a:p>
            <a:endParaRPr lang="en-US" baseline="0" dirty="0"/>
          </a:p>
          <a:p>
            <a:r>
              <a:rPr lang="en-US" baseline="0" dirty="0"/>
              <a:t>ISC does all of their procurement internally, through grants and contributions directly to First Nations.</a:t>
            </a:r>
          </a:p>
          <a:p>
            <a:endParaRPr lang="en-US" baseline="0" dirty="0"/>
          </a:p>
          <a:p>
            <a:endParaRPr lang="en-US" b="1" baseline="0" dirty="0"/>
          </a:p>
          <a:p>
            <a:endParaRPr lang="en-CA" dirty="0"/>
          </a:p>
        </p:txBody>
      </p:sp>
      <p:sp>
        <p:nvSpPr>
          <p:cNvPr id="4" name="Slide Number Placeholder 3"/>
          <p:cNvSpPr>
            <a:spLocks noGrp="1"/>
          </p:cNvSpPr>
          <p:nvPr>
            <p:ph type="sldNum" sz="quarter" idx="5"/>
          </p:nvPr>
        </p:nvSpPr>
        <p:spPr/>
        <p:txBody>
          <a:bodyPr/>
          <a:lstStyle/>
          <a:p>
            <a:fld id="{49E19E5C-1F03-48E9-819D-C624323B27B4}" type="slidenum">
              <a:rPr lang="en-CA" smtClean="0"/>
              <a:t>12</a:t>
            </a:fld>
            <a:endParaRPr lang="en-CA" dirty="0"/>
          </a:p>
        </p:txBody>
      </p:sp>
    </p:spTree>
    <p:extLst>
      <p:ext uri="{BB962C8B-B14F-4D97-AF65-F5344CB8AC3E}">
        <p14:creationId xmlns:p14="http://schemas.microsoft.com/office/powerpoint/2010/main" val="2259156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D07FB-6ACC-3C6E-B8BB-D043876650A4}"/>
              </a:ext>
              <a:ext uri="{C183D7F6-B498-43B3-948B-1728B52AA6E4}">
                <adec:decorative xmlns:adec="http://schemas.microsoft.com/office/drawing/2017/decorative" val="1"/>
              </a:ext>
            </a:extLst>
          </p:cNvPr>
          <p:cNvSpPr/>
          <p:nvPr userDrawn="1"/>
        </p:nvSpPr>
        <p:spPr>
          <a:xfrm>
            <a:off x="-15171" y="-15467"/>
            <a:ext cx="12187276" cy="6210795"/>
          </a:xfrm>
          <a:prstGeom prst="rect">
            <a:avLst/>
          </a:prstGeom>
          <a:solidFill>
            <a:srgbClr val="F1F1F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pic>
        <p:nvPicPr>
          <p:cNvPr id="18" name="Graphic 17">
            <a:extLst>
              <a:ext uri="{FF2B5EF4-FFF2-40B4-BE49-F238E27FC236}">
                <a16:creationId xmlns:a16="http://schemas.microsoft.com/office/drawing/2014/main" id="{7CA2FAA5-01DD-7F07-8CFE-62339534E0B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98387" y="-23750"/>
            <a:ext cx="1299338" cy="6878852"/>
          </a:xfrm>
          <a:prstGeom prst="rect">
            <a:avLst/>
          </a:prstGeom>
        </p:spPr>
      </p:pic>
      <p:pic>
        <p:nvPicPr>
          <p:cNvPr id="8" name="Picture 7">
            <a:extLst>
              <a:ext uri="{FF2B5EF4-FFF2-40B4-BE49-F238E27FC236}">
                <a16:creationId xmlns:a16="http://schemas.microsoft.com/office/drawing/2014/main" id="{992E3904-6308-A86F-A7A9-42716EFFD541}"/>
              </a:ext>
              <a:ext uri="{C183D7F6-B498-43B3-948B-1728B52AA6E4}">
                <adec:decorative xmlns:adec="http://schemas.microsoft.com/office/drawing/2017/decorative" val="1"/>
              </a:ext>
            </a:extLst>
          </p:cNvPr>
          <p:cNvPicPr>
            <a:picLocks noChangeAspect="1"/>
          </p:cNvPicPr>
          <p:nvPr userDrawn="1"/>
        </p:nvPicPr>
        <p:blipFill rotWithShape="1">
          <a:blip r:embed="rId4">
            <a:alphaModFix amt="5000"/>
            <a:extLst>
              <a:ext uri="{28A0092B-C50C-407E-A947-70E740481C1C}">
                <a14:useLocalDpi xmlns:a14="http://schemas.microsoft.com/office/drawing/2010/main" val="0"/>
              </a:ext>
            </a:extLst>
          </a:blip>
          <a:srcRect t="28321" r="13514" b="1575"/>
          <a:stretch/>
        </p:blipFill>
        <p:spPr>
          <a:xfrm>
            <a:off x="-4723" y="0"/>
            <a:ext cx="10882626" cy="5850071"/>
          </a:xfrm>
          <a:prstGeom prst="rect">
            <a:avLst/>
          </a:prstGeom>
        </p:spPr>
      </p:pic>
      <p:sp>
        <p:nvSpPr>
          <p:cNvPr id="10" name="Rectangle 9">
            <a:extLst>
              <a:ext uri="{FF2B5EF4-FFF2-40B4-BE49-F238E27FC236}">
                <a16:creationId xmlns:a16="http://schemas.microsoft.com/office/drawing/2014/main" id="{3A1B686B-5F03-1FE7-3399-A4A1B08DA40D}"/>
              </a:ext>
              <a:ext uri="{C183D7F6-B498-43B3-948B-1728B52AA6E4}">
                <adec:decorative xmlns:adec="http://schemas.microsoft.com/office/drawing/2017/decorative" val="1"/>
              </a:ext>
            </a:extLst>
          </p:cNvPr>
          <p:cNvSpPr/>
          <p:nvPr userDrawn="1"/>
        </p:nvSpPr>
        <p:spPr>
          <a:xfrm>
            <a:off x="-1" y="5761740"/>
            <a:ext cx="12197725" cy="113057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64CAC211-8FED-DD33-0D87-4AAB26B6BC4B}"/>
              </a:ext>
            </a:extLst>
          </p:cNvPr>
          <p:cNvSpPr>
            <a:spLocks noGrp="1"/>
          </p:cNvSpPr>
          <p:nvPr>
            <p:ph type="ctrTitle"/>
          </p:nvPr>
        </p:nvSpPr>
        <p:spPr>
          <a:xfrm>
            <a:off x="640080" y="2468880"/>
            <a:ext cx="9602466" cy="1910894"/>
          </a:xfrm>
        </p:spPr>
        <p:txBody>
          <a:bodyPr anchor="t" anchorCtr="0">
            <a:normAutofit/>
          </a:bodyPr>
          <a:lstStyle>
            <a:lvl1pPr algn="l">
              <a:lnSpc>
                <a:spcPts val="4600"/>
              </a:lnSpc>
              <a:defRPr sz="4400">
                <a:solidFill>
                  <a:schemeClr val="tx1"/>
                </a:solidFill>
              </a:defRPr>
            </a:lvl1pPr>
          </a:lstStyle>
          <a:p>
            <a:r>
              <a:rPr lang="en-CA" noProof="0" dirty="0"/>
              <a:t>Click to edit Master title style</a:t>
            </a:r>
          </a:p>
        </p:txBody>
      </p:sp>
      <p:sp>
        <p:nvSpPr>
          <p:cNvPr id="3" name="Subtitle 2">
            <a:extLst>
              <a:ext uri="{FF2B5EF4-FFF2-40B4-BE49-F238E27FC236}">
                <a16:creationId xmlns:a16="http://schemas.microsoft.com/office/drawing/2014/main" id="{A5B1EFFD-A199-DC82-342A-D9BBCE21BEB3}"/>
              </a:ext>
            </a:extLst>
          </p:cNvPr>
          <p:cNvSpPr>
            <a:spLocks noGrp="1"/>
          </p:cNvSpPr>
          <p:nvPr>
            <p:ph type="subTitle" idx="1"/>
          </p:nvPr>
        </p:nvSpPr>
        <p:spPr>
          <a:xfrm>
            <a:off x="640080" y="4390373"/>
            <a:ext cx="9602466" cy="145969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dirty="0"/>
              <a:t>Click to edit Master subtitle style</a:t>
            </a:r>
          </a:p>
        </p:txBody>
      </p:sp>
      <p:pic>
        <p:nvPicPr>
          <p:cNvPr id="13" name="Graphic 12" descr="Public Services and Procurement Canada and symbol of the Government of Canada">
            <a:extLst>
              <a:ext uri="{FF2B5EF4-FFF2-40B4-BE49-F238E27FC236}">
                <a16:creationId xmlns:a16="http://schemas.microsoft.com/office/drawing/2014/main" id="{2CEC15B4-29EB-BC5A-9AAD-A1676B0A80D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942" y="5948707"/>
            <a:ext cx="12164668" cy="937845"/>
          </a:xfrm>
          <a:prstGeom prst="rect">
            <a:avLst/>
          </a:prstGeom>
        </p:spPr>
      </p:pic>
    </p:spTree>
    <p:extLst>
      <p:ext uri="{BB962C8B-B14F-4D97-AF65-F5344CB8AC3E}">
        <p14:creationId xmlns:p14="http://schemas.microsoft.com/office/powerpoint/2010/main" val="393928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Layou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4965-23FE-9CC7-3FDB-ECF201703F88}"/>
              </a:ext>
            </a:extLst>
          </p:cNvPr>
          <p:cNvSpPr>
            <a:spLocks noGrp="1"/>
          </p:cNvSpPr>
          <p:nvPr>
            <p:ph type="title"/>
          </p:nvPr>
        </p:nvSpPr>
        <p:spPr/>
        <p:txBody>
          <a:bodyPr/>
          <a:lstStyle>
            <a:lvl1pPr>
              <a:defRPr/>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Content Placeholder 2">
            <a:extLst>
              <a:ext uri="{FF2B5EF4-FFF2-40B4-BE49-F238E27FC236}">
                <a16:creationId xmlns:a16="http://schemas.microsoft.com/office/drawing/2014/main" id="{DE2C3159-BE16-1EA7-4D32-6C98363ADABC}"/>
              </a:ext>
            </a:extLst>
          </p:cNvPr>
          <p:cNvSpPr>
            <a:spLocks noGrp="1"/>
          </p:cNvSpPr>
          <p:nvPr>
            <p:ph idx="1"/>
          </p:nvPr>
        </p:nvSpPr>
        <p:spPr/>
        <p:txBody>
          <a:body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4" name="Date Placeholder 3">
            <a:extLst>
              <a:ext uri="{FF2B5EF4-FFF2-40B4-BE49-F238E27FC236}">
                <a16:creationId xmlns:a16="http://schemas.microsoft.com/office/drawing/2014/main" id="{DF1A22CD-7BD6-94FF-C648-3C6722D9634A}"/>
              </a:ext>
            </a:extLst>
          </p:cNvPr>
          <p:cNvSpPr>
            <a:spLocks noGrp="1"/>
          </p:cNvSpPr>
          <p:nvPr>
            <p:ph type="dt" sz="half" idx="10"/>
          </p:nvPr>
        </p:nvSpPr>
        <p:spPr/>
        <p:txBody>
          <a:bodyPr/>
          <a:lstStyle/>
          <a:p>
            <a:fld id="{FA477933-6C43-4C64-8193-43F150C76A1B}" type="datetimeFigureOut">
              <a:rPr lang="fr-CA" noProof="0" smtClean="0"/>
              <a:t>2026-03-09</a:t>
            </a:fld>
            <a:endParaRPr lang="fr-CA" noProof="0" dirty="0"/>
          </a:p>
        </p:txBody>
      </p:sp>
      <p:sp>
        <p:nvSpPr>
          <p:cNvPr id="5" name="Footer Placeholder 4">
            <a:extLst>
              <a:ext uri="{FF2B5EF4-FFF2-40B4-BE49-F238E27FC236}">
                <a16:creationId xmlns:a16="http://schemas.microsoft.com/office/drawing/2014/main" id="{624A34EA-7D2E-06FD-6472-549CED735709}"/>
              </a:ext>
            </a:extLst>
          </p:cNvPr>
          <p:cNvSpPr>
            <a:spLocks noGrp="1"/>
          </p:cNvSpPr>
          <p:nvPr>
            <p:ph type="ftr" sz="quarter" idx="11"/>
          </p:nvPr>
        </p:nvSpPr>
        <p:spPr/>
        <p:txBody>
          <a:bodyPr/>
          <a:lstStyle/>
          <a:p>
            <a:endParaRPr lang="fr-CA" noProof="0" dirty="0"/>
          </a:p>
        </p:txBody>
      </p:sp>
      <p:sp>
        <p:nvSpPr>
          <p:cNvPr id="6" name="Slide Number Placeholder 5">
            <a:extLst>
              <a:ext uri="{FF2B5EF4-FFF2-40B4-BE49-F238E27FC236}">
                <a16:creationId xmlns:a16="http://schemas.microsoft.com/office/drawing/2014/main" id="{A35BE050-0737-87B8-001B-091FF393BA61}"/>
              </a:ext>
            </a:extLst>
          </p:cNvPr>
          <p:cNvSpPr>
            <a:spLocks noGrp="1"/>
          </p:cNvSpPr>
          <p:nvPr>
            <p:ph type="sldNum" sz="quarter" idx="12"/>
          </p:nvPr>
        </p:nvSpPr>
        <p:spPr>
          <a:xfrm>
            <a:off x="8808720" y="6356350"/>
            <a:ext cx="1432560" cy="365125"/>
          </a:xfrm>
        </p:spPr>
        <p:txBody>
          <a:bodyPr/>
          <a:lstStyle/>
          <a:p>
            <a:fld id="{CB8C0070-AC95-4E25-AAB3-0DDC6EE6265B}" type="slidenum">
              <a:rPr lang="fr-CA" noProof="0" smtClean="0"/>
              <a:t>‹#›</a:t>
            </a:fld>
            <a:endParaRPr lang="fr-CA" noProof="0" dirty="0"/>
          </a:p>
        </p:txBody>
      </p:sp>
      <p:pic>
        <p:nvPicPr>
          <p:cNvPr id="9" name="Graphic 8">
            <a:extLst>
              <a:ext uri="{FF2B5EF4-FFF2-40B4-BE49-F238E27FC236}">
                <a16:creationId xmlns:a16="http://schemas.microsoft.com/office/drawing/2014/main" id="{AF30674B-0383-9DB2-10A4-C8C68EFDB6E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98387" y="-23750"/>
            <a:ext cx="1299338" cy="6878852"/>
          </a:xfrm>
          <a:prstGeom prst="rect">
            <a:avLst/>
          </a:prstGeom>
        </p:spPr>
      </p:pic>
    </p:spTree>
    <p:extLst>
      <p:ext uri="{BB962C8B-B14F-4D97-AF65-F5344CB8AC3E}">
        <p14:creationId xmlns:p14="http://schemas.microsoft.com/office/powerpoint/2010/main" val="84045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ayou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4965-23FE-9CC7-3FDB-ECF201703F88}"/>
              </a:ext>
            </a:extLst>
          </p:cNvPr>
          <p:cNvSpPr>
            <a:spLocks noGrp="1"/>
          </p:cNvSpPr>
          <p:nvPr>
            <p:ph type="title"/>
          </p:nvPr>
        </p:nvSpPr>
        <p:spPr/>
        <p:txBody>
          <a:bodyPr/>
          <a:lstStyle/>
          <a:p>
            <a:r>
              <a:rPr lang="en-CA" noProof="0" dirty="0"/>
              <a:t>Click to edit Master title style</a:t>
            </a:r>
          </a:p>
        </p:txBody>
      </p:sp>
      <p:sp>
        <p:nvSpPr>
          <p:cNvPr id="3" name="Content Placeholder 2">
            <a:extLst>
              <a:ext uri="{FF2B5EF4-FFF2-40B4-BE49-F238E27FC236}">
                <a16:creationId xmlns:a16="http://schemas.microsoft.com/office/drawing/2014/main" id="{DE2C3159-BE16-1EA7-4D32-6C98363ADABC}"/>
              </a:ext>
            </a:extLst>
          </p:cNvPr>
          <p:cNvSpPr>
            <a:spLocks noGrp="1"/>
          </p:cNvSpPr>
          <p:nvPr>
            <p:ph idx="1"/>
          </p:nvPr>
        </p:nvSpPr>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Date Placeholder 3">
            <a:extLst>
              <a:ext uri="{FF2B5EF4-FFF2-40B4-BE49-F238E27FC236}">
                <a16:creationId xmlns:a16="http://schemas.microsoft.com/office/drawing/2014/main" id="{DF1A22CD-7BD6-94FF-C648-3C6722D9634A}"/>
              </a:ext>
            </a:extLst>
          </p:cNvPr>
          <p:cNvSpPr>
            <a:spLocks noGrp="1"/>
          </p:cNvSpPr>
          <p:nvPr>
            <p:ph type="dt" sz="half" idx="10"/>
          </p:nvPr>
        </p:nvSpPr>
        <p:spPr/>
        <p:txBody>
          <a:bodyPr/>
          <a:lstStyle/>
          <a:p>
            <a:fld id="{FA477933-6C43-4C64-8193-43F150C76A1B}" type="datetimeFigureOut">
              <a:rPr lang="en-CA" noProof="0" smtClean="0"/>
              <a:t>2026-03-09</a:t>
            </a:fld>
            <a:endParaRPr lang="en-CA" noProof="0" dirty="0"/>
          </a:p>
        </p:txBody>
      </p:sp>
      <p:sp>
        <p:nvSpPr>
          <p:cNvPr id="5" name="Footer Placeholder 4">
            <a:extLst>
              <a:ext uri="{FF2B5EF4-FFF2-40B4-BE49-F238E27FC236}">
                <a16:creationId xmlns:a16="http://schemas.microsoft.com/office/drawing/2014/main" id="{624A34EA-7D2E-06FD-6472-549CED735709}"/>
              </a:ext>
            </a:extLst>
          </p:cNvPr>
          <p:cNvSpPr>
            <a:spLocks noGrp="1"/>
          </p:cNvSpPr>
          <p:nvPr>
            <p:ph type="ftr" sz="quarter" idx="11"/>
          </p:nvPr>
        </p:nvSpPr>
        <p:spPr/>
        <p:txBody>
          <a:bodyPr/>
          <a:lstStyle/>
          <a:p>
            <a:endParaRPr lang="en-CA" noProof="0" dirty="0"/>
          </a:p>
        </p:txBody>
      </p:sp>
      <p:sp>
        <p:nvSpPr>
          <p:cNvPr id="6" name="Slide Number Placeholder 5">
            <a:extLst>
              <a:ext uri="{FF2B5EF4-FFF2-40B4-BE49-F238E27FC236}">
                <a16:creationId xmlns:a16="http://schemas.microsoft.com/office/drawing/2014/main" id="{A35BE050-0737-87B8-001B-091FF393BA61}"/>
              </a:ext>
            </a:extLst>
          </p:cNvPr>
          <p:cNvSpPr>
            <a:spLocks noGrp="1"/>
          </p:cNvSpPr>
          <p:nvPr>
            <p:ph type="sldNum" sz="quarter" idx="12"/>
          </p:nvPr>
        </p:nvSpPr>
        <p:spPr>
          <a:xfrm>
            <a:off x="8808720" y="6356350"/>
            <a:ext cx="1432560" cy="365125"/>
          </a:xfrm>
        </p:spPr>
        <p:txBody>
          <a:bodyPr/>
          <a:lstStyle/>
          <a:p>
            <a:fld id="{CB8C0070-AC95-4E25-AAB3-0DDC6EE6265B}" type="slidenum">
              <a:rPr lang="en-CA" noProof="0" smtClean="0"/>
              <a:t>‹#›</a:t>
            </a:fld>
            <a:endParaRPr lang="en-CA" noProof="0" dirty="0"/>
          </a:p>
        </p:txBody>
      </p:sp>
      <p:pic>
        <p:nvPicPr>
          <p:cNvPr id="8" name="Graphic 7">
            <a:extLst>
              <a:ext uri="{FF2B5EF4-FFF2-40B4-BE49-F238E27FC236}">
                <a16:creationId xmlns:a16="http://schemas.microsoft.com/office/drawing/2014/main" id="{A5CBDE6A-0451-2C41-FFCB-4D19A8A7944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898387" y="-23748"/>
            <a:ext cx="1299338" cy="6878848"/>
          </a:xfrm>
          <a:prstGeom prst="rect">
            <a:avLst/>
          </a:prstGeom>
        </p:spPr>
      </p:pic>
    </p:spTree>
    <p:extLst>
      <p:ext uri="{BB962C8B-B14F-4D97-AF65-F5344CB8AC3E}">
        <p14:creationId xmlns:p14="http://schemas.microsoft.com/office/powerpoint/2010/main" val="174261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4965-23FE-9CC7-3FDB-ECF201703F88}"/>
              </a:ext>
            </a:extLst>
          </p:cNvPr>
          <p:cNvSpPr>
            <a:spLocks noGrp="1"/>
          </p:cNvSpPr>
          <p:nvPr>
            <p:ph type="title"/>
          </p:nvPr>
        </p:nvSpPr>
        <p:spPr>
          <a:xfrm>
            <a:off x="4030980" y="640080"/>
            <a:ext cx="7520940" cy="1131569"/>
          </a:xfrm>
        </p:spPr>
        <p:txBody>
          <a:bodyPr/>
          <a:lstStyle/>
          <a:p>
            <a:r>
              <a:rPr lang="en-CA" noProof="0" dirty="0"/>
              <a:t>Click to edit Master title style</a:t>
            </a:r>
          </a:p>
        </p:txBody>
      </p:sp>
      <p:sp>
        <p:nvSpPr>
          <p:cNvPr id="3" name="Content Placeholder 2">
            <a:extLst>
              <a:ext uri="{FF2B5EF4-FFF2-40B4-BE49-F238E27FC236}">
                <a16:creationId xmlns:a16="http://schemas.microsoft.com/office/drawing/2014/main" id="{DE2C3159-BE16-1EA7-4D32-6C98363ADABC}"/>
              </a:ext>
            </a:extLst>
          </p:cNvPr>
          <p:cNvSpPr>
            <a:spLocks noGrp="1"/>
          </p:cNvSpPr>
          <p:nvPr>
            <p:ph idx="1"/>
          </p:nvPr>
        </p:nvSpPr>
        <p:spPr>
          <a:xfrm>
            <a:off x="4038600" y="1874521"/>
            <a:ext cx="7513320" cy="4302442"/>
          </a:xfrm>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5" name="Footer Placeholder 4">
            <a:extLst>
              <a:ext uri="{FF2B5EF4-FFF2-40B4-BE49-F238E27FC236}">
                <a16:creationId xmlns:a16="http://schemas.microsoft.com/office/drawing/2014/main" id="{624A34EA-7D2E-06FD-6472-549CED735709}"/>
              </a:ext>
            </a:extLst>
          </p:cNvPr>
          <p:cNvSpPr>
            <a:spLocks noGrp="1"/>
          </p:cNvSpPr>
          <p:nvPr>
            <p:ph type="ftr" sz="quarter" idx="11"/>
          </p:nvPr>
        </p:nvSpPr>
        <p:spPr/>
        <p:txBody>
          <a:bodyPr/>
          <a:lstStyle/>
          <a:p>
            <a:endParaRPr lang="en-CA" noProof="0" dirty="0"/>
          </a:p>
        </p:txBody>
      </p:sp>
      <p:sp>
        <p:nvSpPr>
          <p:cNvPr id="6" name="Slide Number Placeholder 5">
            <a:extLst>
              <a:ext uri="{FF2B5EF4-FFF2-40B4-BE49-F238E27FC236}">
                <a16:creationId xmlns:a16="http://schemas.microsoft.com/office/drawing/2014/main" id="{A35BE050-0737-87B8-001B-091FF393BA61}"/>
              </a:ext>
            </a:extLst>
          </p:cNvPr>
          <p:cNvSpPr>
            <a:spLocks noGrp="1"/>
          </p:cNvSpPr>
          <p:nvPr>
            <p:ph type="sldNum" sz="quarter" idx="12"/>
          </p:nvPr>
        </p:nvSpPr>
        <p:spPr/>
        <p:txBody>
          <a:bodyPr/>
          <a:lstStyle/>
          <a:p>
            <a:fld id="{CB8C0070-AC95-4E25-AAB3-0DDC6EE6265B}" type="slidenum">
              <a:rPr lang="en-CA" noProof="0" smtClean="0"/>
              <a:t>‹#›</a:t>
            </a:fld>
            <a:endParaRPr lang="en-CA" noProof="0" dirty="0"/>
          </a:p>
        </p:txBody>
      </p:sp>
      <p:pic>
        <p:nvPicPr>
          <p:cNvPr id="9" name="Graphic 8">
            <a:extLst>
              <a:ext uri="{FF2B5EF4-FFF2-40B4-BE49-F238E27FC236}">
                <a16:creationId xmlns:a16="http://schemas.microsoft.com/office/drawing/2014/main" id="{245405E4-996A-954D-F870-7FC09ABBE3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352516" cy="6857999"/>
          </a:xfrm>
          <a:prstGeom prst="rect">
            <a:avLst/>
          </a:prstGeom>
        </p:spPr>
      </p:pic>
      <p:sp>
        <p:nvSpPr>
          <p:cNvPr id="12" name="Content Placeholder 2">
            <a:extLst>
              <a:ext uri="{FF2B5EF4-FFF2-40B4-BE49-F238E27FC236}">
                <a16:creationId xmlns:a16="http://schemas.microsoft.com/office/drawing/2014/main" id="{E99CC136-8AC9-5417-EC59-FD8DCC843886}"/>
              </a:ext>
            </a:extLst>
          </p:cNvPr>
          <p:cNvSpPr>
            <a:spLocks noGrp="1"/>
          </p:cNvSpPr>
          <p:nvPr>
            <p:ph idx="13"/>
          </p:nvPr>
        </p:nvSpPr>
        <p:spPr>
          <a:xfrm>
            <a:off x="439835" y="595870"/>
            <a:ext cx="2472846" cy="5581093"/>
          </a:xfrm>
        </p:spPr>
        <p:txBody>
          <a:bodyPr>
            <a:normAutofit/>
          </a:bodyPr>
          <a:lstStyle>
            <a:lvl1pPr marL="0" indent="0">
              <a:buNone/>
              <a:defRPr sz="2800">
                <a:solidFill>
                  <a:schemeClr val="bg1"/>
                </a:solidFill>
              </a:defRPr>
            </a:lvl1pPr>
          </a:lstStyle>
          <a:p>
            <a:pPr lvl="0"/>
            <a:r>
              <a:rPr lang="en-CA" noProof="0" dirty="0"/>
              <a:t>Click to edit Master text styles</a:t>
            </a:r>
          </a:p>
        </p:txBody>
      </p:sp>
    </p:spTree>
    <p:extLst>
      <p:ext uri="{BB962C8B-B14F-4D97-AF65-F5344CB8AC3E}">
        <p14:creationId xmlns:p14="http://schemas.microsoft.com/office/powerpoint/2010/main" val="3862180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4965-23FE-9CC7-3FDB-ECF201703F88}"/>
              </a:ext>
            </a:extLst>
          </p:cNvPr>
          <p:cNvSpPr>
            <a:spLocks noGrp="1"/>
          </p:cNvSpPr>
          <p:nvPr>
            <p:ph type="title"/>
          </p:nvPr>
        </p:nvSpPr>
        <p:spPr>
          <a:xfrm>
            <a:off x="640080" y="640080"/>
            <a:ext cx="4800600" cy="1131569"/>
          </a:xfrm>
        </p:spPr>
        <p:txBody>
          <a:bodyPr/>
          <a:lstStyle/>
          <a:p>
            <a:r>
              <a:rPr lang="en-CA" noProof="0" dirty="0"/>
              <a:t>Click to edit Master title style</a:t>
            </a:r>
          </a:p>
        </p:txBody>
      </p:sp>
      <p:sp>
        <p:nvSpPr>
          <p:cNvPr id="3" name="Content Placeholder 2">
            <a:extLst>
              <a:ext uri="{FF2B5EF4-FFF2-40B4-BE49-F238E27FC236}">
                <a16:creationId xmlns:a16="http://schemas.microsoft.com/office/drawing/2014/main" id="{DE2C3159-BE16-1EA7-4D32-6C98363ADABC}"/>
              </a:ext>
            </a:extLst>
          </p:cNvPr>
          <p:cNvSpPr>
            <a:spLocks noGrp="1"/>
          </p:cNvSpPr>
          <p:nvPr>
            <p:ph idx="1"/>
          </p:nvPr>
        </p:nvSpPr>
        <p:spPr>
          <a:xfrm>
            <a:off x="640080" y="1874521"/>
            <a:ext cx="4800600" cy="4302442"/>
          </a:xfrm>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Date Placeholder 3">
            <a:extLst>
              <a:ext uri="{FF2B5EF4-FFF2-40B4-BE49-F238E27FC236}">
                <a16:creationId xmlns:a16="http://schemas.microsoft.com/office/drawing/2014/main" id="{DF1A22CD-7BD6-94FF-C648-3C6722D9634A}"/>
              </a:ext>
            </a:extLst>
          </p:cNvPr>
          <p:cNvSpPr>
            <a:spLocks noGrp="1"/>
          </p:cNvSpPr>
          <p:nvPr>
            <p:ph type="dt" sz="half" idx="10"/>
          </p:nvPr>
        </p:nvSpPr>
        <p:spPr/>
        <p:txBody>
          <a:bodyPr/>
          <a:lstStyle/>
          <a:p>
            <a:fld id="{FA477933-6C43-4C64-8193-43F150C76A1B}" type="datetimeFigureOut">
              <a:rPr lang="en-CA" noProof="0" smtClean="0"/>
              <a:t>2026-03-09</a:t>
            </a:fld>
            <a:endParaRPr lang="en-CA" noProof="0" dirty="0"/>
          </a:p>
        </p:txBody>
      </p:sp>
      <p:sp>
        <p:nvSpPr>
          <p:cNvPr id="5" name="Footer Placeholder 4">
            <a:extLst>
              <a:ext uri="{FF2B5EF4-FFF2-40B4-BE49-F238E27FC236}">
                <a16:creationId xmlns:a16="http://schemas.microsoft.com/office/drawing/2014/main" id="{624A34EA-7D2E-06FD-6472-549CED735709}"/>
              </a:ext>
            </a:extLst>
          </p:cNvPr>
          <p:cNvSpPr>
            <a:spLocks noGrp="1"/>
          </p:cNvSpPr>
          <p:nvPr>
            <p:ph type="ftr" sz="quarter" idx="11"/>
          </p:nvPr>
        </p:nvSpPr>
        <p:spPr/>
        <p:txBody>
          <a:bodyPr/>
          <a:lstStyle/>
          <a:p>
            <a:endParaRPr lang="en-CA" noProof="0" dirty="0"/>
          </a:p>
        </p:txBody>
      </p:sp>
      <p:sp>
        <p:nvSpPr>
          <p:cNvPr id="6" name="Slide Number Placeholder 5">
            <a:extLst>
              <a:ext uri="{FF2B5EF4-FFF2-40B4-BE49-F238E27FC236}">
                <a16:creationId xmlns:a16="http://schemas.microsoft.com/office/drawing/2014/main" id="{A35BE050-0737-87B8-001B-091FF393BA61}"/>
              </a:ext>
            </a:extLst>
          </p:cNvPr>
          <p:cNvSpPr>
            <a:spLocks noGrp="1"/>
          </p:cNvSpPr>
          <p:nvPr>
            <p:ph type="sldNum" sz="quarter" idx="12"/>
          </p:nvPr>
        </p:nvSpPr>
        <p:spPr/>
        <p:txBody>
          <a:bodyPr/>
          <a:lstStyle/>
          <a:p>
            <a:fld id="{CB8C0070-AC95-4E25-AAB3-0DDC6EE6265B}" type="slidenum">
              <a:rPr lang="en-CA" smtClean="0"/>
              <a:t>‹#›</a:t>
            </a:fld>
            <a:endParaRPr lang="en-CA"/>
          </a:p>
        </p:txBody>
      </p:sp>
      <p:sp>
        <p:nvSpPr>
          <p:cNvPr id="9" name="Picture Placeholder 8">
            <a:extLst>
              <a:ext uri="{FF2B5EF4-FFF2-40B4-BE49-F238E27FC236}">
                <a16:creationId xmlns:a16="http://schemas.microsoft.com/office/drawing/2014/main" id="{5F9C3356-B2F4-2FA7-39CA-093B7EA9615D}"/>
              </a:ext>
            </a:extLst>
          </p:cNvPr>
          <p:cNvSpPr>
            <a:spLocks noGrp="1"/>
          </p:cNvSpPr>
          <p:nvPr>
            <p:ph type="pic" sz="quarter" idx="13" hasCustomPrompt="1"/>
          </p:nvPr>
        </p:nvSpPr>
        <p:spPr>
          <a:xfrm>
            <a:off x="6096000" y="0"/>
            <a:ext cx="6096000" cy="6858000"/>
          </a:xfrm>
          <a:solidFill>
            <a:schemeClr val="accent1">
              <a:lumMod val="60000"/>
              <a:lumOff val="40000"/>
            </a:schemeClr>
          </a:solidFill>
        </p:spPr>
        <p:txBody>
          <a:bodyPr lIns="182880" tIns="640080" rIns="182880"/>
          <a:lstStyle>
            <a:lvl1pPr marL="0" indent="0">
              <a:buNone/>
              <a:defRPr sz="2400">
                <a:latin typeface="+mn-lt"/>
              </a:defRPr>
            </a:lvl1pPr>
          </a:lstStyle>
          <a:p>
            <a:r>
              <a:rPr lang="en-US" b="0" i="0" dirty="0">
                <a:solidFill>
                  <a:srgbClr val="323338"/>
                </a:solidFill>
                <a:effectLst/>
                <a:latin typeface="Figtree"/>
              </a:rPr>
              <a:t>Click icon to add photo. Alt text should be added for accessibility.</a:t>
            </a:r>
            <a:endParaRPr lang="en-US" dirty="0"/>
          </a:p>
        </p:txBody>
      </p:sp>
    </p:spTree>
    <p:extLst>
      <p:ext uri="{BB962C8B-B14F-4D97-AF65-F5344CB8AC3E}">
        <p14:creationId xmlns:p14="http://schemas.microsoft.com/office/powerpoint/2010/main" val="22397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05">
    <p:bg>
      <p:bgRef idx="1001">
        <a:schemeClr val="bg2"/>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E008B4-818E-6E73-08B5-170BF991BC1F}"/>
              </a:ext>
            </a:extLst>
          </p:cNvPr>
          <p:cNvSpPr>
            <a:spLocks noGrp="1"/>
          </p:cNvSpPr>
          <p:nvPr>
            <p:ph type="title"/>
          </p:nvPr>
        </p:nvSpPr>
        <p:spPr>
          <a:xfrm>
            <a:off x="640080" y="640080"/>
            <a:ext cx="10911840" cy="1131569"/>
          </a:xfrm>
        </p:spPr>
        <p:txBody>
          <a:bodyPr/>
          <a:lstStyle>
            <a:lvl1pPr>
              <a:defRPr baseline="0">
                <a:solidFill>
                  <a:schemeClr val="tx1"/>
                </a:solidFill>
              </a:defRPr>
            </a:lvl1pPr>
          </a:lstStyle>
          <a:p>
            <a:r>
              <a:rPr lang="en-CA" noProof="0" dirty="0"/>
              <a:t>Click to edit Master title style</a:t>
            </a:r>
          </a:p>
        </p:txBody>
      </p:sp>
      <p:sp>
        <p:nvSpPr>
          <p:cNvPr id="12" name="Content Placeholder 2">
            <a:extLst>
              <a:ext uri="{FF2B5EF4-FFF2-40B4-BE49-F238E27FC236}">
                <a16:creationId xmlns:a16="http://schemas.microsoft.com/office/drawing/2014/main" id="{388DB1F9-F967-930A-9A39-11B8D0D57594}"/>
              </a:ext>
            </a:extLst>
          </p:cNvPr>
          <p:cNvSpPr>
            <a:spLocks noGrp="1"/>
          </p:cNvSpPr>
          <p:nvPr>
            <p:ph idx="1"/>
          </p:nvPr>
        </p:nvSpPr>
        <p:spPr>
          <a:xfrm>
            <a:off x="640080" y="1874521"/>
            <a:ext cx="10911840" cy="4302442"/>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Date Placeholder 3">
            <a:extLst>
              <a:ext uri="{FF2B5EF4-FFF2-40B4-BE49-F238E27FC236}">
                <a16:creationId xmlns:a16="http://schemas.microsoft.com/office/drawing/2014/main" id="{DF1A22CD-7BD6-94FF-C648-3C6722D9634A}"/>
              </a:ext>
            </a:extLst>
          </p:cNvPr>
          <p:cNvSpPr>
            <a:spLocks noGrp="1"/>
          </p:cNvSpPr>
          <p:nvPr>
            <p:ph type="dt" sz="half" idx="10"/>
          </p:nvPr>
        </p:nvSpPr>
        <p:spPr/>
        <p:txBody>
          <a:bodyPr/>
          <a:lstStyle/>
          <a:p>
            <a:fld id="{FA477933-6C43-4C64-8193-43F150C76A1B}" type="datetimeFigureOut">
              <a:rPr lang="en-CA" noProof="0" smtClean="0"/>
              <a:t>2026-03-09</a:t>
            </a:fld>
            <a:endParaRPr lang="en-CA" noProof="0" dirty="0"/>
          </a:p>
        </p:txBody>
      </p:sp>
      <p:sp>
        <p:nvSpPr>
          <p:cNvPr id="5" name="Footer Placeholder 4">
            <a:extLst>
              <a:ext uri="{FF2B5EF4-FFF2-40B4-BE49-F238E27FC236}">
                <a16:creationId xmlns:a16="http://schemas.microsoft.com/office/drawing/2014/main" id="{624A34EA-7D2E-06FD-6472-549CED735709}"/>
              </a:ext>
            </a:extLst>
          </p:cNvPr>
          <p:cNvSpPr>
            <a:spLocks noGrp="1"/>
          </p:cNvSpPr>
          <p:nvPr>
            <p:ph type="ftr" sz="quarter" idx="11"/>
          </p:nvPr>
        </p:nvSpPr>
        <p:spPr/>
        <p:txBody>
          <a:bodyPr/>
          <a:lstStyle/>
          <a:p>
            <a:endParaRPr lang="en-CA" noProof="0" dirty="0"/>
          </a:p>
        </p:txBody>
      </p:sp>
      <p:sp>
        <p:nvSpPr>
          <p:cNvPr id="6" name="Slide Number Placeholder 5">
            <a:extLst>
              <a:ext uri="{FF2B5EF4-FFF2-40B4-BE49-F238E27FC236}">
                <a16:creationId xmlns:a16="http://schemas.microsoft.com/office/drawing/2014/main" id="{A35BE050-0737-87B8-001B-091FF393BA61}"/>
              </a:ext>
            </a:extLst>
          </p:cNvPr>
          <p:cNvSpPr>
            <a:spLocks noGrp="1"/>
          </p:cNvSpPr>
          <p:nvPr>
            <p:ph type="sldNum" sz="quarter" idx="12"/>
          </p:nvPr>
        </p:nvSpPr>
        <p:spPr/>
        <p:txBody>
          <a:bodyPr/>
          <a:lstStyle/>
          <a:p>
            <a:fld id="{CB8C0070-AC95-4E25-AAB3-0DDC6EE6265B}" type="slidenum">
              <a:rPr lang="en-CA" noProof="0" smtClean="0"/>
              <a:t>‹#›</a:t>
            </a:fld>
            <a:endParaRPr lang="en-CA" noProof="0" dirty="0"/>
          </a:p>
        </p:txBody>
      </p:sp>
      <p:pic>
        <p:nvPicPr>
          <p:cNvPr id="10" name="Graphic 9">
            <a:extLst>
              <a:ext uri="{FF2B5EF4-FFF2-40B4-BE49-F238E27FC236}">
                <a16:creationId xmlns:a16="http://schemas.microsoft.com/office/drawing/2014/main" id="{EDA7502E-E249-7D9B-E237-5659572637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37142"/>
            <a:ext cx="9868395" cy="520858"/>
          </a:xfrm>
          <a:prstGeom prst="rect">
            <a:avLst/>
          </a:prstGeom>
        </p:spPr>
      </p:pic>
    </p:spTree>
    <p:extLst>
      <p:ext uri="{BB962C8B-B14F-4D97-AF65-F5344CB8AC3E}">
        <p14:creationId xmlns:p14="http://schemas.microsoft.com/office/powerpoint/2010/main" val="131994787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Layout 0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4965-23FE-9CC7-3FDB-ECF201703F88}"/>
              </a:ext>
            </a:extLst>
          </p:cNvPr>
          <p:cNvSpPr>
            <a:spLocks noGrp="1"/>
          </p:cNvSpPr>
          <p:nvPr>
            <p:ph type="title"/>
          </p:nvPr>
        </p:nvSpPr>
        <p:spPr>
          <a:xfrm>
            <a:off x="4030980" y="640080"/>
            <a:ext cx="7520940" cy="1131569"/>
          </a:xfrm>
        </p:spPr>
        <p:txBody>
          <a:bodyPr/>
          <a:lstStyle/>
          <a:p>
            <a:r>
              <a:rPr lang="en-CA" noProof="0" dirty="0"/>
              <a:t>Click to edit Master title style</a:t>
            </a:r>
          </a:p>
        </p:txBody>
      </p:sp>
      <p:sp>
        <p:nvSpPr>
          <p:cNvPr id="3" name="Content Placeholder 2">
            <a:extLst>
              <a:ext uri="{FF2B5EF4-FFF2-40B4-BE49-F238E27FC236}">
                <a16:creationId xmlns:a16="http://schemas.microsoft.com/office/drawing/2014/main" id="{DE2C3159-BE16-1EA7-4D32-6C98363ADABC}"/>
              </a:ext>
            </a:extLst>
          </p:cNvPr>
          <p:cNvSpPr>
            <a:spLocks noGrp="1"/>
          </p:cNvSpPr>
          <p:nvPr>
            <p:ph idx="1"/>
          </p:nvPr>
        </p:nvSpPr>
        <p:spPr>
          <a:xfrm>
            <a:off x="4038600" y="1874521"/>
            <a:ext cx="7513320" cy="4302442"/>
          </a:xfrm>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Date Placeholder 3">
            <a:extLst>
              <a:ext uri="{FF2B5EF4-FFF2-40B4-BE49-F238E27FC236}">
                <a16:creationId xmlns:a16="http://schemas.microsoft.com/office/drawing/2014/main" id="{DF1A22CD-7BD6-94FF-C648-3C6722D9634A}"/>
              </a:ext>
            </a:extLst>
          </p:cNvPr>
          <p:cNvSpPr>
            <a:spLocks noGrp="1"/>
          </p:cNvSpPr>
          <p:nvPr>
            <p:ph type="dt" sz="half" idx="10"/>
          </p:nvPr>
        </p:nvSpPr>
        <p:spPr/>
        <p:txBody>
          <a:bodyPr/>
          <a:lstStyle/>
          <a:p>
            <a:fld id="{FA477933-6C43-4C64-8193-43F150C76A1B}" type="datetimeFigureOut">
              <a:rPr lang="en-CA" smtClean="0"/>
              <a:t>2026-03-09</a:t>
            </a:fld>
            <a:endParaRPr lang="en-CA"/>
          </a:p>
        </p:txBody>
      </p:sp>
      <p:sp>
        <p:nvSpPr>
          <p:cNvPr id="5" name="Footer Placeholder 4">
            <a:extLst>
              <a:ext uri="{FF2B5EF4-FFF2-40B4-BE49-F238E27FC236}">
                <a16:creationId xmlns:a16="http://schemas.microsoft.com/office/drawing/2014/main" id="{624A34EA-7D2E-06FD-6472-549CED735709}"/>
              </a:ext>
            </a:extLst>
          </p:cNvPr>
          <p:cNvSpPr>
            <a:spLocks noGrp="1"/>
          </p:cNvSpPr>
          <p:nvPr>
            <p:ph type="ftr" sz="quarter" idx="11"/>
          </p:nvPr>
        </p:nvSpPr>
        <p:spPr/>
        <p:txBody>
          <a:bodyPr/>
          <a:lstStyle/>
          <a:p>
            <a:endParaRPr lang="en-CA" noProof="0" dirty="0"/>
          </a:p>
        </p:txBody>
      </p:sp>
      <p:sp>
        <p:nvSpPr>
          <p:cNvPr id="6" name="Slide Number Placeholder 5">
            <a:extLst>
              <a:ext uri="{FF2B5EF4-FFF2-40B4-BE49-F238E27FC236}">
                <a16:creationId xmlns:a16="http://schemas.microsoft.com/office/drawing/2014/main" id="{A35BE050-0737-87B8-001B-091FF393BA61}"/>
              </a:ext>
            </a:extLst>
          </p:cNvPr>
          <p:cNvSpPr>
            <a:spLocks noGrp="1"/>
          </p:cNvSpPr>
          <p:nvPr>
            <p:ph type="sldNum" sz="quarter" idx="12"/>
          </p:nvPr>
        </p:nvSpPr>
        <p:spPr/>
        <p:txBody>
          <a:bodyPr/>
          <a:lstStyle/>
          <a:p>
            <a:fld id="{CB8C0070-AC95-4E25-AAB3-0DDC6EE6265B}" type="slidenum">
              <a:rPr lang="en-CA" noProof="0" smtClean="0"/>
              <a:t>‹#›</a:t>
            </a:fld>
            <a:endParaRPr lang="en-CA" noProof="0" dirty="0"/>
          </a:p>
        </p:txBody>
      </p:sp>
      <p:sp>
        <p:nvSpPr>
          <p:cNvPr id="8" name="Rectangle 7">
            <a:extLst>
              <a:ext uri="{FF2B5EF4-FFF2-40B4-BE49-F238E27FC236}">
                <a16:creationId xmlns:a16="http://schemas.microsoft.com/office/drawing/2014/main" id="{E5E1D7AA-6506-E6FD-7356-3404C1221CAA}"/>
              </a:ext>
              <a:ext uri="{C183D7F6-B498-43B3-948B-1728B52AA6E4}">
                <adec:decorative xmlns:adec="http://schemas.microsoft.com/office/drawing/2017/decorative" val="1"/>
              </a:ext>
            </a:extLst>
          </p:cNvPr>
          <p:cNvSpPr/>
          <p:nvPr userDrawn="1"/>
        </p:nvSpPr>
        <p:spPr>
          <a:xfrm>
            <a:off x="0" y="0"/>
            <a:ext cx="33832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a:extLst>
              <a:ext uri="{FF2B5EF4-FFF2-40B4-BE49-F238E27FC236}">
                <a16:creationId xmlns:a16="http://schemas.microsoft.com/office/drawing/2014/main" id="{A72D2340-5437-B249-E003-EEA117D309F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944899"/>
            <a:ext cx="3383280" cy="913101"/>
          </a:xfrm>
          <a:prstGeom prst="rect">
            <a:avLst/>
          </a:prstGeom>
        </p:spPr>
      </p:pic>
    </p:spTree>
    <p:extLst>
      <p:ext uri="{BB962C8B-B14F-4D97-AF65-F5344CB8AC3E}">
        <p14:creationId xmlns:p14="http://schemas.microsoft.com/office/powerpoint/2010/main" val="2309802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65079E-A9AE-2C1C-A31C-835ABC7C3756}"/>
              </a:ext>
            </a:extLst>
          </p:cNvPr>
          <p:cNvSpPr>
            <a:spLocks noGrp="1"/>
          </p:cNvSpPr>
          <p:nvPr>
            <p:ph type="title"/>
          </p:nvPr>
        </p:nvSpPr>
        <p:spPr>
          <a:xfrm>
            <a:off x="640080" y="640080"/>
            <a:ext cx="9601200" cy="1131569"/>
          </a:xfrm>
          <a:prstGeom prst="rect">
            <a:avLst/>
          </a:prstGeom>
        </p:spPr>
        <p:txBody>
          <a:bodyPr vert="horz" lIns="0" tIns="0" rIns="0" bIns="0" rtlCol="0" anchor="t" anchorCtr="0">
            <a:normAutofit/>
          </a:bodyPr>
          <a:lstStyle/>
          <a:p>
            <a:r>
              <a:rPr lang="en-CA" noProof="0" dirty="0"/>
              <a:t>Click to edit Master title style</a:t>
            </a:r>
          </a:p>
        </p:txBody>
      </p:sp>
      <p:sp>
        <p:nvSpPr>
          <p:cNvPr id="3" name="Text Placeholder 2">
            <a:extLst>
              <a:ext uri="{FF2B5EF4-FFF2-40B4-BE49-F238E27FC236}">
                <a16:creationId xmlns:a16="http://schemas.microsoft.com/office/drawing/2014/main" id="{EC1E839D-26D2-E497-F45B-EF2436F43EDC}"/>
              </a:ext>
            </a:extLst>
          </p:cNvPr>
          <p:cNvSpPr>
            <a:spLocks noGrp="1"/>
          </p:cNvSpPr>
          <p:nvPr>
            <p:ph type="body" idx="1"/>
          </p:nvPr>
        </p:nvSpPr>
        <p:spPr>
          <a:xfrm>
            <a:off x="640080" y="1874521"/>
            <a:ext cx="9601200" cy="4302442"/>
          </a:xfrm>
          <a:prstGeom prst="rect">
            <a:avLst/>
          </a:prstGeom>
        </p:spPr>
        <p:txBody>
          <a:bodyPr vert="horz" lIns="0" tIns="0" rIns="0" bIns="0" rtlCol="0">
            <a:norm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Date Placeholder 3">
            <a:extLst>
              <a:ext uri="{FF2B5EF4-FFF2-40B4-BE49-F238E27FC236}">
                <a16:creationId xmlns:a16="http://schemas.microsoft.com/office/drawing/2014/main" id="{90391071-72D0-3BB8-F4A3-462A36D97E3C}"/>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477933-6C43-4C64-8193-43F150C76A1B}" type="datetimeFigureOut">
              <a:rPr lang="en-CA" noProof="0" smtClean="0"/>
              <a:t>2026-03-09</a:t>
            </a:fld>
            <a:endParaRPr lang="en-CA" noProof="0" dirty="0"/>
          </a:p>
        </p:txBody>
      </p:sp>
      <p:sp>
        <p:nvSpPr>
          <p:cNvPr id="5" name="Footer Placeholder 4">
            <a:extLst>
              <a:ext uri="{FF2B5EF4-FFF2-40B4-BE49-F238E27FC236}">
                <a16:creationId xmlns:a16="http://schemas.microsoft.com/office/drawing/2014/main" id="{9C21CE99-ADEC-AF25-0B1D-24932C2A1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noProof="0" dirty="0"/>
          </a:p>
        </p:txBody>
      </p:sp>
      <p:sp>
        <p:nvSpPr>
          <p:cNvPr id="6" name="Slide Number Placeholder 5">
            <a:extLst>
              <a:ext uri="{FF2B5EF4-FFF2-40B4-BE49-F238E27FC236}">
                <a16:creationId xmlns:a16="http://schemas.microsoft.com/office/drawing/2014/main" id="{ED0BAEF0-11A5-2E30-AD0C-40E81290F5CC}"/>
              </a:ext>
            </a:extLst>
          </p:cNvPr>
          <p:cNvSpPr>
            <a:spLocks noGrp="1"/>
          </p:cNvSpPr>
          <p:nvPr>
            <p:ph type="sldNum" sz="quarter" idx="4"/>
          </p:nvPr>
        </p:nvSpPr>
        <p:spPr>
          <a:xfrm>
            <a:off x="880872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8C0070-AC95-4E25-AAB3-0DDC6EE6265B}" type="slidenum">
              <a:rPr lang="en-CA" noProof="0" smtClean="0"/>
              <a:t>‹#›</a:t>
            </a:fld>
            <a:endParaRPr lang="en-CA" noProof="0" dirty="0"/>
          </a:p>
        </p:txBody>
      </p:sp>
    </p:spTree>
    <p:extLst>
      <p:ext uri="{BB962C8B-B14F-4D97-AF65-F5344CB8AC3E}">
        <p14:creationId xmlns:p14="http://schemas.microsoft.com/office/powerpoint/2010/main" val="323985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000" b="1" kern="1200">
          <a:solidFill>
            <a:srgbClr val="0C1E2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ccollab.ca/file/view/23760633/fcsap-phase-v-2025-2030-federal-contaminated-sites-demand-forecast-analysis-report"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chart" Target="../charts/chart3.xml"/><Relationship Id="rId4" Type="http://schemas.openxmlformats.org/officeDocument/2006/relationships/diagramLayout" Target="../diagrams/layout3.xml"/><Relationship Id="rId9"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hyperlink" Target="https://pwgsc-geomatics.maps.arcgis.com/apps/dashboards/0070d3c904f647e7af0ca5ffd0728d2b#locale=en"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gccollab.ca/file/view/23760633/fcsap-phase-v-2025-2030-federal-contaminated-sites-demand-forecast-analysis-report" TargetMode="External"/><Relationship Id="rId4" Type="http://schemas.openxmlformats.org/officeDocument/2006/relationships/hyperlink" Target="https://gccollab.ca/file/download/14174576"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support.gccollab.ca/en/support/tickets/new" TargetMode="External"/><Relationship Id="rId2" Type="http://schemas.openxmlformats.org/officeDocument/2006/relationships/hyperlink" Target="https://gccollab.ca/splash" TargetMode="External"/><Relationship Id="rId1" Type="http://schemas.openxmlformats.org/officeDocument/2006/relationships/slideLayout" Target="../slideLayouts/slideLayout4.xml"/><Relationship Id="rId6" Type="http://schemas.openxmlformats.org/officeDocument/2006/relationships/hyperlink" Target="https://gccollab.ca/file/group/3625736/all" TargetMode="External"/><Relationship Id="rId5" Type="http://schemas.openxmlformats.org/officeDocument/2006/relationships/hyperlink" Target="https://gccollab.ca/groups/profile/3625736/enfederal-contaminated-sites-demand-forecasts-pru00e9visions-de-la-demande-reliu00e9e-aux-sites-contaminu00e9s-fu00e9du00e9rauxfr" TargetMode="External"/><Relationship Id="rId4" Type="http://schemas.openxmlformats.org/officeDocument/2006/relationships/hyperlink" Target="mailto:dianne.theriault@tpsgc-pwgsc.gc.c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mailto:maria.petrou@canada.ca" TargetMode="External"/><Relationship Id="rId7" Type="http://schemas.openxmlformats.org/officeDocument/2006/relationships/hyperlink" Target="mailto:solutions@ised-isde.gc.ca" TargetMode="External"/><Relationship Id="rId2" Type="http://schemas.openxmlformats.org/officeDocument/2006/relationships/hyperlink" Target="mailto:Scott.R.Thompson@tpsgc-pwgsc.gc.ca" TargetMode="External"/><Relationship Id="rId1" Type="http://schemas.openxmlformats.org/officeDocument/2006/relationships/slideLayout" Target="../slideLayouts/slideLayout6.xml"/><Relationship Id="rId6" Type="http://schemas.openxmlformats.org/officeDocument/2006/relationships/hyperlink" Target="https://ised-isde.canada.ca/site/innovative-solutions-canada/en" TargetMode="External"/><Relationship Id="rId5" Type="http://schemas.openxmlformats.org/officeDocument/2006/relationships/hyperlink" Target="https://www.canada.ca/en/environment-climate-change/services/federal-contaminated-sites.html" TargetMode="External"/><Relationship Id="rId4" Type="http://schemas.openxmlformats.org/officeDocument/2006/relationships/hyperlink" Target="mailto:TPSGC.PASACOntario-APPACOntario.PWGSC@tpsgc-pwgsc.gc.c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canadabuys.canada.ca/en"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www.merx.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ised-isde.canada.ca/site/innovative-solutions-canada/en" TargetMode="External"/><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05E3-18B2-3617-7ED7-F3F67B8AC0DE}"/>
              </a:ext>
            </a:extLst>
          </p:cNvPr>
          <p:cNvSpPr>
            <a:spLocks noGrp="1"/>
          </p:cNvSpPr>
          <p:nvPr>
            <p:ph type="ctrTitle"/>
          </p:nvPr>
        </p:nvSpPr>
        <p:spPr>
          <a:xfrm>
            <a:off x="344245" y="1183570"/>
            <a:ext cx="10377544" cy="1910894"/>
          </a:xfrm>
        </p:spPr>
        <p:txBody>
          <a:bodyPr>
            <a:noAutofit/>
          </a:bodyPr>
          <a:lstStyle/>
          <a:p>
            <a:r>
              <a:rPr lang="en-CA" sz="3600" dirty="0">
                <a:latin typeface="Calibri" panose="020F0502020204030204" pitchFamily="34" charset="0"/>
                <a:ea typeface="Calibri" panose="020F0502020204030204" pitchFamily="34" charset="0"/>
                <a:cs typeface="Calibri" panose="020F0502020204030204" pitchFamily="34" charset="0"/>
              </a:rPr>
              <a:t>Federal Contaminated Sites Action Plan </a:t>
            </a:r>
            <a:br>
              <a:rPr lang="en-CA" sz="3600" dirty="0">
                <a:latin typeface="Calibri" panose="020F0502020204030204" pitchFamily="34" charset="0"/>
                <a:ea typeface="Calibri" panose="020F0502020204030204" pitchFamily="34" charset="0"/>
                <a:cs typeface="Calibri" panose="020F0502020204030204" pitchFamily="34" charset="0"/>
              </a:rPr>
            </a:br>
            <a:r>
              <a:rPr lang="en-CA" sz="3600" dirty="0">
                <a:latin typeface="Calibri" panose="020F0502020204030204" pitchFamily="34" charset="0"/>
                <a:ea typeface="Calibri" panose="020F0502020204030204" pitchFamily="34" charset="0"/>
                <a:cs typeface="Calibri" panose="020F0502020204030204" pitchFamily="34" charset="0"/>
              </a:rPr>
              <a:t>Update and Demand Forecast </a:t>
            </a:r>
            <a:br>
              <a:rPr lang="en-CA" sz="3600" dirty="0">
                <a:latin typeface="Calibri" panose="020F0502020204030204" pitchFamily="34" charset="0"/>
                <a:ea typeface="Calibri" panose="020F0502020204030204" pitchFamily="34" charset="0"/>
                <a:cs typeface="Calibri" panose="020F0502020204030204" pitchFamily="34" charset="0"/>
              </a:rPr>
            </a:br>
            <a:r>
              <a:rPr lang="en-CA" sz="3600" dirty="0">
                <a:latin typeface="Calibri" panose="020F0502020204030204" pitchFamily="34" charset="0"/>
                <a:ea typeface="Calibri" panose="020F0502020204030204" pitchFamily="34" charset="0"/>
                <a:cs typeface="Calibri" panose="020F0502020204030204" pitchFamily="34" charset="0"/>
              </a:rPr>
              <a:t>Phase V 2026-2031</a:t>
            </a:r>
          </a:p>
        </p:txBody>
      </p:sp>
      <p:sp>
        <p:nvSpPr>
          <p:cNvPr id="3" name="Subtitle 2">
            <a:extLst>
              <a:ext uri="{FF2B5EF4-FFF2-40B4-BE49-F238E27FC236}">
                <a16:creationId xmlns:a16="http://schemas.microsoft.com/office/drawing/2014/main" id="{95D33E4E-8A74-E6F4-36FA-5D1B04714B4B}"/>
              </a:ext>
            </a:extLst>
          </p:cNvPr>
          <p:cNvSpPr>
            <a:spLocks noGrp="1"/>
          </p:cNvSpPr>
          <p:nvPr>
            <p:ph type="subTitle" idx="1"/>
          </p:nvPr>
        </p:nvSpPr>
        <p:spPr>
          <a:xfrm>
            <a:off x="344245" y="3283027"/>
            <a:ext cx="9602466" cy="2280491"/>
          </a:xfrm>
        </p:spPr>
        <p:txBody>
          <a:bodyPr>
            <a:normAutofit fontScale="92500" lnSpcReduction="10000"/>
          </a:bodyPr>
          <a:lstStyle/>
          <a:p>
            <a:r>
              <a:rPr lang="en-CA" b="1" dirty="0" err="1">
                <a:latin typeface="Calibri" panose="020F0502020204030204" pitchFamily="34" charset="0"/>
                <a:ea typeface="Calibri" panose="020F0502020204030204" pitchFamily="34" charset="0"/>
                <a:cs typeface="Calibri" panose="020F0502020204030204" pitchFamily="34" charset="0"/>
              </a:rPr>
              <a:t>RemTech</a:t>
            </a:r>
            <a:r>
              <a:rPr lang="en-CA" b="1" dirty="0">
                <a:latin typeface="Calibri" panose="020F0502020204030204" pitchFamily="34" charset="0"/>
                <a:ea typeface="Calibri" panose="020F0502020204030204" pitchFamily="34" charset="0"/>
                <a:cs typeface="Calibri" panose="020F0502020204030204" pitchFamily="34" charset="0"/>
              </a:rPr>
              <a:t> East 2026</a:t>
            </a:r>
          </a:p>
          <a:p>
            <a:r>
              <a:rPr lang="en-CA" dirty="0">
                <a:latin typeface="Calibri" panose="020F0502020204030204" pitchFamily="34" charset="0"/>
                <a:ea typeface="Calibri" panose="020F0502020204030204" pitchFamily="34" charset="0"/>
                <a:cs typeface="Calibri" panose="020F0502020204030204" pitchFamily="34" charset="0"/>
              </a:rPr>
              <a:t>Ottawa, Ontario</a:t>
            </a:r>
          </a:p>
          <a:p>
            <a:endParaRPr lang="en-CA" dirty="0">
              <a:latin typeface="Calibri" panose="020F0502020204030204" pitchFamily="34" charset="0"/>
              <a:ea typeface="Calibri" panose="020F0502020204030204" pitchFamily="34" charset="0"/>
              <a:cs typeface="Calibri" panose="020F0502020204030204" pitchFamily="34" charset="0"/>
            </a:endParaRPr>
          </a:p>
          <a:p>
            <a:r>
              <a:rPr lang="en-CA" dirty="0">
                <a:latin typeface="Calibri" panose="020F0502020204030204" pitchFamily="34" charset="0"/>
                <a:ea typeface="Calibri" panose="020F0502020204030204" pitchFamily="34" charset="0"/>
                <a:cs typeface="Calibri" panose="020F0502020204030204" pitchFamily="34" charset="0"/>
              </a:rPr>
              <a:t>Darragh Kilroy, Manager Contaminated Sites</a:t>
            </a:r>
          </a:p>
          <a:p>
            <a:r>
              <a:rPr lang="en-CA" dirty="0">
                <a:latin typeface="Calibri" panose="020F0502020204030204" pitchFamily="34" charset="0"/>
                <a:ea typeface="Calibri" panose="020F0502020204030204" pitchFamily="34" charset="0"/>
                <a:cs typeface="Calibri" panose="020F0502020204030204" pitchFamily="34" charset="0"/>
              </a:rPr>
              <a:t>PSPC National Capital Region</a:t>
            </a:r>
          </a:p>
          <a:p>
            <a:r>
              <a:rPr lang="en-CA" dirty="0">
                <a:latin typeface="Calibri" panose="020F0502020204030204" pitchFamily="34" charset="0"/>
                <a:ea typeface="Calibri" panose="020F0502020204030204" pitchFamily="34" charset="0"/>
                <a:cs typeface="Calibri" panose="020F0502020204030204" pitchFamily="34" charset="0"/>
              </a:rPr>
              <a:t>April 9, 2026</a:t>
            </a:r>
          </a:p>
        </p:txBody>
      </p:sp>
    </p:spTree>
    <p:extLst>
      <p:ext uri="{BB962C8B-B14F-4D97-AF65-F5344CB8AC3E}">
        <p14:creationId xmlns:p14="http://schemas.microsoft.com/office/powerpoint/2010/main" val="1219334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05BE15-6C01-56CB-C7B2-E53CA20ED946}"/>
              </a:ext>
            </a:extLst>
          </p:cNvPr>
          <p:cNvSpPr>
            <a:spLocks noGrp="1"/>
          </p:cNvSpPr>
          <p:nvPr>
            <p:ph idx="1"/>
          </p:nvPr>
        </p:nvSpPr>
        <p:spPr>
          <a:xfrm>
            <a:off x="3762375" y="720252"/>
            <a:ext cx="7513320" cy="5471556"/>
          </a:xfrm>
        </p:spPr>
        <p:txBody>
          <a:bodyPr>
            <a:normAutofit fontScale="55000" lnSpcReduction="20000"/>
          </a:bodyPr>
          <a:lstStyle/>
          <a:p>
            <a:pPr marL="0" indent="0">
              <a:buNone/>
            </a:pPr>
            <a:endParaRPr lang="en-CA" sz="3800" dirty="0">
              <a:latin typeface="Calibri" panose="020F0502020204030204" pitchFamily="34" charset="0"/>
              <a:ea typeface="Calibri" panose="020F0502020204030204" pitchFamily="34" charset="0"/>
              <a:cs typeface="Calibri" panose="020F0502020204030204" pitchFamily="34" charset="0"/>
            </a:endParaRPr>
          </a:p>
          <a:p>
            <a:r>
              <a:rPr lang="en-CA" sz="3800" dirty="0">
                <a:latin typeface="Calibri" panose="020F0502020204030204" pitchFamily="34" charset="0"/>
                <a:ea typeface="Calibri" panose="020F0502020204030204" pitchFamily="34" charset="0"/>
                <a:cs typeface="Calibri" panose="020F0502020204030204" pitchFamily="34" charset="0"/>
              </a:rPr>
              <a:t>The information in the following slides is the best information currently available and provides a “big picture” perspective on FCSAP investments.</a:t>
            </a:r>
          </a:p>
          <a:p>
            <a:r>
              <a:rPr lang="en-CA" sz="3800" dirty="0">
                <a:latin typeface="Calibri" panose="020F0502020204030204" pitchFamily="34" charset="0"/>
                <a:ea typeface="Calibri" panose="020F0502020204030204" pitchFamily="34" charset="0"/>
                <a:cs typeface="Calibri" panose="020F0502020204030204" pitchFamily="34" charset="0"/>
              </a:rPr>
              <a:t>The data are extracted from the latest National Workplan and Federal Contaminated Site Inventory (FCSI) and are a snapshot of funding submissions and contaminated sites data and is subject to possible revisions. </a:t>
            </a:r>
          </a:p>
          <a:p>
            <a:r>
              <a:rPr lang="en-CA" sz="3800" dirty="0">
                <a:latin typeface="Calibri" panose="020F0502020204030204" pitchFamily="34" charset="0"/>
                <a:ea typeface="Calibri" panose="020F0502020204030204" pitchFamily="34" charset="0"/>
                <a:cs typeface="Calibri" panose="020F0502020204030204" pitchFamily="34" charset="0"/>
              </a:rPr>
              <a:t>Custodians sometimes experience project delays due to weather conditions or other unforeseen circumstances, which can affect their work plans. Although projects may be approved, they may not proceed for logistical reasons.</a:t>
            </a:r>
          </a:p>
          <a:p>
            <a:r>
              <a:rPr lang="en-CA" sz="3800" dirty="0">
                <a:latin typeface="Calibri" panose="020F0502020204030204" pitchFamily="34" charset="0"/>
                <a:ea typeface="Calibri" panose="020F0502020204030204" pitchFamily="34" charset="0"/>
                <a:cs typeface="Calibri" panose="020F0502020204030204" pitchFamily="34" charset="0"/>
              </a:rPr>
              <a:t>Annual updates will improve the accuracy of future year estimates, in both number of sites and estimated costs.</a:t>
            </a:r>
          </a:p>
          <a:p>
            <a:endParaRPr lang="en-CA"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CA" sz="2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CA" sz="2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CA" sz="2900" dirty="0">
                <a:latin typeface="Calibri" panose="020F0502020204030204" pitchFamily="34" charset="0"/>
                <a:ea typeface="Calibri" panose="020F0502020204030204" pitchFamily="34" charset="0"/>
                <a:cs typeface="Calibri" panose="020F0502020204030204" pitchFamily="34" charset="0"/>
              </a:rPr>
              <a:t>Complete list of caveats are available on Federal CS Demand Forecasts GCcollab group: </a:t>
            </a:r>
            <a:r>
              <a:rPr lang="en-CA" sz="29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FCSAP Phase V 2025-2030 Federal Contaminated Sites Demand Forecast Analysis Report : GCcollab</a:t>
            </a:r>
            <a:endParaRPr lang="en-CA" sz="29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DF63B7D3-DCAD-3CC5-0DDB-DB055CC39900}"/>
              </a:ext>
            </a:extLst>
          </p:cNvPr>
          <p:cNvSpPr>
            <a:spLocks noGrp="1"/>
          </p:cNvSpPr>
          <p:nvPr>
            <p:ph idx="13"/>
          </p:nvPr>
        </p:nvSpPr>
        <p:spPr/>
        <p:txBody>
          <a:bodyPr anchor="ctr">
            <a:normAutofit/>
          </a:bodyPr>
          <a:lstStyle/>
          <a:p>
            <a:pPr algn="r"/>
            <a:r>
              <a:rPr lang="en-CA" sz="3200" b="1" dirty="0">
                <a:latin typeface="Calibri" panose="020F0502020204030204" pitchFamily="34" charset="0"/>
                <a:ea typeface="Calibri" panose="020F0502020204030204" pitchFamily="34" charset="0"/>
                <a:cs typeface="Calibri" panose="020F0502020204030204" pitchFamily="34" charset="0"/>
              </a:rPr>
              <a:t>Caveats</a:t>
            </a:r>
          </a:p>
        </p:txBody>
      </p:sp>
    </p:spTree>
    <p:extLst>
      <p:ext uri="{BB962C8B-B14F-4D97-AF65-F5344CB8AC3E}">
        <p14:creationId xmlns:p14="http://schemas.microsoft.com/office/powerpoint/2010/main" val="3142096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2AF5-BF06-0D4E-BE95-B4195A720F20}"/>
              </a:ext>
            </a:extLst>
          </p:cNvPr>
          <p:cNvSpPr>
            <a:spLocks noGrp="1"/>
          </p:cNvSpPr>
          <p:nvPr>
            <p:ph type="title"/>
          </p:nvPr>
        </p:nvSpPr>
        <p:spPr>
          <a:xfrm>
            <a:off x="640080" y="308471"/>
            <a:ext cx="9601200" cy="1131569"/>
          </a:xfrm>
        </p:spPr>
        <p:txBody>
          <a:bodyPr>
            <a:normAutofit/>
          </a:bodyPr>
          <a:lstStyle/>
          <a:p>
            <a:pPr algn="ctr"/>
            <a:r>
              <a:rPr lang="en-CA" sz="3200" dirty="0">
                <a:latin typeface="Calibri" panose="020F0502020204030204" pitchFamily="34" charset="0"/>
                <a:ea typeface="Calibri" panose="020F0502020204030204" pitchFamily="34" charset="0"/>
                <a:cs typeface="Calibri" panose="020F0502020204030204" pitchFamily="34" charset="0"/>
              </a:rPr>
              <a:t>National Overview of FCSAP Phase V 2026-2031</a:t>
            </a:r>
          </a:p>
        </p:txBody>
      </p:sp>
      <p:graphicFrame>
        <p:nvGraphicFramePr>
          <p:cNvPr id="4" name="Diagram 3">
            <a:extLst>
              <a:ext uri="{FF2B5EF4-FFF2-40B4-BE49-F238E27FC236}">
                <a16:creationId xmlns:a16="http://schemas.microsoft.com/office/drawing/2014/main" id="{ECB6C20C-F9EB-B0E0-4E52-7C8AAAFBC2F9}"/>
              </a:ext>
            </a:extLst>
          </p:cNvPr>
          <p:cNvGraphicFramePr/>
          <p:nvPr/>
        </p:nvGraphicFramePr>
        <p:xfrm>
          <a:off x="265399" y="1007588"/>
          <a:ext cx="2999678" cy="257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hart 4">
            <a:extLst>
              <a:ext uri="{FF2B5EF4-FFF2-40B4-BE49-F238E27FC236}">
                <a16:creationId xmlns:a16="http://schemas.microsoft.com/office/drawing/2014/main" id="{42505BBB-F9EE-1173-EA3A-6AE5343C055E}"/>
              </a:ext>
            </a:extLst>
          </p:cNvPr>
          <p:cNvGraphicFramePr/>
          <p:nvPr>
            <p:extLst>
              <p:ext uri="{D42A27DB-BD31-4B8C-83A1-F6EECF244321}">
                <p14:modId xmlns:p14="http://schemas.microsoft.com/office/powerpoint/2010/main" val="3758864222"/>
              </p:ext>
            </p:extLst>
          </p:nvPr>
        </p:nvGraphicFramePr>
        <p:xfrm>
          <a:off x="-907499" y="3764383"/>
          <a:ext cx="4455872" cy="278514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 name="Chart 46">
            <a:extLst>
              <a:ext uri="{FF2B5EF4-FFF2-40B4-BE49-F238E27FC236}">
                <a16:creationId xmlns:a16="http://schemas.microsoft.com/office/drawing/2014/main" id="{CE2CB738-2756-0B72-DDF0-B76FEDA28AE7}"/>
              </a:ext>
            </a:extLst>
          </p:cNvPr>
          <p:cNvGraphicFramePr>
            <a:graphicFrameLocks/>
          </p:cNvGraphicFramePr>
          <p:nvPr>
            <p:extLst>
              <p:ext uri="{D42A27DB-BD31-4B8C-83A1-F6EECF244321}">
                <p14:modId xmlns:p14="http://schemas.microsoft.com/office/powerpoint/2010/main" val="318202735"/>
              </p:ext>
            </p:extLst>
          </p:nvPr>
        </p:nvGraphicFramePr>
        <p:xfrm>
          <a:off x="3456878" y="1007588"/>
          <a:ext cx="7250451" cy="25431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46">
            <a:extLst>
              <a:ext uri="{FF2B5EF4-FFF2-40B4-BE49-F238E27FC236}">
                <a16:creationId xmlns:a16="http://schemas.microsoft.com/office/drawing/2014/main" id="{7404CBE5-8024-1FEC-DB4C-09E7917DF0BC}"/>
              </a:ext>
            </a:extLst>
          </p:cNvPr>
          <p:cNvGraphicFramePr>
            <a:graphicFrameLocks/>
          </p:cNvGraphicFramePr>
          <p:nvPr>
            <p:extLst>
              <p:ext uri="{D42A27DB-BD31-4B8C-83A1-F6EECF244321}">
                <p14:modId xmlns:p14="http://schemas.microsoft.com/office/powerpoint/2010/main" val="1593775407"/>
              </p:ext>
            </p:extLst>
          </p:nvPr>
        </p:nvGraphicFramePr>
        <p:xfrm>
          <a:off x="3456878" y="3550763"/>
          <a:ext cx="7250451" cy="2998766"/>
        </p:xfrm>
        <a:graphic>
          <a:graphicData uri="http://schemas.openxmlformats.org/drawingml/2006/chart">
            <c:chart xmlns:c="http://schemas.openxmlformats.org/drawingml/2006/chart" xmlns:r="http://schemas.openxmlformats.org/officeDocument/2006/relationships" r:id="rId10"/>
          </a:graphicData>
        </a:graphic>
      </p:graphicFrame>
      <p:sp>
        <p:nvSpPr>
          <p:cNvPr id="8" name="TextBox 9">
            <a:extLst>
              <a:ext uri="{FF2B5EF4-FFF2-40B4-BE49-F238E27FC236}">
                <a16:creationId xmlns:a16="http://schemas.microsoft.com/office/drawing/2014/main" id="{DC505922-2D21-D4E1-75CE-B9F96672B220}"/>
              </a:ext>
            </a:extLst>
          </p:cNvPr>
          <p:cNvSpPr txBox="1">
            <a:spLocks noChangeArrowheads="1"/>
          </p:cNvSpPr>
          <p:nvPr/>
        </p:nvSpPr>
        <p:spPr bwMode="auto">
          <a:xfrm>
            <a:off x="8018772" y="6549529"/>
            <a:ext cx="26885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Franklin Gothic Book" panose="020B05030201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CA" altLang="en-US" sz="1000" dirty="0"/>
              <a:t>Source: FCSAP Secretariat (February 2026)</a:t>
            </a:r>
          </a:p>
        </p:txBody>
      </p:sp>
    </p:spTree>
    <p:extLst>
      <p:ext uri="{BB962C8B-B14F-4D97-AF65-F5344CB8AC3E}">
        <p14:creationId xmlns:p14="http://schemas.microsoft.com/office/powerpoint/2010/main" val="195155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2D8E-F14C-A174-5213-B519D6053952}"/>
              </a:ext>
            </a:extLst>
          </p:cNvPr>
          <p:cNvSpPr>
            <a:spLocks noGrp="1"/>
          </p:cNvSpPr>
          <p:nvPr>
            <p:ph type="title"/>
          </p:nvPr>
        </p:nvSpPr>
        <p:spPr>
          <a:xfrm>
            <a:off x="640080" y="287655"/>
            <a:ext cx="9601200" cy="1131569"/>
          </a:xfrm>
        </p:spPr>
        <p:txBody>
          <a:bodyPr>
            <a:normAutofit/>
          </a:bodyPr>
          <a:lstStyle/>
          <a:p>
            <a:pPr algn="ctr"/>
            <a:r>
              <a:rPr lang="en-US" altLang="en-US" sz="3200" dirty="0">
                <a:latin typeface="Calibri" panose="020F0502020204030204" pitchFamily="34" charset="0"/>
                <a:ea typeface="Calibri" panose="020F0502020204030204" pitchFamily="34" charset="0"/>
                <a:cs typeface="Calibri" panose="020F0502020204030204" pitchFamily="34" charset="0"/>
              </a:rPr>
              <a:t>National Overview of FCSAP Phase V</a:t>
            </a:r>
            <a:br>
              <a:rPr lang="en-US" altLang="en-US" sz="3200" dirty="0">
                <a:latin typeface="Calibri" panose="020F0502020204030204" pitchFamily="34" charset="0"/>
                <a:ea typeface="Calibri" panose="020F0502020204030204" pitchFamily="34" charset="0"/>
                <a:cs typeface="Calibri" panose="020F0502020204030204" pitchFamily="34" charset="0"/>
              </a:rPr>
            </a:br>
            <a:r>
              <a:rPr lang="en-US" altLang="en-US" sz="3200" dirty="0">
                <a:latin typeface="Calibri" panose="020F0502020204030204" pitchFamily="34" charset="0"/>
                <a:ea typeface="Calibri" panose="020F0502020204030204" pitchFamily="34" charset="0"/>
                <a:cs typeface="Calibri" panose="020F0502020204030204" pitchFamily="34" charset="0"/>
              </a:rPr>
              <a:t>by Procurement Provider 2026-2031</a:t>
            </a:r>
            <a:endParaRPr lang="en-CA" sz="3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Chart 7">
            <a:extLst>
              <a:ext uri="{FF2B5EF4-FFF2-40B4-BE49-F238E27FC236}">
                <a16:creationId xmlns:a16="http://schemas.microsoft.com/office/drawing/2014/main" id="{E23FABF5-B6AD-DB13-9B79-2ED0C6DEBE24}"/>
              </a:ext>
            </a:extLst>
          </p:cNvPr>
          <p:cNvGraphicFramePr>
            <a:graphicFrameLocks/>
          </p:cNvGraphicFramePr>
          <p:nvPr/>
        </p:nvGraphicFramePr>
        <p:xfrm>
          <a:off x="541338" y="1533525"/>
          <a:ext cx="4897438" cy="4559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8">
            <a:extLst>
              <a:ext uri="{FF2B5EF4-FFF2-40B4-BE49-F238E27FC236}">
                <a16:creationId xmlns:a16="http://schemas.microsoft.com/office/drawing/2014/main" id="{973B9A7C-EE10-E1C4-483A-0E0BF9CD0F86}"/>
              </a:ext>
            </a:extLst>
          </p:cNvPr>
          <p:cNvGraphicFramePr>
            <a:graphicFrameLocks/>
          </p:cNvGraphicFramePr>
          <p:nvPr>
            <p:extLst>
              <p:ext uri="{D42A27DB-BD31-4B8C-83A1-F6EECF244321}">
                <p14:modId xmlns:p14="http://schemas.microsoft.com/office/powerpoint/2010/main" val="1390434850"/>
              </p:ext>
            </p:extLst>
          </p:nvPr>
        </p:nvGraphicFramePr>
        <p:xfrm>
          <a:off x="5438776" y="1533525"/>
          <a:ext cx="4897438" cy="45593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9">
            <a:extLst>
              <a:ext uri="{FF2B5EF4-FFF2-40B4-BE49-F238E27FC236}">
                <a16:creationId xmlns:a16="http://schemas.microsoft.com/office/drawing/2014/main" id="{B5C51A5C-4291-8F73-C5A5-2F39815BFA60}"/>
              </a:ext>
            </a:extLst>
          </p:cNvPr>
          <p:cNvSpPr txBox="1">
            <a:spLocks noChangeArrowheads="1"/>
          </p:cNvSpPr>
          <p:nvPr/>
        </p:nvSpPr>
        <p:spPr bwMode="auto">
          <a:xfrm>
            <a:off x="7647657" y="6092825"/>
            <a:ext cx="26885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Franklin Gothic Book" panose="020B05030201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CA" altLang="en-US" sz="1000" dirty="0"/>
              <a:t>Source: FCSAP Secretariat (February 2026)</a:t>
            </a:r>
          </a:p>
        </p:txBody>
      </p:sp>
    </p:spTree>
    <p:extLst>
      <p:ext uri="{BB962C8B-B14F-4D97-AF65-F5344CB8AC3E}">
        <p14:creationId xmlns:p14="http://schemas.microsoft.com/office/powerpoint/2010/main" val="63871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2AF5-BF06-0D4E-BE95-B4195A720F20}"/>
              </a:ext>
            </a:extLst>
          </p:cNvPr>
          <p:cNvSpPr>
            <a:spLocks noGrp="1"/>
          </p:cNvSpPr>
          <p:nvPr>
            <p:ph type="title"/>
          </p:nvPr>
        </p:nvSpPr>
        <p:spPr>
          <a:xfrm>
            <a:off x="640080" y="308471"/>
            <a:ext cx="9601200" cy="1131569"/>
          </a:xfrm>
        </p:spPr>
        <p:txBody>
          <a:bodyPr>
            <a:normAutofit/>
          </a:bodyPr>
          <a:lstStyle/>
          <a:p>
            <a:pPr algn="ctr"/>
            <a:r>
              <a:rPr lang="en-CA" sz="3200" dirty="0"/>
              <a:t>Ontario - Overview of FCSAP Phase V 2026-2031</a:t>
            </a:r>
          </a:p>
        </p:txBody>
      </p:sp>
      <p:graphicFrame>
        <p:nvGraphicFramePr>
          <p:cNvPr id="4" name="Diagram 3">
            <a:extLst>
              <a:ext uri="{FF2B5EF4-FFF2-40B4-BE49-F238E27FC236}">
                <a16:creationId xmlns:a16="http://schemas.microsoft.com/office/drawing/2014/main" id="{ECB6C20C-F9EB-B0E0-4E52-7C8AAAFBC2F9}"/>
              </a:ext>
            </a:extLst>
          </p:cNvPr>
          <p:cNvGraphicFramePr/>
          <p:nvPr>
            <p:extLst>
              <p:ext uri="{D42A27DB-BD31-4B8C-83A1-F6EECF244321}">
                <p14:modId xmlns:p14="http://schemas.microsoft.com/office/powerpoint/2010/main" val="2252056330"/>
              </p:ext>
            </p:extLst>
          </p:nvPr>
        </p:nvGraphicFramePr>
        <p:xfrm>
          <a:off x="265399" y="1007588"/>
          <a:ext cx="2999678" cy="257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9">
            <a:extLst>
              <a:ext uri="{FF2B5EF4-FFF2-40B4-BE49-F238E27FC236}">
                <a16:creationId xmlns:a16="http://schemas.microsoft.com/office/drawing/2014/main" id="{DC505922-2D21-D4E1-75CE-B9F96672B220}"/>
              </a:ext>
            </a:extLst>
          </p:cNvPr>
          <p:cNvSpPr txBox="1">
            <a:spLocks noChangeArrowheads="1"/>
          </p:cNvSpPr>
          <p:nvPr/>
        </p:nvSpPr>
        <p:spPr bwMode="auto">
          <a:xfrm>
            <a:off x="8018772" y="6426726"/>
            <a:ext cx="26885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Franklin Gothic Book" panose="020B05030201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CA" altLang="en-US" sz="1000" dirty="0"/>
              <a:t>Source: FCSAP Secretariat (February 2026)</a:t>
            </a:r>
          </a:p>
        </p:txBody>
      </p:sp>
      <p:graphicFrame>
        <p:nvGraphicFramePr>
          <p:cNvPr id="9" name="Chart 46">
            <a:extLst>
              <a:ext uri="{FF2B5EF4-FFF2-40B4-BE49-F238E27FC236}">
                <a16:creationId xmlns:a16="http://schemas.microsoft.com/office/drawing/2014/main" id="{DB8A8DC7-1C20-2846-FD65-690EE3EBCF6C}"/>
              </a:ext>
            </a:extLst>
          </p:cNvPr>
          <p:cNvGraphicFramePr>
            <a:graphicFrameLocks/>
          </p:cNvGraphicFramePr>
          <p:nvPr>
            <p:extLst>
              <p:ext uri="{D42A27DB-BD31-4B8C-83A1-F6EECF244321}">
                <p14:modId xmlns:p14="http://schemas.microsoft.com/office/powerpoint/2010/main" val="2797705245"/>
              </p:ext>
            </p:extLst>
          </p:nvPr>
        </p:nvGraphicFramePr>
        <p:xfrm>
          <a:off x="3181350" y="961718"/>
          <a:ext cx="7525979" cy="258904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Chart 46">
            <a:extLst>
              <a:ext uri="{FF2B5EF4-FFF2-40B4-BE49-F238E27FC236}">
                <a16:creationId xmlns:a16="http://schemas.microsoft.com/office/drawing/2014/main" id="{F423CFAC-9A2B-4113-500E-8FB8CAF36999}"/>
              </a:ext>
            </a:extLst>
          </p:cNvPr>
          <p:cNvGraphicFramePr>
            <a:graphicFrameLocks/>
          </p:cNvGraphicFramePr>
          <p:nvPr>
            <p:extLst>
              <p:ext uri="{D42A27DB-BD31-4B8C-83A1-F6EECF244321}">
                <p14:modId xmlns:p14="http://schemas.microsoft.com/office/powerpoint/2010/main" val="2048988760"/>
              </p:ext>
            </p:extLst>
          </p:nvPr>
        </p:nvGraphicFramePr>
        <p:xfrm>
          <a:off x="3181350" y="3550764"/>
          <a:ext cx="7525979" cy="287596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63037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2D8E-F14C-A174-5213-B519D6053952}"/>
              </a:ext>
            </a:extLst>
          </p:cNvPr>
          <p:cNvSpPr>
            <a:spLocks noGrp="1"/>
          </p:cNvSpPr>
          <p:nvPr>
            <p:ph type="title"/>
          </p:nvPr>
        </p:nvSpPr>
        <p:spPr>
          <a:xfrm>
            <a:off x="640080" y="316230"/>
            <a:ext cx="9601200" cy="1131569"/>
          </a:xfrm>
        </p:spPr>
        <p:txBody>
          <a:bodyPr>
            <a:normAutofit/>
          </a:bodyPr>
          <a:lstStyle/>
          <a:p>
            <a:pPr algn="ctr"/>
            <a:r>
              <a:rPr lang="en-US" altLang="en-US" sz="3200" dirty="0">
                <a:cs typeface="Arial" panose="020B0604020202020204" pitchFamily="34" charset="0"/>
              </a:rPr>
              <a:t>Ontario - Overview of FCSAP Phase V</a:t>
            </a:r>
            <a:br>
              <a:rPr lang="en-US" altLang="en-US" sz="3200" dirty="0">
                <a:cs typeface="Arial" panose="020B0604020202020204" pitchFamily="34" charset="0"/>
              </a:rPr>
            </a:br>
            <a:r>
              <a:rPr lang="en-US" altLang="en-US" sz="3200" dirty="0">
                <a:cs typeface="Arial" panose="020B0604020202020204" pitchFamily="34" charset="0"/>
              </a:rPr>
              <a:t>by Procurement Provider 2026-2031</a:t>
            </a:r>
            <a:endParaRPr lang="en-CA" sz="3200" dirty="0"/>
          </a:p>
        </p:txBody>
      </p:sp>
      <p:sp>
        <p:nvSpPr>
          <p:cNvPr id="6" name="TextBox 9">
            <a:extLst>
              <a:ext uri="{FF2B5EF4-FFF2-40B4-BE49-F238E27FC236}">
                <a16:creationId xmlns:a16="http://schemas.microsoft.com/office/drawing/2014/main" id="{B5C51A5C-4291-8F73-C5A5-2F39815BFA60}"/>
              </a:ext>
            </a:extLst>
          </p:cNvPr>
          <p:cNvSpPr txBox="1">
            <a:spLocks noChangeArrowheads="1"/>
          </p:cNvSpPr>
          <p:nvPr/>
        </p:nvSpPr>
        <p:spPr bwMode="auto">
          <a:xfrm>
            <a:off x="7647657" y="6092825"/>
            <a:ext cx="26885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Franklin Gothic Book" panose="020B05030201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CA" altLang="en-US" sz="1000" dirty="0"/>
              <a:t>Source: FCSAP Secretariat (February 2026)</a:t>
            </a:r>
          </a:p>
        </p:txBody>
      </p:sp>
      <p:graphicFrame>
        <p:nvGraphicFramePr>
          <p:cNvPr id="3" name="Chart 7">
            <a:extLst>
              <a:ext uri="{FF2B5EF4-FFF2-40B4-BE49-F238E27FC236}">
                <a16:creationId xmlns:a16="http://schemas.microsoft.com/office/drawing/2014/main" id="{20181C11-4D0C-87DD-6BDC-829B6EEF4B10}"/>
              </a:ext>
            </a:extLst>
          </p:cNvPr>
          <p:cNvGraphicFramePr>
            <a:graphicFrameLocks/>
          </p:cNvGraphicFramePr>
          <p:nvPr>
            <p:extLst>
              <p:ext uri="{D42A27DB-BD31-4B8C-83A1-F6EECF244321}">
                <p14:modId xmlns:p14="http://schemas.microsoft.com/office/powerpoint/2010/main" val="1473488127"/>
              </p:ext>
            </p:extLst>
          </p:nvPr>
        </p:nvGraphicFramePr>
        <p:xfrm>
          <a:off x="640080" y="1533525"/>
          <a:ext cx="4798696" cy="4559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8">
            <a:extLst>
              <a:ext uri="{FF2B5EF4-FFF2-40B4-BE49-F238E27FC236}">
                <a16:creationId xmlns:a16="http://schemas.microsoft.com/office/drawing/2014/main" id="{B56FEDBE-FD65-FCA8-991D-B8CA9C12EA76}"/>
              </a:ext>
            </a:extLst>
          </p:cNvPr>
          <p:cNvGraphicFramePr>
            <a:graphicFrameLocks/>
          </p:cNvGraphicFramePr>
          <p:nvPr>
            <p:extLst>
              <p:ext uri="{D42A27DB-BD31-4B8C-83A1-F6EECF244321}">
                <p14:modId xmlns:p14="http://schemas.microsoft.com/office/powerpoint/2010/main" val="904136873"/>
              </p:ext>
            </p:extLst>
          </p:nvPr>
        </p:nvGraphicFramePr>
        <p:xfrm>
          <a:off x="5438776" y="1533525"/>
          <a:ext cx="4897438" cy="4559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061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FE635D-73C7-8091-1299-0392A0FFCFA7}"/>
              </a:ext>
            </a:extLst>
          </p:cNvPr>
          <p:cNvSpPr>
            <a:spLocks noGrp="1"/>
          </p:cNvSpPr>
          <p:nvPr>
            <p:ph type="title"/>
          </p:nvPr>
        </p:nvSpPr>
        <p:spPr>
          <a:xfrm>
            <a:off x="640080" y="316230"/>
            <a:ext cx="9601200" cy="1131569"/>
          </a:xfrm>
        </p:spPr>
        <p:txBody>
          <a:bodyPr>
            <a:normAutofit/>
          </a:bodyPr>
          <a:lstStyle/>
          <a:p>
            <a:pPr algn="ctr"/>
            <a:r>
              <a:rPr lang="en-US" altLang="en-US" sz="3200" dirty="0">
                <a:cs typeface="Arial" panose="020B0604020202020204" pitchFamily="34" charset="0"/>
              </a:rPr>
              <a:t>Ontario – Distribution of Values of FCSAP Sites Phase V 2026-2031</a:t>
            </a:r>
            <a:endParaRPr lang="en-CA" sz="3200" dirty="0"/>
          </a:p>
        </p:txBody>
      </p:sp>
      <p:graphicFrame>
        <p:nvGraphicFramePr>
          <p:cNvPr id="5" name="Chart 4">
            <a:extLst>
              <a:ext uri="{FF2B5EF4-FFF2-40B4-BE49-F238E27FC236}">
                <a16:creationId xmlns:a16="http://schemas.microsoft.com/office/drawing/2014/main" id="{D63B06B0-8D71-C5A1-C7C5-F584D0196DED}"/>
              </a:ext>
            </a:extLst>
          </p:cNvPr>
          <p:cNvGraphicFramePr/>
          <p:nvPr>
            <p:extLst>
              <p:ext uri="{D42A27DB-BD31-4B8C-83A1-F6EECF244321}">
                <p14:modId xmlns:p14="http://schemas.microsoft.com/office/powerpoint/2010/main" val="2632239087"/>
              </p:ext>
            </p:extLst>
          </p:nvPr>
        </p:nvGraphicFramePr>
        <p:xfrm>
          <a:off x="780146" y="2526804"/>
          <a:ext cx="4408043" cy="3254872"/>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a:extLst>
              <a:ext uri="{FF2B5EF4-FFF2-40B4-BE49-F238E27FC236}">
                <a16:creationId xmlns:a16="http://schemas.microsoft.com/office/drawing/2014/main" id="{4BE4D304-7A5F-BC2E-97E5-3A8373E22075}"/>
              </a:ext>
            </a:extLst>
          </p:cNvPr>
          <p:cNvSpPr/>
          <p:nvPr>
            <p:custDataLst>
              <p:tags r:id="rId1"/>
            </p:custDataLst>
          </p:nvPr>
        </p:nvSpPr>
        <p:spPr>
          <a:xfrm>
            <a:off x="2161940" y="1519135"/>
            <a:ext cx="1644454" cy="46816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solidFill>
                <a:latin typeface="+mj-lt"/>
              </a:rPr>
              <a:t>Assessment</a:t>
            </a:r>
          </a:p>
          <a:p>
            <a:pPr algn="ctr"/>
            <a:r>
              <a:rPr lang="en-US" sz="1600" b="1" dirty="0">
                <a:solidFill>
                  <a:schemeClr val="tx1"/>
                </a:solidFill>
                <a:latin typeface="+mj-lt"/>
              </a:rPr>
              <a:t>$1.8 Million</a:t>
            </a:r>
          </a:p>
        </p:txBody>
      </p:sp>
      <p:sp>
        <p:nvSpPr>
          <p:cNvPr id="7" name="Rectangle 6">
            <a:extLst>
              <a:ext uri="{FF2B5EF4-FFF2-40B4-BE49-F238E27FC236}">
                <a16:creationId xmlns:a16="http://schemas.microsoft.com/office/drawing/2014/main" id="{56544997-0F45-65C7-6411-B730005AF3C9}"/>
              </a:ext>
            </a:extLst>
          </p:cNvPr>
          <p:cNvSpPr/>
          <p:nvPr>
            <p:custDataLst>
              <p:tags r:id="rId2"/>
            </p:custDataLst>
          </p:nvPr>
        </p:nvSpPr>
        <p:spPr>
          <a:xfrm>
            <a:off x="5970229" y="1519636"/>
            <a:ext cx="3882596" cy="46766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solidFill>
                <a:latin typeface="+mj-lt"/>
              </a:rPr>
              <a:t>Remediation and Long Term Monitoring</a:t>
            </a:r>
          </a:p>
          <a:p>
            <a:pPr algn="ctr"/>
            <a:r>
              <a:rPr lang="en-US" sz="1600" b="1" dirty="0">
                <a:solidFill>
                  <a:schemeClr val="tx1"/>
                </a:solidFill>
                <a:latin typeface="+mj-lt"/>
              </a:rPr>
              <a:t>$232 Million</a:t>
            </a:r>
          </a:p>
        </p:txBody>
      </p:sp>
      <p:graphicFrame>
        <p:nvGraphicFramePr>
          <p:cNvPr id="8" name="Chart 7">
            <a:extLst>
              <a:ext uri="{FF2B5EF4-FFF2-40B4-BE49-F238E27FC236}">
                <a16:creationId xmlns:a16="http://schemas.microsoft.com/office/drawing/2014/main" id="{20012D31-1196-80C9-899B-005829A51996}"/>
              </a:ext>
            </a:extLst>
          </p:cNvPr>
          <p:cNvGraphicFramePr/>
          <p:nvPr>
            <p:extLst>
              <p:ext uri="{D42A27DB-BD31-4B8C-83A1-F6EECF244321}">
                <p14:modId xmlns:p14="http://schemas.microsoft.com/office/powerpoint/2010/main" val="381064902"/>
              </p:ext>
            </p:extLst>
          </p:nvPr>
        </p:nvGraphicFramePr>
        <p:xfrm>
          <a:off x="5707506" y="2330312"/>
          <a:ext cx="4408043" cy="3879987"/>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9">
            <a:extLst>
              <a:ext uri="{FF2B5EF4-FFF2-40B4-BE49-F238E27FC236}">
                <a16:creationId xmlns:a16="http://schemas.microsoft.com/office/drawing/2014/main" id="{2ADF34BF-6951-CEE2-027B-6F0A630FB7E0}"/>
              </a:ext>
            </a:extLst>
          </p:cNvPr>
          <p:cNvSpPr txBox="1">
            <a:spLocks noChangeArrowheads="1"/>
          </p:cNvSpPr>
          <p:nvPr/>
        </p:nvSpPr>
        <p:spPr bwMode="auto">
          <a:xfrm>
            <a:off x="7426992" y="6087188"/>
            <a:ext cx="26885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Franklin Gothic Book" panose="020B05030201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CA" altLang="en-US" sz="1000" dirty="0"/>
              <a:t>Source: FCSAP Secretariat (February 2026)</a:t>
            </a:r>
          </a:p>
        </p:txBody>
      </p:sp>
    </p:spTree>
    <p:extLst>
      <p:ext uri="{BB962C8B-B14F-4D97-AF65-F5344CB8AC3E}">
        <p14:creationId xmlns:p14="http://schemas.microsoft.com/office/powerpoint/2010/main" val="384530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CFCF0-28AC-43B7-CA38-E0C5E3168052}"/>
              </a:ext>
            </a:extLst>
          </p:cNvPr>
          <p:cNvSpPr>
            <a:spLocks noGrp="1"/>
          </p:cNvSpPr>
          <p:nvPr>
            <p:ph type="title"/>
          </p:nvPr>
        </p:nvSpPr>
        <p:spPr>
          <a:xfrm>
            <a:off x="185106" y="2773680"/>
            <a:ext cx="2912745" cy="1131569"/>
          </a:xfrm>
        </p:spPr>
        <p:txBody>
          <a:bodyPr>
            <a:noAutofit/>
          </a:bodyPr>
          <a:lstStyle/>
          <a:p>
            <a:pPr algn="r"/>
            <a:r>
              <a:rPr lang="en-CA" sz="3200" dirty="0">
                <a:solidFill>
                  <a:schemeClr val="bg1"/>
                </a:solidFill>
                <a:latin typeface="Calibri" panose="020F0502020204030204" pitchFamily="34" charset="0"/>
                <a:ea typeface="Calibri" panose="020F0502020204030204" pitchFamily="34" charset="0"/>
                <a:cs typeface="Calibri" panose="020F0502020204030204" pitchFamily="34" charset="0"/>
              </a:rPr>
              <a:t>Demand Forecast </a:t>
            </a:r>
            <a:br>
              <a:rPr lang="en-CA" sz="32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CA" sz="3200" dirty="0">
                <a:solidFill>
                  <a:schemeClr val="bg1"/>
                </a:solidFill>
                <a:latin typeface="Calibri" panose="020F0502020204030204" pitchFamily="34" charset="0"/>
                <a:ea typeface="Calibri" panose="020F0502020204030204" pitchFamily="34" charset="0"/>
                <a:cs typeface="Calibri" panose="020F0502020204030204" pitchFamily="34" charset="0"/>
              </a:rPr>
              <a:t>Tools</a:t>
            </a:r>
          </a:p>
        </p:txBody>
      </p:sp>
      <p:sp>
        <p:nvSpPr>
          <p:cNvPr id="5" name="Content Placeholder 4">
            <a:extLst>
              <a:ext uri="{FF2B5EF4-FFF2-40B4-BE49-F238E27FC236}">
                <a16:creationId xmlns:a16="http://schemas.microsoft.com/office/drawing/2014/main" id="{26A012A6-095E-8668-EBF0-9A969EB9A059}"/>
              </a:ext>
            </a:extLst>
          </p:cNvPr>
          <p:cNvSpPr>
            <a:spLocks noGrp="1"/>
          </p:cNvSpPr>
          <p:nvPr>
            <p:ph idx="1"/>
          </p:nvPr>
        </p:nvSpPr>
        <p:spPr>
          <a:xfrm>
            <a:off x="3933825" y="411480"/>
            <a:ext cx="7513320" cy="5855970"/>
          </a:xfrm>
        </p:spPr>
        <p:txBody>
          <a:bodyPr>
            <a:normAutofit/>
          </a:bodyPr>
          <a:lstStyle/>
          <a:p>
            <a:r>
              <a:rPr lang="en-CA" sz="2200" dirty="0">
                <a:latin typeface="Calibri" panose="020F0502020204030204" pitchFamily="34" charset="0"/>
                <a:ea typeface="Calibri" panose="020F0502020204030204" pitchFamily="34" charset="0"/>
                <a:cs typeface="Calibri" panose="020F0502020204030204" pitchFamily="34" charset="0"/>
              </a:rPr>
              <a:t>Live interactive tool: </a:t>
            </a:r>
            <a:r>
              <a:rPr lang="en-CA" sz="22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FCSAP Dashboard</a:t>
            </a:r>
            <a:endParaRPr lang="en-CA" sz="22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en-CA" sz="22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en-CA" sz="2200" dirty="0">
              <a:latin typeface="Calibri" panose="020F0502020204030204" pitchFamily="34" charset="0"/>
              <a:ea typeface="Calibri" panose="020F0502020204030204" pitchFamily="34" charset="0"/>
              <a:cs typeface="Calibri" panose="020F0502020204030204" pitchFamily="34" charset="0"/>
            </a:endParaRPr>
          </a:p>
          <a:p>
            <a:endParaRPr lang="en-CA" sz="2200" dirty="0">
              <a:latin typeface="Calibri" panose="020F0502020204030204" pitchFamily="34" charset="0"/>
              <a:ea typeface="Calibri" panose="020F0502020204030204" pitchFamily="34" charset="0"/>
              <a:cs typeface="Calibri" panose="020F0502020204030204" pitchFamily="34" charset="0"/>
            </a:endParaRPr>
          </a:p>
          <a:p>
            <a:endParaRPr lang="en-CA" sz="2200" dirty="0">
              <a:latin typeface="Calibri" panose="020F0502020204030204" pitchFamily="34" charset="0"/>
              <a:ea typeface="Calibri" panose="020F0502020204030204" pitchFamily="34" charset="0"/>
              <a:cs typeface="Calibri" panose="020F0502020204030204" pitchFamily="34" charset="0"/>
            </a:endParaRPr>
          </a:p>
          <a:p>
            <a:endParaRPr lang="en-CA" sz="2200" dirty="0">
              <a:latin typeface="Calibri" panose="020F0502020204030204" pitchFamily="34" charset="0"/>
              <a:ea typeface="Calibri" panose="020F0502020204030204" pitchFamily="34" charset="0"/>
              <a:cs typeface="Calibri" panose="020F0502020204030204" pitchFamily="34" charset="0"/>
            </a:endParaRPr>
          </a:p>
          <a:p>
            <a:endParaRPr lang="en-CA" sz="2200" dirty="0">
              <a:latin typeface="Calibri" panose="020F0502020204030204" pitchFamily="34" charset="0"/>
              <a:ea typeface="Calibri" panose="020F0502020204030204" pitchFamily="34" charset="0"/>
              <a:cs typeface="Calibri" panose="020F0502020204030204" pitchFamily="34" charset="0"/>
            </a:endParaRPr>
          </a:p>
          <a:p>
            <a:endParaRPr lang="en-CA" sz="2200" dirty="0">
              <a:latin typeface="Calibri" panose="020F0502020204030204" pitchFamily="34" charset="0"/>
              <a:ea typeface="Calibri" panose="020F0502020204030204" pitchFamily="34" charset="0"/>
              <a:cs typeface="Calibri" panose="020F0502020204030204" pitchFamily="34" charset="0"/>
            </a:endParaRPr>
          </a:p>
          <a:p>
            <a:endParaRPr lang="en-CA" sz="2200" dirty="0">
              <a:latin typeface="Calibri" panose="020F0502020204030204" pitchFamily="34" charset="0"/>
              <a:ea typeface="Calibri" panose="020F0502020204030204" pitchFamily="34" charset="0"/>
              <a:cs typeface="Calibri" panose="020F0502020204030204" pitchFamily="34" charset="0"/>
            </a:endParaRPr>
          </a:p>
          <a:p>
            <a:r>
              <a:rPr lang="en-CA" sz="2200" dirty="0">
                <a:latin typeface="Calibri" panose="020F0502020204030204" pitchFamily="34" charset="0"/>
                <a:ea typeface="Calibri" panose="020F0502020204030204" pitchFamily="34" charset="0"/>
                <a:cs typeface="Calibri" panose="020F0502020204030204" pitchFamily="34" charset="0"/>
              </a:rPr>
              <a:t>Available on Federal Contaminated Sites Demand Forecasts GCcollab group: </a:t>
            </a:r>
          </a:p>
          <a:p>
            <a:pPr lvl="1"/>
            <a:r>
              <a:rPr lang="en-CA" sz="1800" dirty="0">
                <a:latin typeface="Calibri" panose="020F0502020204030204" pitchFamily="34" charset="0"/>
                <a:ea typeface="Calibri" panose="020F0502020204030204" pitchFamily="34" charset="0"/>
                <a:cs typeface="Calibri" panose="020F0502020204030204" pitchFamily="34" charset="0"/>
              </a:rPr>
              <a:t>User Manual: </a:t>
            </a:r>
            <a:r>
              <a:rPr lang="en-CA" sz="18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FCSAP Phase V Web Dashboard </a:t>
            </a:r>
            <a:endParaRPr lang="en-CA" sz="18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lvl="1"/>
            <a:r>
              <a:rPr lang="en-CA" sz="1800" dirty="0">
                <a:latin typeface="Calibri" panose="020F0502020204030204" pitchFamily="34" charset="0"/>
                <a:ea typeface="Calibri" panose="020F0502020204030204" pitchFamily="34" charset="0"/>
                <a:cs typeface="Calibri" panose="020F0502020204030204" pitchFamily="34" charset="0"/>
              </a:rPr>
              <a:t>Complete Federal CS Demand Forecast Analysis Report: </a:t>
            </a:r>
            <a:r>
              <a:rPr lang="en-CA" sz="18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FCSAP Phase V 2025-2030 Federal Contaminated Sites Demand Forecast Analysis Report : GCcollab</a:t>
            </a:r>
            <a:endParaRPr lang="en-CA" sz="22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463A021-6A55-9B21-427C-5853460A5D3D}"/>
              </a:ext>
            </a:extLst>
          </p:cNvPr>
          <p:cNvPicPr>
            <a:picLocks noChangeAspect="1"/>
          </p:cNvPicPr>
          <p:nvPr/>
        </p:nvPicPr>
        <p:blipFill>
          <a:blip r:embed="rId6"/>
          <a:stretch>
            <a:fillRect/>
          </a:stretch>
        </p:blipFill>
        <p:spPr>
          <a:xfrm>
            <a:off x="4156364" y="827970"/>
            <a:ext cx="6607207" cy="3284568"/>
          </a:xfrm>
          <a:prstGeom prst="rect">
            <a:avLst/>
          </a:prstGeom>
        </p:spPr>
      </p:pic>
    </p:spTree>
    <p:extLst>
      <p:ext uri="{BB962C8B-B14F-4D97-AF65-F5344CB8AC3E}">
        <p14:creationId xmlns:p14="http://schemas.microsoft.com/office/powerpoint/2010/main" val="130798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671418-05D5-4FEC-0644-2D78A8C586D1}"/>
              </a:ext>
            </a:extLst>
          </p:cNvPr>
          <p:cNvSpPr>
            <a:spLocks noGrp="1"/>
          </p:cNvSpPr>
          <p:nvPr>
            <p:ph idx="1"/>
          </p:nvPr>
        </p:nvSpPr>
        <p:spPr>
          <a:xfrm>
            <a:off x="4029075" y="591665"/>
            <a:ext cx="7513320" cy="5843588"/>
          </a:xfrm>
        </p:spPr>
        <p:txBody>
          <a:bodyPr>
            <a:normAutofit fontScale="70000" lnSpcReduction="20000"/>
          </a:bodyPr>
          <a:lstStyle/>
          <a:p>
            <a:r>
              <a:rPr lang="en-CA" dirty="0">
                <a:latin typeface="Calibri" panose="020F0502020204030204" pitchFamily="34" charset="0"/>
                <a:ea typeface="Calibri" panose="020F0502020204030204" pitchFamily="34" charset="0"/>
                <a:cs typeface="Calibri" panose="020F0502020204030204" pitchFamily="34" charset="0"/>
              </a:rPr>
              <a:t>Step 1: Create a GCcollab account </a:t>
            </a:r>
            <a:r>
              <a:rPr lang="en-CA"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GCcollab</a:t>
            </a:r>
            <a:r>
              <a:rPr lang="en-CA"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CA" dirty="0">
                <a:latin typeface="Calibri" panose="020F0502020204030204" pitchFamily="34" charset="0"/>
                <a:ea typeface="Calibri" panose="020F0502020204030204" pitchFamily="34" charset="0"/>
                <a:cs typeface="Calibri" panose="020F0502020204030204" pitchFamily="34" charset="0"/>
              </a:rPr>
              <a:t>If you have a non-federal government email address, there are 2 options:</a:t>
            </a:r>
          </a:p>
          <a:p>
            <a:pPr marL="914400" lvl="1" indent="-457200">
              <a:buFont typeface="+mj-lt"/>
              <a:buAutoNum type="arabicParenR"/>
            </a:pPr>
            <a:r>
              <a:rPr lang="en-CA" dirty="0">
                <a:latin typeface="Calibri" panose="020F0502020204030204" pitchFamily="34" charset="0"/>
                <a:ea typeface="Calibri" panose="020F0502020204030204" pitchFamily="34" charset="0"/>
                <a:cs typeface="Calibri" panose="020F0502020204030204" pitchFamily="34" charset="0"/>
              </a:rPr>
              <a:t>Submit a ticket to the GCcollab Help Desk requesting an account </a:t>
            </a:r>
            <a:r>
              <a:rPr lang="en-CA"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Submit a ticket : GCTools</a:t>
            </a:r>
            <a:endParaRPr lang="en-CA"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914400" lvl="1" indent="-457200">
              <a:buFont typeface="+mj-lt"/>
              <a:buAutoNum type="arabicParenR"/>
            </a:pPr>
            <a:r>
              <a:rPr lang="en-CA" dirty="0">
                <a:latin typeface="Calibri" panose="020F0502020204030204" pitchFamily="34" charset="0"/>
                <a:ea typeface="Calibri" panose="020F0502020204030204" pitchFamily="34" charset="0"/>
                <a:cs typeface="Calibri" panose="020F0502020204030204" pitchFamily="34" charset="0"/>
              </a:rPr>
              <a:t>Contact a GCcollab user for this person to invite you. e.g. Dianne Theriault (</a:t>
            </a:r>
            <a:r>
              <a:rPr lang="en-CA"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dianne.theriault@tpsgc-pwgsc.gc.ca</a:t>
            </a:r>
            <a:r>
              <a:rPr lang="en-CA" dirty="0">
                <a:latin typeface="Calibri" panose="020F0502020204030204" pitchFamily="34" charset="0"/>
                <a:ea typeface="Calibri" panose="020F0502020204030204" pitchFamily="34" charset="0"/>
                <a:cs typeface="Calibri" panose="020F0502020204030204" pitchFamily="34" charset="0"/>
              </a:rPr>
              <a:t>) </a:t>
            </a:r>
          </a:p>
          <a:p>
            <a:pPr marL="457200" lvl="1" indent="0">
              <a:buNone/>
            </a:pPr>
            <a:endParaRPr lang="en-CA" dirty="0">
              <a:latin typeface="Calibri" panose="020F0502020204030204" pitchFamily="34" charset="0"/>
              <a:ea typeface="Calibri" panose="020F0502020204030204" pitchFamily="34" charset="0"/>
              <a:cs typeface="Calibri" panose="020F0502020204030204" pitchFamily="34" charset="0"/>
            </a:endParaRPr>
          </a:p>
          <a:p>
            <a:r>
              <a:rPr lang="en-CA" dirty="0">
                <a:latin typeface="Calibri" panose="020F0502020204030204" pitchFamily="34" charset="0"/>
                <a:ea typeface="Calibri" panose="020F0502020204030204" pitchFamily="34" charset="0"/>
                <a:cs typeface="Calibri" panose="020F0502020204030204" pitchFamily="34" charset="0"/>
              </a:rPr>
              <a:t>Step 2: Request Membership to join this group: </a:t>
            </a:r>
            <a:r>
              <a:rPr lang="en-CA" b="1" dirty="0">
                <a:latin typeface="Calibri" panose="020F0502020204030204" pitchFamily="34" charset="0"/>
                <a:ea typeface="Calibri" panose="020F0502020204030204" pitchFamily="34" charset="0"/>
                <a:cs typeface="Calibri" panose="020F0502020204030204" pitchFamily="34" charset="0"/>
              </a:rPr>
              <a:t>Federal Contaminated Sites Demand Forecasts / Prévisions de la demande reliée aux sites contaminés fédéraux </a:t>
            </a:r>
            <a:r>
              <a:rPr lang="en-CA" dirty="0">
                <a:latin typeface="Calibri" panose="020F0502020204030204" pitchFamily="34" charset="0"/>
                <a:ea typeface="Calibri" panose="020F0502020204030204" pitchFamily="34" charset="0"/>
                <a:cs typeface="Calibri" panose="020F0502020204030204" pitchFamily="34" charset="0"/>
              </a:rPr>
              <a:t>using this link: </a:t>
            </a:r>
            <a:r>
              <a:rPr lang="fr-FR"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Federal Contaminated Sites Demand Forecasts / Prévisions de la demande reliée aux sites contaminés fédéraux : Gccollab</a:t>
            </a:r>
            <a:endParaRPr lang="fr-FR"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fr-FR"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en-CA" dirty="0">
                <a:latin typeface="Calibri" panose="020F0502020204030204" pitchFamily="34" charset="0"/>
                <a:ea typeface="Calibri" panose="020F0502020204030204" pitchFamily="34" charset="0"/>
                <a:cs typeface="Calibri" panose="020F0502020204030204" pitchFamily="34" charset="0"/>
              </a:rPr>
              <a:t>Step 3: When your membership request has been processed, you will be to access the files using this link:</a:t>
            </a:r>
            <a:r>
              <a:rPr lang="fr-FR"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Federal Contaminated Sites Demand Forecasts / Prévisions de la demande reliée aux sites contaminés fédéraux's files : GCcollab</a:t>
            </a:r>
            <a:endParaRPr lang="en-CA"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CA"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CA" sz="2600" dirty="0">
                <a:latin typeface="Calibri" panose="020F0502020204030204" pitchFamily="34" charset="0"/>
                <a:ea typeface="Calibri" panose="020F0502020204030204" pitchFamily="34" charset="0"/>
                <a:cs typeface="Calibri" panose="020F0502020204030204" pitchFamily="34" charset="0"/>
              </a:rPr>
              <a:t>If you have any questions/problems, please consult the FAQ GCcollab page: https://gccollab.ca/help/knowledgebase or contact Dianne Theriault (</a:t>
            </a:r>
            <a:r>
              <a:rPr lang="en-CA" sz="24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dianne.theriault@tpsgc-pwgsc.gc.ca</a:t>
            </a:r>
            <a:r>
              <a:rPr lang="en-CA" sz="2600" dirty="0">
                <a:latin typeface="Calibri" panose="020F0502020204030204" pitchFamily="34" charset="0"/>
                <a:ea typeface="Calibri" panose="020F0502020204030204" pitchFamily="34" charset="0"/>
                <a:cs typeface="Calibri" panose="020F0502020204030204" pitchFamily="34" charset="0"/>
              </a:rPr>
              <a:t>). </a:t>
            </a:r>
          </a:p>
          <a:p>
            <a:endParaRPr lang="en-CA" dirty="0">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90237353-AEF8-9648-74B5-80F218605493}"/>
              </a:ext>
            </a:extLst>
          </p:cNvPr>
          <p:cNvSpPr>
            <a:spLocks noGrp="1"/>
          </p:cNvSpPr>
          <p:nvPr>
            <p:ph idx="13"/>
          </p:nvPr>
        </p:nvSpPr>
        <p:spPr/>
        <p:txBody>
          <a:bodyPr anchor="ctr">
            <a:normAutofit/>
          </a:bodyPr>
          <a:lstStyle/>
          <a:p>
            <a:pPr algn="r"/>
            <a:r>
              <a:rPr lang="en-CA" sz="3200" b="1" dirty="0">
                <a:latin typeface="Calibri" panose="020F0502020204030204" pitchFamily="34" charset="0"/>
                <a:ea typeface="Calibri" panose="020F0502020204030204" pitchFamily="34" charset="0"/>
                <a:cs typeface="Calibri" panose="020F0502020204030204" pitchFamily="34" charset="0"/>
              </a:rPr>
              <a:t>Access to GCcollab</a:t>
            </a:r>
          </a:p>
        </p:txBody>
      </p:sp>
    </p:spTree>
    <p:extLst>
      <p:ext uri="{BB962C8B-B14F-4D97-AF65-F5344CB8AC3E}">
        <p14:creationId xmlns:p14="http://schemas.microsoft.com/office/powerpoint/2010/main" val="1645957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BF11360-73B3-52DE-79A0-FBB9E78D9B73}"/>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a:solidFill>
                  <a:srgbClr val="FFFFFF"/>
                </a:solidFill>
                <a:latin typeface="+mj-lt"/>
                <a:ea typeface="+mj-ea"/>
                <a:cs typeface="+mj-cs"/>
              </a:rPr>
              <a:t>Questions?</a:t>
            </a:r>
          </a:p>
        </p:txBody>
      </p:sp>
      <p:sp>
        <p:nvSpPr>
          <p:cNvPr id="24" name="Rectangle 23">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441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1F89-CDC6-AB11-EAA9-0FAAB474F793}"/>
              </a:ext>
            </a:extLst>
          </p:cNvPr>
          <p:cNvSpPr>
            <a:spLocks noGrp="1"/>
          </p:cNvSpPr>
          <p:nvPr>
            <p:ph type="title"/>
          </p:nvPr>
        </p:nvSpPr>
        <p:spPr/>
        <p:txBody>
          <a:bodyPr>
            <a:normAutofit/>
          </a:bodyPr>
          <a:lstStyle/>
          <a:p>
            <a:r>
              <a:rPr lang="en-CA" sz="3600">
                <a:latin typeface="Calibri" panose="020F0502020204030204" pitchFamily="34" charset="0"/>
                <a:ea typeface="Calibri" panose="020F0502020204030204" pitchFamily="34" charset="0"/>
                <a:cs typeface="Calibri" panose="020F0502020204030204" pitchFamily="34" charset="0"/>
              </a:rPr>
              <a:t>Contact Information</a:t>
            </a:r>
            <a:endParaRPr lang="en-CA" sz="3600" dirty="0">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F33FCAE2-8A46-B821-2054-6EA472601CDD}"/>
              </a:ext>
            </a:extLst>
          </p:cNvPr>
          <p:cNvSpPr txBox="1">
            <a:spLocks/>
          </p:cNvSpPr>
          <p:nvPr/>
        </p:nvSpPr>
        <p:spPr bwMode="auto">
          <a:xfrm>
            <a:off x="640080" y="1354757"/>
            <a:ext cx="5766399" cy="46280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yriad Pro" pitchFamily="34" charset="0"/>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yriad Pro"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yriad Pro"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yriad Pro"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a:latin typeface="Calibri" panose="020F0502020204030204" pitchFamily="34" charset="0"/>
                <a:ea typeface="Calibri" panose="020F0502020204030204" pitchFamily="34" charset="0"/>
                <a:cs typeface="Calibri" panose="020F0502020204030204" pitchFamily="34" charset="0"/>
              </a:rPr>
              <a:t>PSPC – National Capital Region </a:t>
            </a: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Darragh Kilroy</a:t>
            </a: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Manager, Contaminated Sites</a:t>
            </a: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Email: </a:t>
            </a:r>
            <a:r>
              <a:rPr lang="en-CA" sz="2000" u="sng">
                <a:solidFill>
                  <a:schemeClr val="accent1"/>
                </a:solidFill>
                <a:latin typeface="Calibri" panose="020F0502020204030204" pitchFamily="34" charset="0"/>
                <a:ea typeface="Calibri" panose="020F0502020204030204" pitchFamily="34" charset="0"/>
                <a:cs typeface="Calibri" panose="020F0502020204030204" pitchFamily="34" charset="0"/>
              </a:rPr>
              <a:t>Darragh.Kilroy</a:t>
            </a:r>
            <a:r>
              <a:rPr lang="en-CA" sz="2000">
                <a:solidFill>
                  <a:schemeClr val="accent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r>
              <a:rPr lang="en-CA" sz="20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tpsgc-pwgsc.gc.ca</a:t>
            </a:r>
            <a:endParaRPr lang="en-CA" sz="20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b="1" u="sng" dirty="0">
                <a:latin typeface="Calibri" panose="020F0502020204030204" pitchFamily="34" charset="0"/>
                <a:ea typeface="Calibri" panose="020F0502020204030204" pitchFamily="34" charset="0"/>
                <a:cs typeface="Calibri" panose="020F0502020204030204" pitchFamily="34" charset="0"/>
              </a:rPr>
              <a:t>ECCC – Ontario Region</a:t>
            </a: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Maria Petrou, FCSAP Regional Coordinator</a:t>
            </a: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Email: </a:t>
            </a:r>
            <a:r>
              <a:rPr lang="en-US" sz="20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maria.petrou@canada.ca</a:t>
            </a:r>
            <a:endParaRPr lang="en-US" sz="20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b="1" u="sng" dirty="0">
                <a:latin typeface="Calibri" panose="020F0502020204030204" pitchFamily="34" charset="0"/>
                <a:ea typeface="Calibri" panose="020F0502020204030204" pitchFamily="34" charset="0"/>
                <a:cs typeface="Calibri" panose="020F0502020204030204" pitchFamily="34" charset="0"/>
              </a:rPr>
              <a:t>Procurement Assistance Canada</a:t>
            </a:r>
            <a:r>
              <a:rPr lang="en-US" sz="2000" b="1" dirty="0">
                <a:latin typeface="Calibri" panose="020F0502020204030204" pitchFamily="34" charset="0"/>
                <a:ea typeface="Calibri" panose="020F0502020204030204" pitchFamily="34" charset="0"/>
                <a:cs typeface="Calibri" panose="020F0502020204030204" pitchFamily="34" charset="0"/>
              </a:rPr>
              <a:t>: </a:t>
            </a:r>
            <a:br>
              <a:rPr lang="en-CA" sz="2000" b="1" dirty="0">
                <a:latin typeface="Calibri" panose="020F0502020204030204" pitchFamily="34" charset="0"/>
                <a:ea typeface="Calibri" panose="020F0502020204030204" pitchFamily="34" charset="0"/>
                <a:cs typeface="Calibri" panose="020F0502020204030204" pitchFamily="34" charset="0"/>
              </a:rPr>
            </a:br>
            <a:r>
              <a:rPr lang="en-CA" sz="2000" dirty="0">
                <a:latin typeface="Calibri" panose="020F0502020204030204" pitchFamily="34" charset="0"/>
                <a:ea typeface="Calibri" panose="020F0502020204030204" pitchFamily="34" charset="0"/>
                <a:cs typeface="Calibri" panose="020F0502020204030204" pitchFamily="34" charset="0"/>
              </a:rPr>
              <a:t>Telephone: 1-800-668-5378</a:t>
            </a:r>
            <a:br>
              <a:rPr lang="en-CA" sz="2000" dirty="0">
                <a:latin typeface="Calibri" panose="020F0502020204030204" pitchFamily="34" charset="0"/>
                <a:ea typeface="Calibri" panose="020F0502020204030204" pitchFamily="34" charset="0"/>
                <a:cs typeface="Calibri" panose="020F0502020204030204" pitchFamily="34" charset="0"/>
              </a:rPr>
            </a:br>
            <a:r>
              <a:rPr lang="en-CA" sz="2000" dirty="0">
                <a:latin typeface="Calibri" panose="020F0502020204030204" pitchFamily="34" charset="0"/>
                <a:ea typeface="Calibri" panose="020F0502020204030204" pitchFamily="34" charset="0"/>
                <a:cs typeface="Calibri" panose="020F0502020204030204" pitchFamily="34" charset="0"/>
              </a:rPr>
              <a:t>Ontario: </a:t>
            </a:r>
            <a:r>
              <a:rPr lang="en-CA" sz="20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TPSGC.PASACOntario-APPACOntario.PWGSC@tpsgc-pwgsc.gc.ca</a:t>
            </a:r>
            <a:endParaRPr lang="en-CA" sz="2000" b="0"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endParaRPr lang="en-CA"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u="sng"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3FD451F-3930-5DEF-1AD5-8A3837F3108F}"/>
              </a:ext>
            </a:extLst>
          </p:cNvPr>
          <p:cNvSpPr txBox="1"/>
          <p:nvPr/>
        </p:nvSpPr>
        <p:spPr>
          <a:xfrm>
            <a:off x="6406479" y="1360446"/>
            <a:ext cx="5435774" cy="2554545"/>
          </a:xfrm>
          <a:prstGeom prst="rect">
            <a:avLst/>
          </a:prstGeom>
          <a:noFill/>
        </p:spPr>
        <p:txBody>
          <a:bodyPr wrap="square">
            <a:spAutoFit/>
          </a:bodyPr>
          <a:lstStyle/>
          <a:p>
            <a:r>
              <a:rPr lang="en-US" sz="2000" b="1" u="sng" dirty="0">
                <a:latin typeface="Calibri" panose="020F0502020204030204" pitchFamily="34" charset="0"/>
                <a:ea typeface="Calibri" panose="020F0502020204030204" pitchFamily="34" charset="0"/>
                <a:cs typeface="Calibri" panose="020F0502020204030204" pitchFamily="34" charset="0"/>
              </a:rPr>
              <a:t>Federal Contaminated Sites Website: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https://www.canada.ca/en/environment-climate-change/services/federal-contaminated-sites.html</a:t>
            </a:r>
            <a:r>
              <a:rPr lang="en-US" sz="20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en-US" sz="2000"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CA" sz="2000" b="1" u="sng" dirty="0">
                <a:latin typeface="Calibri" panose="020F0502020204030204" pitchFamily="34" charset="0"/>
                <a:ea typeface="Calibri" panose="020F0502020204030204" pitchFamily="34" charset="0"/>
                <a:cs typeface="Calibri" panose="020F0502020204030204" pitchFamily="34" charset="0"/>
              </a:rPr>
              <a:t>Innovative Solutions Canada</a:t>
            </a:r>
          </a:p>
          <a:p>
            <a:r>
              <a:rPr lang="en-CA" sz="20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Innovative Solutions Canada</a:t>
            </a:r>
            <a:endParaRPr lang="en-CA" sz="20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en-CA" sz="2000" dirty="0">
                <a:latin typeface="Calibri" panose="020F0502020204030204" pitchFamily="34" charset="0"/>
                <a:ea typeface="Calibri" panose="020F0502020204030204" pitchFamily="34" charset="0"/>
                <a:cs typeface="Calibri" panose="020F0502020204030204" pitchFamily="34" charset="0"/>
              </a:rPr>
              <a:t>Email: </a:t>
            </a:r>
            <a:r>
              <a:rPr lang="en-CA" sz="2000" b="0" i="0" u="sng" dirty="0">
                <a:solidFill>
                  <a:schemeClr val="accent1"/>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solutions@ised-isde.gc.ca</a:t>
            </a:r>
            <a:endParaRPr lang="en-CA" sz="20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209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F410CE-5F00-9602-1B12-DC9ECDA974FF}"/>
              </a:ext>
            </a:extLst>
          </p:cNvPr>
          <p:cNvSpPr>
            <a:spLocks noGrp="1"/>
          </p:cNvSpPr>
          <p:nvPr>
            <p:ph type="title"/>
          </p:nvPr>
        </p:nvSpPr>
        <p:spPr/>
        <p:txBody>
          <a:bodyPr>
            <a:normAutofit/>
          </a:bodyPr>
          <a:lstStyle/>
          <a:p>
            <a:r>
              <a:rPr lang="en-CA" sz="3600">
                <a:latin typeface="Calibri" panose="020F0502020204030204" pitchFamily="34" charset="0"/>
                <a:ea typeface="Calibri" panose="020F0502020204030204" pitchFamily="34" charset="0"/>
                <a:cs typeface="Calibri" panose="020F0502020204030204" pitchFamily="34" charset="0"/>
              </a:rPr>
              <a:t>Overview</a:t>
            </a:r>
            <a:endParaRPr lang="en-CA" sz="3600" dirty="0">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51803593-3F6D-040D-6CDF-7532F42B67A8}"/>
              </a:ext>
            </a:extLst>
          </p:cNvPr>
          <p:cNvSpPr>
            <a:spLocks noGrp="1"/>
          </p:cNvSpPr>
          <p:nvPr>
            <p:ph idx="1"/>
          </p:nvPr>
        </p:nvSpPr>
        <p:spPr>
          <a:xfrm>
            <a:off x="640080" y="1277779"/>
            <a:ext cx="9601200" cy="4302442"/>
          </a:xfrm>
        </p:spPr>
        <p:txBody>
          <a:bodyPr>
            <a:normAutofit/>
          </a:bodyPr>
          <a:lstStyle/>
          <a:p>
            <a:r>
              <a:rPr lang="en-CA" dirty="0">
                <a:latin typeface="Calibri" panose="020F0502020204030204" pitchFamily="34" charset="0"/>
                <a:ea typeface="Calibri" panose="020F0502020204030204" pitchFamily="34" charset="0"/>
                <a:cs typeface="Calibri" panose="020F0502020204030204" pitchFamily="34" charset="0"/>
              </a:rPr>
              <a:t>Federal Contaminated Sites Action Plan (FCSAP) </a:t>
            </a:r>
          </a:p>
          <a:p>
            <a:r>
              <a:rPr lang="en-CA" dirty="0">
                <a:latin typeface="Calibri" panose="020F0502020204030204" pitchFamily="34" charset="0"/>
                <a:ea typeface="Calibri" panose="020F0502020204030204" pitchFamily="34" charset="0"/>
                <a:cs typeface="Calibri" panose="020F0502020204030204" pitchFamily="34" charset="0"/>
              </a:rPr>
              <a:t>Procurement Approaches</a:t>
            </a:r>
          </a:p>
          <a:p>
            <a:r>
              <a:rPr lang="en-CA" dirty="0">
                <a:latin typeface="Calibri" panose="020F0502020204030204" pitchFamily="34" charset="0"/>
                <a:ea typeface="Calibri" panose="020F0502020204030204" pitchFamily="34" charset="0"/>
                <a:cs typeface="Calibri" panose="020F0502020204030204" pitchFamily="34" charset="0"/>
              </a:rPr>
              <a:t>Procurement Assistance Canada</a:t>
            </a:r>
          </a:p>
          <a:p>
            <a:r>
              <a:rPr lang="en-CA" dirty="0">
                <a:latin typeface="Calibri" panose="020F0502020204030204" pitchFamily="34" charset="0"/>
                <a:ea typeface="Calibri" panose="020F0502020204030204" pitchFamily="34" charset="0"/>
                <a:cs typeface="Calibri" panose="020F0502020204030204" pitchFamily="34" charset="0"/>
              </a:rPr>
              <a:t>Phase V 2026-31 Demand Forecast </a:t>
            </a:r>
          </a:p>
          <a:p>
            <a:r>
              <a:rPr lang="en-CA" dirty="0">
                <a:latin typeface="Calibri" panose="020F0502020204030204" pitchFamily="34" charset="0"/>
                <a:ea typeface="Calibri" panose="020F0502020204030204" pitchFamily="34" charset="0"/>
                <a:cs typeface="Calibri" panose="020F0502020204030204" pitchFamily="34" charset="0"/>
              </a:rPr>
              <a:t>Demand Forecast Tools, including Interactive Map</a:t>
            </a:r>
          </a:p>
          <a:p>
            <a:r>
              <a:rPr lang="en-CA" dirty="0">
                <a:latin typeface="Calibri" panose="020F0502020204030204" pitchFamily="34" charset="0"/>
                <a:ea typeface="Calibri" panose="020F0502020204030204" pitchFamily="34" charset="0"/>
                <a:cs typeface="Calibri" panose="020F0502020204030204" pitchFamily="34" charset="0"/>
              </a:rPr>
              <a:t>Access to GCcollab</a:t>
            </a:r>
          </a:p>
          <a:p>
            <a:r>
              <a:rPr lang="en-CA" dirty="0">
                <a:latin typeface="Calibri" panose="020F0502020204030204" pitchFamily="34" charset="0"/>
                <a:ea typeface="Calibri" panose="020F0502020204030204" pitchFamily="34" charset="0"/>
                <a:cs typeface="Calibri" panose="020F0502020204030204" pitchFamily="34" charset="0"/>
              </a:rPr>
              <a:t>Contact Information</a:t>
            </a:r>
          </a:p>
          <a:p>
            <a:endParaRPr lang="en-C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870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3009D-D077-058F-25A2-8ECB90EC1E00}"/>
              </a:ext>
            </a:extLst>
          </p:cNvPr>
          <p:cNvSpPr>
            <a:spLocks noGrp="1"/>
          </p:cNvSpPr>
          <p:nvPr>
            <p:ph type="title"/>
          </p:nvPr>
        </p:nvSpPr>
        <p:spPr/>
        <p:txBody>
          <a:bodyPr>
            <a:normAutofit/>
          </a:bodyPr>
          <a:lstStyle/>
          <a:p>
            <a:r>
              <a:rPr lang="en-CA" sz="3600" dirty="0">
                <a:latin typeface="Calibri" panose="020F0502020204030204" pitchFamily="34" charset="0"/>
                <a:ea typeface="Calibri" panose="020F0502020204030204" pitchFamily="34" charset="0"/>
                <a:cs typeface="Calibri" panose="020F0502020204030204" pitchFamily="34" charset="0"/>
              </a:rPr>
              <a:t>Federal Contaminated Sites Action Plan (FCSAP) </a:t>
            </a:r>
          </a:p>
        </p:txBody>
      </p:sp>
      <p:pic>
        <p:nvPicPr>
          <p:cNvPr id="2" name="Picture 1">
            <a:extLst>
              <a:ext uri="{FF2B5EF4-FFF2-40B4-BE49-F238E27FC236}">
                <a16:creationId xmlns:a16="http://schemas.microsoft.com/office/drawing/2014/main" id="{CF783C95-DBFC-E200-C543-5FA3BDF32DDB}"/>
              </a:ext>
            </a:extLst>
          </p:cNvPr>
          <p:cNvPicPr>
            <a:picLocks noChangeAspect="1"/>
          </p:cNvPicPr>
          <p:nvPr/>
        </p:nvPicPr>
        <p:blipFill>
          <a:blip r:embed="rId2"/>
          <a:stretch>
            <a:fillRect/>
          </a:stretch>
        </p:blipFill>
        <p:spPr>
          <a:xfrm>
            <a:off x="993262" y="1426049"/>
            <a:ext cx="8894835" cy="4791871"/>
          </a:xfrm>
          <a:prstGeom prst="rect">
            <a:avLst/>
          </a:prstGeom>
        </p:spPr>
      </p:pic>
    </p:spTree>
    <p:extLst>
      <p:ext uri="{BB962C8B-B14F-4D97-AF65-F5344CB8AC3E}">
        <p14:creationId xmlns:p14="http://schemas.microsoft.com/office/powerpoint/2010/main" val="3224636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CDA8-23DF-4F41-16F4-DB94E85FE609}"/>
              </a:ext>
            </a:extLst>
          </p:cNvPr>
          <p:cNvSpPr>
            <a:spLocks noGrp="1"/>
          </p:cNvSpPr>
          <p:nvPr>
            <p:ph type="title"/>
          </p:nvPr>
        </p:nvSpPr>
        <p:spPr/>
        <p:txBody>
          <a:bodyPr>
            <a:normAutofit/>
          </a:bodyPr>
          <a:lstStyle/>
          <a:p>
            <a:r>
              <a:rPr lang="en-CA" sz="3600" dirty="0">
                <a:latin typeface="Calibri" panose="020F0502020204030204" pitchFamily="34" charset="0"/>
                <a:ea typeface="Calibri" panose="020F0502020204030204" pitchFamily="34" charset="0"/>
                <a:cs typeface="Calibri" panose="020F0502020204030204" pitchFamily="34" charset="0"/>
              </a:rPr>
              <a:t>FCSAP Achievements after 19 Years (2005-2024)</a:t>
            </a:r>
            <a:br>
              <a:rPr lang="en-CA" sz="3600" dirty="0">
                <a:latin typeface="Calibri" panose="020F0502020204030204" pitchFamily="34" charset="0"/>
                <a:ea typeface="Calibri" panose="020F0502020204030204" pitchFamily="34" charset="0"/>
                <a:cs typeface="Calibri" panose="020F0502020204030204" pitchFamily="34" charset="0"/>
              </a:rPr>
            </a:br>
            <a:endParaRPr lang="en-CA" sz="36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Content Placeholder 4">
            <a:extLst>
              <a:ext uri="{FF2B5EF4-FFF2-40B4-BE49-F238E27FC236}">
                <a16:creationId xmlns:a16="http://schemas.microsoft.com/office/drawing/2014/main" id="{151FDAB4-2179-1243-748E-C0C164F91D51}"/>
              </a:ext>
            </a:extLst>
          </p:cNvPr>
          <p:cNvGraphicFramePr>
            <a:graphicFrameLocks noGrp="1"/>
          </p:cNvGraphicFramePr>
          <p:nvPr>
            <p:ph idx="1"/>
          </p:nvPr>
        </p:nvGraphicFramePr>
        <p:xfrm>
          <a:off x="1294620" y="1684041"/>
          <a:ext cx="8280919" cy="413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0760CA01-4E3D-952E-6B24-DAA73DEF36B8}"/>
              </a:ext>
            </a:extLst>
          </p:cNvPr>
          <p:cNvSpPr txBox="1"/>
          <p:nvPr/>
        </p:nvSpPr>
        <p:spPr>
          <a:xfrm>
            <a:off x="7132334" y="5821365"/>
            <a:ext cx="2452916" cy="246221"/>
          </a:xfrm>
          <a:prstGeom prst="rect">
            <a:avLst/>
          </a:prstGeom>
          <a:noFill/>
        </p:spPr>
        <p:txBody>
          <a:bodyPr wrap="none" rtlCol="0">
            <a:spAutoFit/>
          </a:bodyPr>
          <a:lstStyle/>
          <a:p>
            <a:r>
              <a:rPr lang="en-CA" sz="1000" dirty="0"/>
              <a:t>Source: FCSAP Secretariat (June 2025)</a:t>
            </a:r>
          </a:p>
        </p:txBody>
      </p:sp>
    </p:spTree>
    <p:extLst>
      <p:ext uri="{BB962C8B-B14F-4D97-AF65-F5344CB8AC3E}">
        <p14:creationId xmlns:p14="http://schemas.microsoft.com/office/powerpoint/2010/main" val="2245137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292FED-106E-1CAA-632F-529EE9DC011F}"/>
              </a:ext>
            </a:extLst>
          </p:cNvPr>
          <p:cNvSpPr>
            <a:spLocks noGrp="1"/>
          </p:cNvSpPr>
          <p:nvPr>
            <p:ph idx="13"/>
          </p:nvPr>
        </p:nvSpPr>
        <p:spPr>
          <a:xfrm>
            <a:off x="500027" y="2792114"/>
            <a:ext cx="2472846" cy="3164132"/>
          </a:xfrm>
        </p:spPr>
        <p:txBody>
          <a:bodyPr>
            <a:normAutofit/>
          </a:bodyPr>
          <a:lstStyle/>
          <a:p>
            <a:pPr algn="r"/>
            <a:r>
              <a:rPr lang="en-CA" sz="3200" b="1" dirty="0">
                <a:latin typeface="Calibri" panose="020F0502020204030204" pitchFamily="34" charset="0"/>
                <a:ea typeface="Calibri" panose="020F0502020204030204" pitchFamily="34" charset="0"/>
                <a:cs typeface="Calibri" panose="020F0502020204030204" pitchFamily="34" charset="0"/>
              </a:rPr>
              <a:t>FCSAP Renewal</a:t>
            </a:r>
          </a:p>
        </p:txBody>
      </p:sp>
      <p:sp>
        <p:nvSpPr>
          <p:cNvPr id="6" name="Content Placeholder 2">
            <a:extLst>
              <a:ext uri="{FF2B5EF4-FFF2-40B4-BE49-F238E27FC236}">
                <a16:creationId xmlns:a16="http://schemas.microsoft.com/office/drawing/2014/main" id="{8FFCCCD8-6296-041E-839F-0256C51966A7}"/>
              </a:ext>
            </a:extLst>
          </p:cNvPr>
          <p:cNvSpPr>
            <a:spLocks noGrp="1"/>
          </p:cNvSpPr>
          <p:nvPr>
            <p:ph idx="1"/>
          </p:nvPr>
        </p:nvSpPr>
        <p:spPr>
          <a:xfrm>
            <a:off x="3591754" y="595870"/>
            <a:ext cx="8371646" cy="4392488"/>
          </a:xfrm>
        </p:spPr>
        <p:txBody>
          <a:bodyPr>
            <a:normAutofit/>
          </a:bodyPr>
          <a:lstStyle/>
          <a:p>
            <a:r>
              <a:rPr lang="en-US" sz="2400" kern="0" dirty="0">
                <a:latin typeface="Calibri" panose="020F0502020204030204" pitchFamily="34" charset="0"/>
                <a:ea typeface="Calibri" panose="020F0502020204030204" pitchFamily="34" charset="0"/>
                <a:cs typeface="Calibri" panose="020F0502020204030204" pitchFamily="34" charset="0"/>
              </a:rPr>
              <a:t>Program renewed until FY 2034-35, with funding renewed in 5 year increments. </a:t>
            </a:r>
          </a:p>
          <a:p>
            <a:r>
              <a:rPr lang="en-US" sz="2400" kern="0" dirty="0">
                <a:latin typeface="Calibri" panose="020F0502020204030204" pitchFamily="34" charset="0"/>
                <a:ea typeface="Calibri" panose="020F0502020204030204" pitchFamily="34" charset="0"/>
                <a:cs typeface="Calibri" panose="020F0502020204030204" pitchFamily="34" charset="0"/>
              </a:rPr>
              <a:t>Phase V (2025-2030) to begin April 1st, 2025</a:t>
            </a:r>
          </a:p>
          <a:p>
            <a:pPr lvl="1"/>
            <a:r>
              <a:rPr lang="en-US" sz="1600" kern="0" dirty="0">
                <a:latin typeface="Calibri" panose="020F0502020204030204" pitchFamily="34" charset="0"/>
                <a:ea typeface="Calibri" panose="020F0502020204030204" pitchFamily="34" charset="0"/>
                <a:cs typeface="Calibri" panose="020F0502020204030204" pitchFamily="34" charset="0"/>
              </a:rPr>
              <a:t>$31 million in assessment funding</a:t>
            </a:r>
          </a:p>
          <a:p>
            <a:pPr lvl="1"/>
            <a:r>
              <a:rPr lang="en-US" sz="1600" kern="0" dirty="0">
                <a:latin typeface="Calibri" panose="020F0502020204030204" pitchFamily="34" charset="0"/>
                <a:ea typeface="Calibri" panose="020F0502020204030204" pitchFamily="34" charset="0"/>
                <a:cs typeface="Calibri" panose="020F0502020204030204" pitchFamily="34" charset="0"/>
              </a:rPr>
              <a:t>$1.6 billion in remediation funding</a:t>
            </a:r>
          </a:p>
          <a:p>
            <a:r>
              <a:rPr lang="en-CA" sz="2400" kern="0" dirty="0">
                <a:latin typeface="Calibri" panose="020F0502020204030204" pitchFamily="34" charset="0"/>
                <a:ea typeface="Calibri" panose="020F0502020204030204" pitchFamily="34" charset="0"/>
                <a:cs typeface="Calibri" panose="020F0502020204030204" pitchFamily="34" charset="0"/>
              </a:rPr>
              <a:t>14 custodians</a:t>
            </a:r>
          </a:p>
          <a:p>
            <a:r>
              <a:rPr lang="en-CA" sz="2400" kern="0" dirty="0">
                <a:latin typeface="Calibri" panose="020F0502020204030204" pitchFamily="34" charset="0"/>
                <a:ea typeface="Calibri" panose="020F0502020204030204" pitchFamily="34" charset="0"/>
                <a:cs typeface="Calibri" panose="020F0502020204030204" pitchFamily="34" charset="0"/>
              </a:rPr>
              <a:t>4 Expert Support Departments: DFO, HC, ECCC and PSPC</a:t>
            </a:r>
          </a:p>
          <a:p>
            <a:r>
              <a:rPr lang="en-CA" sz="2400" kern="0" dirty="0">
                <a:latin typeface="Calibri" panose="020F0502020204030204" pitchFamily="34" charset="0"/>
                <a:ea typeface="Calibri" panose="020F0502020204030204" pitchFamily="34" charset="0"/>
                <a:cs typeface="Calibri" panose="020F0502020204030204" pitchFamily="34" charset="0"/>
              </a:rPr>
              <a:t>Secretariat: ECCC and TBS</a:t>
            </a:r>
          </a:p>
          <a:p>
            <a:r>
              <a:rPr lang="en-CA" sz="2400" kern="0" dirty="0">
                <a:latin typeface="Calibri" panose="020F0502020204030204" pitchFamily="34" charset="0"/>
                <a:ea typeface="Calibri" panose="020F0502020204030204" pitchFamily="34" charset="0"/>
                <a:cs typeface="Calibri" panose="020F0502020204030204" pitchFamily="34" charset="0"/>
              </a:rPr>
              <a:t>Six (6) Regional Integrated Planning Boards</a:t>
            </a:r>
          </a:p>
          <a:p>
            <a:endParaRPr lang="en-US" sz="2000" kern="0" dirty="0"/>
          </a:p>
        </p:txBody>
      </p:sp>
      <p:pic>
        <p:nvPicPr>
          <p:cNvPr id="14" name="Picture 13">
            <a:extLst>
              <a:ext uri="{FF2B5EF4-FFF2-40B4-BE49-F238E27FC236}">
                <a16:creationId xmlns:a16="http://schemas.microsoft.com/office/drawing/2014/main" id="{51FE013F-7651-E184-F277-527BC2E2D439}"/>
              </a:ext>
            </a:extLst>
          </p:cNvPr>
          <p:cNvPicPr>
            <a:picLocks noChangeAspect="1"/>
          </p:cNvPicPr>
          <p:nvPr/>
        </p:nvPicPr>
        <p:blipFill>
          <a:blip r:embed="rId3"/>
          <a:stretch>
            <a:fillRect/>
          </a:stretch>
        </p:blipFill>
        <p:spPr>
          <a:xfrm>
            <a:off x="5182995" y="4135581"/>
            <a:ext cx="4925101" cy="2523331"/>
          </a:xfrm>
          <a:prstGeom prst="rect">
            <a:avLst/>
          </a:prstGeom>
        </p:spPr>
      </p:pic>
      <p:sp>
        <p:nvSpPr>
          <p:cNvPr id="16" name="TextBox 15">
            <a:extLst>
              <a:ext uri="{FF2B5EF4-FFF2-40B4-BE49-F238E27FC236}">
                <a16:creationId xmlns:a16="http://schemas.microsoft.com/office/drawing/2014/main" id="{D6E98909-A72F-8452-F19B-F20DDA691A6A}"/>
              </a:ext>
            </a:extLst>
          </p:cNvPr>
          <p:cNvSpPr txBox="1"/>
          <p:nvPr/>
        </p:nvSpPr>
        <p:spPr>
          <a:xfrm>
            <a:off x="7515225" y="6489948"/>
            <a:ext cx="2466975" cy="246221"/>
          </a:xfrm>
          <a:prstGeom prst="rect">
            <a:avLst/>
          </a:prstGeom>
          <a:noFill/>
        </p:spPr>
        <p:txBody>
          <a:bodyPr wrap="square">
            <a:spAutoFit/>
          </a:bodyPr>
          <a:lstStyle/>
          <a:p>
            <a:r>
              <a:rPr lang="en-CA" sz="1000" dirty="0"/>
              <a:t>Source: FCSAP Secretariat 2025</a:t>
            </a:r>
          </a:p>
        </p:txBody>
      </p:sp>
    </p:spTree>
    <p:extLst>
      <p:ext uri="{BB962C8B-B14F-4D97-AF65-F5344CB8AC3E}">
        <p14:creationId xmlns:p14="http://schemas.microsoft.com/office/powerpoint/2010/main" val="1119273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CFF79D-BC10-2D69-2487-CD8A4913B15E}"/>
              </a:ext>
            </a:extLst>
          </p:cNvPr>
          <p:cNvSpPr>
            <a:spLocks noGrp="1"/>
          </p:cNvSpPr>
          <p:nvPr>
            <p:ph type="title"/>
          </p:nvPr>
        </p:nvSpPr>
        <p:spPr>
          <a:xfrm>
            <a:off x="804672" y="-115209"/>
            <a:ext cx="5834253" cy="1454051"/>
          </a:xfrm>
        </p:spPr>
        <p:txBody>
          <a:bodyPr vert="horz" lIns="91440" tIns="45720" rIns="91440" bIns="45720" rtlCol="0" anchor="ctr">
            <a:normAutofit/>
          </a:bodyPr>
          <a:lstStyle/>
          <a:p>
            <a:r>
              <a:rPr lang="en-US" sz="3200" kern="1200" dirty="0">
                <a:solidFill>
                  <a:schemeClr val="tx2"/>
                </a:solidFill>
                <a:latin typeface="Calibri" panose="020F0502020204030204" pitchFamily="34" charset="0"/>
                <a:ea typeface="Calibri" panose="020F0502020204030204" pitchFamily="34" charset="0"/>
                <a:cs typeface="Calibri" panose="020F0502020204030204" pitchFamily="34" charset="0"/>
              </a:rPr>
              <a:t>Procurement Approaches</a:t>
            </a:r>
          </a:p>
        </p:txBody>
      </p:sp>
      <p:sp>
        <p:nvSpPr>
          <p:cNvPr id="8" name="Content Placeholder 7">
            <a:extLst>
              <a:ext uri="{FF2B5EF4-FFF2-40B4-BE49-F238E27FC236}">
                <a16:creationId xmlns:a16="http://schemas.microsoft.com/office/drawing/2014/main" id="{899AFAA8-E419-8036-F7CB-6D6D53BD25F3}"/>
              </a:ext>
            </a:extLst>
          </p:cNvPr>
          <p:cNvSpPr>
            <a:spLocks noGrp="1"/>
          </p:cNvSpPr>
          <p:nvPr>
            <p:ph idx="1"/>
          </p:nvPr>
        </p:nvSpPr>
        <p:spPr>
          <a:xfrm>
            <a:off x="804367" y="1141207"/>
            <a:ext cx="5737110" cy="4964317"/>
          </a:xfrm>
        </p:spPr>
        <p:txBody>
          <a:bodyPr vert="horz" lIns="91440" tIns="45720" rIns="91440" bIns="45720" rtlCol="0" anchor="t">
            <a:normAutofit lnSpcReduction="10000"/>
          </a:bodyPr>
          <a:lstStyle/>
          <a:p>
            <a:r>
              <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Generally lower dollar value sites are procured by Standard Procurement Tools (e.g. Standing Offer Agreements, Task Authorizations, Supply Arrangements), which are advertised on </a:t>
            </a:r>
            <a:r>
              <a:rPr lang="en-US" sz="2000" dirty="0" err="1">
                <a:solidFill>
                  <a:schemeClr val="accent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CanadaBuys</a:t>
            </a:r>
            <a:r>
              <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 the Government of Canada’s official tendering service, as well as </a:t>
            </a:r>
            <a:r>
              <a:rPr lang="en-US" sz="20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MERX</a:t>
            </a:r>
            <a:r>
              <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a:t>
            </a:r>
          </a:p>
          <a:p>
            <a:endPar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Generally higher dollar value and more complex sites are procured through the tendering process and are also advertised on </a:t>
            </a:r>
            <a:r>
              <a:rPr lang="en-US" sz="2000" dirty="0" err="1">
                <a:solidFill>
                  <a:schemeClr val="tx2"/>
                </a:solidFill>
                <a:latin typeface="Calibri" panose="020F0502020204030204" pitchFamily="34" charset="0"/>
                <a:ea typeface="Calibri" panose="020F0502020204030204" pitchFamily="34" charset="0"/>
                <a:cs typeface="Calibri" panose="020F0502020204030204" pitchFamily="34" charset="0"/>
              </a:rPr>
              <a:t>CanadaBuys</a:t>
            </a:r>
            <a:r>
              <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 and MERX.</a:t>
            </a:r>
          </a:p>
          <a:p>
            <a:endPar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Individual First Nations and Tribal Councils put out requests for bidders for assessment and remediation work on their lands, using funds provided by Indigenous Services Canada (ISC) through grant and contribution agreements.</a:t>
            </a:r>
          </a:p>
          <a:p>
            <a:endPar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4A89E53-9E8A-007C-7259-95F843E235FF}"/>
              </a:ext>
            </a:extLst>
          </p:cNvPr>
          <p:cNvPicPr>
            <a:picLocks noChangeAspect="1"/>
          </p:cNvPicPr>
          <p:nvPr/>
        </p:nvPicPr>
        <p:blipFill>
          <a:blip r:embed="rId5"/>
          <a:stretch>
            <a:fillRect/>
          </a:stretch>
        </p:blipFill>
        <p:spPr>
          <a:xfrm>
            <a:off x="6541477" y="2407639"/>
            <a:ext cx="5225420" cy="1763579"/>
          </a:xfrm>
          <a:prstGeom prst="rect">
            <a:avLst/>
          </a:prstGeom>
        </p:spPr>
      </p:pic>
    </p:spTree>
    <p:extLst>
      <p:ext uri="{BB962C8B-B14F-4D97-AF65-F5344CB8AC3E}">
        <p14:creationId xmlns:p14="http://schemas.microsoft.com/office/powerpoint/2010/main" val="104973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5732DE-B7E1-56B3-EC3A-9D3956F8DFBB}"/>
              </a:ext>
            </a:extLst>
          </p:cNvPr>
          <p:cNvSpPr>
            <a:spLocks noGrp="1"/>
          </p:cNvSpPr>
          <p:nvPr>
            <p:ph type="title"/>
          </p:nvPr>
        </p:nvSpPr>
        <p:spPr/>
        <p:txBody>
          <a:bodyPr>
            <a:normAutofit/>
          </a:bodyPr>
          <a:lstStyle/>
          <a:p>
            <a:r>
              <a:rPr lang="en-CA" sz="3200" dirty="0">
                <a:latin typeface="Calibri" panose="020F0502020204030204" pitchFamily="34" charset="0"/>
                <a:ea typeface="Calibri" panose="020F0502020204030204" pitchFamily="34" charset="0"/>
                <a:cs typeface="Calibri" panose="020F0502020204030204" pitchFamily="34" charset="0"/>
              </a:rPr>
              <a:t>Procurement Assistance Canada</a:t>
            </a:r>
          </a:p>
        </p:txBody>
      </p:sp>
      <p:sp>
        <p:nvSpPr>
          <p:cNvPr id="5" name="Content Placeholder 4">
            <a:extLst>
              <a:ext uri="{FF2B5EF4-FFF2-40B4-BE49-F238E27FC236}">
                <a16:creationId xmlns:a16="http://schemas.microsoft.com/office/drawing/2014/main" id="{A28BABC1-7B29-D6FF-3786-69C04F959B7B}"/>
              </a:ext>
            </a:extLst>
          </p:cNvPr>
          <p:cNvSpPr>
            <a:spLocks noGrp="1"/>
          </p:cNvSpPr>
          <p:nvPr>
            <p:ph idx="1"/>
          </p:nvPr>
        </p:nvSpPr>
        <p:spPr>
          <a:xfrm>
            <a:off x="4021455" y="1629194"/>
            <a:ext cx="7722870" cy="4302442"/>
          </a:xfrm>
        </p:spPr>
        <p:txBody>
          <a:bodyPr>
            <a:norm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Procurement Assistance Canada (PAC) supports small and medium enterprises (SME) through the federal procurement process</a:t>
            </a:r>
          </a:p>
          <a:p>
            <a:endParaRPr lang="en-CA" sz="2400" dirty="0">
              <a:latin typeface="Calibri" panose="020F0502020204030204" pitchFamily="34" charset="0"/>
              <a:ea typeface="Calibri" panose="020F0502020204030204" pitchFamily="34" charset="0"/>
              <a:cs typeface="Calibri" panose="020F0502020204030204" pitchFamily="34" charset="0"/>
            </a:endParaRPr>
          </a:p>
          <a:p>
            <a:r>
              <a:rPr lang="en-CA" sz="2400" dirty="0">
                <a:latin typeface="Calibri" panose="020F0502020204030204" pitchFamily="34" charset="0"/>
                <a:ea typeface="Calibri" panose="020F0502020204030204" pitchFamily="34" charset="0"/>
                <a:cs typeface="Calibri" panose="020F0502020204030204" pitchFamily="34" charset="0"/>
              </a:rPr>
              <a:t>Engages, assists and informs SMEs on how to sell goods and services to the Government of Canada</a:t>
            </a:r>
          </a:p>
          <a:p>
            <a:endParaRPr lang="en-CA" sz="2400" dirty="0">
              <a:latin typeface="Calibri" panose="020F0502020204030204" pitchFamily="34" charset="0"/>
              <a:ea typeface="Calibri" panose="020F0502020204030204" pitchFamily="34" charset="0"/>
              <a:cs typeface="Calibri" panose="020F0502020204030204" pitchFamily="34" charset="0"/>
            </a:endParaRPr>
          </a:p>
          <a:p>
            <a:r>
              <a:rPr lang="en-CA" sz="2400" dirty="0">
                <a:latin typeface="Calibri" panose="020F0502020204030204" pitchFamily="34" charset="0"/>
                <a:ea typeface="Calibri" panose="020F0502020204030204" pitchFamily="34" charset="0"/>
                <a:cs typeface="Calibri" panose="020F0502020204030204" pitchFamily="34" charset="0"/>
              </a:rPr>
              <a:t>Works to reduce barriers to ensure fairness in the process</a:t>
            </a:r>
          </a:p>
          <a:p>
            <a:endParaRPr lang="en-CA" sz="2400" dirty="0">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8" descr="A circle with four even quadrants. Each quadrant has a word in the middle; Engage, Assist, Inform, Reduce Barriers">
            <a:extLst>
              <a:ext uri="{FF2B5EF4-FFF2-40B4-BE49-F238E27FC236}">
                <a16:creationId xmlns:a16="http://schemas.microsoft.com/office/drawing/2014/main" id="{45012B2F-D7E5-6611-5997-F20D121A0690}"/>
              </a:ext>
            </a:extLst>
          </p:cNvPr>
          <p:cNvGrpSpPr>
            <a:grpSpLocks/>
          </p:cNvGrpSpPr>
          <p:nvPr/>
        </p:nvGrpSpPr>
        <p:grpSpPr bwMode="auto">
          <a:xfrm>
            <a:off x="359277" y="1771649"/>
            <a:ext cx="2774216" cy="2888457"/>
            <a:chOff x="7658990" y="1430837"/>
            <a:chExt cx="3802963" cy="3788008"/>
          </a:xfrm>
        </p:grpSpPr>
        <p:sp>
          <p:nvSpPr>
            <p:cNvPr id="8" name="Freeform 9">
              <a:extLst>
                <a:ext uri="{FF2B5EF4-FFF2-40B4-BE49-F238E27FC236}">
                  <a16:creationId xmlns:a16="http://schemas.microsoft.com/office/drawing/2014/main" id="{C2B395FB-4155-CDA0-820E-631E76C33F89}"/>
                </a:ext>
              </a:extLst>
            </p:cNvPr>
            <p:cNvSpPr/>
            <p:nvPr/>
          </p:nvSpPr>
          <p:spPr>
            <a:xfrm>
              <a:off x="7658990" y="1430837"/>
              <a:ext cx="3788251" cy="3788008"/>
            </a:xfrm>
            <a:custGeom>
              <a:avLst/>
              <a:gdLst>
                <a:gd name="connsiteX0" fmla="*/ 1894003 w 3788007"/>
                <a:gd name="connsiteY0" fmla="*/ 0 h 3788007"/>
                <a:gd name="connsiteX1" fmla="*/ 3788007 w 3788007"/>
                <a:gd name="connsiteY1" fmla="*/ 1894004 h 3788007"/>
                <a:gd name="connsiteX2" fmla="*/ 1894004 w 3788007"/>
                <a:gd name="connsiteY2" fmla="*/ 1894004 h 3788007"/>
                <a:gd name="connsiteX3" fmla="*/ 1894003 w 3788007"/>
                <a:gd name="connsiteY3" fmla="*/ 0 h 3788007"/>
              </a:gdLst>
              <a:ahLst/>
              <a:cxnLst>
                <a:cxn ang="0">
                  <a:pos x="connsiteX0" y="connsiteY0"/>
                </a:cxn>
                <a:cxn ang="0">
                  <a:pos x="connsiteX1" y="connsiteY1"/>
                </a:cxn>
                <a:cxn ang="0">
                  <a:pos x="connsiteX2" y="connsiteY2"/>
                </a:cxn>
                <a:cxn ang="0">
                  <a:pos x="connsiteX3" y="connsiteY3"/>
                </a:cxn>
              </a:cxnLst>
              <a:rect l="l" t="t" r="r" b="b"/>
              <a:pathLst>
                <a:path w="3788007" h="3788007">
                  <a:moveTo>
                    <a:pt x="1894003" y="0"/>
                  </a:moveTo>
                  <a:cubicBezTo>
                    <a:pt x="2940033" y="0"/>
                    <a:pt x="3788007" y="847974"/>
                    <a:pt x="3788007" y="1894004"/>
                  </a:cubicBezTo>
                  <a:lnTo>
                    <a:pt x="1894004" y="1894004"/>
                  </a:lnTo>
                  <a:cubicBezTo>
                    <a:pt x="1894004" y="1262669"/>
                    <a:pt x="1894003" y="631335"/>
                    <a:pt x="1894003" y="0"/>
                  </a:cubicBezTo>
                  <a:close/>
                </a:path>
              </a:pathLst>
            </a:custGeom>
            <a:solidFill>
              <a:srgbClr val="CCDA6F"/>
            </a:solidFill>
            <a:ln w="25400" cap="flat" cmpd="sng" algn="ctr">
              <a:noFill/>
              <a:prstDash val="solid"/>
            </a:ln>
            <a:effectLst/>
          </p:spPr>
          <p:txBody>
            <a:bodyPr lIns="1480594" tIns="553209" rIns="367190" bIns="1497504" spcCol="1270" anchor="ctr"/>
            <a:lstStyle/>
            <a:p>
              <a:pPr algn="ctr" defTabSz="966788">
                <a:lnSpc>
                  <a:spcPct val="90000"/>
                </a:lnSpc>
                <a:spcAft>
                  <a:spcPct val="35000"/>
                </a:spcAft>
                <a:defRPr/>
              </a:pPr>
              <a:r>
                <a:rPr lang="en-US" sz="1350" b="1" kern="0" dirty="0">
                  <a:solidFill>
                    <a:srgbClr val="080808"/>
                  </a:solidFill>
                  <a:latin typeface="Myriad Pro"/>
                  <a:cs typeface="Arial" panose="020B0604020202020204" pitchFamily="34" charset="0"/>
                </a:rPr>
                <a:t>Assist</a:t>
              </a:r>
              <a:endParaRPr lang="en-CA" sz="1500" b="1" kern="0" dirty="0">
                <a:solidFill>
                  <a:srgbClr val="080808"/>
                </a:solidFill>
                <a:latin typeface="Myriad Pro"/>
                <a:cs typeface="Arial" panose="020B0604020202020204" pitchFamily="34" charset="0"/>
              </a:endParaRPr>
            </a:p>
          </p:txBody>
        </p:sp>
        <p:sp>
          <p:nvSpPr>
            <p:cNvPr id="9" name="Freeform 10">
              <a:extLst>
                <a:ext uri="{FF2B5EF4-FFF2-40B4-BE49-F238E27FC236}">
                  <a16:creationId xmlns:a16="http://schemas.microsoft.com/office/drawing/2014/main" id="{54DC8628-F85E-23DD-72E1-C5B8BADD90AD}"/>
                </a:ext>
              </a:extLst>
            </p:cNvPr>
            <p:cNvSpPr/>
            <p:nvPr/>
          </p:nvSpPr>
          <p:spPr>
            <a:xfrm>
              <a:off x="7666347" y="1430837"/>
              <a:ext cx="3788250" cy="3788008"/>
            </a:xfrm>
            <a:custGeom>
              <a:avLst/>
              <a:gdLst>
                <a:gd name="connsiteX0" fmla="*/ 3788007 w 3788007"/>
                <a:gd name="connsiteY0" fmla="*/ 1894004 h 3788007"/>
                <a:gd name="connsiteX1" fmla="*/ 1894003 w 3788007"/>
                <a:gd name="connsiteY1" fmla="*/ 3788008 h 3788007"/>
                <a:gd name="connsiteX2" fmla="*/ 1894004 w 3788007"/>
                <a:gd name="connsiteY2" fmla="*/ 1894004 h 3788007"/>
                <a:gd name="connsiteX3" fmla="*/ 3788007 w 3788007"/>
                <a:gd name="connsiteY3" fmla="*/ 1894004 h 3788007"/>
              </a:gdLst>
              <a:ahLst/>
              <a:cxnLst>
                <a:cxn ang="0">
                  <a:pos x="connsiteX0" y="connsiteY0"/>
                </a:cxn>
                <a:cxn ang="0">
                  <a:pos x="connsiteX1" y="connsiteY1"/>
                </a:cxn>
                <a:cxn ang="0">
                  <a:pos x="connsiteX2" y="connsiteY2"/>
                </a:cxn>
                <a:cxn ang="0">
                  <a:pos x="connsiteX3" y="connsiteY3"/>
                </a:cxn>
              </a:cxnLst>
              <a:rect l="l" t="t" r="r" b="b"/>
              <a:pathLst>
                <a:path w="3788007" h="3788007">
                  <a:moveTo>
                    <a:pt x="3788007" y="1894004"/>
                  </a:moveTo>
                  <a:cubicBezTo>
                    <a:pt x="3788007" y="2940034"/>
                    <a:pt x="2940033" y="3788008"/>
                    <a:pt x="1894003" y="3788008"/>
                  </a:cubicBezTo>
                  <a:cubicBezTo>
                    <a:pt x="1894003" y="3156673"/>
                    <a:pt x="1894004" y="2525339"/>
                    <a:pt x="1894004" y="1894004"/>
                  </a:cubicBezTo>
                  <a:lnTo>
                    <a:pt x="3788007" y="1894004"/>
                  </a:lnTo>
                  <a:close/>
                </a:path>
              </a:pathLst>
            </a:custGeom>
            <a:solidFill>
              <a:srgbClr val="88301F"/>
            </a:solidFill>
            <a:ln w="25400" cap="flat" cmpd="sng" algn="ctr">
              <a:noFill/>
              <a:prstDash val="solid"/>
            </a:ln>
            <a:effectLst/>
          </p:spPr>
          <p:txBody>
            <a:bodyPr lIns="1494095" tIns="1494095" rIns="344164" bIns="547093" spcCol="1270" anchor="ctr"/>
            <a:lstStyle/>
            <a:p>
              <a:pPr algn="ctr" defTabSz="800100">
                <a:lnSpc>
                  <a:spcPct val="90000"/>
                </a:lnSpc>
                <a:spcAft>
                  <a:spcPct val="35000"/>
                </a:spcAft>
                <a:defRPr/>
              </a:pPr>
              <a:r>
                <a:rPr lang="en-US" sz="1500" b="1" kern="0" dirty="0">
                  <a:solidFill>
                    <a:srgbClr val="FFFFFF"/>
                  </a:solidFill>
                  <a:latin typeface="Myriad Pro"/>
                  <a:cs typeface="Arial" panose="020B0604020202020204" pitchFamily="34" charset="0"/>
                </a:rPr>
                <a:t>Inform</a:t>
              </a:r>
              <a:endParaRPr lang="en-CA" sz="1500" b="1" kern="0" dirty="0">
                <a:solidFill>
                  <a:srgbClr val="FFFFFF"/>
                </a:solidFill>
                <a:latin typeface="Myriad Pro"/>
                <a:cs typeface="Arial" panose="020B0604020202020204" pitchFamily="34" charset="0"/>
              </a:endParaRPr>
            </a:p>
          </p:txBody>
        </p:sp>
        <p:sp>
          <p:nvSpPr>
            <p:cNvPr id="10" name="Freeform 11">
              <a:extLst>
                <a:ext uri="{FF2B5EF4-FFF2-40B4-BE49-F238E27FC236}">
                  <a16:creationId xmlns:a16="http://schemas.microsoft.com/office/drawing/2014/main" id="{0F26C99B-3B16-D564-D5C2-3E05E2FF08D2}"/>
                </a:ext>
              </a:extLst>
            </p:cNvPr>
            <p:cNvSpPr/>
            <p:nvPr/>
          </p:nvSpPr>
          <p:spPr>
            <a:xfrm>
              <a:off x="7673702" y="1430837"/>
              <a:ext cx="3788251" cy="3788008"/>
            </a:xfrm>
            <a:custGeom>
              <a:avLst/>
              <a:gdLst>
                <a:gd name="connsiteX0" fmla="*/ 1894004 w 3788007"/>
                <a:gd name="connsiteY0" fmla="*/ 3788007 h 3788007"/>
                <a:gd name="connsiteX1" fmla="*/ 0 w 3788007"/>
                <a:gd name="connsiteY1" fmla="*/ 1894003 h 3788007"/>
                <a:gd name="connsiteX2" fmla="*/ 1894004 w 3788007"/>
                <a:gd name="connsiteY2" fmla="*/ 1894004 h 3788007"/>
                <a:gd name="connsiteX3" fmla="*/ 1894004 w 3788007"/>
                <a:gd name="connsiteY3" fmla="*/ 3788007 h 3788007"/>
              </a:gdLst>
              <a:ahLst/>
              <a:cxnLst>
                <a:cxn ang="0">
                  <a:pos x="connsiteX0" y="connsiteY0"/>
                </a:cxn>
                <a:cxn ang="0">
                  <a:pos x="connsiteX1" y="connsiteY1"/>
                </a:cxn>
                <a:cxn ang="0">
                  <a:pos x="connsiteX2" y="connsiteY2"/>
                </a:cxn>
                <a:cxn ang="0">
                  <a:pos x="connsiteX3" y="connsiteY3"/>
                </a:cxn>
              </a:cxnLst>
              <a:rect l="l" t="t" r="r" b="b"/>
              <a:pathLst>
                <a:path w="3788007" h="3788007">
                  <a:moveTo>
                    <a:pt x="1894004" y="3788007"/>
                  </a:moveTo>
                  <a:cubicBezTo>
                    <a:pt x="847974" y="3788007"/>
                    <a:pt x="0" y="2940033"/>
                    <a:pt x="0" y="1894003"/>
                  </a:cubicBezTo>
                  <a:lnTo>
                    <a:pt x="1894004" y="1894004"/>
                  </a:lnTo>
                  <a:lnTo>
                    <a:pt x="1894004" y="3788007"/>
                  </a:lnTo>
                  <a:close/>
                </a:path>
              </a:pathLst>
            </a:custGeom>
            <a:solidFill>
              <a:srgbClr val="808080">
                <a:lumMod val="40000"/>
                <a:lumOff val="60000"/>
              </a:srgbClr>
            </a:solidFill>
            <a:ln w="25400" cap="flat" cmpd="sng" algn="ctr">
              <a:noFill/>
              <a:prstDash val="solid"/>
            </a:ln>
            <a:effectLst/>
          </p:spPr>
          <p:txBody>
            <a:bodyPr lIns="348927" tIns="1498858" rIns="1498857" bIns="551855" spcCol="1270" anchor="ctr"/>
            <a:lstStyle/>
            <a:p>
              <a:pPr algn="ctr" defTabSz="966788">
                <a:lnSpc>
                  <a:spcPct val="90000"/>
                </a:lnSpc>
                <a:spcAft>
                  <a:spcPct val="35000"/>
                </a:spcAft>
                <a:defRPr/>
              </a:pPr>
              <a:r>
                <a:rPr lang="en-US" sz="1350" b="1" kern="0" dirty="0">
                  <a:solidFill>
                    <a:srgbClr val="3E4248"/>
                  </a:solidFill>
                  <a:latin typeface="Myriad Pro"/>
                  <a:cs typeface="Arial" panose="020B0604020202020204" pitchFamily="34" charset="0"/>
                </a:rPr>
                <a:t>Reduce Barriers</a:t>
              </a:r>
              <a:endParaRPr lang="en-CA" sz="1350" b="1" kern="0" dirty="0">
                <a:solidFill>
                  <a:srgbClr val="3E4248"/>
                </a:solidFill>
                <a:latin typeface="Myriad Pro"/>
                <a:cs typeface="Arial" panose="020B0604020202020204" pitchFamily="34" charset="0"/>
              </a:endParaRPr>
            </a:p>
          </p:txBody>
        </p:sp>
        <p:sp>
          <p:nvSpPr>
            <p:cNvPr id="11" name="Freeform 12">
              <a:extLst>
                <a:ext uri="{FF2B5EF4-FFF2-40B4-BE49-F238E27FC236}">
                  <a16:creationId xmlns:a16="http://schemas.microsoft.com/office/drawing/2014/main" id="{CF755C46-DC11-93CB-8BC7-A5F1D6667C8A}"/>
                </a:ext>
              </a:extLst>
            </p:cNvPr>
            <p:cNvSpPr/>
            <p:nvPr/>
          </p:nvSpPr>
          <p:spPr>
            <a:xfrm>
              <a:off x="7673702" y="1430837"/>
              <a:ext cx="3788251" cy="3788008"/>
            </a:xfrm>
            <a:custGeom>
              <a:avLst/>
              <a:gdLst>
                <a:gd name="connsiteX0" fmla="*/ 0 w 3788007"/>
                <a:gd name="connsiteY0" fmla="*/ 1894004 h 3788007"/>
                <a:gd name="connsiteX1" fmla="*/ 1894004 w 3788007"/>
                <a:gd name="connsiteY1" fmla="*/ 0 h 3788007"/>
                <a:gd name="connsiteX2" fmla="*/ 1894004 w 3788007"/>
                <a:gd name="connsiteY2" fmla="*/ 1894004 h 3788007"/>
                <a:gd name="connsiteX3" fmla="*/ 0 w 3788007"/>
                <a:gd name="connsiteY3" fmla="*/ 1894004 h 3788007"/>
              </a:gdLst>
              <a:ahLst/>
              <a:cxnLst>
                <a:cxn ang="0">
                  <a:pos x="connsiteX0" y="connsiteY0"/>
                </a:cxn>
                <a:cxn ang="0">
                  <a:pos x="connsiteX1" y="connsiteY1"/>
                </a:cxn>
                <a:cxn ang="0">
                  <a:pos x="connsiteX2" y="connsiteY2"/>
                </a:cxn>
                <a:cxn ang="0">
                  <a:pos x="connsiteX3" y="connsiteY3"/>
                </a:cxn>
              </a:cxnLst>
              <a:rect l="l" t="t" r="r" b="b"/>
              <a:pathLst>
                <a:path w="3788007" h="3788007">
                  <a:moveTo>
                    <a:pt x="0" y="1894004"/>
                  </a:moveTo>
                  <a:cubicBezTo>
                    <a:pt x="0" y="847974"/>
                    <a:pt x="847974" y="0"/>
                    <a:pt x="1894004" y="0"/>
                  </a:cubicBezTo>
                  <a:lnTo>
                    <a:pt x="1894004" y="1894004"/>
                  </a:lnTo>
                  <a:lnTo>
                    <a:pt x="0" y="1894004"/>
                  </a:lnTo>
                  <a:close/>
                </a:path>
              </a:pathLst>
            </a:custGeom>
            <a:solidFill>
              <a:srgbClr val="40464A"/>
            </a:solidFill>
            <a:ln w="25400" cap="flat" cmpd="sng" algn="ctr">
              <a:noFill/>
              <a:prstDash val="solid"/>
            </a:ln>
            <a:effectLst/>
          </p:spPr>
          <p:txBody>
            <a:bodyPr lIns="348927" tIns="551855" rIns="1498857" bIns="1498858" spcCol="1270" anchor="ctr"/>
            <a:lstStyle/>
            <a:p>
              <a:pPr algn="ctr" defTabSz="966788">
                <a:lnSpc>
                  <a:spcPct val="90000"/>
                </a:lnSpc>
                <a:spcAft>
                  <a:spcPct val="35000"/>
                </a:spcAft>
                <a:defRPr/>
              </a:pPr>
              <a:r>
                <a:rPr lang="en-US" sz="1350" b="1" kern="0" dirty="0">
                  <a:solidFill>
                    <a:srgbClr val="FFFFFF"/>
                  </a:solidFill>
                  <a:latin typeface="Myriad Pro"/>
                  <a:cs typeface="Arial" panose="020B0604020202020204" pitchFamily="34" charset="0"/>
                </a:rPr>
                <a:t>Engage</a:t>
              </a:r>
              <a:endParaRPr lang="en-CA" sz="1350" b="1" kern="0" dirty="0">
                <a:solidFill>
                  <a:srgbClr val="FFFFFF"/>
                </a:solidFill>
                <a:latin typeface="Myriad Pro"/>
                <a:cs typeface="Arial" panose="020B0604020202020204" pitchFamily="34" charset="0"/>
              </a:endParaRPr>
            </a:p>
          </p:txBody>
        </p:sp>
      </p:grpSp>
    </p:spTree>
    <p:extLst>
      <p:ext uri="{BB962C8B-B14F-4D97-AF65-F5344CB8AC3E}">
        <p14:creationId xmlns:p14="http://schemas.microsoft.com/office/powerpoint/2010/main" val="3823255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5C305F-6560-B402-542F-6655431CBCB2}"/>
              </a:ext>
            </a:extLst>
          </p:cNvPr>
          <p:cNvSpPr>
            <a:spLocks noGrp="1"/>
          </p:cNvSpPr>
          <p:nvPr>
            <p:ph idx="1"/>
          </p:nvPr>
        </p:nvSpPr>
        <p:spPr>
          <a:xfrm>
            <a:off x="659130" y="2722246"/>
            <a:ext cx="9601200" cy="4302442"/>
          </a:xfrm>
        </p:spPr>
        <p:txBody>
          <a:bodyPr>
            <a:normAutofit/>
          </a:bodyPr>
          <a:lstStyle/>
          <a:p>
            <a:pPr marL="0" indent="0">
              <a:buNone/>
            </a:pPr>
            <a:r>
              <a:rPr lang="en-CA" sz="2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Innovative Solutions Canada </a:t>
            </a:r>
            <a:r>
              <a:rPr lang="en-CA" sz="2400" dirty="0">
                <a:latin typeface="Calibri" panose="020F0502020204030204" pitchFamily="34" charset="0"/>
                <a:ea typeface="Calibri" panose="020F0502020204030204" pitchFamily="34" charset="0"/>
                <a:cs typeface="Calibri" panose="020F0502020204030204" pitchFamily="34" charset="0"/>
              </a:rPr>
              <a:t>is an initiative designed to stimulate technology research, development, and commercialization of Canadian innovations.</a:t>
            </a:r>
          </a:p>
          <a:p>
            <a:endParaRPr lang="en-CA" sz="24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Diagram 5">
            <a:extLst>
              <a:ext uri="{FF2B5EF4-FFF2-40B4-BE49-F238E27FC236}">
                <a16:creationId xmlns:a16="http://schemas.microsoft.com/office/drawing/2014/main" id="{F3CC2D6A-DBC2-0D30-0710-20E55EFDC319}"/>
              </a:ext>
            </a:extLst>
          </p:cNvPr>
          <p:cNvGraphicFramePr/>
          <p:nvPr/>
        </p:nvGraphicFramePr>
        <p:xfrm>
          <a:off x="2471396" y="3867883"/>
          <a:ext cx="5976665" cy="24733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022EA727-CF01-7A45-2674-EBA7C32A5882}"/>
              </a:ext>
            </a:extLst>
          </p:cNvPr>
          <p:cNvPicPr>
            <a:picLocks noChangeAspect="1"/>
          </p:cNvPicPr>
          <p:nvPr/>
        </p:nvPicPr>
        <p:blipFill>
          <a:blip r:embed="rId9">
            <a:alphaModFix/>
          </a:blip>
          <a:stretch>
            <a:fillRect/>
          </a:stretch>
        </p:blipFill>
        <p:spPr>
          <a:xfrm>
            <a:off x="1549183" y="245548"/>
            <a:ext cx="7821093" cy="2145278"/>
          </a:xfrm>
          <a:prstGeom prst="rect">
            <a:avLst/>
          </a:prstGeom>
          <a:ln>
            <a:noFill/>
          </a:ln>
          <a:effectLst>
            <a:softEdge rad="112500"/>
          </a:effectLst>
        </p:spPr>
      </p:pic>
    </p:spTree>
    <p:extLst>
      <p:ext uri="{BB962C8B-B14F-4D97-AF65-F5344CB8AC3E}">
        <p14:creationId xmlns:p14="http://schemas.microsoft.com/office/powerpoint/2010/main" val="3885784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8A4031FE-AC34-D3EB-4B18-B7003D046DDF}"/>
              </a:ext>
            </a:extLst>
          </p:cNvPr>
          <p:cNvSpPr>
            <a:spLocks noGrp="1"/>
          </p:cNvSpPr>
          <p:nvPr>
            <p:ph type="title"/>
          </p:nvPr>
        </p:nvSpPr>
        <p:spPr>
          <a:xfrm>
            <a:off x="2020905" y="1879558"/>
            <a:ext cx="8818080" cy="3081242"/>
          </a:xfrm>
        </p:spPr>
        <p:txBody>
          <a:bodyPr vert="horz" lIns="91440" tIns="45720" rIns="91440" bIns="45720" rtlCol="0" anchor="ctr">
            <a:normAutofit/>
          </a:bodyPr>
          <a:lstStyle/>
          <a:p>
            <a:pPr algn="ctr"/>
            <a:r>
              <a:rPr lang="en-US" sz="5400" kern="1200" dirty="0">
                <a:solidFill>
                  <a:srgbClr val="FFFFFF"/>
                </a:solidFill>
                <a:latin typeface="Calibri" panose="020F0502020204030204" pitchFamily="34" charset="0"/>
                <a:ea typeface="Calibri" panose="020F0502020204030204" pitchFamily="34" charset="0"/>
                <a:cs typeface="Calibri" panose="020F0502020204030204" pitchFamily="34" charset="0"/>
              </a:rPr>
              <a:t>FCSAP DEMAND FORECAST </a:t>
            </a:r>
            <a:br>
              <a:rPr lang="en-US" sz="5400" kern="1200" dirty="0">
                <a:solidFill>
                  <a:srgbClr val="FFFFFF"/>
                </a:solidFill>
                <a:latin typeface="Calibri" panose="020F0502020204030204" pitchFamily="34" charset="0"/>
                <a:ea typeface="Calibri" panose="020F0502020204030204" pitchFamily="34" charset="0"/>
                <a:cs typeface="Calibri" panose="020F0502020204030204" pitchFamily="34" charset="0"/>
              </a:rPr>
            </a:br>
            <a:r>
              <a:rPr lang="en-US" sz="5400" kern="1200" dirty="0">
                <a:solidFill>
                  <a:srgbClr val="FFFFFF"/>
                </a:solidFill>
                <a:latin typeface="Calibri" panose="020F0502020204030204" pitchFamily="34" charset="0"/>
                <a:ea typeface="Calibri" panose="020F0502020204030204" pitchFamily="34" charset="0"/>
                <a:cs typeface="Calibri" panose="020F0502020204030204" pitchFamily="34" charset="0"/>
              </a:rPr>
              <a:t>PHASE V 2026-2031</a:t>
            </a:r>
          </a:p>
        </p:txBody>
      </p:sp>
    </p:spTree>
    <p:extLst>
      <p:ext uri="{BB962C8B-B14F-4D97-AF65-F5344CB8AC3E}">
        <p14:creationId xmlns:p14="http://schemas.microsoft.com/office/powerpoint/2010/main" val="745774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2,&quot;BrightnessModifier&quot;:0}}"/>
</p:tagLst>
</file>

<file path=ppt/tags/tag2.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2,&quot;BrightnessModifier&quot;:0}}"/>
</p:tagLst>
</file>

<file path=ppt/theme/theme1.xml><?xml version="1.0" encoding="utf-8"?>
<a:theme xmlns:a="http://schemas.openxmlformats.org/drawingml/2006/main" name="Office Theme">
  <a:themeElements>
    <a:clrScheme name="PSPC">
      <a:dk1>
        <a:srgbClr val="0C1E2B"/>
      </a:dk1>
      <a:lt1>
        <a:srgbClr val="FFFFFF"/>
      </a:lt1>
      <a:dk2>
        <a:srgbClr val="093B5C"/>
      </a:dk2>
      <a:lt2>
        <a:srgbClr val="F7F5F5"/>
      </a:lt2>
      <a:accent1>
        <a:srgbClr val="00C2F3"/>
      </a:accent1>
      <a:accent2>
        <a:srgbClr val="C3D941"/>
      </a:accent2>
      <a:accent3>
        <a:srgbClr val="C7EAFB"/>
      </a:accent3>
      <a:accent4>
        <a:srgbClr val="D1397A"/>
      </a:accent4>
      <a:accent5>
        <a:srgbClr val="FAA41A"/>
      </a:accent5>
      <a:accent6>
        <a:srgbClr val="FEE32D"/>
      </a:accent6>
      <a:hlink>
        <a:srgbClr val="0C1E2B"/>
      </a:hlink>
      <a:folHlink>
        <a:srgbClr val="0C1E2B"/>
      </a:folHlink>
    </a:clrScheme>
    <a:fontScheme name="PS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GC-partnership1.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2522</TotalTime>
  <Words>1858</Words>
  <Application>Microsoft Office PowerPoint</Application>
  <PresentationFormat>Widescreen</PresentationFormat>
  <Paragraphs>218</Paragraphs>
  <Slides>19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Algerian</vt:lpstr>
      <vt:lpstr>Aptos</vt:lpstr>
      <vt:lpstr>Arial</vt:lpstr>
      <vt:lpstr>Arial</vt:lpstr>
      <vt:lpstr>Calibri</vt:lpstr>
      <vt:lpstr>Figtree</vt:lpstr>
      <vt:lpstr>Myriad Pro</vt:lpstr>
      <vt:lpstr>Noto Sans</vt:lpstr>
      <vt:lpstr>Office Theme</vt:lpstr>
      <vt:lpstr>Federal Contaminated Sites Action Plan  Update and Demand Forecast  Phase V 2026-2031</vt:lpstr>
      <vt:lpstr>Overview</vt:lpstr>
      <vt:lpstr>Federal Contaminated Sites Action Plan (FCSAP) </vt:lpstr>
      <vt:lpstr>FCSAP Achievements after 19 Years (2005-2024) </vt:lpstr>
      <vt:lpstr>PowerPoint Presentation</vt:lpstr>
      <vt:lpstr>Procurement Approaches</vt:lpstr>
      <vt:lpstr>Procurement Assistance Canada</vt:lpstr>
      <vt:lpstr>PowerPoint Presentation</vt:lpstr>
      <vt:lpstr>FCSAP DEMAND FORECAST  PHASE V 2026-2031</vt:lpstr>
      <vt:lpstr>PowerPoint Presentation</vt:lpstr>
      <vt:lpstr>National Overview of FCSAP Phase V 2026-2031</vt:lpstr>
      <vt:lpstr>National Overview of FCSAP Phase V by Procurement Provider 2026-2031</vt:lpstr>
      <vt:lpstr>Ontario - Overview of FCSAP Phase V 2026-2031</vt:lpstr>
      <vt:lpstr>Ontario - Overview of FCSAP Phase V by Procurement Provider 2026-2031</vt:lpstr>
      <vt:lpstr>Ontario – Distribution of Values of FCSAP Sites Phase V 2026-2031</vt:lpstr>
      <vt:lpstr>Demand Forecast  Tools</vt:lpstr>
      <vt:lpstr>PowerPoint Presentation</vt:lpstr>
      <vt:lpstr>Questions?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Public Services and Procurement Canada</dc:title>
  <dc:creator>Mary Boland</dc:creator>
  <cp:lastModifiedBy>Theriault, Dianne (SPAC/PSPC)</cp:lastModifiedBy>
  <cp:revision>46</cp:revision>
  <dcterms:created xsi:type="dcterms:W3CDTF">2024-08-29T13:41:28Z</dcterms:created>
  <dcterms:modified xsi:type="dcterms:W3CDTF">2026-03-09T18:25:16Z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2024-11-27T13:52:44Z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3574aa05-0f1c-4084-b1e0-b08f13839ab0</vt:lpwstr>
  </property>
  <property fmtid="{D5CDD505-2E9C-101B-9397-08002B2CF9AE}" pid="8" name="MSIP_Label_834ed4f5-eae4-40c7-82be-b1cdf720a1b9_ContentBits">
    <vt:lpwstr>0</vt:lpwstr>
  </property>
</Properties>
</file>