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1"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79" r:id="rId15"/>
    <p:sldId id="268" r:id="rId16"/>
    <p:sldId id="269" r:id="rId17"/>
    <p:sldId id="270" r:id="rId18"/>
    <p:sldId id="271" r:id="rId19"/>
    <p:sldId id="272" r:id="rId20"/>
    <p:sldId id="273" r:id="rId21"/>
  </p:sldIdLst>
  <p:sldSz cx="9144000" cy="5143500" type="screen16x9"/>
  <p:notesSz cx="6985000" cy="9283700"/>
  <p:embeddedFontLst>
    <p:embeddedFont>
      <p:font typeface="Caveat" panose="020B0604020202020204"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193">
          <p15:clr>
            <a:srgbClr val="A4A3A4"/>
          </p15:clr>
        </p15:guide>
        <p15:guide id="2" pos="220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gYlYtGJqxs8Ifvf62kk/R+nA4L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3C429ED-85E1-4097-A2C1-C30330839147}">
  <a:tblStyle styleId="{F3C429ED-85E1-4097-A2C1-C30330839147}"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880" y="276"/>
      </p:cViewPr>
      <p:guideLst>
        <p:guide orient="horz" pos="162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193"/>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33"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27887" cy="463869"/>
          </a:xfrm>
          <a:prstGeom prst="rect">
            <a:avLst/>
          </a:prstGeom>
          <a:noFill/>
          <a:ln>
            <a:noFill/>
          </a:ln>
        </p:spPr>
        <p:txBody>
          <a:bodyPr spcFirstLastPara="1" wrap="square" lIns="91525" tIns="45750" rIns="91525" bIns="457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57114" y="0"/>
            <a:ext cx="3026307" cy="463869"/>
          </a:xfrm>
          <a:prstGeom prst="rect">
            <a:avLst/>
          </a:prstGeom>
          <a:noFill/>
          <a:ln>
            <a:noFill/>
          </a:ln>
        </p:spPr>
        <p:txBody>
          <a:bodyPr spcFirstLastPara="1" wrap="square" lIns="91525" tIns="45750" rIns="91525" bIns="457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97933" y="696913"/>
            <a:ext cx="6189000" cy="3481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98500" y="4410708"/>
            <a:ext cx="5588000" cy="4176398"/>
          </a:xfrm>
          <a:prstGeom prst="rect">
            <a:avLst/>
          </a:prstGeom>
          <a:noFill/>
          <a:ln>
            <a:noFill/>
          </a:ln>
        </p:spPr>
        <p:txBody>
          <a:bodyPr spcFirstLastPara="1" wrap="square" lIns="91525" tIns="45750" rIns="91525" bIns="4575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18248"/>
            <a:ext cx="3027887" cy="463869"/>
          </a:xfrm>
          <a:prstGeom prst="rect">
            <a:avLst/>
          </a:prstGeom>
          <a:noFill/>
          <a:ln>
            <a:noFill/>
          </a:ln>
        </p:spPr>
        <p:txBody>
          <a:bodyPr spcFirstLastPara="1" wrap="square" lIns="91525" tIns="45750" rIns="91525" bIns="457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1"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57114" y="8818248"/>
            <a:ext cx="3026307" cy="463869"/>
          </a:xfrm>
          <a:prstGeom prst="rect">
            <a:avLst/>
          </a:prstGeom>
          <a:noFill/>
          <a:ln>
            <a:noFill/>
          </a:ln>
        </p:spPr>
        <p:txBody>
          <a:bodyPr spcFirstLastPara="1" wrap="square" lIns="91525" tIns="45750" rIns="91525" bIns="457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www.victoriawest.ca/" TargetMode="External"/><Relationship Id="rId3" Type="http://schemas.openxmlformats.org/officeDocument/2006/relationships/hyperlink" Target="http://www.pointhopemaritime.com/" TargetMode="External"/><Relationship Id="rId7" Type="http://schemas.openxmlformats.org/officeDocument/2006/relationships/hyperlink" Target="http://docksidegreen.com/bottom/your-community-connections/victoria-sustainability-centre.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victoria.ca/cityhall/pdfs/currentprojects_dockside_masterdev.pdf" TargetMode="External"/><Relationship Id="rId5" Type="http://schemas.openxmlformats.org/officeDocument/2006/relationships/hyperlink" Target="http://docksidegreen.com/bottom/the-team/the-team.html" TargetMode="External"/><Relationship Id="rId4" Type="http://schemas.openxmlformats.org/officeDocument/2006/relationships/hyperlink" Target="https://www.vancity.co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4:notes"/>
          <p:cNvSpPr txBox="1">
            <a:spLocks noGrp="1"/>
          </p:cNvSpPr>
          <p:nvPr>
            <p:ph type="body" idx="1"/>
          </p:nvPr>
        </p:nvSpPr>
        <p:spPr>
          <a:xfrm>
            <a:off x="698500" y="4410708"/>
            <a:ext cx="5588000" cy="4176398"/>
          </a:xfrm>
          <a:prstGeom prst="rect">
            <a:avLst/>
          </a:prstGeom>
        </p:spPr>
        <p:txBody>
          <a:bodyPr spcFirstLastPara="1" wrap="square" lIns="91525" tIns="45750" rIns="91525" bIns="45750" anchor="t" anchorCtr="0">
            <a:noAutofit/>
          </a:bodyPr>
          <a:lstStyle/>
          <a:p>
            <a:pPr marL="0" lvl="0" indent="0" algn="l" rtl="0">
              <a:spcBef>
                <a:spcPts val="360"/>
              </a:spcBef>
              <a:spcAft>
                <a:spcPts val="0"/>
              </a:spcAft>
              <a:buNone/>
            </a:pPr>
            <a:endParaRPr/>
          </a:p>
        </p:txBody>
      </p:sp>
      <p:sp>
        <p:nvSpPr>
          <p:cNvPr id="140" name="Google Shape;140;p24:notes"/>
          <p:cNvSpPr>
            <a:spLocks noGrp="1" noRot="1" noChangeAspect="1"/>
          </p:cNvSpPr>
          <p:nvPr>
            <p:ph type="sldImg" idx="2"/>
          </p:nvPr>
        </p:nvSpPr>
        <p:spPr>
          <a:xfrm>
            <a:off x="397933" y="696913"/>
            <a:ext cx="6189000" cy="3481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en-US" b="1"/>
              <a:t>The other side of this—and just as critical—is creating certainty in the system.</a:t>
            </a:r>
            <a:endParaRPr/>
          </a:p>
          <a:p>
            <a:pPr marL="457200" marR="0" lvl="0" indent="-228600" algn="l" rtl="0">
              <a:lnSpc>
                <a:spcPct val="100000"/>
              </a:lnSpc>
              <a:spcBef>
                <a:spcPts val="360"/>
              </a:spcBef>
              <a:spcAft>
                <a:spcPts val="0"/>
              </a:spcAft>
              <a:buClr>
                <a:srgbClr val="000000"/>
              </a:buClr>
              <a:buSzPts val="1400"/>
              <a:buFont typeface="Arial"/>
              <a:buNone/>
            </a:pPr>
            <a:r>
              <a:rPr lang="en-US"/>
              <a:t>That starts with risk assessment—</a:t>
            </a:r>
            <a:br>
              <a:rPr lang="en-US"/>
            </a:br>
            <a:r>
              <a:rPr lang="en-US"/>
              <a:t>where frameworks are </a:t>
            </a:r>
            <a:r>
              <a:rPr lang="en-US" b="1"/>
              <a:t>clear and predictable</a:t>
            </a:r>
            <a:r>
              <a:rPr lang="en-US"/>
              <a:t>, enabling redevelopment of more challenging and lower-value sites, and where risk-based approaches are understood and accepted.</a:t>
            </a:r>
            <a:endParaRPr/>
          </a:p>
          <a:p>
            <a:pPr marL="457200" marR="0" lvl="0" indent="-228600" algn="l" rtl="0">
              <a:lnSpc>
                <a:spcPct val="100000"/>
              </a:lnSpc>
              <a:spcBef>
                <a:spcPts val="360"/>
              </a:spcBef>
              <a:spcAft>
                <a:spcPts val="0"/>
              </a:spcAft>
              <a:buClr>
                <a:srgbClr val="000000"/>
              </a:buClr>
              <a:buSzPts val="1400"/>
              <a:buFont typeface="Arial"/>
              <a:buNone/>
            </a:pPr>
            <a:r>
              <a:rPr lang="en-US"/>
              <a:t>It extends to liability—</a:t>
            </a:r>
            <a:br>
              <a:rPr lang="en-US"/>
            </a:br>
            <a:r>
              <a:rPr lang="en-US"/>
              <a:t>where proponents have </a:t>
            </a:r>
            <a:r>
              <a:rPr lang="en-US" b="1"/>
              <a:t>tools for closure and long-term certainty</a:t>
            </a:r>
            <a:r>
              <a:rPr lang="en-US"/>
              <a:t>, and where on-site and off-site responsibilities are clearly defined.</a:t>
            </a:r>
            <a:endParaRPr/>
          </a:p>
          <a:p>
            <a:pPr marL="457200" marR="0" lvl="0" indent="-228600" algn="l" rtl="0">
              <a:lnSpc>
                <a:spcPct val="100000"/>
              </a:lnSpc>
              <a:spcBef>
                <a:spcPts val="360"/>
              </a:spcBef>
              <a:spcAft>
                <a:spcPts val="0"/>
              </a:spcAft>
              <a:buClr>
                <a:srgbClr val="000000"/>
              </a:buClr>
              <a:buSzPts val="1400"/>
              <a:buFont typeface="Arial"/>
              <a:buNone/>
            </a:pPr>
            <a:r>
              <a:rPr lang="en-US"/>
              <a:t>And it requires standardization—</a:t>
            </a:r>
            <a:br>
              <a:rPr lang="en-US"/>
            </a:br>
            <a:r>
              <a:rPr lang="en-US"/>
              <a:t>alignment between provincial and municipal policies, </a:t>
            </a:r>
            <a:r>
              <a:rPr lang="en-US" b="1"/>
              <a:t>consistency in the science behind standards</a:t>
            </a:r>
            <a:r>
              <a:rPr lang="en-US"/>
              <a:t>, and the ability to apply flexibility where site-specific conditions demand it.</a:t>
            </a:r>
            <a:endParaRPr/>
          </a:p>
          <a:p>
            <a:pPr marL="457200" marR="0" lvl="0" indent="-228600" algn="l" rtl="0">
              <a:lnSpc>
                <a:spcPct val="100000"/>
              </a:lnSpc>
              <a:spcBef>
                <a:spcPts val="360"/>
              </a:spcBef>
              <a:spcAft>
                <a:spcPts val="0"/>
              </a:spcAft>
              <a:buClr>
                <a:srgbClr val="000000"/>
              </a:buClr>
              <a:buSzPts val="1400"/>
              <a:buFont typeface="Arial"/>
              <a:buNone/>
            </a:pPr>
            <a:r>
              <a:rPr lang="en-US" b="1"/>
              <a:t>Together, these elements reduce uncertainty—</a:t>
            </a:r>
            <a:br>
              <a:rPr lang="en-US"/>
            </a:br>
            <a:r>
              <a:rPr lang="en-US"/>
              <a:t>and that’s what ultimately allows projects to move forward with confidence</a:t>
            </a:r>
            <a:endParaRPr/>
          </a:p>
          <a:p>
            <a:pPr marL="0" lvl="0" indent="0" algn="l" rtl="0">
              <a:lnSpc>
                <a:spcPct val="100000"/>
              </a:lnSpc>
              <a:spcBef>
                <a:spcPts val="0"/>
              </a:spcBef>
              <a:spcAft>
                <a:spcPts val="0"/>
              </a:spcAft>
              <a:buSzPts val="1400"/>
              <a:buNone/>
            </a:pPr>
            <a:endParaRPr/>
          </a:p>
        </p:txBody>
      </p:sp>
      <p:sp>
        <p:nvSpPr>
          <p:cNvPr id="217" name="Google Shape;21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9: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9" name="Google Shape;229;p29:notes"/>
          <p:cNvSpPr txBox="1">
            <a:spLocks noGrp="1"/>
          </p:cNvSpPr>
          <p:nvPr>
            <p:ph type="body" idx="1"/>
          </p:nvPr>
        </p:nvSpPr>
        <p:spPr>
          <a:xfrm>
            <a:off x="698500" y="4410708"/>
            <a:ext cx="5588000" cy="4176398"/>
          </a:xfrm>
          <a:prstGeom prst="rect">
            <a:avLst/>
          </a:prstGeom>
          <a:noFill/>
          <a:ln>
            <a:noFill/>
          </a:ln>
        </p:spPr>
        <p:txBody>
          <a:bodyPr spcFirstLastPara="1" wrap="square" lIns="91525" tIns="45750" rIns="91525" bIns="45750"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endParaRPr/>
          </a:p>
        </p:txBody>
      </p:sp>
      <p:sp>
        <p:nvSpPr>
          <p:cNvPr id="230" name="Google Shape;230;p29:notes"/>
          <p:cNvSpPr txBox="1">
            <a:spLocks noGrp="1"/>
          </p:cNvSpPr>
          <p:nvPr>
            <p:ph type="sldNum" idx="12"/>
          </p:nvPr>
        </p:nvSpPr>
        <p:spPr>
          <a:xfrm>
            <a:off x="3957114" y="8818248"/>
            <a:ext cx="3026307" cy="463869"/>
          </a:xfrm>
          <a:prstGeom prst="rect">
            <a:avLst/>
          </a:prstGeom>
          <a:noFill/>
          <a:ln>
            <a:noFill/>
          </a:ln>
        </p:spPr>
        <p:txBody>
          <a:bodyPr spcFirstLastPara="1" wrap="square" lIns="91525" tIns="45750" rIns="91525" bIns="457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30: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7" name="Google Shape;247;p30:notes"/>
          <p:cNvSpPr txBox="1">
            <a:spLocks noGrp="1"/>
          </p:cNvSpPr>
          <p:nvPr>
            <p:ph type="body" idx="1"/>
          </p:nvPr>
        </p:nvSpPr>
        <p:spPr>
          <a:xfrm>
            <a:off x="698500" y="4410708"/>
            <a:ext cx="5588000" cy="4176398"/>
          </a:xfrm>
          <a:prstGeom prst="rect">
            <a:avLst/>
          </a:prstGeom>
          <a:noFill/>
          <a:ln>
            <a:noFill/>
          </a:ln>
        </p:spPr>
        <p:txBody>
          <a:bodyPr spcFirstLastPara="1" wrap="square" lIns="91525" tIns="45750" rIns="91525" bIns="45750" anchor="t" anchorCtr="0">
            <a:noAutofit/>
          </a:bodyPr>
          <a:lstStyle/>
          <a:p>
            <a:pPr marL="457200" lvl="0"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A Future Shaped by the Past.</a:t>
            </a:r>
            <a:endParaRPr/>
          </a:p>
          <a:p>
            <a:pPr marL="457200" lvl="0" indent="-228600" algn="l" rtl="0">
              <a:lnSpc>
                <a:spcPct val="100000"/>
              </a:lnSpc>
              <a:spcBef>
                <a:spcPts val="360"/>
              </a:spcBef>
              <a:spcAft>
                <a:spcPts val="0"/>
              </a:spcAft>
              <a:buSzPts val="1400"/>
              <a:buNone/>
            </a:pPr>
            <a:endParaRPr sz="1200" b="0" i="0" u="none" strike="noStrike" cap="none">
              <a:solidFill>
                <a:schemeClr val="dk1"/>
              </a:solidFill>
              <a:latin typeface="Arial"/>
              <a:ea typeface="Arial"/>
              <a:cs typeface="Arial"/>
              <a:sym typeface="Arial"/>
            </a:endParaRPr>
          </a:p>
          <a:p>
            <a:pPr marL="457200" lvl="0"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Britannia Beach lies on a site that formerly hosted the Britannia Mine, a large copper mine that operated for over seven decades until it shut down in 1974.</a:t>
            </a:r>
            <a:endParaRPr/>
          </a:p>
          <a:p>
            <a:pPr marL="457200" lvl="0" indent="-228600" algn="l" rtl="0">
              <a:lnSpc>
                <a:spcPct val="100000"/>
              </a:lnSpc>
              <a:spcBef>
                <a:spcPts val="360"/>
              </a:spcBef>
              <a:spcAft>
                <a:spcPts val="0"/>
              </a:spcAft>
              <a:buSzPts val="1400"/>
              <a:buNone/>
            </a:pPr>
            <a:endParaRPr sz="1200" b="0" i="0" u="none" strike="noStrike" cap="none">
              <a:solidFill>
                <a:schemeClr val="dk1"/>
              </a:solidFill>
              <a:latin typeface="Arial"/>
              <a:ea typeface="Arial"/>
              <a:cs typeface="Arial"/>
              <a:sym typeface="Arial"/>
            </a:endParaRPr>
          </a:p>
          <a:p>
            <a:pPr marL="457200" lvl="0"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Located in the heart of the Sea to Sky corridor between Vancouver and Whistler, Britannia Beach is a historic settlement originally built to support a copper mine. In 2004, the Macdonald Group subdivided and sold 197 lots and dedicated 9,500 acres of land back to the Province to enable remediation of the environmental legacy left behind by the former mine. </a:t>
            </a:r>
            <a:endParaRPr/>
          </a:p>
          <a:p>
            <a:pPr marL="457200" lvl="0"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In 2025, the neighbourhood of Britannia Beach experienced a profound resurgence as work was completed on the final phase of the project – a new residential, commercial, and retail development incorporating many refinished historic buildings. The new community consists of 73 townhomes, walkable and bikeable trails, a community garden, a children’s playground; and a commercial village including a full-service grocer, family restaurant, local cafe, and dedicated rental units for employees.</a:t>
            </a:r>
            <a:endParaRPr/>
          </a:p>
          <a:p>
            <a:pPr marL="457200" marR="0" lvl="0" indent="-228600" algn="l" rtl="0">
              <a:lnSpc>
                <a:spcPct val="100000"/>
              </a:lnSpc>
              <a:spcBef>
                <a:spcPts val="360"/>
              </a:spcBef>
              <a:spcAft>
                <a:spcPts val="0"/>
              </a:spcAft>
              <a:buClr>
                <a:srgbClr val="000000"/>
              </a:buClr>
              <a:buSzPts val="1400"/>
              <a:buFont typeface="Arial"/>
              <a:buNone/>
            </a:pP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r>
              <a:rPr lang="en-US" sz="1200" b="0" i="0" u="none" strike="noStrike" cap="none">
                <a:solidFill>
                  <a:schemeClr val="dk1"/>
                </a:solidFill>
                <a:latin typeface="Arial"/>
                <a:ea typeface="Arial"/>
                <a:cs typeface="Arial"/>
                <a:sym typeface="Arial"/>
              </a:rPr>
              <a:t>An underutilized, 15-acre area with four parcels on the west bank of the Upper Harbour, part of which was once a landfill, was contaminated with heavy metals and petrochemical residue from mills and a paint factory. The City of Victoria purchased the parcels, which it named “Dockside Lands,” from the province in 1989 for $1. The sloping parcels sat one block off the water’s edge, separated from the Harbour by the relics of </a:t>
            </a:r>
            <a:r>
              <a:rPr lang="en-US" sz="120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Point Hope Shipyard</a:t>
            </a:r>
            <a:r>
              <a:rPr lang="en-US" sz="1200" b="0" i="0" u="none" strike="noStrike" cap="none">
                <a:solidFill>
                  <a:schemeClr val="dk1"/>
                </a:solidFill>
                <a:latin typeface="Arial"/>
                <a:ea typeface="Arial"/>
                <a:cs typeface="Arial"/>
                <a:sym typeface="Arial"/>
              </a:rPr>
              <a:t>. The </a:t>
            </a:r>
            <a:r>
              <a:rPr lang="en-US" sz="1200" b="0" i="1" u="none" strike="noStrike" cap="none">
                <a:solidFill>
                  <a:schemeClr val="dk1"/>
                </a:solidFill>
                <a:latin typeface="Arial"/>
                <a:ea typeface="Arial"/>
                <a:cs typeface="Arial"/>
                <a:sym typeface="Arial"/>
              </a:rPr>
              <a:t>Harbour Plan</a:t>
            </a:r>
            <a:r>
              <a:rPr lang="en-US" sz="1200" b="0" i="0" u="none" strike="noStrike" cap="none">
                <a:solidFill>
                  <a:schemeClr val="dk1"/>
                </a:solidFill>
                <a:latin typeface="Arial"/>
                <a:ea typeface="Arial"/>
                <a:cs typeface="Arial"/>
                <a:sym typeface="Arial"/>
              </a:rPr>
              <a:t>, completed in 2001, had supported the continued industrial use of the working waterfront and the city intended to include some form of light high-tech industry. But efforts to market the property failed due to inadequate understanding of soil contamination.</a:t>
            </a:r>
            <a:endParaRPr/>
          </a:p>
          <a:p>
            <a:pPr marL="457200" marR="0" lvl="0" indent="-228600" algn="l" rtl="0">
              <a:lnSpc>
                <a:spcPct val="100000"/>
              </a:lnSpc>
              <a:spcBef>
                <a:spcPts val="360"/>
              </a:spcBef>
              <a:spcAft>
                <a:spcPts val="0"/>
              </a:spcAft>
              <a:buClr>
                <a:srgbClr val="000000"/>
              </a:buClr>
              <a:buSzPts val="1400"/>
              <a:buFont typeface="Arial"/>
              <a:buNone/>
            </a:pPr>
            <a:r>
              <a:rPr lang="en-US" sz="1200" b="0" i="0" u="none" strike="noStrike" cap="none">
                <a:solidFill>
                  <a:schemeClr val="dk1"/>
                </a:solidFill>
                <a:latin typeface="Arial"/>
                <a:ea typeface="Arial"/>
                <a:cs typeface="Arial"/>
                <a:sym typeface="Arial"/>
              </a:rPr>
              <a:t>The city commissioned a detailed environmental assessment as part of the preparation of a business case for the property. It concluded in 2002 that development was possible, with some public financial support, favorable land pricing, and rezoning to allow greater density (the existing zoning was light industrial with a floor-to-area ratio of 1:1, and the project is currently at a 2:1 ratio). Utilities already existed on the site, with capacity for new development. A new 6-story office project called Upper Harbour Place was constructed adjacent to the site in 2002, proving the marketability of the land.</a:t>
            </a:r>
            <a:endParaRPr/>
          </a:p>
          <a:p>
            <a:pPr marL="457200" marR="0" lvl="0" indent="-228600" algn="l" rtl="0">
              <a:lnSpc>
                <a:spcPct val="100000"/>
              </a:lnSpc>
              <a:spcBef>
                <a:spcPts val="360"/>
              </a:spcBef>
              <a:spcAft>
                <a:spcPts val="0"/>
              </a:spcAft>
              <a:buClr>
                <a:srgbClr val="000000"/>
              </a:buClr>
              <a:buSzPts val="1400"/>
              <a:buFont typeface="Arial"/>
              <a:buNone/>
            </a:pP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r>
              <a:rPr lang="en-US" sz="1200" b="0" i="0" u="none" strike="noStrike" cap="none">
                <a:solidFill>
                  <a:schemeClr val="dk1"/>
                </a:solidFill>
                <a:latin typeface="Arial"/>
                <a:ea typeface="Arial"/>
                <a:cs typeface="Arial"/>
                <a:sym typeface="Arial"/>
              </a:rPr>
              <a:t>Most of the capital (75 percent) was provided by Canada’s largest credit union, </a:t>
            </a:r>
            <a:r>
              <a:rPr lang="en-US" sz="12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VanCity</a:t>
            </a:r>
            <a:r>
              <a:rPr lang="en-US" sz="1200" b="0" i="0" u="none" strike="noStrike" cap="none">
                <a:solidFill>
                  <a:schemeClr val="dk1"/>
                </a:solidFill>
                <a:latin typeface="Arial"/>
                <a:ea typeface="Arial"/>
                <a:cs typeface="Arial"/>
                <a:sym typeface="Arial"/>
              </a:rPr>
              <a:t>, which became a co-developer of the project in a partnership called </a:t>
            </a:r>
            <a:r>
              <a:rPr lang="en-US" sz="12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Dockside Green Limited</a:t>
            </a:r>
            <a:r>
              <a:rPr lang="en-US" sz="1200" b="0" i="0" u="none" strike="noStrike" cap="none">
                <a:solidFill>
                  <a:schemeClr val="dk1"/>
                </a:solidFill>
                <a:latin typeface="Arial"/>
                <a:ea typeface="Arial"/>
                <a:cs typeface="Arial"/>
                <a:sym typeface="Arial"/>
              </a:rPr>
              <a:t>. </a:t>
            </a:r>
            <a:endParaRPr/>
          </a:p>
          <a:p>
            <a:pPr marL="457200" marR="0" lvl="0" indent="-228600" algn="l" rtl="0">
              <a:lnSpc>
                <a:spcPct val="100000"/>
              </a:lnSpc>
              <a:spcBef>
                <a:spcPts val="360"/>
              </a:spcBef>
              <a:spcAft>
                <a:spcPts val="0"/>
              </a:spcAft>
              <a:buClr>
                <a:srgbClr val="000000"/>
              </a:buClr>
              <a:buSzPts val="1400"/>
              <a:buFont typeface="Arial"/>
              <a:buNone/>
            </a:pP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r>
              <a:rPr lang="en-US" sz="1200" b="0" i="0" u="none" strike="noStrike" cap="none">
                <a:solidFill>
                  <a:schemeClr val="dk1"/>
                </a:solidFill>
                <a:latin typeface="Arial"/>
                <a:ea typeface="Arial"/>
                <a:cs typeface="Arial"/>
                <a:sym typeface="Arial"/>
              </a:rPr>
              <a:t>Under the September 2005 </a:t>
            </a:r>
            <a:r>
              <a:rPr lang="en-US" sz="1200" b="0" i="1"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Master Development Agreement</a:t>
            </a:r>
            <a:r>
              <a:rPr lang="en-US" sz="1200" b="0" i="0" u="none" strike="noStrike" cap="none">
                <a:solidFill>
                  <a:schemeClr val="dk1"/>
                </a:solidFill>
                <a:latin typeface="Arial"/>
                <a:ea typeface="Arial"/>
                <a:cs typeface="Arial"/>
                <a:sym typeface="Arial"/>
              </a:rPr>
              <a:t> with the City of Victoria, Dockside Green Limited agreed to purchase the property for $8.5 million and develop it according to an approved site master plan and design guidelines with an extensive list of amenities such as public spaces and public art, interpretive signage, shoreline enhancement, and trail improvements. Dockside Green Limited also agreed to contribute money towards a dedicated City of Victoria staff member to shepherd development review and contributed $400,000 toward a new </a:t>
            </a:r>
            <a:r>
              <a:rPr lang="en-US" sz="1200" b="0" i="0" u="sng" strike="noStrike" cap="none">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Sustainability Centre</a:t>
            </a:r>
            <a:r>
              <a:rPr lang="en-US" sz="1200" b="0" i="0" u="none" strike="noStrike" cap="none">
                <a:solidFill>
                  <a:schemeClr val="dk1"/>
                </a:solidFill>
                <a:latin typeface="Arial"/>
                <a:ea typeface="Arial"/>
                <a:cs typeface="Arial"/>
                <a:sym typeface="Arial"/>
              </a:rPr>
              <a:t> at Dockside. A key early contributor to the project’s success was the city’s willingness to allow the developers to defer payment for the land, which freed up enough cash for quick construction of the project’s infrastructure without significant bridge financing.</a:t>
            </a:r>
            <a:endParaRPr/>
          </a:p>
          <a:p>
            <a:pPr marL="457200" marR="0" lvl="0" indent="-228600" algn="l" rtl="0">
              <a:lnSpc>
                <a:spcPct val="100000"/>
              </a:lnSpc>
              <a:spcBef>
                <a:spcPts val="360"/>
              </a:spcBef>
              <a:spcAft>
                <a:spcPts val="0"/>
              </a:spcAft>
              <a:buClr>
                <a:srgbClr val="000000"/>
              </a:buClr>
              <a:buSzPts val="1400"/>
              <a:buFont typeface="Arial"/>
              <a:buNone/>
            </a:pPr>
            <a:r>
              <a:rPr lang="en-US" sz="1200" b="0" i="0" u="none" strike="noStrike" cap="none">
                <a:solidFill>
                  <a:schemeClr val="dk1"/>
                </a:solidFill>
                <a:latin typeface="Arial"/>
                <a:ea typeface="Arial"/>
                <a:cs typeface="Arial"/>
                <a:sym typeface="Arial"/>
              </a:rPr>
              <a:t>The city agreed to initiate zone changes and amend the </a:t>
            </a:r>
            <a:r>
              <a:rPr lang="en-US" sz="1200" b="0" i="1" u="none" strike="noStrike" cap="none">
                <a:solidFill>
                  <a:schemeClr val="dk1"/>
                </a:solidFill>
                <a:latin typeface="Arial"/>
                <a:ea typeface="Arial"/>
                <a:cs typeface="Arial"/>
                <a:sym typeface="Arial"/>
              </a:rPr>
              <a:t>Community Plan</a:t>
            </a:r>
            <a:r>
              <a:rPr lang="en-US" sz="1200" b="0" i="0" u="none" strike="noStrike" cap="none">
                <a:solidFill>
                  <a:schemeClr val="dk1"/>
                </a:solidFill>
                <a:latin typeface="Arial"/>
                <a:ea typeface="Arial"/>
                <a:cs typeface="Arial"/>
                <a:sym typeface="Arial"/>
              </a:rPr>
              <a:t> and land use designations. The city also created an interdisciplinary project team, bringing together city planners, engineers, and finance specialists and including representatives of the local </a:t>
            </a:r>
            <a:r>
              <a:rPr lang="en-US" sz="1200" b="0" i="0" u="sng" strike="noStrike" cap="none">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Victoria West Community Association</a:t>
            </a:r>
            <a:r>
              <a:rPr lang="en-US" sz="1200" b="0" i="0" u="none" strike="noStrike" cap="none">
                <a:solidFill>
                  <a:schemeClr val="dk1"/>
                </a:solidFill>
                <a:latin typeface="Arial"/>
                <a:ea typeface="Arial"/>
                <a:cs typeface="Arial"/>
                <a:sym typeface="Arial"/>
              </a:rPr>
              <a:t> and local First Nations indigenous peoples.</a:t>
            </a:r>
            <a:endParaRPr/>
          </a:p>
          <a:p>
            <a:pPr marL="457200" marR="0" lvl="0" indent="-228600" algn="l" rtl="0">
              <a:lnSpc>
                <a:spcPct val="100000"/>
              </a:lnSpc>
              <a:spcBef>
                <a:spcPts val="360"/>
              </a:spcBef>
              <a:spcAft>
                <a:spcPts val="0"/>
              </a:spcAft>
              <a:buClr>
                <a:srgbClr val="000000"/>
              </a:buClr>
              <a:buSzPts val="1400"/>
              <a:buFont typeface="Arial"/>
              <a:buNone/>
            </a:pP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endParaRPr/>
          </a:p>
        </p:txBody>
      </p:sp>
      <p:sp>
        <p:nvSpPr>
          <p:cNvPr id="248" name="Google Shape;248;p30:notes"/>
          <p:cNvSpPr txBox="1">
            <a:spLocks noGrp="1"/>
          </p:cNvSpPr>
          <p:nvPr>
            <p:ph type="sldNum" idx="12"/>
          </p:nvPr>
        </p:nvSpPr>
        <p:spPr>
          <a:xfrm>
            <a:off x="3957114" y="8818248"/>
            <a:ext cx="3026307" cy="463869"/>
          </a:xfrm>
          <a:prstGeom prst="rect">
            <a:avLst/>
          </a:prstGeom>
          <a:noFill/>
          <a:ln>
            <a:noFill/>
          </a:ln>
        </p:spPr>
        <p:txBody>
          <a:bodyPr spcFirstLastPara="1" wrap="square" lIns="91525" tIns="45750" rIns="91525" bIns="457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dd69c9cc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350" cap="flat" cmpd="sng">
            <a:solidFill>
              <a:srgbClr val="000000"/>
            </a:solidFill>
            <a:prstDash val="solid"/>
            <a:miter lim="800000"/>
            <a:headEnd type="none" w="sm" len="sm"/>
            <a:tailEnd type="none" w="sm" len="sm"/>
          </a:ln>
        </p:spPr>
      </p:sp>
      <p:sp>
        <p:nvSpPr>
          <p:cNvPr id="52" name="Google Shape;52;g3dd69c9ccf5_0_0:notes"/>
          <p:cNvSpPr txBox="1">
            <a:spLocks noGrp="1"/>
          </p:cNvSpPr>
          <p:nvPr>
            <p:ph type="body" idx="1"/>
          </p:nvPr>
        </p:nvSpPr>
        <p:spPr>
          <a:xfrm>
            <a:off x="685800" y="4344336"/>
            <a:ext cx="5486400" cy="4113600"/>
          </a:xfrm>
          <a:prstGeom prst="rect">
            <a:avLst/>
          </a:prstGeom>
          <a:noFill/>
          <a:ln>
            <a:noFill/>
          </a:ln>
        </p:spPr>
        <p:txBody>
          <a:bodyPr spcFirstLastPara="1" wrap="square" lIns="89950" tIns="44975" rIns="89950" bIns="44975" anchor="t" anchorCtr="0">
            <a:noAutofit/>
          </a:bodyPr>
          <a:lstStyle/>
          <a:p>
            <a:pPr marL="444500" marR="0" lvl="0" indent="-215900" algn="l" rtl="0">
              <a:lnSpc>
                <a:spcPct val="100000"/>
              </a:lnSpc>
              <a:spcBef>
                <a:spcPts val="400"/>
              </a:spcBef>
              <a:spcAft>
                <a:spcPts val="0"/>
              </a:spcAft>
              <a:buClr>
                <a:srgbClr val="000000"/>
              </a:buClr>
              <a:buSzPts val="1400"/>
              <a:buFont typeface="Arial"/>
              <a:buNone/>
            </a:pPr>
            <a:r>
              <a:rPr lang="en" sz="1200"/>
              <a:t>Brightwater:</a:t>
            </a:r>
            <a:endParaRPr sz="1200"/>
          </a:p>
          <a:p>
            <a:pPr marL="0" marR="0" lvl="0" indent="0" algn="l" rtl="0">
              <a:lnSpc>
                <a:spcPct val="100000"/>
              </a:lnSpc>
              <a:spcBef>
                <a:spcPts val="400"/>
              </a:spcBef>
              <a:spcAft>
                <a:spcPts val="0"/>
              </a:spcAft>
              <a:buClr>
                <a:srgbClr val="000000"/>
              </a:buClr>
              <a:buSzPts val="1400"/>
              <a:buFont typeface="Arial"/>
              <a:buNone/>
            </a:pPr>
            <a:r>
              <a:rPr lang="en" sz="1200"/>
              <a:t>72 acres waterfront, almost 100 years of historical oil refining uses and former brick quarry.  </a:t>
            </a:r>
            <a:endParaRPr sz="1200"/>
          </a:p>
          <a:p>
            <a:pPr marL="0" marR="0" lvl="0" indent="0" algn="l" rtl="0">
              <a:lnSpc>
                <a:spcPct val="100000"/>
              </a:lnSpc>
              <a:spcBef>
                <a:spcPts val="400"/>
              </a:spcBef>
              <a:spcAft>
                <a:spcPts val="0"/>
              </a:spcAft>
              <a:buClr>
                <a:srgbClr val="000000"/>
              </a:buClr>
              <a:buSzPts val="1400"/>
              <a:buFont typeface="Arial"/>
              <a:buNone/>
            </a:pPr>
            <a:r>
              <a:rPr lang="en" sz="1200"/>
              <a:t>Will deliver more than 3800 homes and 240,000sqft mixed use, 14+ acres of new parkland, affordable housing and a new school.  </a:t>
            </a:r>
            <a:endParaRPr sz="1200"/>
          </a:p>
          <a:p>
            <a:pPr marL="0" marR="0" lvl="0" indent="0" algn="l" rtl="0">
              <a:lnSpc>
                <a:spcPct val="100000"/>
              </a:lnSpc>
              <a:spcBef>
                <a:spcPts val="400"/>
              </a:spcBef>
              <a:spcAft>
                <a:spcPts val="0"/>
              </a:spcAft>
              <a:buClr>
                <a:srgbClr val="000000"/>
              </a:buClr>
              <a:buSzPts val="1400"/>
              <a:buFont typeface="Arial"/>
              <a:buNone/>
            </a:pPr>
            <a:r>
              <a:rPr lang="en" sz="1200"/>
              <a:t>Transit oriented, low impact stormwater design, LEED ND certification.</a:t>
            </a:r>
            <a:endParaRPr sz="1200"/>
          </a:p>
          <a:p>
            <a:pPr marL="0" marR="0" lvl="0" indent="0" algn="l" rtl="0">
              <a:lnSpc>
                <a:spcPct val="100000"/>
              </a:lnSpc>
              <a:spcBef>
                <a:spcPts val="400"/>
              </a:spcBef>
              <a:spcAft>
                <a:spcPts val="0"/>
              </a:spcAft>
              <a:buClr>
                <a:srgbClr val="000000"/>
              </a:buClr>
              <a:buSzPts val="1400"/>
              <a:buFont typeface="Arial"/>
              <a:buNone/>
            </a:pPr>
            <a:r>
              <a:rPr lang="en" sz="1200"/>
              <a:t>Fully privately-funded, no public funds or grants in the phases of development to-date.  </a:t>
            </a:r>
            <a:endParaRPr sz="1200"/>
          </a:p>
          <a:p>
            <a:pPr marL="0" marR="0" lvl="0" indent="0" algn="l" rtl="0">
              <a:lnSpc>
                <a:spcPct val="100000"/>
              </a:lnSpc>
              <a:spcBef>
                <a:spcPts val="400"/>
              </a:spcBef>
              <a:spcAft>
                <a:spcPts val="0"/>
              </a:spcAft>
              <a:buClr>
                <a:srgbClr val="000000"/>
              </a:buClr>
              <a:buSzPts val="1400"/>
              <a:buFont typeface="Arial"/>
              <a:buNone/>
            </a:pPr>
            <a:endParaRPr sz="1200"/>
          </a:p>
          <a:p>
            <a:pPr marL="0" marR="0" lvl="0" indent="0" algn="l" rtl="0">
              <a:lnSpc>
                <a:spcPct val="100000"/>
              </a:lnSpc>
              <a:spcBef>
                <a:spcPts val="400"/>
              </a:spcBef>
              <a:spcAft>
                <a:spcPts val="0"/>
              </a:spcAft>
              <a:buClr>
                <a:srgbClr val="000000"/>
              </a:buClr>
              <a:buSzPts val="1400"/>
              <a:buFont typeface="Arial"/>
              <a:buNone/>
            </a:pPr>
            <a:r>
              <a:rPr lang="en" sz="1200"/>
              <a:t>Environmental remediation was optimized through risk assessment and built form design and grading to minimize offsite disposal of soils</a:t>
            </a:r>
            <a:endParaRPr sz="1200"/>
          </a:p>
          <a:p>
            <a:pPr marL="0" marR="0" lvl="0" indent="0" algn="l" rtl="0">
              <a:lnSpc>
                <a:spcPct val="100000"/>
              </a:lnSpc>
              <a:spcBef>
                <a:spcPts val="400"/>
              </a:spcBef>
              <a:spcAft>
                <a:spcPts val="0"/>
              </a:spcAft>
              <a:buClr>
                <a:srgbClr val="000000"/>
              </a:buClr>
              <a:buSzPts val="1400"/>
              <a:buFont typeface="Arial"/>
              <a:buNone/>
            </a:pPr>
            <a:r>
              <a:rPr lang="en" sz="1200"/>
              <a:t>Early delivery of revenues was critical in a project that required significant upfront equity to fund remediation and infrastructure.  An first development phase was planned that was able to be managed through the expedited Tier 2 RA (MGRA) process.</a:t>
            </a:r>
            <a:endParaRPr sz="1200"/>
          </a:p>
          <a:p>
            <a:pPr marL="0" marR="0" lvl="0" indent="0" algn="l" rtl="0">
              <a:lnSpc>
                <a:spcPct val="100000"/>
              </a:lnSpc>
              <a:spcBef>
                <a:spcPts val="400"/>
              </a:spcBef>
              <a:spcAft>
                <a:spcPts val="0"/>
              </a:spcAft>
              <a:buClr>
                <a:srgbClr val="000000"/>
              </a:buClr>
              <a:buSzPts val="1400"/>
              <a:buFont typeface="Arial"/>
              <a:buNone/>
            </a:pPr>
            <a:r>
              <a:rPr lang="en" sz="1200">
                <a:solidFill>
                  <a:schemeClr val="dk1"/>
                </a:solidFill>
              </a:rPr>
              <a:t>Municipality was able to build processes that protected their interests while enabling efficient process for project delivery:</a:t>
            </a:r>
            <a:endParaRPr sz="1200">
              <a:solidFill>
                <a:schemeClr val="dk1"/>
              </a:solidFill>
            </a:endParaRPr>
          </a:p>
          <a:p>
            <a:pPr marL="457200" marR="0" lvl="0" indent="-304800" algn="l" rtl="0">
              <a:lnSpc>
                <a:spcPct val="100000"/>
              </a:lnSpc>
              <a:spcBef>
                <a:spcPts val="400"/>
              </a:spcBef>
              <a:spcAft>
                <a:spcPts val="0"/>
              </a:spcAft>
              <a:buSzPts val="1200"/>
              <a:buChar char="-"/>
            </a:pPr>
            <a:r>
              <a:rPr lang="en" sz="1200">
                <a:solidFill>
                  <a:schemeClr val="dk1"/>
                </a:solidFill>
              </a:rPr>
              <a:t>Delay of RSCs to later in the planning process was enabled by clear communication and transparency between developer and municipality, and use of peer review process </a:t>
            </a:r>
            <a:endParaRPr sz="1200">
              <a:solidFill>
                <a:schemeClr val="dk1"/>
              </a:solidFill>
            </a:endParaRPr>
          </a:p>
          <a:p>
            <a:pPr marL="457200" marR="0" lvl="0" indent="-304800" algn="l" rtl="0">
              <a:lnSpc>
                <a:spcPct val="100000"/>
              </a:lnSpc>
              <a:spcBef>
                <a:spcPts val="0"/>
              </a:spcBef>
              <a:spcAft>
                <a:spcPts val="0"/>
              </a:spcAft>
              <a:buSzPts val="1200"/>
              <a:buChar char="-"/>
            </a:pPr>
            <a:r>
              <a:rPr lang="en" sz="1200">
                <a:solidFill>
                  <a:schemeClr val="dk1"/>
                </a:solidFill>
              </a:rPr>
              <a:t>Municipality was willing to accept lands with risk-based closure.  </a:t>
            </a:r>
            <a:endParaRPr sz="1200">
              <a:solidFill>
                <a:schemeClr val="dk1"/>
              </a:solidFill>
            </a:endParaRPr>
          </a:p>
          <a:p>
            <a:pPr marL="457200" marR="0" lvl="0" indent="-304800" algn="l" rtl="0">
              <a:lnSpc>
                <a:spcPct val="100000"/>
              </a:lnSpc>
              <a:spcBef>
                <a:spcPts val="0"/>
              </a:spcBef>
              <a:spcAft>
                <a:spcPts val="0"/>
              </a:spcAft>
              <a:buSzPts val="1200"/>
              <a:buChar char="-"/>
            </a:pPr>
            <a:r>
              <a:rPr lang="en" sz="1200">
                <a:solidFill>
                  <a:schemeClr val="dk1"/>
                </a:solidFill>
              </a:rPr>
              <a:t>Conditional building permits enabled early construction to occur while environmental approvals were in final stage</a:t>
            </a:r>
            <a:endParaRPr sz="1200">
              <a:solidFill>
                <a:schemeClr val="dk1"/>
              </a:solidFill>
            </a:endParaRPr>
          </a:p>
          <a:p>
            <a:pPr marL="0" marR="0" lvl="0" indent="0" algn="l" rtl="0">
              <a:lnSpc>
                <a:spcPct val="100000"/>
              </a:lnSpc>
              <a:spcBef>
                <a:spcPts val="400"/>
              </a:spcBef>
              <a:spcAft>
                <a:spcPts val="0"/>
              </a:spcAft>
              <a:buNone/>
            </a:pPr>
            <a:r>
              <a:rPr lang="en" sz="1200">
                <a:solidFill>
                  <a:schemeClr val="dk1"/>
                </a:solidFill>
              </a:rPr>
              <a:t>Traditional financing was enabled by strong developer track record in delivering complex projects, and presentation of clear implementable development plan that integrated environmental concerns and laid out achievable regulatory approval structure.  Clarity in the Ontario RSC process </a:t>
            </a:r>
            <a:endParaRPr sz="1200">
              <a:solidFill>
                <a:schemeClr val="dk1"/>
              </a:solidFill>
            </a:endParaRPr>
          </a:p>
          <a:p>
            <a:pPr marL="444500" marR="0" lvl="0" indent="-215900" algn="l" rtl="0">
              <a:lnSpc>
                <a:spcPct val="100000"/>
              </a:lnSpc>
              <a:spcBef>
                <a:spcPts val="400"/>
              </a:spcBef>
              <a:spcAft>
                <a:spcPts val="0"/>
              </a:spcAft>
              <a:buClr>
                <a:srgbClr val="000000"/>
              </a:buClr>
              <a:buSzPts val="1400"/>
              <a:buFont typeface="Arial"/>
              <a:buNone/>
            </a:pPr>
            <a:endParaRPr/>
          </a:p>
        </p:txBody>
      </p:sp>
      <p:sp>
        <p:nvSpPr>
          <p:cNvPr id="53" name="Google Shape;53;g3dd69c9ccf5_0_0:notes"/>
          <p:cNvSpPr txBox="1">
            <a:spLocks noGrp="1"/>
          </p:cNvSpPr>
          <p:nvPr>
            <p:ph type="sldNum" idx="12"/>
          </p:nvPr>
        </p:nvSpPr>
        <p:spPr>
          <a:xfrm>
            <a:off x="3885166" y="8685552"/>
            <a:ext cx="2971500" cy="456900"/>
          </a:xfrm>
          <a:prstGeom prst="rect">
            <a:avLst/>
          </a:prstGeom>
          <a:noFill/>
          <a:ln>
            <a:noFill/>
          </a:ln>
        </p:spPr>
        <p:txBody>
          <a:bodyPr spcFirstLastPara="1" wrap="square" lIns="89950" tIns="44975" rIns="89950" bIns="449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en-US" b="1"/>
              <a:t>“So where does this leave us?</a:t>
            </a:r>
            <a:endParaRPr/>
          </a:p>
          <a:p>
            <a:pPr marL="457200" marR="0" lvl="0" indent="-228600" algn="l" rtl="0">
              <a:lnSpc>
                <a:spcPct val="100000"/>
              </a:lnSpc>
              <a:spcBef>
                <a:spcPts val="360"/>
              </a:spcBef>
              <a:spcAft>
                <a:spcPts val="0"/>
              </a:spcAft>
              <a:buClr>
                <a:srgbClr val="000000"/>
              </a:buClr>
              <a:buSzPts val="1400"/>
              <a:buFont typeface="Arial"/>
              <a:buNone/>
            </a:pPr>
            <a:r>
              <a:rPr lang="en-US"/>
              <a:t>We’ve spent time understanding the barriers—and we’ve seen what works in practice.</a:t>
            </a:r>
            <a:endParaRPr/>
          </a:p>
          <a:p>
            <a:pPr marL="457200" marR="0" lvl="0" indent="-228600" algn="l" rtl="0">
              <a:lnSpc>
                <a:spcPct val="100000"/>
              </a:lnSpc>
              <a:spcBef>
                <a:spcPts val="360"/>
              </a:spcBef>
              <a:spcAft>
                <a:spcPts val="0"/>
              </a:spcAft>
              <a:buClr>
                <a:srgbClr val="000000"/>
              </a:buClr>
              <a:buSzPts val="1400"/>
              <a:buFont typeface="Arial"/>
              <a:buNone/>
            </a:pPr>
            <a:r>
              <a:rPr lang="en-US"/>
              <a:t>Now, the focus shifts to action.</a:t>
            </a:r>
            <a:endParaRPr/>
          </a:p>
          <a:p>
            <a:pPr marL="457200" marR="0" lvl="0" indent="-228600" algn="l" rtl="0">
              <a:lnSpc>
                <a:spcPct val="100000"/>
              </a:lnSpc>
              <a:spcBef>
                <a:spcPts val="360"/>
              </a:spcBef>
              <a:spcAft>
                <a:spcPts val="0"/>
              </a:spcAft>
              <a:buClr>
                <a:srgbClr val="000000"/>
              </a:buClr>
              <a:buSzPts val="1400"/>
              <a:buFont typeface="Arial"/>
              <a:buNone/>
            </a:pPr>
            <a:r>
              <a:rPr lang="en-US"/>
              <a:t>CBN is actively developing an action plan to help move this forward at a national level.</a:t>
            </a:r>
            <a:endParaRPr/>
          </a:p>
          <a:p>
            <a:pPr marL="457200" marR="0" lvl="0" indent="-228600" algn="l" rtl="0">
              <a:lnSpc>
                <a:spcPct val="100000"/>
              </a:lnSpc>
              <a:spcBef>
                <a:spcPts val="360"/>
              </a:spcBef>
              <a:spcAft>
                <a:spcPts val="0"/>
              </a:spcAft>
              <a:buClr>
                <a:srgbClr val="000000"/>
              </a:buClr>
              <a:buSzPts val="1400"/>
              <a:buFont typeface="Arial"/>
              <a:buNone/>
            </a:pPr>
            <a:r>
              <a:rPr lang="en-US"/>
              <a:t>That plan is centered on four areas:</a:t>
            </a:r>
            <a:br>
              <a:rPr lang="en-US"/>
            </a:br>
            <a:r>
              <a:rPr lang="en-US"/>
              <a:t>raising awareness across Canada,</a:t>
            </a:r>
            <a:br>
              <a:rPr lang="en-US"/>
            </a:br>
            <a:r>
              <a:rPr lang="en-US"/>
              <a:t>advocating for systemic change,</a:t>
            </a:r>
            <a:br>
              <a:rPr lang="en-US"/>
            </a:br>
            <a:r>
              <a:rPr lang="en-US"/>
              <a:t>streamlining redevelopment processes,</a:t>
            </a:r>
            <a:br>
              <a:rPr lang="en-US"/>
            </a:br>
            <a:r>
              <a:rPr lang="en-US"/>
              <a:t>and—critically—aligning stakeholders across the system.</a:t>
            </a:r>
            <a:endParaRPr/>
          </a:p>
          <a:p>
            <a:pPr marL="457200" marR="0" lvl="0" indent="-228600" algn="l" rtl="0">
              <a:lnSpc>
                <a:spcPct val="100000"/>
              </a:lnSpc>
              <a:spcBef>
                <a:spcPts val="360"/>
              </a:spcBef>
              <a:spcAft>
                <a:spcPts val="0"/>
              </a:spcAft>
              <a:buClr>
                <a:srgbClr val="000000"/>
              </a:buClr>
              <a:buSzPts val="1400"/>
              <a:buFont typeface="Arial"/>
              <a:buNone/>
            </a:pPr>
            <a:r>
              <a:rPr lang="en-US"/>
              <a:t>Because ultimately, progress doesn’t come from any one initiative—it comes from </a:t>
            </a:r>
            <a:r>
              <a:rPr lang="en-US" b="1"/>
              <a:t>coordinated effort with consideration of the stakeholds: regulators &amp; cities, investors and developers.</a:t>
            </a:r>
            <a:endParaRPr/>
          </a:p>
          <a:p>
            <a:pPr marL="457200" marR="0" lvl="0" indent="-228600" algn="l" rtl="0">
              <a:lnSpc>
                <a:spcPct val="100000"/>
              </a:lnSpc>
              <a:spcBef>
                <a:spcPts val="360"/>
              </a:spcBef>
              <a:spcAft>
                <a:spcPts val="0"/>
              </a:spcAft>
              <a:buClr>
                <a:srgbClr val="000000"/>
              </a:buClr>
              <a:buSzPts val="1400"/>
              <a:buFont typeface="Arial"/>
              <a:buNone/>
            </a:pPr>
            <a:r>
              <a:rPr lang="en-US"/>
              <a:t>And this action plan is about turning insight into something that is practical, scalable, and deliverable.”**</a:t>
            </a:r>
            <a:endParaRPr/>
          </a:p>
          <a:p>
            <a:pPr marL="0" lvl="0" indent="0" algn="l" rtl="0">
              <a:lnSpc>
                <a:spcPct val="100000"/>
              </a:lnSpc>
              <a:spcBef>
                <a:spcPts val="0"/>
              </a:spcBef>
              <a:spcAft>
                <a:spcPts val="0"/>
              </a:spcAft>
              <a:buSzPts val="1400"/>
              <a:buNone/>
            </a:pPr>
            <a:endParaRPr/>
          </a:p>
        </p:txBody>
      </p:sp>
      <p:sp>
        <p:nvSpPr>
          <p:cNvPr id="265" name="Google Shape;26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en-US" b="1"/>
              <a:t>“So what are we doing in the short term?</a:t>
            </a:r>
            <a:endParaRPr/>
          </a:p>
          <a:p>
            <a:pPr marL="457200" marR="0" lvl="0" indent="-228600" algn="l" rtl="0">
              <a:lnSpc>
                <a:spcPct val="100000"/>
              </a:lnSpc>
              <a:spcBef>
                <a:spcPts val="360"/>
              </a:spcBef>
              <a:spcAft>
                <a:spcPts val="0"/>
              </a:spcAft>
              <a:buClr>
                <a:srgbClr val="000000"/>
              </a:buClr>
              <a:buSzPts val="1400"/>
              <a:buFont typeface="Arial"/>
              <a:buNone/>
            </a:pPr>
            <a:r>
              <a:rPr lang="en-US"/>
              <a:t>We’re focused on </a:t>
            </a:r>
            <a:r>
              <a:rPr lang="en-US" b="1"/>
              <a:t>building momentum and creating visibility across the system</a:t>
            </a:r>
            <a:r>
              <a:rPr lang="en-US"/>
              <a:t>.</a:t>
            </a:r>
            <a:endParaRPr/>
          </a:p>
          <a:p>
            <a:pPr marL="457200" marR="0" lvl="0" indent="-228600" algn="l" rtl="0">
              <a:lnSpc>
                <a:spcPct val="100000"/>
              </a:lnSpc>
              <a:spcBef>
                <a:spcPts val="360"/>
              </a:spcBef>
              <a:spcAft>
                <a:spcPts val="0"/>
              </a:spcAft>
              <a:buClr>
                <a:srgbClr val="000000"/>
              </a:buClr>
              <a:buSzPts val="1400"/>
              <a:buFont typeface="Arial"/>
              <a:buNone/>
            </a:pPr>
            <a:r>
              <a:rPr lang="en-US"/>
              <a:t>On timelines, we’re launching a cross-country check-up to better understand current service levels—and to highlight the value of </a:t>
            </a:r>
            <a:r>
              <a:rPr lang="en-US" b="1"/>
              <a:t>transparency and predictability</a:t>
            </a:r>
            <a:r>
              <a:rPr lang="en-US"/>
              <a:t>.</a:t>
            </a:r>
            <a:endParaRPr/>
          </a:p>
          <a:p>
            <a:pPr marL="457200" marR="0" lvl="0" indent="-228600" algn="l" rtl="0">
              <a:lnSpc>
                <a:spcPct val="100000"/>
              </a:lnSpc>
              <a:spcBef>
                <a:spcPts val="360"/>
              </a:spcBef>
              <a:spcAft>
                <a:spcPts val="0"/>
              </a:spcAft>
              <a:buClr>
                <a:srgbClr val="000000"/>
              </a:buClr>
              <a:buSzPts val="1400"/>
              <a:buFont typeface="Arial"/>
              <a:buNone/>
            </a:pPr>
            <a:r>
              <a:rPr lang="en-US"/>
              <a:t>On incentives, it starts with sharing—bringing together tools, case studies, and practical examples that can be used across jurisdictions.</a:t>
            </a:r>
            <a:endParaRPr/>
          </a:p>
          <a:p>
            <a:pPr marL="457200" marR="0" lvl="0" indent="-228600" algn="l" rtl="0">
              <a:lnSpc>
                <a:spcPct val="100000"/>
              </a:lnSpc>
              <a:spcBef>
                <a:spcPts val="360"/>
              </a:spcBef>
              <a:spcAft>
                <a:spcPts val="0"/>
              </a:spcAft>
              <a:buClr>
                <a:srgbClr val="000000"/>
              </a:buClr>
              <a:buSzPts val="1400"/>
              <a:buFont typeface="Arial"/>
              <a:buNone/>
            </a:pPr>
            <a:r>
              <a:rPr lang="en-US"/>
              <a:t>For regulatory engagement, we’re taking a step back and asking: </a:t>
            </a:r>
            <a:r>
              <a:rPr lang="en-US" i="1"/>
              <a:t>what does effective consultation actually look like?</a:t>
            </a:r>
            <a:r>
              <a:rPr lang="en-US"/>
              <a:t>—and working toward a clearer framework between regulators and applicants.</a:t>
            </a:r>
            <a:endParaRPr/>
          </a:p>
          <a:p>
            <a:pPr marL="457200" marR="0" lvl="0" indent="-228600" algn="l" rtl="0">
              <a:lnSpc>
                <a:spcPct val="100000"/>
              </a:lnSpc>
              <a:spcBef>
                <a:spcPts val="360"/>
              </a:spcBef>
              <a:spcAft>
                <a:spcPts val="0"/>
              </a:spcAft>
              <a:buClr>
                <a:srgbClr val="000000"/>
              </a:buClr>
              <a:buSzPts val="1400"/>
              <a:buFont typeface="Arial"/>
              <a:buNone/>
            </a:pPr>
            <a:r>
              <a:rPr lang="en-US"/>
              <a:t>And across risk, liability, and standardization, the focus is on </a:t>
            </a:r>
            <a:r>
              <a:rPr lang="en-US" b="1"/>
              <a:t>starting the right conversations</a:t>
            </a:r>
            <a:r>
              <a:rPr lang="en-US"/>
              <a:t>—reviewing risk-based approaches, identifying liability gaps, and connecting jurisdictions that are tackling similar challenges.</a:t>
            </a:r>
            <a:endParaRPr/>
          </a:p>
          <a:p>
            <a:pPr marL="457200" marR="0" lvl="0" indent="-228600" algn="l" rtl="0">
              <a:lnSpc>
                <a:spcPct val="100000"/>
              </a:lnSpc>
              <a:spcBef>
                <a:spcPts val="360"/>
              </a:spcBef>
              <a:spcAft>
                <a:spcPts val="0"/>
              </a:spcAft>
              <a:buClr>
                <a:srgbClr val="000000"/>
              </a:buClr>
              <a:buSzPts val="1400"/>
              <a:buFont typeface="Arial"/>
              <a:buNone/>
            </a:pPr>
            <a:r>
              <a:rPr lang="en-US" b="1"/>
              <a:t>These are practical, near-term actions—but they’re all designed to move us toward a more coordinated and predictable system.”</a:t>
            </a:r>
            <a:endParaRPr/>
          </a:p>
          <a:p>
            <a:pPr marL="0" lvl="0" indent="0" algn="l" rtl="0">
              <a:lnSpc>
                <a:spcPct val="100000"/>
              </a:lnSpc>
              <a:spcBef>
                <a:spcPts val="0"/>
              </a:spcBef>
              <a:spcAft>
                <a:spcPts val="0"/>
              </a:spcAft>
              <a:buSzPts val="1400"/>
              <a:buNone/>
            </a:pPr>
            <a:endParaRPr/>
          </a:p>
        </p:txBody>
      </p:sp>
      <p:sp>
        <p:nvSpPr>
          <p:cNvPr id="274" name="Google Shape;27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en-US"/>
              <a:t>In the near term, our focus is on </a:t>
            </a:r>
            <a:r>
              <a:rPr lang="en-US" b="1"/>
              <a:t>direct engagement and practical change</a:t>
            </a:r>
            <a:r>
              <a:rPr lang="en-US"/>
              <a:t>.</a:t>
            </a:r>
            <a:endParaRPr/>
          </a:p>
          <a:p>
            <a:pPr marL="457200" marR="0" lvl="0" indent="-228600" algn="l" rtl="0">
              <a:lnSpc>
                <a:spcPct val="100000"/>
              </a:lnSpc>
              <a:spcBef>
                <a:spcPts val="360"/>
              </a:spcBef>
              <a:spcAft>
                <a:spcPts val="0"/>
              </a:spcAft>
              <a:buClr>
                <a:srgbClr val="000000"/>
              </a:buClr>
              <a:buSzPts val="1400"/>
              <a:buFont typeface="Arial"/>
              <a:buNone/>
            </a:pPr>
            <a:r>
              <a:rPr lang="en-US"/>
              <a:t>Reaching out to regulators across the country—because this only works if regulatory offices are </a:t>
            </a:r>
            <a:r>
              <a:rPr lang="en-US" b="1"/>
              <a:t>well-staffed, supported, and resourced to deliver timely decisions</a:t>
            </a:r>
            <a:r>
              <a:rPr lang="en-US"/>
              <a:t>.</a:t>
            </a:r>
            <a:endParaRPr/>
          </a:p>
          <a:p>
            <a:pPr marL="457200" marR="0" lvl="0" indent="-228600" algn="l" rtl="0">
              <a:lnSpc>
                <a:spcPct val="100000"/>
              </a:lnSpc>
              <a:spcBef>
                <a:spcPts val="360"/>
              </a:spcBef>
              <a:spcAft>
                <a:spcPts val="0"/>
              </a:spcAft>
              <a:buClr>
                <a:srgbClr val="000000"/>
              </a:buClr>
              <a:buSzPts val="1400"/>
              <a:buFont typeface="Arial"/>
              <a:buNone/>
            </a:pPr>
            <a:r>
              <a:rPr lang="en-US"/>
              <a:t>At the same time, we’re exploring tools like a </a:t>
            </a:r>
            <a:r>
              <a:rPr lang="en-US" b="1"/>
              <a:t>fee-for-service model</a:t>
            </a:r>
            <a:r>
              <a:rPr lang="en-US"/>
              <a:t>, which could help improve responsiveness, provide greater predictability, and create a more consistent experience for proponents.</a:t>
            </a:r>
            <a:endParaRPr/>
          </a:p>
          <a:p>
            <a:pPr marL="457200" marR="0" lvl="0" indent="-228600" algn="l" rtl="0">
              <a:lnSpc>
                <a:spcPct val="100000"/>
              </a:lnSpc>
              <a:spcBef>
                <a:spcPts val="360"/>
              </a:spcBef>
              <a:spcAft>
                <a:spcPts val="0"/>
              </a:spcAft>
              <a:buClr>
                <a:srgbClr val="000000"/>
              </a:buClr>
              <a:buSzPts val="1400"/>
              <a:buFont typeface="Arial"/>
              <a:buNone/>
            </a:pPr>
            <a:r>
              <a:rPr lang="en-US"/>
              <a:t>But stepping back—this isn’t about one tool or one initiative.</a:t>
            </a:r>
            <a:endParaRPr/>
          </a:p>
          <a:p>
            <a:pPr marL="457200" marR="0" lvl="0" indent="-228600" algn="l" rtl="0">
              <a:lnSpc>
                <a:spcPct val="100000"/>
              </a:lnSpc>
              <a:spcBef>
                <a:spcPts val="360"/>
              </a:spcBef>
              <a:spcAft>
                <a:spcPts val="0"/>
              </a:spcAft>
              <a:buClr>
                <a:srgbClr val="000000"/>
              </a:buClr>
              <a:buSzPts val="1400"/>
              <a:buFont typeface="Arial"/>
              <a:buNone/>
            </a:pPr>
            <a:r>
              <a:rPr lang="en-US"/>
              <a:t>This is about moving toward a </a:t>
            </a:r>
            <a:r>
              <a:rPr lang="en-US" b="1"/>
              <a:t>coordinated, predictable system</a:t>
            </a:r>
            <a:r>
              <a:rPr lang="en-US"/>
              <a:t>.</a:t>
            </a:r>
            <a:endParaRPr/>
          </a:p>
          <a:p>
            <a:pPr marL="457200" marR="0" lvl="0" indent="-228600" algn="l" rtl="0">
              <a:lnSpc>
                <a:spcPct val="100000"/>
              </a:lnSpc>
              <a:spcBef>
                <a:spcPts val="360"/>
              </a:spcBef>
              <a:spcAft>
                <a:spcPts val="0"/>
              </a:spcAft>
              <a:buClr>
                <a:srgbClr val="000000"/>
              </a:buClr>
              <a:buSzPts val="1400"/>
              <a:buFont typeface="Arial"/>
              <a:buNone/>
            </a:pPr>
            <a:r>
              <a:rPr lang="en-US"/>
              <a:t>A system where timelines are clear, expectations are aligned, and projects can move forward with confidence.</a:t>
            </a:r>
            <a:endParaRPr/>
          </a:p>
          <a:p>
            <a:pPr marL="457200" marR="0" lvl="0" indent="-228600" algn="l" rtl="0">
              <a:lnSpc>
                <a:spcPct val="100000"/>
              </a:lnSpc>
              <a:spcBef>
                <a:spcPts val="360"/>
              </a:spcBef>
              <a:spcAft>
                <a:spcPts val="0"/>
              </a:spcAft>
              <a:buClr>
                <a:srgbClr val="000000"/>
              </a:buClr>
              <a:buSzPts val="1400"/>
              <a:buFont typeface="Arial"/>
              <a:buNone/>
            </a:pPr>
            <a:r>
              <a:rPr lang="en-US"/>
              <a:t>And that’s how we begin to shift from isolated successes… to delivering brownfield redevelopment at scale.”</a:t>
            </a:r>
            <a:endParaRPr/>
          </a:p>
          <a:p>
            <a:pPr marL="0" lvl="0" indent="0" algn="l" rtl="0">
              <a:lnSpc>
                <a:spcPct val="100000"/>
              </a:lnSpc>
              <a:spcBef>
                <a:spcPts val="0"/>
              </a:spcBef>
              <a:spcAft>
                <a:spcPts val="0"/>
              </a:spcAft>
              <a:buSzPts val="1400"/>
              <a:buNone/>
            </a:pPr>
            <a:endParaRPr/>
          </a:p>
        </p:txBody>
      </p:sp>
      <p:sp>
        <p:nvSpPr>
          <p:cNvPr id="281" name="Google Shape;28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3: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8" name="Google Shape;288;p33:notes"/>
          <p:cNvSpPr txBox="1">
            <a:spLocks noGrp="1"/>
          </p:cNvSpPr>
          <p:nvPr>
            <p:ph type="body" idx="1"/>
          </p:nvPr>
        </p:nvSpPr>
        <p:spPr>
          <a:xfrm>
            <a:off x="698500" y="4410708"/>
            <a:ext cx="5588000" cy="4176398"/>
          </a:xfrm>
          <a:prstGeom prst="rect">
            <a:avLst/>
          </a:prstGeom>
          <a:noFill/>
          <a:ln>
            <a:noFill/>
          </a:ln>
        </p:spPr>
        <p:txBody>
          <a:bodyPr spcFirstLastPara="1" wrap="square" lIns="91525" tIns="45750" rIns="91525" bIns="45750"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en-US"/>
              <a:t>When regulators and cities, developers, and investors move from working in parallel to working together, brownfield redevelopment becomes predictable, viable, and scalable.</a:t>
            </a:r>
            <a:endParaRPr/>
          </a:p>
          <a:p>
            <a:pPr marL="457200" marR="0" lvl="0" indent="-228600" algn="l" rtl="0">
              <a:lnSpc>
                <a:spcPct val="100000"/>
              </a:lnSpc>
              <a:spcBef>
                <a:spcPts val="360"/>
              </a:spcBef>
              <a:spcAft>
                <a:spcPts val="0"/>
              </a:spcAft>
              <a:buClr>
                <a:srgbClr val="000000"/>
              </a:buClr>
              <a:buSzPts val="1400"/>
              <a:buFont typeface="Arial"/>
              <a:buNone/>
            </a:pPr>
            <a:endParaRPr/>
          </a:p>
          <a:p>
            <a:pPr marL="457200" marR="0" lvl="0" indent="-228600" algn="l" rtl="0">
              <a:lnSpc>
                <a:spcPct val="100000"/>
              </a:lnSpc>
              <a:spcBef>
                <a:spcPts val="360"/>
              </a:spcBef>
              <a:spcAft>
                <a:spcPts val="0"/>
              </a:spcAft>
              <a:buClr>
                <a:srgbClr val="000000"/>
              </a:buClr>
              <a:buSzPts val="1400"/>
              <a:buFont typeface="Arial"/>
              <a:buNone/>
            </a:pPr>
            <a:r>
              <a:rPr lang="en-US"/>
              <a:t>The tools exist. The path is clear. Now we align to unlock brownfield redevelopment across Canada.</a:t>
            </a:r>
            <a:endParaRPr/>
          </a:p>
          <a:p>
            <a:pPr marL="457200" marR="0" lvl="0" indent="-228600" algn="l" rtl="0">
              <a:lnSpc>
                <a:spcPct val="100000"/>
              </a:lnSpc>
              <a:spcBef>
                <a:spcPts val="360"/>
              </a:spcBef>
              <a:spcAft>
                <a:spcPts val="0"/>
              </a:spcAft>
              <a:buClr>
                <a:srgbClr val="000000"/>
              </a:buClr>
              <a:buSzPts val="1400"/>
              <a:buFont typeface="Arial"/>
              <a:buNone/>
            </a:pPr>
            <a:endParaRPr/>
          </a:p>
        </p:txBody>
      </p:sp>
      <p:sp>
        <p:nvSpPr>
          <p:cNvPr id="289" name="Google Shape;289;p33:notes"/>
          <p:cNvSpPr txBox="1">
            <a:spLocks noGrp="1"/>
          </p:cNvSpPr>
          <p:nvPr>
            <p:ph type="sldNum" idx="12"/>
          </p:nvPr>
        </p:nvSpPr>
        <p:spPr>
          <a:xfrm>
            <a:off x="3957114" y="8818248"/>
            <a:ext cx="3026307" cy="463869"/>
          </a:xfrm>
          <a:prstGeom prst="rect">
            <a:avLst/>
          </a:prstGeom>
          <a:noFill/>
          <a:ln>
            <a:noFill/>
          </a:ln>
        </p:spPr>
        <p:txBody>
          <a:bodyPr spcFirstLastPara="1" wrap="square" lIns="91525" tIns="45750" rIns="91525" bIns="457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98eae8ca2d_4_0: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8" name="Google Shape;298;g398eae8ca2d_4_0:notes"/>
          <p:cNvSpPr txBox="1">
            <a:spLocks noGrp="1"/>
          </p:cNvSpPr>
          <p:nvPr>
            <p:ph type="body" idx="1"/>
          </p:nvPr>
        </p:nvSpPr>
        <p:spPr>
          <a:xfrm>
            <a:off x="698500" y="4410708"/>
            <a:ext cx="5588100" cy="4176300"/>
          </a:xfrm>
          <a:prstGeom prst="rect">
            <a:avLst/>
          </a:prstGeom>
          <a:noFill/>
          <a:ln>
            <a:noFill/>
          </a:ln>
        </p:spPr>
        <p:txBody>
          <a:bodyPr spcFirstLastPara="1" wrap="square" lIns="91525" tIns="45750" rIns="91525" bIns="45750" anchor="t" anchorCtr="0">
            <a:noAutofit/>
          </a:bodyPr>
          <a:lstStyle/>
          <a:p>
            <a:pPr marL="0" lvl="0" indent="0" algn="l" rtl="0">
              <a:lnSpc>
                <a:spcPct val="115000"/>
              </a:lnSpc>
              <a:spcBef>
                <a:spcPts val="1000"/>
              </a:spcBef>
              <a:spcAft>
                <a:spcPts val="1000"/>
              </a:spcAft>
              <a:buClr>
                <a:schemeClr val="dk1"/>
              </a:buClr>
              <a:buSzPts val="1100"/>
              <a:buFont typeface="Arial"/>
              <a:buNone/>
            </a:pPr>
            <a:r>
              <a:rPr lang="en-US" sz="1100">
                <a:highlight>
                  <a:srgbClr val="FFFFFF"/>
                </a:highlight>
              </a:rPr>
              <a:t>Add to your calendars now.  Our annual conference is on June 2 in Burlington.  We are thrilled to announce here first our Conference Keynote - Derek Goring, CEO of Northcrest!</a:t>
            </a:r>
            <a:endParaRPr sz="1100">
              <a:highlight>
                <a:srgbClr val="FFFFFF"/>
              </a:highlight>
            </a:endParaRPr>
          </a:p>
        </p:txBody>
      </p:sp>
      <p:sp>
        <p:nvSpPr>
          <p:cNvPr id="299" name="Google Shape;299;g398eae8ca2d_4_0:notes"/>
          <p:cNvSpPr txBox="1">
            <a:spLocks noGrp="1"/>
          </p:cNvSpPr>
          <p:nvPr>
            <p:ph type="sldNum" idx="12"/>
          </p:nvPr>
        </p:nvSpPr>
        <p:spPr>
          <a:xfrm>
            <a:off x="3957114" y="8818248"/>
            <a:ext cx="3026400" cy="4638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98eae8ca2d_0_139:notes"/>
          <p:cNvSpPr>
            <a:spLocks noGrp="1" noRot="1" noChangeAspect="1"/>
          </p:cNvSpPr>
          <p:nvPr>
            <p:ph type="sldImg" idx="2"/>
          </p:nvPr>
        </p:nvSpPr>
        <p:spPr>
          <a:xfrm>
            <a:off x="397933" y="696913"/>
            <a:ext cx="6189000" cy="3481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6" name="Google Shape;306;g398eae8ca2d_0_139:notes"/>
          <p:cNvSpPr txBox="1">
            <a:spLocks noGrp="1"/>
          </p:cNvSpPr>
          <p:nvPr>
            <p:ph type="body" idx="1"/>
          </p:nvPr>
        </p:nvSpPr>
        <p:spPr>
          <a:xfrm>
            <a:off x="698500" y="4410708"/>
            <a:ext cx="5588100" cy="4176300"/>
          </a:xfrm>
          <a:prstGeom prst="rect">
            <a:avLst/>
          </a:prstGeom>
          <a:noFill/>
          <a:ln>
            <a:noFill/>
          </a:ln>
        </p:spPr>
        <p:txBody>
          <a:bodyPr spcFirstLastPara="1" wrap="square" lIns="91525" tIns="45750" rIns="91525" bIns="45750"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1100">
                <a:highlight>
                  <a:srgbClr val="FFFFFF"/>
                </a:highlight>
              </a:rPr>
              <a:t>We’ll end with this - to the </a:t>
            </a:r>
            <a:r>
              <a:rPr lang="en-US" sz="1100" b="1">
                <a:highlight>
                  <a:srgbClr val="FFFFFF"/>
                </a:highlight>
              </a:rPr>
              <a:t>public and private developers</a:t>
            </a:r>
            <a:r>
              <a:rPr lang="en-US" sz="1100">
                <a:highlight>
                  <a:srgbClr val="FFFFFF"/>
                </a:highlight>
              </a:rPr>
              <a:t>, the </a:t>
            </a:r>
            <a:r>
              <a:rPr lang="en-US" sz="1100" b="1">
                <a:highlight>
                  <a:srgbClr val="FFFFFF"/>
                </a:highlight>
              </a:rPr>
              <a:t>government staff</a:t>
            </a:r>
            <a:r>
              <a:rPr lang="en-US" sz="1100">
                <a:highlight>
                  <a:srgbClr val="FFFFFF"/>
                </a:highlight>
              </a:rPr>
              <a:t>, researchers and journalists, and the </a:t>
            </a:r>
            <a:r>
              <a:rPr lang="en-US" sz="1100" b="1">
                <a:highlight>
                  <a:srgbClr val="FFFFFF"/>
                </a:highlight>
              </a:rPr>
              <a:t>consultants</a:t>
            </a:r>
            <a:r>
              <a:rPr lang="en-US" sz="1100">
                <a:highlight>
                  <a:srgbClr val="FFFFFF"/>
                </a:highlight>
              </a:rPr>
              <a:t> in this room:  You are a team.</a:t>
            </a:r>
            <a:endParaRPr sz="1100">
              <a:highlight>
                <a:srgbClr val="FFFFFF"/>
              </a:highlight>
            </a:endParaRPr>
          </a:p>
          <a:p>
            <a:pPr marL="0" lvl="0" indent="0" algn="l" rtl="0">
              <a:lnSpc>
                <a:spcPct val="115000"/>
              </a:lnSpc>
              <a:spcBef>
                <a:spcPts val="1000"/>
              </a:spcBef>
              <a:spcAft>
                <a:spcPts val="0"/>
              </a:spcAft>
              <a:buClr>
                <a:schemeClr val="dk1"/>
              </a:buClr>
              <a:buSzPts val="1100"/>
              <a:buFont typeface="Arial"/>
              <a:buNone/>
            </a:pPr>
            <a:r>
              <a:rPr lang="en-US" sz="1100">
                <a:highlight>
                  <a:srgbClr val="FFFFFF"/>
                </a:highlight>
              </a:rPr>
              <a:t>The best brownfield projects, like the ones we’ll celebrate tonight, come from partnership, shared vision, and collaboration.</a:t>
            </a:r>
            <a:endParaRPr sz="1100">
              <a:highlight>
                <a:srgbClr val="FFFFFF"/>
              </a:highlight>
            </a:endParaRPr>
          </a:p>
          <a:p>
            <a:pPr marL="0" lvl="0" indent="0" algn="l" rtl="0">
              <a:lnSpc>
                <a:spcPct val="115000"/>
              </a:lnSpc>
              <a:spcBef>
                <a:spcPts val="1000"/>
              </a:spcBef>
              <a:spcAft>
                <a:spcPts val="0"/>
              </a:spcAft>
              <a:buClr>
                <a:schemeClr val="dk1"/>
              </a:buClr>
              <a:buSzPts val="1100"/>
              <a:buFont typeface="Arial"/>
              <a:buNone/>
            </a:pPr>
            <a:r>
              <a:rPr lang="en-US" sz="1100">
                <a:highlight>
                  <a:srgbClr val="FFFFFF"/>
                </a:highlight>
              </a:rPr>
              <a:t>So, let’s keep building that network. </a:t>
            </a:r>
            <a:r>
              <a:rPr lang="en-US" sz="1100" b="1">
                <a:highlight>
                  <a:srgbClr val="FFFFFF"/>
                </a:highlight>
              </a:rPr>
              <a:t>Be part of change. Join the Community of CBN.</a:t>
            </a:r>
            <a:endParaRPr sz="1100" b="1">
              <a:highlight>
                <a:srgbClr val="FFFFFF"/>
              </a:highlight>
            </a:endParaRPr>
          </a:p>
          <a:p>
            <a:pPr marL="381000" marR="381000" lvl="0" indent="0" algn="l" rtl="0">
              <a:lnSpc>
                <a:spcPct val="115000"/>
              </a:lnSpc>
              <a:spcBef>
                <a:spcPts val="1000"/>
              </a:spcBef>
              <a:spcAft>
                <a:spcPts val="1000"/>
              </a:spcAft>
              <a:buSzPts val="1400"/>
              <a:buNone/>
            </a:pPr>
            <a:endParaRPr sz="1100" b="1">
              <a:solidFill>
                <a:srgbClr val="222222"/>
              </a:solidFill>
              <a:highlight>
                <a:srgbClr val="FFFFFF"/>
              </a:highlight>
            </a:endParaRPr>
          </a:p>
        </p:txBody>
      </p:sp>
      <p:sp>
        <p:nvSpPr>
          <p:cNvPr id="307" name="Google Shape;307;g398eae8ca2d_0_139:notes"/>
          <p:cNvSpPr txBox="1">
            <a:spLocks noGrp="1"/>
          </p:cNvSpPr>
          <p:nvPr>
            <p:ph type="sldNum" idx="12"/>
          </p:nvPr>
        </p:nvSpPr>
        <p:spPr>
          <a:xfrm>
            <a:off x="3957114" y="8818248"/>
            <a:ext cx="3026400" cy="4638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98eae8ca2d_0_5: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6" name="Google Shape;146;g398eae8ca2d_0_5:notes"/>
          <p:cNvSpPr txBox="1">
            <a:spLocks noGrp="1"/>
          </p:cNvSpPr>
          <p:nvPr>
            <p:ph type="body" idx="1"/>
          </p:nvPr>
        </p:nvSpPr>
        <p:spPr>
          <a:xfrm>
            <a:off x="698500" y="4410708"/>
            <a:ext cx="5588100" cy="4176300"/>
          </a:xfrm>
          <a:prstGeom prst="rect">
            <a:avLst/>
          </a:prstGeom>
          <a:noFill/>
          <a:ln>
            <a:noFill/>
          </a:ln>
        </p:spPr>
        <p:txBody>
          <a:bodyPr spcFirstLastPara="1" wrap="square" lIns="91525" tIns="45750" rIns="91525" bIns="45750"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1100">
                <a:highlight>
                  <a:srgbClr val="FFFFFF"/>
                </a:highlight>
              </a:rPr>
              <a:t>Good afternoon, everyone. My name is Meggen Janes, Executive Director of the Canadian Brownfields Network.  Thank you to ONEIA and ESAA for the RemTech East.  </a:t>
            </a:r>
            <a:r>
              <a:rPr lang="en-US" sz="1100" b="1">
                <a:highlight>
                  <a:srgbClr val="FFFFFF"/>
                </a:highlight>
              </a:rPr>
              <a:t>Canadian Brownfields Network</a:t>
            </a:r>
            <a:r>
              <a:rPr lang="en-US" sz="1100">
                <a:highlight>
                  <a:srgbClr val="FFFFFF"/>
                </a:highlight>
              </a:rPr>
              <a:t>, CBN, a not-for-profit organization that’s been promoting </a:t>
            </a:r>
            <a:r>
              <a:rPr lang="en-US" sz="1100" i="1">
                <a:highlight>
                  <a:srgbClr val="FFFFFF"/>
                </a:highlight>
              </a:rPr>
              <a:t>Brownfields First</a:t>
            </a:r>
            <a:r>
              <a:rPr lang="en-US" sz="1100">
                <a:highlight>
                  <a:srgbClr val="FFFFFF"/>
                </a:highlight>
              </a:rPr>
              <a:t> for over two decades.</a:t>
            </a:r>
            <a:endParaRPr sz="1100">
              <a:highlight>
                <a:srgbClr val="FFFFFF"/>
              </a:highlight>
            </a:endParaRPr>
          </a:p>
          <a:p>
            <a:pPr marL="0" lvl="0" indent="0" algn="l" rtl="0">
              <a:lnSpc>
                <a:spcPct val="115000"/>
              </a:lnSpc>
              <a:spcBef>
                <a:spcPts val="1000"/>
              </a:spcBef>
              <a:spcAft>
                <a:spcPts val="0"/>
              </a:spcAft>
              <a:buClr>
                <a:schemeClr val="dk1"/>
              </a:buClr>
              <a:buSzPts val="1100"/>
              <a:buFont typeface="Arial"/>
              <a:buNone/>
            </a:pPr>
            <a:r>
              <a:rPr lang="en-US" sz="1100">
                <a:highlight>
                  <a:srgbClr val="FFFFFF"/>
                </a:highlight>
              </a:rPr>
              <a:t>Our vision is simple but powerful: </a:t>
            </a:r>
            <a:r>
              <a:rPr lang="en-US" sz="1100" i="1">
                <a:highlight>
                  <a:srgbClr val="FFFFFF"/>
                </a:highlight>
              </a:rPr>
              <a:t>to make brownfield redevelopment the first choice for sustainable community growth.</a:t>
            </a:r>
            <a:endParaRPr sz="1100" i="1">
              <a:highlight>
                <a:srgbClr val="FFFFFF"/>
              </a:highlight>
            </a:endParaRPr>
          </a:p>
          <a:p>
            <a:pPr marL="0" lvl="0" indent="0" algn="l" rtl="0">
              <a:lnSpc>
                <a:spcPct val="115000"/>
              </a:lnSpc>
              <a:spcBef>
                <a:spcPts val="1000"/>
              </a:spcBef>
              <a:spcAft>
                <a:spcPts val="0"/>
              </a:spcAft>
              <a:buClr>
                <a:schemeClr val="dk1"/>
              </a:buClr>
              <a:buSzPts val="1100"/>
              <a:buFont typeface="Arial"/>
              <a:buNone/>
            </a:pPr>
            <a:r>
              <a:rPr lang="en-US" sz="1100">
                <a:highlight>
                  <a:srgbClr val="FFFFFF"/>
                </a:highlight>
              </a:rPr>
              <a:t>We bring together people who care about transforming underused and contaminated sites into vibrant, productive spaces look around the room you are leaders in advancing brownfield revitalization</a:t>
            </a:r>
            <a:endParaRPr sz="1100">
              <a:highlight>
                <a:srgbClr val="FFFFFF"/>
              </a:highlight>
            </a:endParaRPr>
          </a:p>
          <a:p>
            <a:pPr marL="0" lvl="0" indent="0" algn="l" rtl="0">
              <a:lnSpc>
                <a:spcPct val="115000"/>
              </a:lnSpc>
              <a:spcBef>
                <a:spcPts val="1000"/>
              </a:spcBef>
              <a:spcAft>
                <a:spcPts val="0"/>
              </a:spcAft>
              <a:buClr>
                <a:schemeClr val="dk1"/>
              </a:buClr>
              <a:buSzPts val="1100"/>
              <a:buFont typeface="Arial"/>
              <a:buNone/>
            </a:pPr>
            <a:endParaRPr sz="1100">
              <a:solidFill>
                <a:srgbClr val="222222"/>
              </a:solidFill>
              <a:highlight>
                <a:srgbClr val="FFFFFF"/>
              </a:highlight>
            </a:endParaRPr>
          </a:p>
          <a:p>
            <a:pPr marL="0" marR="0" lvl="0" indent="0" algn="l" rtl="0">
              <a:lnSpc>
                <a:spcPct val="115000"/>
              </a:lnSpc>
              <a:spcBef>
                <a:spcPts val="2000"/>
              </a:spcBef>
              <a:spcAft>
                <a:spcPts val="0"/>
              </a:spcAft>
              <a:buClr>
                <a:schemeClr val="dk1"/>
              </a:buClr>
              <a:buSzPts val="1100"/>
              <a:buFont typeface="Arial"/>
              <a:buNone/>
            </a:pPr>
            <a:r>
              <a:rPr lang="en-US" sz="1100" b="1" i="0" u="none" strike="noStrike" cap="none">
                <a:solidFill>
                  <a:schemeClr val="dk1"/>
                </a:solidFill>
                <a:latin typeface="Arial"/>
                <a:ea typeface="Arial"/>
                <a:cs typeface="Arial"/>
                <a:sym typeface="Arial"/>
              </a:rPr>
              <a:t>CBN IS A NON-PROFIT ORGANIZATION THAT WAS CREATED IN RESPONSE TO RECOMMENDATIONS IN THE NATIONAL ROUNDTABLE ON THE ENVIRONMENT AND THE ECONOMY'S NATIONAL BROWNFIELD REDEVELOPMENT STRATEGY FOR CANADA. </a:t>
            </a:r>
            <a:endParaRPr sz="800" b="1" i="0" u="none" strike="noStrike" cap="none">
              <a:solidFill>
                <a:schemeClr val="dk1"/>
              </a:solidFill>
              <a:latin typeface="Arial"/>
              <a:ea typeface="Arial"/>
              <a:cs typeface="Arial"/>
              <a:sym typeface="Arial"/>
            </a:endParaRPr>
          </a:p>
          <a:p>
            <a:pPr marL="0" lvl="0" indent="0" algn="l" rtl="0">
              <a:lnSpc>
                <a:spcPct val="115000"/>
              </a:lnSpc>
              <a:spcBef>
                <a:spcPts val="2000"/>
              </a:spcBef>
              <a:spcAft>
                <a:spcPts val="1000"/>
              </a:spcAft>
              <a:buClr>
                <a:schemeClr val="dk1"/>
              </a:buClr>
              <a:buSzPts val="1100"/>
              <a:buFont typeface="Arial"/>
              <a:buNone/>
            </a:pPr>
            <a:endParaRPr sz="1100">
              <a:solidFill>
                <a:srgbClr val="222222"/>
              </a:solidFill>
              <a:highlight>
                <a:srgbClr val="FFFFFF"/>
              </a:highlight>
            </a:endParaRPr>
          </a:p>
        </p:txBody>
      </p:sp>
      <p:sp>
        <p:nvSpPr>
          <p:cNvPr id="147" name="Google Shape;147;g398eae8ca2d_0_5:notes"/>
          <p:cNvSpPr txBox="1">
            <a:spLocks noGrp="1"/>
          </p:cNvSpPr>
          <p:nvPr>
            <p:ph type="sldNum" idx="12"/>
          </p:nvPr>
        </p:nvSpPr>
        <p:spPr>
          <a:xfrm>
            <a:off x="3957114" y="8818248"/>
            <a:ext cx="3026400" cy="4638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3: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7" name="Google Shape;157;p3:notes"/>
          <p:cNvSpPr txBox="1">
            <a:spLocks noGrp="1"/>
          </p:cNvSpPr>
          <p:nvPr>
            <p:ph type="body" idx="1"/>
          </p:nvPr>
        </p:nvSpPr>
        <p:spPr>
          <a:xfrm>
            <a:off x="698500" y="4410708"/>
            <a:ext cx="5588100" cy="4176300"/>
          </a:xfrm>
          <a:prstGeom prst="rect">
            <a:avLst/>
          </a:prstGeom>
          <a:noFill/>
          <a:ln>
            <a:noFill/>
          </a:ln>
        </p:spPr>
        <p:txBody>
          <a:bodyPr spcFirstLastPara="1" wrap="square" lIns="91525" tIns="45750" rIns="91525" bIns="45750"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en-US" sz="1100" b="1">
                <a:highlight>
                  <a:srgbClr val="FFFFFF"/>
                </a:highlight>
              </a:rPr>
              <a:t>So what’s the scale of the opportunity?</a:t>
            </a:r>
            <a:endParaRPr sz="1100">
              <a:highlight>
                <a:srgbClr val="FFFFFF"/>
              </a:highlight>
            </a:endParaRPr>
          </a:p>
          <a:p>
            <a:pPr marL="457200" marR="0" lvl="0" indent="-228600" algn="l" rtl="0">
              <a:lnSpc>
                <a:spcPct val="100000"/>
              </a:lnSpc>
              <a:spcBef>
                <a:spcPts val="360"/>
              </a:spcBef>
              <a:spcAft>
                <a:spcPts val="0"/>
              </a:spcAft>
              <a:buClr>
                <a:srgbClr val="000000"/>
              </a:buClr>
              <a:buSzPts val="1400"/>
              <a:buFont typeface="Arial"/>
              <a:buNone/>
            </a:pPr>
            <a:r>
              <a:rPr lang="en-US" sz="1100">
                <a:highlight>
                  <a:srgbClr val="FFFFFF"/>
                </a:highlight>
              </a:rPr>
              <a:t>Across Canada, we’re looking at </a:t>
            </a:r>
            <a:r>
              <a:rPr lang="en-US" sz="1100" b="1">
                <a:highlight>
                  <a:srgbClr val="FFFFFF"/>
                </a:highlight>
              </a:rPr>
              <a:t>over 25,000 brownfield sites</a:t>
            </a:r>
            <a:r>
              <a:rPr lang="en-US" sz="1100">
                <a:highlight>
                  <a:srgbClr val="FFFFFF"/>
                </a:highlight>
              </a:rPr>
              <a:t>.</a:t>
            </a:r>
            <a:endParaRPr/>
          </a:p>
          <a:p>
            <a:pPr marL="457200" marR="0" lvl="0" indent="-228600" algn="l" rtl="0">
              <a:lnSpc>
                <a:spcPct val="100000"/>
              </a:lnSpc>
              <a:spcBef>
                <a:spcPts val="360"/>
              </a:spcBef>
              <a:spcAft>
                <a:spcPts val="0"/>
              </a:spcAft>
              <a:buClr>
                <a:srgbClr val="000000"/>
              </a:buClr>
              <a:buSzPts val="1400"/>
              <a:buFont typeface="Arial"/>
              <a:buNone/>
            </a:pPr>
            <a:r>
              <a:rPr lang="en-US" sz="1100">
                <a:highlight>
                  <a:srgbClr val="FFFFFF"/>
                </a:highlight>
              </a:rPr>
              <a:t>And we don’t have to speculate on what’s possible—we can already see it in practice.</a:t>
            </a:r>
            <a:endParaRPr/>
          </a:p>
          <a:p>
            <a:pPr marL="457200" marR="0" lvl="0" indent="-228600" algn="l" rtl="0">
              <a:lnSpc>
                <a:spcPct val="100000"/>
              </a:lnSpc>
              <a:spcBef>
                <a:spcPts val="360"/>
              </a:spcBef>
              <a:spcAft>
                <a:spcPts val="0"/>
              </a:spcAft>
              <a:buClr>
                <a:srgbClr val="000000"/>
              </a:buClr>
              <a:buSzPts val="1400"/>
              <a:buFont typeface="Arial"/>
              <a:buNone/>
            </a:pPr>
            <a:r>
              <a:rPr lang="en-US" sz="1100">
                <a:highlight>
                  <a:srgbClr val="FFFFFF"/>
                </a:highlight>
              </a:rPr>
              <a:t>In Welland, over </a:t>
            </a:r>
            <a:r>
              <a:rPr lang="en-US" sz="1100" b="1">
                <a:highlight>
                  <a:srgbClr val="FFFFFF"/>
                </a:highlight>
              </a:rPr>
              <a:t>220 hectares of brownfield land</a:t>
            </a:r>
            <a:r>
              <a:rPr lang="en-US" sz="1100">
                <a:highlight>
                  <a:srgbClr val="FFFFFF"/>
                </a:highlight>
              </a:rPr>
              <a:t> have been unlocked for redevelopment.</a:t>
            </a:r>
            <a:endParaRPr/>
          </a:p>
          <a:p>
            <a:pPr marL="457200" marR="0" lvl="0" indent="-228600" algn="l" rtl="0">
              <a:lnSpc>
                <a:spcPct val="100000"/>
              </a:lnSpc>
              <a:spcBef>
                <a:spcPts val="360"/>
              </a:spcBef>
              <a:spcAft>
                <a:spcPts val="0"/>
              </a:spcAft>
              <a:buClr>
                <a:srgbClr val="000000"/>
              </a:buClr>
              <a:buSzPts val="1400"/>
              <a:buFont typeface="Arial"/>
              <a:buNone/>
            </a:pPr>
            <a:r>
              <a:rPr lang="en-US" sz="1100">
                <a:highlight>
                  <a:srgbClr val="FFFFFF"/>
                </a:highlight>
              </a:rPr>
              <a:t>In Toronto, RSCs processed by the MECP district this year alone have the potential to support </a:t>
            </a:r>
            <a:r>
              <a:rPr lang="en-US" sz="1100" b="1">
                <a:highlight>
                  <a:srgbClr val="FFFFFF"/>
                </a:highlight>
              </a:rPr>
              <a:t>100% of the Province’s annual housing target for the city</a:t>
            </a:r>
            <a:r>
              <a:rPr lang="en-US" sz="1100">
                <a:highlight>
                  <a:srgbClr val="FFFFFF"/>
                </a:highlight>
              </a:rPr>
              <a:t>.</a:t>
            </a:r>
            <a:br>
              <a:rPr lang="en-US" sz="1100">
                <a:highlight>
                  <a:srgbClr val="FFFFFF"/>
                </a:highlight>
              </a:rPr>
            </a:br>
            <a:r>
              <a:rPr lang="en-US" sz="1100">
                <a:highlight>
                  <a:srgbClr val="FFFFFF"/>
                </a:highlight>
              </a:rPr>
              <a:t>And historically, between 2004 and 2015, RSCs contributed to over </a:t>
            </a:r>
            <a:r>
              <a:rPr lang="en-US" sz="1100" b="1">
                <a:highlight>
                  <a:srgbClr val="FFFFFF"/>
                </a:highlight>
              </a:rPr>
              <a:t>84,000 housing units</a:t>
            </a:r>
            <a:r>
              <a:rPr lang="en-US" sz="1100">
                <a:highlight>
                  <a:srgbClr val="FFFFFF"/>
                </a:highlight>
              </a:rPr>
              <a:t>.</a:t>
            </a:r>
            <a:endParaRPr/>
          </a:p>
          <a:p>
            <a:pPr marL="457200" marR="0" lvl="0" indent="-228600" algn="l" rtl="0">
              <a:lnSpc>
                <a:spcPct val="100000"/>
              </a:lnSpc>
              <a:spcBef>
                <a:spcPts val="360"/>
              </a:spcBef>
              <a:spcAft>
                <a:spcPts val="0"/>
              </a:spcAft>
              <a:buClr>
                <a:srgbClr val="000000"/>
              </a:buClr>
              <a:buSzPts val="1400"/>
              <a:buFont typeface="Arial"/>
              <a:buNone/>
            </a:pPr>
            <a:r>
              <a:rPr lang="en-US" sz="1100">
                <a:highlight>
                  <a:srgbClr val="FFFFFF"/>
                </a:highlight>
              </a:rPr>
              <a:t>And in Hamilton, the ERASE program has supported remediation of </a:t>
            </a:r>
            <a:r>
              <a:rPr lang="en-US" sz="1100" b="1">
                <a:highlight>
                  <a:srgbClr val="FFFFFF"/>
                </a:highlight>
              </a:rPr>
              <a:t>over 80 hectares</a:t>
            </a:r>
            <a:r>
              <a:rPr lang="en-US" sz="1100">
                <a:highlight>
                  <a:srgbClr val="FFFFFF"/>
                </a:highlight>
              </a:rPr>
              <a:t> of land.</a:t>
            </a:r>
            <a:endParaRPr/>
          </a:p>
          <a:p>
            <a:pPr marL="457200" marR="0" lvl="0" indent="-228600" algn="l" rtl="0">
              <a:lnSpc>
                <a:spcPct val="100000"/>
              </a:lnSpc>
              <a:spcBef>
                <a:spcPts val="360"/>
              </a:spcBef>
              <a:spcAft>
                <a:spcPts val="0"/>
              </a:spcAft>
              <a:buClr>
                <a:srgbClr val="000000"/>
              </a:buClr>
              <a:buSzPts val="1400"/>
              <a:buFont typeface="Arial"/>
              <a:buNone/>
            </a:pPr>
            <a:r>
              <a:rPr lang="en-US" sz="1100" b="1">
                <a:highlight>
                  <a:srgbClr val="FFFFFF"/>
                </a:highlight>
              </a:rPr>
              <a:t>So the takeaway is this—</a:t>
            </a:r>
            <a:endParaRPr sz="1100">
              <a:highlight>
                <a:srgbClr val="FFFFFF"/>
              </a:highlight>
            </a:endParaRPr>
          </a:p>
          <a:p>
            <a:pPr marL="457200" marR="0" lvl="0" indent="-228600" algn="l" rtl="0">
              <a:lnSpc>
                <a:spcPct val="100000"/>
              </a:lnSpc>
              <a:spcBef>
                <a:spcPts val="360"/>
              </a:spcBef>
              <a:spcAft>
                <a:spcPts val="0"/>
              </a:spcAft>
              <a:buClr>
                <a:srgbClr val="000000"/>
              </a:buClr>
              <a:buSzPts val="1400"/>
              <a:buFont typeface="Arial"/>
              <a:buNone/>
            </a:pPr>
            <a:r>
              <a:rPr lang="en-US" sz="1100">
                <a:highlight>
                  <a:srgbClr val="FFFFFF"/>
                </a:highlight>
              </a:rPr>
              <a:t>This isn’t a niche opportunity.</a:t>
            </a:r>
            <a:br>
              <a:rPr lang="en-US" sz="1100">
                <a:highlight>
                  <a:srgbClr val="FFFFFF"/>
                </a:highlight>
              </a:rPr>
            </a:br>
            <a:r>
              <a:rPr lang="en-US" sz="1100">
                <a:highlight>
                  <a:srgbClr val="FFFFFF"/>
                </a:highlight>
              </a:rPr>
              <a:t>This is a </a:t>
            </a:r>
            <a:r>
              <a:rPr lang="en-US" sz="1100" b="1">
                <a:highlight>
                  <a:srgbClr val="FFFFFF"/>
                </a:highlight>
              </a:rPr>
              <a:t>scalable, proven pathway</a:t>
            </a:r>
            <a:r>
              <a:rPr lang="en-US" sz="1100">
                <a:highlight>
                  <a:srgbClr val="FFFFFF"/>
                </a:highlight>
              </a:rPr>
              <a:t> to deliver housing, growth, and revitalization—if we can get the system right.”**</a:t>
            </a:r>
            <a:endParaRPr/>
          </a:p>
          <a:p>
            <a:pPr marL="0" lvl="0" indent="0" algn="l" rtl="0">
              <a:lnSpc>
                <a:spcPct val="115000"/>
              </a:lnSpc>
              <a:spcBef>
                <a:spcPts val="1000"/>
              </a:spcBef>
              <a:spcAft>
                <a:spcPts val="1000"/>
              </a:spcAft>
              <a:buClr>
                <a:schemeClr val="dk1"/>
              </a:buClr>
              <a:buSzPts val="1100"/>
              <a:buFont typeface="Arial"/>
              <a:buNone/>
            </a:pPr>
            <a:endParaRPr sz="1100">
              <a:solidFill>
                <a:srgbClr val="222222"/>
              </a:solidFill>
              <a:highlight>
                <a:srgbClr val="FFFFFF"/>
              </a:highlight>
            </a:endParaRPr>
          </a:p>
        </p:txBody>
      </p:sp>
      <p:sp>
        <p:nvSpPr>
          <p:cNvPr id="158" name="Google Shape;158;p3:notes"/>
          <p:cNvSpPr txBox="1">
            <a:spLocks noGrp="1"/>
          </p:cNvSpPr>
          <p:nvPr>
            <p:ph type="sldNum" idx="12"/>
          </p:nvPr>
        </p:nvSpPr>
        <p:spPr>
          <a:xfrm>
            <a:off x="3957114" y="8818248"/>
            <a:ext cx="3026400" cy="463800"/>
          </a:xfrm>
          <a:prstGeom prst="rect">
            <a:avLst/>
          </a:prstGeom>
          <a:noFill/>
          <a:ln>
            <a:noFill/>
          </a:ln>
        </p:spPr>
        <p:txBody>
          <a:bodyPr spcFirstLastPara="1" wrap="square" lIns="91525" tIns="45750" rIns="91525" bIns="457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en-US" b="1"/>
              <a:t>So why do brownfields matter?</a:t>
            </a:r>
            <a:endParaRPr/>
          </a:p>
          <a:p>
            <a:pPr marL="457200" marR="0" lvl="0" indent="-228600" algn="l" rtl="0">
              <a:lnSpc>
                <a:spcPct val="100000"/>
              </a:lnSpc>
              <a:spcBef>
                <a:spcPts val="360"/>
              </a:spcBef>
              <a:spcAft>
                <a:spcPts val="0"/>
              </a:spcAft>
              <a:buClr>
                <a:srgbClr val="000000"/>
              </a:buClr>
              <a:buSzPts val="1400"/>
              <a:buFont typeface="Arial"/>
              <a:buNone/>
            </a:pPr>
            <a:r>
              <a:rPr lang="en-US"/>
              <a:t>Because they deliver across every priority we’re talking about—economic growth, environmental performance, and stronger communities.</a:t>
            </a:r>
            <a:endParaRPr/>
          </a:p>
          <a:p>
            <a:pPr marL="457200" marR="0" lvl="0" indent="-228600" algn="l" rtl="0">
              <a:lnSpc>
                <a:spcPct val="100000"/>
              </a:lnSpc>
              <a:spcBef>
                <a:spcPts val="360"/>
              </a:spcBef>
              <a:spcAft>
                <a:spcPts val="0"/>
              </a:spcAft>
              <a:buClr>
                <a:srgbClr val="000000"/>
              </a:buClr>
              <a:buSzPts val="1400"/>
              <a:buFont typeface="Arial"/>
              <a:buNone/>
            </a:pPr>
            <a:r>
              <a:rPr lang="en-US"/>
              <a:t>From an economic perspective, brownfield redevelopment drives </a:t>
            </a:r>
            <a:r>
              <a:rPr lang="en-US" b="1"/>
              <a:t>jobs, investment, and increased tax base</a:t>
            </a:r>
            <a:r>
              <a:rPr lang="en-US"/>
              <a:t>—while bringing underutilized land back into productive use.</a:t>
            </a:r>
            <a:endParaRPr/>
          </a:p>
          <a:p>
            <a:pPr marL="457200" marR="0" lvl="0" indent="-228600" algn="l" rtl="0">
              <a:lnSpc>
                <a:spcPct val="100000"/>
              </a:lnSpc>
              <a:spcBef>
                <a:spcPts val="360"/>
              </a:spcBef>
              <a:spcAft>
                <a:spcPts val="0"/>
              </a:spcAft>
              <a:buClr>
                <a:srgbClr val="000000"/>
              </a:buClr>
              <a:buSzPts val="1400"/>
              <a:buFont typeface="Arial"/>
              <a:buNone/>
            </a:pPr>
            <a:r>
              <a:rPr lang="en-US"/>
              <a:t>Environmentally, it’s about </a:t>
            </a:r>
            <a:r>
              <a:rPr lang="en-US" b="1"/>
              <a:t>cleaning up legacy contamination</a:t>
            </a:r>
            <a:r>
              <a:rPr lang="en-US"/>
              <a:t>, improving air and water quality, and making better use of land we’ve already disturbed.</a:t>
            </a:r>
            <a:endParaRPr/>
          </a:p>
          <a:p>
            <a:pPr marL="457200" marR="0" lvl="0" indent="-228600" algn="l" rtl="0">
              <a:lnSpc>
                <a:spcPct val="100000"/>
              </a:lnSpc>
              <a:spcBef>
                <a:spcPts val="360"/>
              </a:spcBef>
              <a:spcAft>
                <a:spcPts val="0"/>
              </a:spcAft>
              <a:buClr>
                <a:srgbClr val="000000"/>
              </a:buClr>
              <a:buSzPts val="1400"/>
              <a:buFont typeface="Arial"/>
              <a:buNone/>
            </a:pPr>
            <a:r>
              <a:rPr lang="en-US"/>
              <a:t>And from a community perspective, this is where it really comes together—</a:t>
            </a:r>
            <a:br>
              <a:rPr lang="en-US"/>
            </a:br>
            <a:r>
              <a:rPr lang="en-US"/>
              <a:t>we’re creating housing, improving public spaces, and reducing pressure to expand outward by using existing infrastructure more efficiently.</a:t>
            </a:r>
            <a:endParaRPr/>
          </a:p>
          <a:p>
            <a:pPr marL="457200" marR="0" lvl="0" indent="-228600" algn="l" rtl="0">
              <a:lnSpc>
                <a:spcPct val="100000"/>
              </a:lnSpc>
              <a:spcBef>
                <a:spcPts val="360"/>
              </a:spcBef>
              <a:spcAft>
                <a:spcPts val="0"/>
              </a:spcAft>
              <a:buClr>
                <a:srgbClr val="000000"/>
              </a:buClr>
              <a:buSzPts val="1400"/>
              <a:buFont typeface="Arial"/>
              <a:buNone/>
            </a:pPr>
            <a:r>
              <a:rPr lang="en-US" b="1"/>
              <a:t>So this isn’t just an environmental issue—</a:t>
            </a:r>
            <a:br>
              <a:rPr lang="en-US"/>
            </a:br>
            <a:r>
              <a:rPr lang="en-US"/>
              <a:t>it’s a </a:t>
            </a:r>
            <a:r>
              <a:rPr lang="en-US" b="1"/>
              <a:t>housing solution, a climate solution, and an economic development strategy all in one.”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Economic Benefits</a:t>
            </a:r>
            <a:endParaRPr/>
          </a:p>
          <a:p>
            <a:pPr marL="0" lvl="0" indent="0" algn="l" rtl="0">
              <a:lnSpc>
                <a:spcPct val="100000"/>
              </a:lnSpc>
              <a:spcBef>
                <a:spcPts val="0"/>
              </a:spcBef>
              <a:spcAft>
                <a:spcPts val="0"/>
              </a:spcAft>
              <a:buSzPts val="1400"/>
              <a:buNone/>
            </a:pPr>
            <a:r>
              <a:rPr lang="en-US"/>
              <a:t>+11% residential growth</a:t>
            </a:r>
            <a:endParaRPr/>
          </a:p>
          <a:p>
            <a:pPr marL="0" lvl="0" indent="0" algn="l" rtl="0">
              <a:lnSpc>
                <a:spcPct val="100000"/>
              </a:lnSpc>
              <a:spcBef>
                <a:spcPts val="0"/>
              </a:spcBef>
              <a:spcAft>
                <a:spcPts val="0"/>
              </a:spcAft>
              <a:buSzPts val="1400"/>
              <a:buNone/>
            </a:pPr>
            <a:r>
              <a:rPr lang="en-US"/>
              <a:t>+13% job growth</a:t>
            </a:r>
            <a:endParaRPr/>
          </a:p>
          <a:p>
            <a:pPr marL="0" lvl="0" indent="0" algn="l" rtl="0">
              <a:lnSpc>
                <a:spcPct val="100000"/>
              </a:lnSpc>
              <a:spcBef>
                <a:spcPts val="0"/>
              </a:spcBef>
              <a:spcAft>
                <a:spcPts val="0"/>
              </a:spcAft>
              <a:buSzPts val="1400"/>
              <a:buNone/>
            </a:pPr>
            <a:r>
              <a:rPr lang="en-US"/>
              <a:t>Increased tax base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Environmental Impact</a:t>
            </a:r>
            <a:endParaRPr/>
          </a:p>
          <a:p>
            <a:pPr marL="0" lvl="0" indent="0" algn="l" rtl="0">
              <a:lnSpc>
                <a:spcPct val="100000"/>
              </a:lnSpc>
              <a:spcBef>
                <a:spcPts val="0"/>
              </a:spcBef>
              <a:spcAft>
                <a:spcPts val="0"/>
              </a:spcAft>
              <a:buSzPts val="1400"/>
              <a:buNone/>
            </a:pPr>
            <a:r>
              <a:rPr lang="en-US"/>
              <a:t>32 to 57% reduced vehicle travel</a:t>
            </a:r>
            <a:endParaRPr/>
          </a:p>
          <a:p>
            <a:pPr marL="0" lvl="0" indent="0" algn="l" rtl="0">
              <a:lnSpc>
                <a:spcPct val="100000"/>
              </a:lnSpc>
              <a:spcBef>
                <a:spcPts val="0"/>
              </a:spcBef>
              <a:spcAft>
                <a:spcPts val="0"/>
              </a:spcAft>
              <a:buSzPts val="1400"/>
              <a:buNone/>
            </a:pPr>
            <a:r>
              <a:rPr lang="en-US"/>
              <a:t>Soil remediation benefits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Social Transformation</a:t>
            </a:r>
            <a:endParaRPr/>
          </a:p>
          <a:p>
            <a:pPr marL="0" lvl="0" indent="0" algn="l" rtl="0">
              <a:lnSpc>
                <a:spcPct val="100000"/>
              </a:lnSpc>
              <a:spcBef>
                <a:spcPts val="0"/>
              </a:spcBef>
              <a:spcAft>
                <a:spcPts val="0"/>
              </a:spcAft>
              <a:buSzPts val="1400"/>
              <a:buNone/>
            </a:pPr>
            <a:r>
              <a:rPr lang="en-US"/>
              <a:t>Possible means to meet Provincial Housing Targets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215897" marR="0" lvl="1" indent="-215897" algn="l" rtl="0">
              <a:lnSpc>
                <a:spcPct val="120005"/>
              </a:lnSpc>
              <a:spcBef>
                <a:spcPts val="0"/>
              </a:spcBef>
              <a:spcAft>
                <a:spcPts val="0"/>
              </a:spcAft>
              <a:buClr>
                <a:srgbClr val="000000"/>
              </a:buClr>
              <a:buSzPts val="2000"/>
              <a:buNone/>
            </a:pPr>
            <a:r>
              <a:rPr lang="en-US" sz="1999" b="0" i="0" u="none" strike="noStrike" cap="none">
                <a:solidFill>
                  <a:srgbClr val="000000"/>
                </a:solidFill>
                <a:latin typeface="Arial"/>
                <a:ea typeface="Arial"/>
                <a:cs typeface="Arial"/>
                <a:sym typeface="Arial"/>
              </a:rPr>
              <a:t>UTILIZE CONTAMINATED LAND FOR FUTURE DEVELOPMENT</a:t>
            </a:r>
            <a:endParaRPr sz="700" b="0" i="0" u="none" strike="noStrike" cap="none">
              <a:solidFill>
                <a:srgbClr val="000000"/>
              </a:solidFill>
              <a:latin typeface="Arial"/>
              <a:ea typeface="Arial"/>
              <a:cs typeface="Arial"/>
              <a:sym typeface="Arial"/>
            </a:endParaRPr>
          </a:p>
          <a:p>
            <a:pPr marL="431794" marR="0" lvl="1" indent="-215897" algn="l" rtl="0">
              <a:lnSpc>
                <a:spcPct val="120005"/>
              </a:lnSpc>
              <a:spcBef>
                <a:spcPts val="0"/>
              </a:spcBef>
              <a:spcAft>
                <a:spcPts val="0"/>
              </a:spcAft>
              <a:buClr>
                <a:srgbClr val="000000"/>
              </a:buClr>
              <a:buSzPts val="2000"/>
              <a:buFont typeface="Arial"/>
              <a:buChar char="•"/>
            </a:pPr>
            <a:r>
              <a:rPr lang="en-US" sz="1999" b="0" i="0" u="none" strike="noStrike" cap="none">
                <a:solidFill>
                  <a:srgbClr val="000000"/>
                </a:solidFill>
                <a:latin typeface="Arial"/>
                <a:ea typeface="Arial"/>
                <a:cs typeface="Arial"/>
                <a:sym typeface="Arial"/>
              </a:rPr>
              <a:t>INCREASE LAND VALUE</a:t>
            </a:r>
            <a:endParaRPr/>
          </a:p>
          <a:p>
            <a:pPr marL="431794" marR="0" lvl="1" indent="-215897" algn="l" rtl="0">
              <a:lnSpc>
                <a:spcPct val="120005"/>
              </a:lnSpc>
              <a:spcBef>
                <a:spcPts val="0"/>
              </a:spcBef>
              <a:spcAft>
                <a:spcPts val="0"/>
              </a:spcAft>
              <a:buClr>
                <a:srgbClr val="000000"/>
              </a:buClr>
              <a:buSzPts val="2000"/>
              <a:buFont typeface="Arial"/>
              <a:buChar char="•"/>
            </a:pPr>
            <a:r>
              <a:rPr lang="en-US" sz="1999" b="0" i="0" u="none" strike="noStrike" cap="none">
                <a:solidFill>
                  <a:srgbClr val="000000"/>
                </a:solidFill>
                <a:latin typeface="Arial"/>
                <a:ea typeface="Arial"/>
                <a:cs typeface="Arial"/>
                <a:sym typeface="Arial"/>
              </a:rPr>
              <a:t>FINANCIAL SUPPORT</a:t>
            </a:r>
            <a:endParaRPr/>
          </a:p>
          <a:p>
            <a:pPr marL="431794" marR="0" lvl="1" indent="-215897" algn="l" rtl="0">
              <a:lnSpc>
                <a:spcPct val="120005"/>
              </a:lnSpc>
              <a:spcBef>
                <a:spcPts val="0"/>
              </a:spcBef>
              <a:spcAft>
                <a:spcPts val="0"/>
              </a:spcAft>
              <a:buClr>
                <a:srgbClr val="000000"/>
              </a:buClr>
              <a:buSzPts val="2000"/>
              <a:buFont typeface="Arial"/>
              <a:buChar char="•"/>
            </a:pPr>
            <a:r>
              <a:rPr lang="en-US" sz="1999" b="0" i="0" u="none" strike="noStrike" cap="none">
                <a:solidFill>
                  <a:srgbClr val="000000"/>
                </a:solidFill>
                <a:latin typeface="Arial"/>
                <a:ea typeface="Arial"/>
                <a:cs typeface="Arial"/>
                <a:sym typeface="Arial"/>
              </a:rPr>
              <a:t>REDUCED EMISSIONS</a:t>
            </a:r>
            <a:endParaRPr/>
          </a:p>
        </p:txBody>
      </p:sp>
      <p:sp>
        <p:nvSpPr>
          <p:cNvPr id="168" name="Google Shape;16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en-US" b="1"/>
              <a:t>So what does success look like?</a:t>
            </a:r>
            <a:endParaRPr/>
          </a:p>
          <a:p>
            <a:pPr marL="457200" marR="0" lvl="0" indent="-228600" algn="l" rtl="0">
              <a:lnSpc>
                <a:spcPct val="100000"/>
              </a:lnSpc>
              <a:spcBef>
                <a:spcPts val="360"/>
              </a:spcBef>
              <a:spcAft>
                <a:spcPts val="0"/>
              </a:spcAft>
              <a:buClr>
                <a:srgbClr val="000000"/>
              </a:buClr>
              <a:buSzPts val="1400"/>
              <a:buFont typeface="Arial"/>
              <a:buNone/>
            </a:pPr>
            <a:r>
              <a:rPr lang="en-US"/>
              <a:t>At its core, it comes down to three things.</a:t>
            </a:r>
            <a:endParaRPr/>
          </a:p>
          <a:p>
            <a:pPr marL="457200" marR="0" lvl="0" indent="-228600" algn="l" rtl="0">
              <a:lnSpc>
                <a:spcPct val="100000"/>
              </a:lnSpc>
              <a:spcBef>
                <a:spcPts val="360"/>
              </a:spcBef>
              <a:spcAft>
                <a:spcPts val="0"/>
              </a:spcAft>
              <a:buClr>
                <a:srgbClr val="000000"/>
              </a:buClr>
              <a:buSzPts val="1400"/>
              <a:buFont typeface="Arial"/>
              <a:buNone/>
            </a:pPr>
            <a:r>
              <a:rPr lang="en-US"/>
              <a:t>First, we need to </a:t>
            </a:r>
            <a:r>
              <a:rPr lang="en-US" b="1"/>
              <a:t>strengthen collaboration</a:t>
            </a:r>
            <a:r>
              <a:rPr lang="en-US"/>
              <a:t>—bringing regulators, municipalities, industry, and partners together in a more coordinated way.</a:t>
            </a:r>
            <a:endParaRPr/>
          </a:p>
          <a:p>
            <a:pPr marL="457200" marR="0" lvl="0" indent="-228600" algn="l" rtl="0">
              <a:lnSpc>
                <a:spcPct val="100000"/>
              </a:lnSpc>
              <a:spcBef>
                <a:spcPts val="360"/>
              </a:spcBef>
              <a:spcAft>
                <a:spcPts val="0"/>
              </a:spcAft>
              <a:buClr>
                <a:srgbClr val="000000"/>
              </a:buClr>
              <a:buSzPts val="1400"/>
              <a:buFont typeface="Arial"/>
              <a:buNone/>
            </a:pPr>
            <a:r>
              <a:rPr lang="en-US"/>
              <a:t>Second, we need to </a:t>
            </a:r>
            <a:r>
              <a:rPr lang="en-US" b="1"/>
              <a:t>clarify guidance</a:t>
            </a:r>
            <a:r>
              <a:rPr lang="en-US"/>
              <a:t>—so expectations are clear, consistent, and predictable across jurisdictions.</a:t>
            </a:r>
            <a:endParaRPr/>
          </a:p>
          <a:p>
            <a:pPr marL="457200" marR="0" lvl="0" indent="-228600" algn="l" rtl="0">
              <a:lnSpc>
                <a:spcPct val="100000"/>
              </a:lnSpc>
              <a:spcBef>
                <a:spcPts val="360"/>
              </a:spcBef>
              <a:spcAft>
                <a:spcPts val="0"/>
              </a:spcAft>
              <a:buClr>
                <a:srgbClr val="000000"/>
              </a:buClr>
              <a:buSzPts val="1400"/>
              <a:buFont typeface="Arial"/>
              <a:buNone/>
            </a:pPr>
            <a:r>
              <a:rPr lang="en-US"/>
              <a:t>And third, we need to </a:t>
            </a:r>
            <a:r>
              <a:rPr lang="en-US" b="1"/>
              <a:t>increase capacity</a:t>
            </a:r>
            <a:r>
              <a:rPr lang="en-US"/>
              <a:t>—ensuring the system is properly resourced to deliver timely decisions.</a:t>
            </a:r>
            <a:endParaRPr/>
          </a:p>
          <a:p>
            <a:pPr marL="457200" marR="0" lvl="0" indent="-228600" algn="l" rtl="0">
              <a:lnSpc>
                <a:spcPct val="100000"/>
              </a:lnSpc>
              <a:spcBef>
                <a:spcPts val="360"/>
              </a:spcBef>
              <a:spcAft>
                <a:spcPts val="0"/>
              </a:spcAft>
              <a:buClr>
                <a:srgbClr val="000000"/>
              </a:buClr>
              <a:buSzPts val="1400"/>
              <a:buFont typeface="Arial"/>
              <a:buNone/>
            </a:pPr>
            <a:r>
              <a:rPr lang="en-US"/>
              <a:t>Together, these form the foundation for defining clear, actionable steps to advance brownfield redevelopment across Canada.”**</a:t>
            </a:r>
            <a:endParaRPr/>
          </a:p>
          <a:p>
            <a:pPr marL="0" lvl="0" indent="0" algn="l" rtl="0">
              <a:lnSpc>
                <a:spcPct val="100000"/>
              </a:lnSpc>
              <a:spcBef>
                <a:spcPts val="0"/>
              </a:spcBef>
              <a:spcAft>
                <a:spcPts val="0"/>
              </a:spcAft>
              <a:buSzPts val="1400"/>
              <a:buNone/>
            </a:pPr>
            <a:endParaRPr/>
          </a:p>
        </p:txBody>
      </p:sp>
      <p:sp>
        <p:nvSpPr>
          <p:cNvPr id="174" name="Google Shape;17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en-US" b="1"/>
              <a:t>So what did we hear across the country?</a:t>
            </a:r>
            <a:endParaRPr/>
          </a:p>
          <a:p>
            <a:pPr marL="457200" marR="0" lvl="0" indent="-228600" algn="l" rtl="0">
              <a:lnSpc>
                <a:spcPct val="100000"/>
              </a:lnSpc>
              <a:spcBef>
                <a:spcPts val="360"/>
              </a:spcBef>
              <a:spcAft>
                <a:spcPts val="0"/>
              </a:spcAft>
              <a:buClr>
                <a:srgbClr val="000000"/>
              </a:buClr>
              <a:buSzPts val="1400"/>
              <a:buFont typeface="Arial"/>
              <a:buNone/>
            </a:pPr>
            <a:r>
              <a:rPr lang="en-US"/>
              <a:t>There’s actually a high degree of alignment on the objective—</a:t>
            </a:r>
            <a:br>
              <a:rPr lang="en-US"/>
            </a:br>
            <a:r>
              <a:rPr lang="en-US"/>
              <a:t>we all want to see brownfield redevelopment move forward.</a:t>
            </a:r>
            <a:endParaRPr/>
          </a:p>
          <a:p>
            <a:pPr marL="457200" marR="0" lvl="0" indent="-228600" algn="l" rtl="0">
              <a:lnSpc>
                <a:spcPct val="100000"/>
              </a:lnSpc>
              <a:spcBef>
                <a:spcPts val="360"/>
              </a:spcBef>
              <a:spcAft>
                <a:spcPts val="0"/>
              </a:spcAft>
              <a:buClr>
                <a:srgbClr val="000000"/>
              </a:buClr>
              <a:buSzPts val="1400"/>
              <a:buFont typeface="Arial"/>
              <a:buNone/>
            </a:pPr>
            <a:r>
              <a:rPr lang="en-US"/>
              <a:t>But the challenge is that the way we get there varies significantly.</a:t>
            </a:r>
            <a:endParaRPr/>
          </a:p>
          <a:p>
            <a:pPr marL="457200" marR="0" lvl="0" indent="-228600" algn="l" rtl="0">
              <a:lnSpc>
                <a:spcPct val="100000"/>
              </a:lnSpc>
              <a:spcBef>
                <a:spcPts val="360"/>
              </a:spcBef>
              <a:spcAft>
                <a:spcPts val="0"/>
              </a:spcAft>
              <a:buClr>
                <a:srgbClr val="000000"/>
              </a:buClr>
              <a:buSzPts val="1400"/>
              <a:buFont typeface="Arial"/>
              <a:buNone/>
            </a:pPr>
            <a:r>
              <a:rPr lang="en-US"/>
              <a:t>Regulatory frameworks, remediation approaches, incentive programs, and risk-management tools differ across jurisdictions—and that variability directly impacts feasibility, timelines, and ultimately whether projects move ahead.</a:t>
            </a:r>
            <a:endParaRPr/>
          </a:p>
          <a:p>
            <a:pPr marL="457200" marR="0" lvl="0" indent="-228600" algn="l" rtl="0">
              <a:lnSpc>
                <a:spcPct val="100000"/>
              </a:lnSpc>
              <a:spcBef>
                <a:spcPts val="360"/>
              </a:spcBef>
              <a:spcAft>
                <a:spcPts val="0"/>
              </a:spcAft>
              <a:buClr>
                <a:srgbClr val="000000"/>
              </a:buClr>
              <a:buSzPts val="1400"/>
              <a:buFont typeface="Arial"/>
              <a:buNone/>
            </a:pPr>
            <a:r>
              <a:rPr lang="en-US"/>
              <a:t>To better understand this, CBN undertook a national effort—through surveys, focus groups, workshops, and research—engaging about 120 stakeholders from across Canada.</a:t>
            </a:r>
            <a:endParaRPr/>
          </a:p>
          <a:p>
            <a:pPr marL="457200" marR="0" lvl="0" indent="-228600" algn="l" rtl="0">
              <a:lnSpc>
                <a:spcPct val="100000"/>
              </a:lnSpc>
              <a:spcBef>
                <a:spcPts val="360"/>
              </a:spcBef>
              <a:spcAft>
                <a:spcPts val="0"/>
              </a:spcAft>
              <a:buClr>
                <a:srgbClr val="000000"/>
              </a:buClr>
              <a:buSzPts val="1400"/>
              <a:buFont typeface="Arial"/>
              <a:buNone/>
            </a:pPr>
            <a:r>
              <a:rPr lang="en-US"/>
              <a:t>And what we heard was consistent:</a:t>
            </a:r>
            <a:endParaRPr/>
          </a:p>
          <a:p>
            <a:pPr marL="457200" marR="0" lvl="0" indent="-228600" algn="l" rtl="0">
              <a:lnSpc>
                <a:spcPct val="100000"/>
              </a:lnSpc>
              <a:spcBef>
                <a:spcPts val="360"/>
              </a:spcBef>
              <a:spcAft>
                <a:spcPts val="0"/>
              </a:spcAft>
              <a:buClr>
                <a:srgbClr val="000000"/>
              </a:buClr>
              <a:buSzPts val="1400"/>
              <a:buFont typeface="Arial"/>
              <a:buNone/>
            </a:pPr>
            <a:r>
              <a:rPr lang="en-US"/>
              <a:t>While the intent is aligned, the system itself is not—</a:t>
            </a:r>
            <a:br>
              <a:rPr lang="en-US"/>
            </a:br>
            <a:r>
              <a:rPr lang="en-US"/>
              <a:t>and that inconsistency is a major factor influencing brownfield delivery.”</a:t>
            </a:r>
            <a:endParaRPr/>
          </a:p>
          <a:p>
            <a:pPr marL="0" lvl="0" indent="0" algn="l" rtl="0">
              <a:lnSpc>
                <a:spcPct val="100000"/>
              </a:lnSpc>
              <a:spcBef>
                <a:spcPts val="0"/>
              </a:spcBef>
              <a:spcAft>
                <a:spcPts val="0"/>
              </a:spcAft>
              <a:buSzPts val="1400"/>
              <a:buNone/>
            </a:pPr>
            <a:endParaRPr/>
          </a:p>
        </p:txBody>
      </p:sp>
      <p:sp>
        <p:nvSpPr>
          <p:cNvPr id="183" name="Google Shape;1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en-US" b="1"/>
              <a:t>So what’s getting in the way?</a:t>
            </a:r>
            <a:endParaRPr/>
          </a:p>
          <a:p>
            <a:pPr marL="457200" marR="0" lvl="0" indent="-228600" algn="l" rtl="0">
              <a:lnSpc>
                <a:spcPct val="100000"/>
              </a:lnSpc>
              <a:spcBef>
                <a:spcPts val="360"/>
              </a:spcBef>
              <a:spcAft>
                <a:spcPts val="0"/>
              </a:spcAft>
              <a:buClr>
                <a:srgbClr val="000000"/>
              </a:buClr>
              <a:buSzPts val="1400"/>
              <a:buFont typeface="Arial"/>
              <a:buNone/>
            </a:pPr>
            <a:r>
              <a:rPr lang="en-US"/>
              <a:t>Across the country, we heard a consistent set of barriers—and they tend to show up at every stage of a project.</a:t>
            </a:r>
            <a:endParaRPr/>
          </a:p>
          <a:p>
            <a:pPr marL="457200" marR="0" lvl="0" indent="-228600" algn="l" rtl="0">
              <a:lnSpc>
                <a:spcPct val="100000"/>
              </a:lnSpc>
              <a:spcBef>
                <a:spcPts val="360"/>
              </a:spcBef>
              <a:spcAft>
                <a:spcPts val="0"/>
              </a:spcAft>
              <a:buClr>
                <a:srgbClr val="000000"/>
              </a:buClr>
              <a:buSzPts val="1400"/>
              <a:buFont typeface="Arial"/>
              <a:buNone/>
            </a:pPr>
            <a:r>
              <a:rPr lang="en-US"/>
              <a:t>We see </a:t>
            </a:r>
            <a:r>
              <a:rPr lang="en-US" b="1"/>
              <a:t>inconsistent timelines</a:t>
            </a:r>
            <a:r>
              <a:rPr lang="en-US"/>
              <a:t>, where approvals can vary significantly depending on jurisdiction.</a:t>
            </a:r>
            <a:endParaRPr/>
          </a:p>
          <a:p>
            <a:pPr marL="457200" marR="0" lvl="0" indent="-228600" algn="l" rtl="0">
              <a:lnSpc>
                <a:spcPct val="100000"/>
              </a:lnSpc>
              <a:spcBef>
                <a:spcPts val="360"/>
              </a:spcBef>
              <a:spcAft>
                <a:spcPts val="0"/>
              </a:spcAft>
              <a:buClr>
                <a:srgbClr val="000000"/>
              </a:buClr>
              <a:buSzPts val="1400"/>
              <a:buFont typeface="Arial"/>
              <a:buNone/>
            </a:pPr>
            <a:r>
              <a:rPr lang="en-US"/>
              <a:t>A </a:t>
            </a:r>
            <a:r>
              <a:rPr lang="en-US" b="1"/>
              <a:t>lack of incentives</a:t>
            </a:r>
            <a:r>
              <a:rPr lang="en-US"/>
              <a:t> in some areas, making projects harder to finance or less competitive.</a:t>
            </a:r>
            <a:endParaRPr/>
          </a:p>
          <a:p>
            <a:pPr marL="457200" marR="0" lvl="0" indent="-228600" algn="l" rtl="0">
              <a:lnSpc>
                <a:spcPct val="100000"/>
              </a:lnSpc>
              <a:spcBef>
                <a:spcPts val="360"/>
              </a:spcBef>
              <a:spcAft>
                <a:spcPts val="0"/>
              </a:spcAft>
              <a:buClr>
                <a:srgbClr val="000000"/>
              </a:buClr>
              <a:buSzPts val="1400"/>
              <a:buFont typeface="Arial"/>
              <a:buNone/>
            </a:pPr>
            <a:r>
              <a:rPr lang="en-US" b="1"/>
              <a:t>Limited regulatory engagement</a:t>
            </a:r>
            <a:r>
              <a:rPr lang="en-US"/>
              <a:t>, especially early in the process, which creates uncertainty for proponents.</a:t>
            </a:r>
            <a:endParaRPr/>
          </a:p>
          <a:p>
            <a:pPr marL="457200" marR="0" lvl="0" indent="-228600" algn="l" rtl="0">
              <a:lnSpc>
                <a:spcPct val="100000"/>
              </a:lnSpc>
              <a:spcBef>
                <a:spcPts val="360"/>
              </a:spcBef>
              <a:spcAft>
                <a:spcPts val="0"/>
              </a:spcAft>
              <a:buClr>
                <a:srgbClr val="000000"/>
              </a:buClr>
              <a:buSzPts val="1400"/>
              <a:buFont typeface="Arial"/>
              <a:buNone/>
            </a:pPr>
            <a:r>
              <a:rPr lang="en-US"/>
              <a:t>And then more systemic challenges—</a:t>
            </a:r>
            <a:br>
              <a:rPr lang="en-US"/>
            </a:br>
            <a:r>
              <a:rPr lang="en-US"/>
              <a:t>resistance to standardizing risk-based approaches,</a:t>
            </a:r>
            <a:br>
              <a:rPr lang="en-US"/>
            </a:br>
            <a:r>
              <a:rPr lang="en-US"/>
              <a:t>differences between municipal and provincial standards,</a:t>
            </a:r>
            <a:br>
              <a:rPr lang="en-US"/>
            </a:br>
            <a:r>
              <a:rPr lang="en-US"/>
              <a:t>and ongoing uncertainty around on-site and off-site liability.</a:t>
            </a:r>
            <a:endParaRPr/>
          </a:p>
          <a:p>
            <a:pPr marL="457200" marR="0" lvl="0" indent="-228600" algn="l" rtl="0">
              <a:lnSpc>
                <a:spcPct val="100000"/>
              </a:lnSpc>
              <a:spcBef>
                <a:spcPts val="360"/>
              </a:spcBef>
              <a:spcAft>
                <a:spcPts val="0"/>
              </a:spcAft>
              <a:buClr>
                <a:srgbClr val="000000"/>
              </a:buClr>
              <a:buSzPts val="1400"/>
              <a:buFont typeface="Arial"/>
              <a:buNone/>
            </a:pPr>
            <a:r>
              <a:rPr lang="en-US" b="1"/>
              <a:t>Individually, these are challenges—but together, they create friction across the entire system.</a:t>
            </a:r>
            <a:endParaRPr/>
          </a:p>
          <a:p>
            <a:pPr marL="457200" marR="0" lvl="0" indent="-228600" algn="l" rtl="0">
              <a:lnSpc>
                <a:spcPct val="100000"/>
              </a:lnSpc>
              <a:spcBef>
                <a:spcPts val="360"/>
              </a:spcBef>
              <a:spcAft>
                <a:spcPts val="0"/>
              </a:spcAft>
              <a:buClr>
                <a:srgbClr val="000000"/>
              </a:buClr>
              <a:buSzPts val="1400"/>
              <a:buFont typeface="Arial"/>
              <a:buNone/>
            </a:pPr>
            <a:r>
              <a:rPr lang="en-US"/>
              <a:t>And that friction is what slows down—or stops—brownfield redevelopment.”</a:t>
            </a:r>
            <a:endParaRPr/>
          </a:p>
          <a:p>
            <a:pPr marL="0" lvl="0" indent="0" algn="l" rtl="0">
              <a:lnSpc>
                <a:spcPct val="100000"/>
              </a:lnSpc>
              <a:spcBef>
                <a:spcPts val="0"/>
              </a:spcBef>
              <a:spcAft>
                <a:spcPts val="0"/>
              </a:spcAft>
              <a:buSzPts val="1400"/>
              <a:buNone/>
            </a:pPr>
            <a:endParaRPr/>
          </a:p>
        </p:txBody>
      </p:sp>
      <p:sp>
        <p:nvSpPr>
          <p:cNvPr id="191" name="Google Shape;1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en-US" b="1"/>
              <a:t>So if those are the barriers—what does a better system look like?</a:t>
            </a:r>
            <a:endParaRPr/>
          </a:p>
          <a:p>
            <a:pPr marL="457200" marR="0" lvl="0" indent="-228600" algn="l" rtl="0">
              <a:lnSpc>
                <a:spcPct val="100000"/>
              </a:lnSpc>
              <a:spcBef>
                <a:spcPts val="360"/>
              </a:spcBef>
              <a:spcAft>
                <a:spcPts val="0"/>
              </a:spcAft>
              <a:buClr>
                <a:srgbClr val="000000"/>
              </a:buClr>
              <a:buSzPts val="1400"/>
              <a:buFont typeface="Arial"/>
              <a:buNone/>
            </a:pPr>
            <a:r>
              <a:rPr lang="en-US"/>
              <a:t>It’s not about solving one issue in isolation.</a:t>
            </a:r>
            <a:endParaRPr/>
          </a:p>
          <a:p>
            <a:pPr marL="457200" marR="0" lvl="0" indent="-228600" algn="l" rtl="0">
              <a:lnSpc>
                <a:spcPct val="100000"/>
              </a:lnSpc>
              <a:spcBef>
                <a:spcPts val="360"/>
              </a:spcBef>
              <a:spcAft>
                <a:spcPts val="0"/>
              </a:spcAft>
              <a:buClr>
                <a:srgbClr val="000000"/>
              </a:buClr>
              <a:buSzPts val="1400"/>
              <a:buFont typeface="Arial"/>
              <a:buNone/>
            </a:pPr>
            <a:r>
              <a:rPr lang="en-US"/>
              <a:t>It’s about putting in place a set of </a:t>
            </a:r>
            <a:r>
              <a:rPr lang="en-US" b="1"/>
              <a:t>core, coordinated principles</a:t>
            </a:r>
            <a:r>
              <a:rPr lang="en-US"/>
              <a:t> that work together.</a:t>
            </a:r>
            <a:endParaRPr/>
          </a:p>
          <a:p>
            <a:pPr marL="457200" marR="0" lvl="0" indent="-228600" algn="l" rtl="0">
              <a:lnSpc>
                <a:spcPct val="100000"/>
              </a:lnSpc>
              <a:spcBef>
                <a:spcPts val="360"/>
              </a:spcBef>
              <a:spcAft>
                <a:spcPts val="0"/>
              </a:spcAft>
              <a:buClr>
                <a:srgbClr val="000000"/>
              </a:buClr>
              <a:buSzPts val="1400"/>
              <a:buFont typeface="Arial"/>
              <a:buNone/>
            </a:pPr>
            <a:r>
              <a:rPr lang="en-US"/>
              <a:t>We need </a:t>
            </a:r>
            <a:r>
              <a:rPr lang="en-US" b="1"/>
              <a:t>clear and predictable timelines</a:t>
            </a:r>
            <a:r>
              <a:rPr lang="en-US"/>
              <a:t>…</a:t>
            </a:r>
            <a:br>
              <a:rPr lang="en-US"/>
            </a:br>
            <a:r>
              <a:rPr lang="en-US" b="1"/>
              <a:t>effective incentives</a:t>
            </a:r>
            <a:r>
              <a:rPr lang="en-US"/>
              <a:t> that support redevelopment…</a:t>
            </a:r>
            <a:br>
              <a:rPr lang="en-US"/>
            </a:br>
            <a:r>
              <a:rPr lang="en-US" b="1"/>
              <a:t>early and consistent regulatory engagement</a:t>
            </a:r>
            <a:r>
              <a:rPr lang="en-US"/>
              <a:t>…</a:t>
            </a:r>
            <a:br>
              <a:rPr lang="en-US"/>
            </a:br>
            <a:r>
              <a:rPr lang="en-US" b="1"/>
              <a:t>risk-based approaches that are understood and accepted</a:t>
            </a:r>
            <a:r>
              <a:rPr lang="en-US"/>
              <a:t>…</a:t>
            </a:r>
            <a:br>
              <a:rPr lang="en-US"/>
            </a:br>
            <a:r>
              <a:rPr lang="en-US" b="1"/>
              <a:t>clear and consistent liability frameworks</a:t>
            </a:r>
            <a:r>
              <a:rPr lang="en-US"/>
              <a:t>…</a:t>
            </a:r>
            <a:br>
              <a:rPr lang="en-US"/>
            </a:br>
            <a:r>
              <a:rPr lang="en-US"/>
              <a:t>and </a:t>
            </a:r>
            <a:r>
              <a:rPr lang="en-US" b="1"/>
              <a:t>standardization where it matters, with flexibility where it’s needed.</a:t>
            </a:r>
            <a:endParaRPr/>
          </a:p>
          <a:p>
            <a:pPr marL="457200" marR="0" lvl="0" indent="-228600" algn="l" rtl="0">
              <a:lnSpc>
                <a:spcPct val="100000"/>
              </a:lnSpc>
              <a:spcBef>
                <a:spcPts val="360"/>
              </a:spcBef>
              <a:spcAft>
                <a:spcPts val="0"/>
              </a:spcAft>
              <a:buClr>
                <a:srgbClr val="000000"/>
              </a:buClr>
              <a:buSzPts val="1400"/>
              <a:buFont typeface="Arial"/>
              <a:buNone/>
            </a:pPr>
            <a:r>
              <a:rPr lang="en-US" b="1"/>
              <a:t>Individually, each of these helps—but it’s when they come together that the system really works.</a:t>
            </a:r>
            <a:endParaRPr/>
          </a:p>
          <a:p>
            <a:pPr marL="457200" marR="0" lvl="0" indent="-228600" algn="l" rtl="0">
              <a:lnSpc>
                <a:spcPct val="100000"/>
              </a:lnSpc>
              <a:spcBef>
                <a:spcPts val="360"/>
              </a:spcBef>
              <a:spcAft>
                <a:spcPts val="0"/>
              </a:spcAft>
              <a:buClr>
                <a:srgbClr val="000000"/>
              </a:buClr>
              <a:buSzPts val="1400"/>
              <a:buFont typeface="Arial"/>
              <a:buNone/>
            </a:pPr>
            <a:r>
              <a:rPr lang="en-US"/>
              <a:t>That’s what enables projects to move forward with confidence—and ultimately allows brownfields to be delivered at scale.</a:t>
            </a:r>
            <a:endParaRPr/>
          </a:p>
        </p:txBody>
      </p:sp>
      <p:sp>
        <p:nvSpPr>
          <p:cNvPr id="196" name="Google Shape;1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en-US" b="1"/>
              <a:t>So what does a ‘brownfield utopia’ look like in practice?</a:t>
            </a:r>
            <a:endParaRPr/>
          </a:p>
          <a:p>
            <a:pPr marL="457200" marR="0" lvl="0" indent="-228600" algn="l" rtl="0">
              <a:lnSpc>
                <a:spcPct val="100000"/>
              </a:lnSpc>
              <a:spcBef>
                <a:spcPts val="360"/>
              </a:spcBef>
              <a:spcAft>
                <a:spcPts val="0"/>
              </a:spcAft>
              <a:buClr>
                <a:srgbClr val="000000"/>
              </a:buClr>
              <a:buSzPts val="1400"/>
              <a:buFont typeface="Arial"/>
              <a:buNone/>
            </a:pPr>
            <a:r>
              <a:rPr lang="en-US"/>
              <a:t>It starts with timelines—</a:t>
            </a:r>
            <a:br>
              <a:rPr lang="en-US"/>
            </a:br>
            <a:r>
              <a:rPr lang="en-US"/>
              <a:t>where regulatory reviews are </a:t>
            </a:r>
            <a:r>
              <a:rPr lang="en-US" b="1"/>
              <a:t>clear, consistent, and predictable</a:t>
            </a:r>
            <a:r>
              <a:rPr lang="en-US"/>
              <a:t>, and proponents understand what’s expected from the outset.</a:t>
            </a:r>
            <a:endParaRPr/>
          </a:p>
          <a:p>
            <a:pPr marL="457200" marR="0" lvl="0" indent="-228600" algn="l" rtl="0">
              <a:lnSpc>
                <a:spcPct val="100000"/>
              </a:lnSpc>
              <a:spcBef>
                <a:spcPts val="360"/>
              </a:spcBef>
              <a:spcAft>
                <a:spcPts val="0"/>
              </a:spcAft>
              <a:buClr>
                <a:srgbClr val="000000"/>
              </a:buClr>
              <a:buSzPts val="1400"/>
              <a:buFont typeface="Arial"/>
              <a:buNone/>
            </a:pPr>
            <a:r>
              <a:rPr lang="en-US"/>
              <a:t>It’s supported by incentives—</a:t>
            </a:r>
            <a:br>
              <a:rPr lang="en-US"/>
            </a:br>
            <a:r>
              <a:rPr lang="en-US"/>
              <a:t>not just funding tools like grants or TIF, but also </a:t>
            </a:r>
            <a:r>
              <a:rPr lang="en-US" b="1"/>
              <a:t>expedited pathways for projects that deliver strong environmental outcomes</a:t>
            </a:r>
            <a:r>
              <a:rPr lang="en-US"/>
              <a:t>, and incentives that support soil reuse and circular economy approaches.</a:t>
            </a:r>
            <a:endParaRPr/>
          </a:p>
          <a:p>
            <a:pPr marL="457200" marR="0" lvl="0" indent="-228600" algn="l" rtl="0">
              <a:lnSpc>
                <a:spcPct val="100000"/>
              </a:lnSpc>
              <a:spcBef>
                <a:spcPts val="360"/>
              </a:spcBef>
              <a:spcAft>
                <a:spcPts val="0"/>
              </a:spcAft>
              <a:buClr>
                <a:srgbClr val="000000"/>
              </a:buClr>
              <a:buSzPts val="1400"/>
              <a:buFont typeface="Arial"/>
              <a:buNone/>
            </a:pPr>
            <a:r>
              <a:rPr lang="en-US"/>
              <a:t>And critically, it depends on regulatory engagement—</a:t>
            </a:r>
            <a:br>
              <a:rPr lang="en-US"/>
            </a:br>
            <a:r>
              <a:rPr lang="en-US"/>
              <a:t>with regulators that are </a:t>
            </a:r>
            <a:r>
              <a:rPr lang="en-US" b="1"/>
              <a:t>adequately resourced</a:t>
            </a:r>
            <a:r>
              <a:rPr lang="en-US"/>
              <a:t>, providing </a:t>
            </a:r>
            <a:r>
              <a:rPr lang="en-US" b="1"/>
              <a:t>clear and timely direction</a:t>
            </a:r>
            <a:r>
              <a:rPr lang="en-US"/>
              <a:t>, and working in a </a:t>
            </a:r>
            <a:r>
              <a:rPr lang="en-US" b="1"/>
              <a:t>coordinated way across agencies</a:t>
            </a:r>
            <a:r>
              <a:rPr lang="en-US"/>
              <a:t>.</a:t>
            </a:r>
            <a:endParaRPr/>
          </a:p>
          <a:p>
            <a:pPr marL="457200" marR="0" lvl="0" indent="-228600" algn="l" rtl="0">
              <a:lnSpc>
                <a:spcPct val="100000"/>
              </a:lnSpc>
              <a:spcBef>
                <a:spcPts val="360"/>
              </a:spcBef>
              <a:spcAft>
                <a:spcPts val="0"/>
              </a:spcAft>
              <a:buClr>
                <a:srgbClr val="000000"/>
              </a:buClr>
              <a:buSzPts val="1400"/>
              <a:buFont typeface="Arial"/>
              <a:buNone/>
            </a:pPr>
            <a:r>
              <a:rPr lang="en-US" b="1"/>
              <a:t>These aren’t new ideas—</a:t>
            </a:r>
            <a:br>
              <a:rPr lang="en-US"/>
            </a:br>
            <a:r>
              <a:rPr lang="en-US"/>
              <a:t>they’re things we’ve seen work.</a:t>
            </a:r>
            <a:endParaRPr/>
          </a:p>
          <a:p>
            <a:pPr marL="457200" marR="0" lvl="0" indent="-228600" algn="l" rtl="0">
              <a:lnSpc>
                <a:spcPct val="100000"/>
              </a:lnSpc>
              <a:spcBef>
                <a:spcPts val="360"/>
              </a:spcBef>
              <a:spcAft>
                <a:spcPts val="0"/>
              </a:spcAft>
              <a:buClr>
                <a:srgbClr val="000000"/>
              </a:buClr>
              <a:buSzPts val="1400"/>
              <a:buFont typeface="Arial"/>
              <a:buNone/>
            </a:pPr>
            <a:r>
              <a:rPr lang="en-US"/>
              <a:t>The opportunity is to make them </a:t>
            </a:r>
            <a:r>
              <a:rPr lang="en-US" b="1"/>
              <a:t>consistent and scalable across the system</a:t>
            </a:r>
            <a:endParaRPr/>
          </a:p>
          <a:p>
            <a:pPr marL="0" lvl="0" indent="0" algn="l" rtl="0">
              <a:lnSpc>
                <a:spcPct val="100000"/>
              </a:lnSpc>
              <a:spcBef>
                <a:spcPts val="0"/>
              </a:spcBef>
              <a:spcAft>
                <a:spcPts val="0"/>
              </a:spcAft>
              <a:buSzPts val="1400"/>
              <a:buNone/>
            </a:pPr>
            <a:endParaRPr/>
          </a:p>
        </p:txBody>
      </p:sp>
      <p:sp>
        <p:nvSpPr>
          <p:cNvPr id="211" name="Google Shape;211;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
        <p:nvSpPr>
          <p:cNvPr id="14" name="Google Shape;14;g398eae8ca2d_0_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g398eae8ca2d_0_4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g398eae8ca2d_0_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g398eae8ca2d_0_4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g398eae8ca2d_0_4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3" name="Google Shape;53;g398eae8ca2d_0_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g398eae8ca2d_0_5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t" anchorCtr="0">
            <a:normAutofit/>
          </a:bodyPr>
          <a:lstStyle>
            <a:lvl1pPr marR="0" lvl="0" algn="ctr">
              <a:lnSpc>
                <a:spcPct val="100000"/>
              </a:lnSpc>
              <a:spcBef>
                <a:spcPts val="0"/>
              </a:spcBef>
              <a:spcAft>
                <a:spcPts val="0"/>
              </a:spcAft>
              <a:buSzPts val="2800"/>
              <a:buNone/>
              <a:defRPr sz="2800" b="1"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2800"/>
              <a:buNone/>
              <a:defRPr sz="2800" b="1"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2800"/>
              <a:buNone/>
              <a:defRPr sz="2800" b="1"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2800"/>
              <a:buNone/>
              <a:defRPr sz="2800" b="1"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2800"/>
              <a:buNone/>
              <a:defRPr sz="2800" b="1"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2800"/>
              <a:buNone/>
              <a:defRPr sz="2800" b="1"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2800"/>
              <a:buNone/>
              <a:defRPr sz="2800" b="1"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2800"/>
              <a:buNone/>
              <a:defRPr sz="2800" b="1"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2800"/>
              <a:buNone/>
              <a:defRPr sz="2800" b="1" i="0" u="none" strike="noStrike" cap="none">
                <a:solidFill>
                  <a:schemeClr val="dk2"/>
                </a:solidFill>
                <a:latin typeface="Arial"/>
                <a:ea typeface="Arial"/>
                <a:cs typeface="Arial"/>
                <a:sym typeface="Arial"/>
              </a:defRPr>
            </a:lvl9pPr>
          </a:lstStyle>
          <a:p>
            <a:endParaRPr/>
          </a:p>
        </p:txBody>
      </p:sp>
      <p:sp>
        <p:nvSpPr>
          <p:cNvPr id="56" name="Google Shape;56;g398eae8ca2d_0_55"/>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marR="0" lvl="0" indent="-431800" algn="l">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7" name="Google Shape;57;g398eae8ca2d_0_55"/>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g398eae8ca2d_0_55"/>
          <p:cNvSpPr txBox="1">
            <a:spLocks noGrp="1"/>
          </p:cNvSpPr>
          <p:nvPr>
            <p:ph type="sldNum" idx="12"/>
          </p:nvPr>
        </p:nvSpPr>
        <p:spPr>
          <a:xfrm>
            <a:off x="6705600" y="4683919"/>
            <a:ext cx="2133600" cy="357300"/>
          </a:xfrm>
          <a:prstGeom prst="rect">
            <a:avLst/>
          </a:prstGeom>
          <a:noFill/>
          <a:ln>
            <a:noFill/>
          </a:ln>
        </p:spPr>
        <p:txBody>
          <a:bodyPr spcFirstLastPara="1" wrap="square" lIns="91425" tIns="45700" rIns="91425" bIns="45700" anchor="t" anchorCtr="0">
            <a:norm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1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67" name="Google Shape;67;p1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68" name="Google Shape;68;p1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sz="22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71" name="Google Shape;71;p14"/>
          <p:cNvSpPr txBox="1">
            <a:spLocks noGrp="1"/>
          </p:cNvSpPr>
          <p:nvPr>
            <p:ph type="body" idx="1"/>
          </p:nvPr>
        </p:nvSpPr>
        <p:spPr>
          <a:xfrm>
            <a:off x="228600" y="800100"/>
            <a:ext cx="4114800" cy="22629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180"/>
              </a:spcBef>
              <a:spcAft>
                <a:spcPts val="0"/>
              </a:spcAft>
              <a:buClr>
                <a:schemeClr val="dk1"/>
              </a:buClr>
              <a:buSzPts val="900"/>
              <a:buChar char="•"/>
              <a:defRPr sz="1600"/>
            </a:lvl1pPr>
            <a:lvl2pPr marL="914400" lvl="1" indent="-285750" algn="l">
              <a:lnSpc>
                <a:spcPct val="100000"/>
              </a:lnSpc>
              <a:spcBef>
                <a:spcPts val="180"/>
              </a:spcBef>
              <a:spcAft>
                <a:spcPts val="0"/>
              </a:spcAft>
              <a:buClr>
                <a:schemeClr val="dk1"/>
              </a:buClr>
              <a:buSzPts val="900"/>
              <a:buChar char="–"/>
              <a:defRPr sz="1400"/>
            </a:lvl2pPr>
            <a:lvl3pPr marL="1371600" lvl="2" indent="-285750" algn="l">
              <a:lnSpc>
                <a:spcPct val="100000"/>
              </a:lnSpc>
              <a:spcBef>
                <a:spcPts val="180"/>
              </a:spcBef>
              <a:spcAft>
                <a:spcPts val="0"/>
              </a:spcAft>
              <a:buClr>
                <a:schemeClr val="dk1"/>
              </a:buClr>
              <a:buSzPts val="900"/>
              <a:buChar char="•"/>
              <a:defRPr sz="1200"/>
            </a:lvl3pPr>
            <a:lvl4pPr marL="1828800" lvl="3" indent="-285750" algn="l">
              <a:lnSpc>
                <a:spcPct val="100000"/>
              </a:lnSpc>
              <a:spcBef>
                <a:spcPts val="180"/>
              </a:spcBef>
              <a:spcAft>
                <a:spcPts val="0"/>
              </a:spcAft>
              <a:buClr>
                <a:schemeClr val="dk1"/>
              </a:buClr>
              <a:buSzPts val="900"/>
              <a:buChar char="–"/>
              <a:defRPr sz="1000"/>
            </a:lvl4pPr>
            <a:lvl5pPr marL="2286000" lvl="4" indent="-285750" algn="l">
              <a:lnSpc>
                <a:spcPct val="100000"/>
              </a:lnSpc>
              <a:spcBef>
                <a:spcPts val="180"/>
              </a:spcBef>
              <a:spcAft>
                <a:spcPts val="0"/>
              </a:spcAft>
              <a:buClr>
                <a:schemeClr val="dk1"/>
              </a:buClr>
              <a:buSzPts val="900"/>
              <a:buChar char="»"/>
              <a:defRPr sz="1000"/>
            </a:lvl5pPr>
            <a:lvl6pPr marL="2743200" lvl="5" indent="-285750" algn="l">
              <a:lnSpc>
                <a:spcPct val="100000"/>
              </a:lnSpc>
              <a:spcBef>
                <a:spcPts val="180"/>
              </a:spcBef>
              <a:spcAft>
                <a:spcPts val="0"/>
              </a:spcAft>
              <a:buClr>
                <a:schemeClr val="dk1"/>
              </a:buClr>
              <a:buSzPts val="900"/>
              <a:buChar char="•"/>
              <a:defRPr sz="1000"/>
            </a:lvl6pPr>
            <a:lvl7pPr marL="3200400" lvl="6" indent="-285750" algn="l">
              <a:lnSpc>
                <a:spcPct val="100000"/>
              </a:lnSpc>
              <a:spcBef>
                <a:spcPts val="180"/>
              </a:spcBef>
              <a:spcAft>
                <a:spcPts val="0"/>
              </a:spcAft>
              <a:buClr>
                <a:schemeClr val="dk1"/>
              </a:buClr>
              <a:buSzPts val="900"/>
              <a:buChar char="•"/>
              <a:defRPr sz="1000"/>
            </a:lvl7pPr>
            <a:lvl8pPr marL="3657600" lvl="7" indent="-285750" algn="l">
              <a:lnSpc>
                <a:spcPct val="100000"/>
              </a:lnSpc>
              <a:spcBef>
                <a:spcPts val="180"/>
              </a:spcBef>
              <a:spcAft>
                <a:spcPts val="0"/>
              </a:spcAft>
              <a:buClr>
                <a:schemeClr val="dk1"/>
              </a:buClr>
              <a:buSzPts val="900"/>
              <a:buChar char="•"/>
              <a:defRPr sz="1000"/>
            </a:lvl8pPr>
            <a:lvl9pPr marL="4114800" lvl="8" indent="-285750" algn="l">
              <a:lnSpc>
                <a:spcPct val="100000"/>
              </a:lnSpc>
              <a:spcBef>
                <a:spcPts val="180"/>
              </a:spcBef>
              <a:spcAft>
                <a:spcPts val="0"/>
              </a:spcAft>
              <a:buClr>
                <a:schemeClr val="dk1"/>
              </a:buClr>
              <a:buSzPts val="900"/>
              <a:buChar char="•"/>
              <a:defRPr sz="1000"/>
            </a:lvl9pPr>
          </a:lstStyle>
          <a:p>
            <a:endParaRPr/>
          </a:p>
        </p:txBody>
      </p:sp>
      <p:sp>
        <p:nvSpPr>
          <p:cNvPr id="72" name="Google Shape;72;p14"/>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73" name="Google Shape;73;p14"/>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74" name="Google Shape;74;p14"/>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5"/>
        <p:cNvGrpSpPr/>
        <p:nvPr/>
      </p:nvGrpSpPr>
      <p:grpSpPr>
        <a:xfrm>
          <a:off x="0" y="0"/>
          <a:ext cx="0" cy="0"/>
          <a:chOff x="0" y="0"/>
          <a:chExt cx="0" cy="0"/>
        </a:xfrm>
      </p:grpSpPr>
      <p:sp>
        <p:nvSpPr>
          <p:cNvPr id="76" name="Google Shape;76;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7" name="Google Shape;77;p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8" name="Google Shape;78;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9"/>
        <p:cNvGrpSpPr/>
        <p:nvPr/>
      </p:nvGrpSpPr>
      <p:grpSpPr>
        <a:xfrm>
          <a:off x="0" y="0"/>
          <a:ext cx="0" cy="0"/>
          <a:chOff x="0" y="0"/>
          <a:chExt cx="0" cy="0"/>
        </a:xfrm>
      </p:grpSpPr>
      <p:sp>
        <p:nvSpPr>
          <p:cNvPr id="80" name="Google Shape;80;p15"/>
          <p:cNvSpPr txBox="1">
            <a:spLocks noGrp="1"/>
          </p:cNvSpPr>
          <p:nvPr>
            <p:ph type="ctrTitle"/>
          </p:nvPr>
        </p:nvSpPr>
        <p:spPr>
          <a:xfrm>
            <a:off x="342900" y="1065213"/>
            <a:ext cx="3886200" cy="735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sz="22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81" name="Google Shape;81;p15"/>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lnSpc>
                <a:spcPct val="100000"/>
              </a:lnSpc>
              <a:spcBef>
                <a:spcPts val="320"/>
              </a:spcBef>
              <a:spcAft>
                <a:spcPts val="0"/>
              </a:spcAft>
              <a:buClr>
                <a:srgbClr val="888888"/>
              </a:buClr>
              <a:buSzPts val="1600"/>
              <a:buNone/>
              <a:defRPr sz="1600">
                <a:solidFill>
                  <a:srgbClr val="888888"/>
                </a:solidFill>
              </a:defRPr>
            </a:lvl1pPr>
            <a:lvl2pPr lvl="1" algn="ctr">
              <a:lnSpc>
                <a:spcPct val="100000"/>
              </a:lnSpc>
              <a:spcBef>
                <a:spcPts val="280"/>
              </a:spcBef>
              <a:spcAft>
                <a:spcPts val="0"/>
              </a:spcAft>
              <a:buClr>
                <a:srgbClr val="888888"/>
              </a:buClr>
              <a:buSzPts val="1400"/>
              <a:buNone/>
              <a:defRPr sz="1400">
                <a:solidFill>
                  <a:srgbClr val="888888"/>
                </a:solidFill>
              </a:defRPr>
            </a:lvl2pPr>
            <a:lvl3pPr lvl="2" algn="ctr">
              <a:lnSpc>
                <a:spcPct val="100000"/>
              </a:lnSpc>
              <a:spcBef>
                <a:spcPts val="240"/>
              </a:spcBef>
              <a:spcAft>
                <a:spcPts val="0"/>
              </a:spcAft>
              <a:buClr>
                <a:srgbClr val="888888"/>
              </a:buClr>
              <a:buSzPts val="1200"/>
              <a:buNone/>
              <a:defRPr sz="1200">
                <a:solidFill>
                  <a:srgbClr val="888888"/>
                </a:solidFill>
              </a:defRPr>
            </a:lvl3pPr>
            <a:lvl4pPr lvl="3" algn="ctr">
              <a:lnSpc>
                <a:spcPct val="100000"/>
              </a:lnSpc>
              <a:spcBef>
                <a:spcPts val="200"/>
              </a:spcBef>
              <a:spcAft>
                <a:spcPts val="0"/>
              </a:spcAft>
              <a:buClr>
                <a:srgbClr val="888888"/>
              </a:buClr>
              <a:buSzPts val="1000"/>
              <a:buNone/>
              <a:defRPr sz="1000">
                <a:solidFill>
                  <a:srgbClr val="888888"/>
                </a:solidFill>
              </a:defRPr>
            </a:lvl4pPr>
            <a:lvl5pPr lvl="4" algn="ctr">
              <a:lnSpc>
                <a:spcPct val="100000"/>
              </a:lnSpc>
              <a:spcBef>
                <a:spcPts val="200"/>
              </a:spcBef>
              <a:spcAft>
                <a:spcPts val="0"/>
              </a:spcAft>
              <a:buClr>
                <a:srgbClr val="888888"/>
              </a:buClr>
              <a:buSzPts val="1000"/>
              <a:buNone/>
              <a:defRPr sz="1000">
                <a:solidFill>
                  <a:srgbClr val="888888"/>
                </a:solidFill>
              </a:defRPr>
            </a:lvl5pPr>
            <a:lvl6pPr lvl="5" algn="ctr">
              <a:lnSpc>
                <a:spcPct val="100000"/>
              </a:lnSpc>
              <a:spcBef>
                <a:spcPts val="200"/>
              </a:spcBef>
              <a:spcAft>
                <a:spcPts val="0"/>
              </a:spcAft>
              <a:buClr>
                <a:srgbClr val="888888"/>
              </a:buClr>
              <a:buSzPts val="1000"/>
              <a:buNone/>
              <a:defRPr sz="1000">
                <a:solidFill>
                  <a:srgbClr val="888888"/>
                </a:solidFill>
              </a:defRPr>
            </a:lvl6pPr>
            <a:lvl7pPr lvl="6" algn="ctr">
              <a:lnSpc>
                <a:spcPct val="100000"/>
              </a:lnSpc>
              <a:spcBef>
                <a:spcPts val="200"/>
              </a:spcBef>
              <a:spcAft>
                <a:spcPts val="0"/>
              </a:spcAft>
              <a:buClr>
                <a:srgbClr val="888888"/>
              </a:buClr>
              <a:buSzPts val="1000"/>
              <a:buNone/>
              <a:defRPr sz="1000">
                <a:solidFill>
                  <a:srgbClr val="888888"/>
                </a:solidFill>
              </a:defRPr>
            </a:lvl7pPr>
            <a:lvl8pPr lvl="7" algn="ctr">
              <a:lnSpc>
                <a:spcPct val="100000"/>
              </a:lnSpc>
              <a:spcBef>
                <a:spcPts val="200"/>
              </a:spcBef>
              <a:spcAft>
                <a:spcPts val="0"/>
              </a:spcAft>
              <a:buClr>
                <a:srgbClr val="888888"/>
              </a:buClr>
              <a:buSzPts val="1000"/>
              <a:buNone/>
              <a:defRPr sz="1000">
                <a:solidFill>
                  <a:srgbClr val="888888"/>
                </a:solidFill>
              </a:defRPr>
            </a:lvl8pPr>
            <a:lvl9pPr lvl="8" algn="ctr">
              <a:lnSpc>
                <a:spcPct val="100000"/>
              </a:lnSpc>
              <a:spcBef>
                <a:spcPts val="200"/>
              </a:spcBef>
              <a:spcAft>
                <a:spcPts val="0"/>
              </a:spcAft>
              <a:buClr>
                <a:srgbClr val="888888"/>
              </a:buClr>
              <a:buSzPts val="1000"/>
              <a:buNone/>
              <a:defRPr sz="1000">
                <a:solidFill>
                  <a:srgbClr val="888888"/>
                </a:solidFill>
              </a:defRPr>
            </a:lvl9pPr>
          </a:lstStyle>
          <a:p>
            <a:endParaRPr/>
          </a:p>
        </p:txBody>
      </p:sp>
      <p:sp>
        <p:nvSpPr>
          <p:cNvPr id="82" name="Google Shape;82;p15"/>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83" name="Google Shape;83;p15"/>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84" name="Google Shape;84;p15"/>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61156" y="2203450"/>
            <a:ext cx="3886200" cy="6810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chemeClr val="dk1"/>
              </a:buClr>
              <a:buSzPts val="2000"/>
              <a:buFont typeface="Calibri"/>
              <a:buNone/>
              <a:defRPr sz="2000" b="1" cap="none"/>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87" name="Google Shape;87;p16"/>
          <p:cNvSpPr txBox="1">
            <a:spLocks noGrp="1"/>
          </p:cNvSpPr>
          <p:nvPr>
            <p:ph type="body" idx="1"/>
          </p:nvPr>
        </p:nvSpPr>
        <p:spPr>
          <a:xfrm>
            <a:off x="361156" y="1453357"/>
            <a:ext cx="3886200" cy="750000"/>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rgbClr val="888888"/>
              </a:buClr>
              <a:buSzPts val="1000"/>
              <a:buNone/>
              <a:defRPr sz="1000">
                <a:solidFill>
                  <a:srgbClr val="888888"/>
                </a:solidFill>
              </a:defRPr>
            </a:lvl1pPr>
            <a:lvl2pPr marL="914400" lvl="1" indent="-228600" algn="l">
              <a:lnSpc>
                <a:spcPct val="100000"/>
              </a:lnSpc>
              <a:spcBef>
                <a:spcPts val="180"/>
              </a:spcBef>
              <a:spcAft>
                <a:spcPts val="0"/>
              </a:spcAft>
              <a:buClr>
                <a:srgbClr val="888888"/>
              </a:buClr>
              <a:buSzPts val="900"/>
              <a:buNone/>
              <a:defRPr sz="900">
                <a:solidFill>
                  <a:srgbClr val="888888"/>
                </a:solidFill>
              </a:defRPr>
            </a:lvl2pPr>
            <a:lvl3pPr marL="1371600" lvl="2" indent="-228600" algn="l">
              <a:lnSpc>
                <a:spcPct val="100000"/>
              </a:lnSpc>
              <a:spcBef>
                <a:spcPts val="160"/>
              </a:spcBef>
              <a:spcAft>
                <a:spcPts val="0"/>
              </a:spcAft>
              <a:buClr>
                <a:srgbClr val="888888"/>
              </a:buClr>
              <a:buSzPts val="800"/>
              <a:buNone/>
              <a:defRPr sz="800">
                <a:solidFill>
                  <a:srgbClr val="888888"/>
                </a:solidFill>
              </a:defRPr>
            </a:lvl3pPr>
            <a:lvl4pPr marL="1828800" lvl="3" indent="-228600" algn="l">
              <a:lnSpc>
                <a:spcPct val="100000"/>
              </a:lnSpc>
              <a:spcBef>
                <a:spcPts val="140"/>
              </a:spcBef>
              <a:spcAft>
                <a:spcPts val="0"/>
              </a:spcAft>
              <a:buClr>
                <a:srgbClr val="888888"/>
              </a:buClr>
              <a:buSzPts val="700"/>
              <a:buNone/>
              <a:defRPr sz="700">
                <a:solidFill>
                  <a:srgbClr val="888888"/>
                </a:solidFill>
              </a:defRPr>
            </a:lvl4pPr>
            <a:lvl5pPr marL="2286000" lvl="4" indent="-228600" algn="l">
              <a:lnSpc>
                <a:spcPct val="100000"/>
              </a:lnSpc>
              <a:spcBef>
                <a:spcPts val="140"/>
              </a:spcBef>
              <a:spcAft>
                <a:spcPts val="0"/>
              </a:spcAft>
              <a:buClr>
                <a:srgbClr val="888888"/>
              </a:buClr>
              <a:buSzPts val="700"/>
              <a:buNone/>
              <a:defRPr sz="700">
                <a:solidFill>
                  <a:srgbClr val="888888"/>
                </a:solidFill>
              </a:defRPr>
            </a:lvl5pPr>
            <a:lvl6pPr marL="2743200" lvl="5" indent="-228600" algn="l">
              <a:lnSpc>
                <a:spcPct val="100000"/>
              </a:lnSpc>
              <a:spcBef>
                <a:spcPts val="140"/>
              </a:spcBef>
              <a:spcAft>
                <a:spcPts val="0"/>
              </a:spcAft>
              <a:buClr>
                <a:srgbClr val="888888"/>
              </a:buClr>
              <a:buSzPts val="700"/>
              <a:buNone/>
              <a:defRPr sz="700">
                <a:solidFill>
                  <a:srgbClr val="888888"/>
                </a:solidFill>
              </a:defRPr>
            </a:lvl6pPr>
            <a:lvl7pPr marL="3200400" lvl="6" indent="-228600" algn="l">
              <a:lnSpc>
                <a:spcPct val="100000"/>
              </a:lnSpc>
              <a:spcBef>
                <a:spcPts val="140"/>
              </a:spcBef>
              <a:spcAft>
                <a:spcPts val="0"/>
              </a:spcAft>
              <a:buClr>
                <a:srgbClr val="888888"/>
              </a:buClr>
              <a:buSzPts val="700"/>
              <a:buNone/>
              <a:defRPr sz="700">
                <a:solidFill>
                  <a:srgbClr val="888888"/>
                </a:solidFill>
              </a:defRPr>
            </a:lvl7pPr>
            <a:lvl8pPr marL="3657600" lvl="7" indent="-228600" algn="l">
              <a:lnSpc>
                <a:spcPct val="100000"/>
              </a:lnSpc>
              <a:spcBef>
                <a:spcPts val="140"/>
              </a:spcBef>
              <a:spcAft>
                <a:spcPts val="0"/>
              </a:spcAft>
              <a:buClr>
                <a:srgbClr val="888888"/>
              </a:buClr>
              <a:buSzPts val="700"/>
              <a:buNone/>
              <a:defRPr sz="700">
                <a:solidFill>
                  <a:srgbClr val="888888"/>
                </a:solidFill>
              </a:defRPr>
            </a:lvl8pPr>
            <a:lvl9pPr marL="4114800" lvl="8" indent="-228600" algn="l">
              <a:lnSpc>
                <a:spcPct val="100000"/>
              </a:lnSpc>
              <a:spcBef>
                <a:spcPts val="140"/>
              </a:spcBef>
              <a:spcAft>
                <a:spcPts val="0"/>
              </a:spcAft>
              <a:buClr>
                <a:srgbClr val="888888"/>
              </a:buClr>
              <a:buSzPts val="700"/>
              <a:buNone/>
              <a:defRPr sz="700">
                <a:solidFill>
                  <a:srgbClr val="888888"/>
                </a:solidFill>
              </a:defRPr>
            </a:lvl9pPr>
          </a:lstStyle>
          <a:p>
            <a:endParaRPr/>
          </a:p>
        </p:txBody>
      </p:sp>
      <p:sp>
        <p:nvSpPr>
          <p:cNvPr id="88" name="Google Shape;88;p16"/>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89" name="Google Shape;89;p16"/>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90" name="Google Shape;90;p16"/>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sz="22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93" name="Google Shape;93;p17"/>
          <p:cNvSpPr txBox="1">
            <a:spLocks noGrp="1"/>
          </p:cNvSpPr>
          <p:nvPr>
            <p:ph type="body" idx="1"/>
          </p:nvPr>
        </p:nvSpPr>
        <p:spPr>
          <a:xfrm>
            <a:off x="228600" y="800100"/>
            <a:ext cx="2019300" cy="2262900"/>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280"/>
              </a:spcBef>
              <a:spcAft>
                <a:spcPts val="0"/>
              </a:spcAft>
              <a:buClr>
                <a:schemeClr val="dk1"/>
              </a:buClr>
              <a:buSzPts val="1400"/>
              <a:buChar char="•"/>
              <a:defRPr sz="1400"/>
            </a:lvl1pPr>
            <a:lvl2pPr marL="914400" lvl="1" indent="-304800" algn="l">
              <a:lnSpc>
                <a:spcPct val="100000"/>
              </a:lnSpc>
              <a:spcBef>
                <a:spcPts val="24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180"/>
              </a:spcBef>
              <a:spcAft>
                <a:spcPts val="0"/>
              </a:spcAft>
              <a:buClr>
                <a:schemeClr val="dk1"/>
              </a:buClr>
              <a:buSzPts val="900"/>
              <a:buChar char="–"/>
              <a:defRPr sz="900"/>
            </a:lvl4pPr>
            <a:lvl5pPr marL="2286000" lvl="4" indent="-285750" algn="l">
              <a:lnSpc>
                <a:spcPct val="100000"/>
              </a:lnSpc>
              <a:spcBef>
                <a:spcPts val="180"/>
              </a:spcBef>
              <a:spcAft>
                <a:spcPts val="0"/>
              </a:spcAft>
              <a:buClr>
                <a:schemeClr val="dk1"/>
              </a:buClr>
              <a:buSzPts val="900"/>
              <a:buChar char="»"/>
              <a:defRPr sz="900"/>
            </a:lvl5pPr>
            <a:lvl6pPr marL="2743200" lvl="5" indent="-285750" algn="l">
              <a:lnSpc>
                <a:spcPct val="100000"/>
              </a:lnSpc>
              <a:spcBef>
                <a:spcPts val="180"/>
              </a:spcBef>
              <a:spcAft>
                <a:spcPts val="0"/>
              </a:spcAft>
              <a:buClr>
                <a:schemeClr val="dk1"/>
              </a:buClr>
              <a:buSzPts val="900"/>
              <a:buChar char="•"/>
              <a:defRPr sz="900"/>
            </a:lvl6pPr>
            <a:lvl7pPr marL="3200400" lvl="6" indent="-285750" algn="l">
              <a:lnSpc>
                <a:spcPct val="100000"/>
              </a:lnSpc>
              <a:spcBef>
                <a:spcPts val="180"/>
              </a:spcBef>
              <a:spcAft>
                <a:spcPts val="0"/>
              </a:spcAft>
              <a:buClr>
                <a:schemeClr val="dk1"/>
              </a:buClr>
              <a:buSzPts val="900"/>
              <a:buChar char="•"/>
              <a:defRPr sz="900"/>
            </a:lvl7pPr>
            <a:lvl8pPr marL="3657600" lvl="7" indent="-285750" algn="l">
              <a:lnSpc>
                <a:spcPct val="100000"/>
              </a:lnSpc>
              <a:spcBef>
                <a:spcPts val="180"/>
              </a:spcBef>
              <a:spcAft>
                <a:spcPts val="0"/>
              </a:spcAft>
              <a:buClr>
                <a:schemeClr val="dk1"/>
              </a:buClr>
              <a:buSzPts val="900"/>
              <a:buChar char="•"/>
              <a:defRPr sz="900"/>
            </a:lvl8pPr>
            <a:lvl9pPr marL="4114800" lvl="8" indent="-285750" algn="l">
              <a:lnSpc>
                <a:spcPct val="100000"/>
              </a:lnSpc>
              <a:spcBef>
                <a:spcPts val="180"/>
              </a:spcBef>
              <a:spcAft>
                <a:spcPts val="0"/>
              </a:spcAft>
              <a:buClr>
                <a:schemeClr val="dk1"/>
              </a:buClr>
              <a:buSzPts val="900"/>
              <a:buChar char="•"/>
              <a:defRPr sz="900"/>
            </a:lvl9pPr>
          </a:lstStyle>
          <a:p>
            <a:endParaRPr/>
          </a:p>
        </p:txBody>
      </p:sp>
      <p:sp>
        <p:nvSpPr>
          <p:cNvPr id="94" name="Google Shape;94;p17"/>
          <p:cNvSpPr txBox="1">
            <a:spLocks noGrp="1"/>
          </p:cNvSpPr>
          <p:nvPr>
            <p:ph type="body" idx="2"/>
          </p:nvPr>
        </p:nvSpPr>
        <p:spPr>
          <a:xfrm>
            <a:off x="2324100" y="800100"/>
            <a:ext cx="2019300" cy="2262900"/>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280"/>
              </a:spcBef>
              <a:spcAft>
                <a:spcPts val="0"/>
              </a:spcAft>
              <a:buClr>
                <a:schemeClr val="dk1"/>
              </a:buClr>
              <a:buSzPts val="1400"/>
              <a:buChar char="•"/>
              <a:defRPr sz="1400"/>
            </a:lvl1pPr>
            <a:lvl2pPr marL="914400" lvl="1" indent="-304800" algn="l">
              <a:lnSpc>
                <a:spcPct val="100000"/>
              </a:lnSpc>
              <a:spcBef>
                <a:spcPts val="24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180"/>
              </a:spcBef>
              <a:spcAft>
                <a:spcPts val="0"/>
              </a:spcAft>
              <a:buClr>
                <a:schemeClr val="dk1"/>
              </a:buClr>
              <a:buSzPts val="900"/>
              <a:buChar char="–"/>
              <a:defRPr sz="900"/>
            </a:lvl4pPr>
            <a:lvl5pPr marL="2286000" lvl="4" indent="-285750" algn="l">
              <a:lnSpc>
                <a:spcPct val="100000"/>
              </a:lnSpc>
              <a:spcBef>
                <a:spcPts val="180"/>
              </a:spcBef>
              <a:spcAft>
                <a:spcPts val="0"/>
              </a:spcAft>
              <a:buClr>
                <a:schemeClr val="dk1"/>
              </a:buClr>
              <a:buSzPts val="900"/>
              <a:buChar char="»"/>
              <a:defRPr sz="900"/>
            </a:lvl5pPr>
            <a:lvl6pPr marL="2743200" lvl="5" indent="-285750" algn="l">
              <a:lnSpc>
                <a:spcPct val="100000"/>
              </a:lnSpc>
              <a:spcBef>
                <a:spcPts val="180"/>
              </a:spcBef>
              <a:spcAft>
                <a:spcPts val="0"/>
              </a:spcAft>
              <a:buClr>
                <a:schemeClr val="dk1"/>
              </a:buClr>
              <a:buSzPts val="900"/>
              <a:buChar char="•"/>
              <a:defRPr sz="900"/>
            </a:lvl6pPr>
            <a:lvl7pPr marL="3200400" lvl="6" indent="-285750" algn="l">
              <a:lnSpc>
                <a:spcPct val="100000"/>
              </a:lnSpc>
              <a:spcBef>
                <a:spcPts val="180"/>
              </a:spcBef>
              <a:spcAft>
                <a:spcPts val="0"/>
              </a:spcAft>
              <a:buClr>
                <a:schemeClr val="dk1"/>
              </a:buClr>
              <a:buSzPts val="900"/>
              <a:buChar char="•"/>
              <a:defRPr sz="900"/>
            </a:lvl7pPr>
            <a:lvl8pPr marL="3657600" lvl="7" indent="-285750" algn="l">
              <a:lnSpc>
                <a:spcPct val="100000"/>
              </a:lnSpc>
              <a:spcBef>
                <a:spcPts val="180"/>
              </a:spcBef>
              <a:spcAft>
                <a:spcPts val="0"/>
              </a:spcAft>
              <a:buClr>
                <a:schemeClr val="dk1"/>
              </a:buClr>
              <a:buSzPts val="900"/>
              <a:buChar char="•"/>
              <a:defRPr sz="900"/>
            </a:lvl8pPr>
            <a:lvl9pPr marL="4114800" lvl="8" indent="-285750" algn="l">
              <a:lnSpc>
                <a:spcPct val="100000"/>
              </a:lnSpc>
              <a:spcBef>
                <a:spcPts val="180"/>
              </a:spcBef>
              <a:spcAft>
                <a:spcPts val="0"/>
              </a:spcAft>
              <a:buClr>
                <a:schemeClr val="dk1"/>
              </a:buClr>
              <a:buSzPts val="900"/>
              <a:buChar char="•"/>
              <a:defRPr sz="900"/>
            </a:lvl9pPr>
          </a:lstStyle>
          <a:p>
            <a:endParaRPr/>
          </a:p>
        </p:txBody>
      </p:sp>
      <p:sp>
        <p:nvSpPr>
          <p:cNvPr id="95" name="Google Shape;95;p17"/>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96" name="Google Shape;96;p17"/>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97" name="Google Shape;97;p17"/>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2200"/>
              <a:buFont typeface="Calibri"/>
              <a:buNone/>
              <a:defRPr sz="22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100" name="Google Shape;100;p18"/>
          <p:cNvSpPr txBox="1">
            <a:spLocks noGrp="1"/>
          </p:cNvSpPr>
          <p:nvPr>
            <p:ph type="body" idx="1"/>
          </p:nvPr>
        </p:nvSpPr>
        <p:spPr>
          <a:xfrm>
            <a:off x="228600" y="767556"/>
            <a:ext cx="2020200" cy="319800"/>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4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180"/>
              </a:spcBef>
              <a:spcAft>
                <a:spcPts val="0"/>
              </a:spcAft>
              <a:buClr>
                <a:schemeClr val="dk1"/>
              </a:buClr>
              <a:buSzPts val="900"/>
              <a:buNone/>
              <a:defRPr sz="900" b="1"/>
            </a:lvl3pPr>
            <a:lvl4pPr marL="1828800" lvl="3" indent="-228600" algn="l">
              <a:lnSpc>
                <a:spcPct val="100000"/>
              </a:lnSpc>
              <a:spcBef>
                <a:spcPts val="160"/>
              </a:spcBef>
              <a:spcAft>
                <a:spcPts val="0"/>
              </a:spcAft>
              <a:buClr>
                <a:schemeClr val="dk1"/>
              </a:buClr>
              <a:buSzPts val="800"/>
              <a:buNone/>
              <a:defRPr sz="800" b="1"/>
            </a:lvl4pPr>
            <a:lvl5pPr marL="2286000" lvl="4" indent="-228600" algn="l">
              <a:lnSpc>
                <a:spcPct val="100000"/>
              </a:lnSpc>
              <a:spcBef>
                <a:spcPts val="160"/>
              </a:spcBef>
              <a:spcAft>
                <a:spcPts val="0"/>
              </a:spcAft>
              <a:buClr>
                <a:schemeClr val="dk1"/>
              </a:buClr>
              <a:buSzPts val="800"/>
              <a:buNone/>
              <a:defRPr sz="800" b="1"/>
            </a:lvl5pPr>
            <a:lvl6pPr marL="2743200" lvl="5" indent="-228600" algn="l">
              <a:lnSpc>
                <a:spcPct val="100000"/>
              </a:lnSpc>
              <a:spcBef>
                <a:spcPts val="160"/>
              </a:spcBef>
              <a:spcAft>
                <a:spcPts val="0"/>
              </a:spcAft>
              <a:buClr>
                <a:schemeClr val="dk1"/>
              </a:buClr>
              <a:buSzPts val="800"/>
              <a:buNone/>
              <a:defRPr sz="800" b="1"/>
            </a:lvl6pPr>
            <a:lvl7pPr marL="3200400" lvl="6" indent="-228600" algn="l">
              <a:lnSpc>
                <a:spcPct val="100000"/>
              </a:lnSpc>
              <a:spcBef>
                <a:spcPts val="160"/>
              </a:spcBef>
              <a:spcAft>
                <a:spcPts val="0"/>
              </a:spcAft>
              <a:buClr>
                <a:schemeClr val="dk1"/>
              </a:buClr>
              <a:buSzPts val="800"/>
              <a:buNone/>
              <a:defRPr sz="800" b="1"/>
            </a:lvl7pPr>
            <a:lvl8pPr marL="3657600" lvl="7" indent="-228600" algn="l">
              <a:lnSpc>
                <a:spcPct val="100000"/>
              </a:lnSpc>
              <a:spcBef>
                <a:spcPts val="160"/>
              </a:spcBef>
              <a:spcAft>
                <a:spcPts val="0"/>
              </a:spcAft>
              <a:buClr>
                <a:schemeClr val="dk1"/>
              </a:buClr>
              <a:buSzPts val="800"/>
              <a:buNone/>
              <a:defRPr sz="800" b="1"/>
            </a:lvl8pPr>
            <a:lvl9pPr marL="4114800" lvl="8" indent="-228600" algn="l">
              <a:lnSpc>
                <a:spcPct val="100000"/>
              </a:lnSpc>
              <a:spcBef>
                <a:spcPts val="160"/>
              </a:spcBef>
              <a:spcAft>
                <a:spcPts val="0"/>
              </a:spcAft>
              <a:buClr>
                <a:schemeClr val="dk1"/>
              </a:buClr>
              <a:buSzPts val="800"/>
              <a:buNone/>
              <a:defRPr sz="800" b="1"/>
            </a:lvl9pPr>
          </a:lstStyle>
          <a:p>
            <a:endParaRPr/>
          </a:p>
        </p:txBody>
      </p:sp>
      <p:sp>
        <p:nvSpPr>
          <p:cNvPr id="101" name="Google Shape;101;p18"/>
          <p:cNvSpPr txBox="1">
            <a:spLocks noGrp="1"/>
          </p:cNvSpPr>
          <p:nvPr>
            <p:ph type="body" idx="2"/>
          </p:nvPr>
        </p:nvSpPr>
        <p:spPr>
          <a:xfrm>
            <a:off x="228600" y="1087438"/>
            <a:ext cx="2020200" cy="19755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4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180"/>
              </a:spcBef>
              <a:spcAft>
                <a:spcPts val="0"/>
              </a:spcAft>
              <a:buClr>
                <a:schemeClr val="dk1"/>
              </a:buClr>
              <a:buSzPts val="900"/>
              <a:buChar char="•"/>
              <a:defRPr sz="900"/>
            </a:lvl3pPr>
            <a:lvl4pPr marL="1828800" lvl="3" indent="-279400" algn="l">
              <a:lnSpc>
                <a:spcPct val="100000"/>
              </a:lnSpc>
              <a:spcBef>
                <a:spcPts val="160"/>
              </a:spcBef>
              <a:spcAft>
                <a:spcPts val="0"/>
              </a:spcAft>
              <a:buClr>
                <a:schemeClr val="dk1"/>
              </a:buClr>
              <a:buSzPts val="800"/>
              <a:buChar char="–"/>
              <a:defRPr sz="800"/>
            </a:lvl4pPr>
            <a:lvl5pPr marL="2286000" lvl="4" indent="-279400" algn="l">
              <a:lnSpc>
                <a:spcPct val="100000"/>
              </a:lnSpc>
              <a:spcBef>
                <a:spcPts val="160"/>
              </a:spcBef>
              <a:spcAft>
                <a:spcPts val="0"/>
              </a:spcAft>
              <a:buClr>
                <a:schemeClr val="dk1"/>
              </a:buClr>
              <a:buSzPts val="800"/>
              <a:buChar char="»"/>
              <a:defRPr sz="800"/>
            </a:lvl5pPr>
            <a:lvl6pPr marL="2743200" lvl="5" indent="-279400" algn="l">
              <a:lnSpc>
                <a:spcPct val="100000"/>
              </a:lnSpc>
              <a:spcBef>
                <a:spcPts val="160"/>
              </a:spcBef>
              <a:spcAft>
                <a:spcPts val="0"/>
              </a:spcAft>
              <a:buClr>
                <a:schemeClr val="dk1"/>
              </a:buClr>
              <a:buSzPts val="800"/>
              <a:buChar char="•"/>
              <a:defRPr sz="800"/>
            </a:lvl6pPr>
            <a:lvl7pPr marL="3200400" lvl="6" indent="-279400" algn="l">
              <a:lnSpc>
                <a:spcPct val="100000"/>
              </a:lnSpc>
              <a:spcBef>
                <a:spcPts val="160"/>
              </a:spcBef>
              <a:spcAft>
                <a:spcPts val="0"/>
              </a:spcAft>
              <a:buClr>
                <a:schemeClr val="dk1"/>
              </a:buClr>
              <a:buSzPts val="800"/>
              <a:buChar char="•"/>
              <a:defRPr sz="800"/>
            </a:lvl7pPr>
            <a:lvl8pPr marL="3657600" lvl="7" indent="-279400" algn="l">
              <a:lnSpc>
                <a:spcPct val="100000"/>
              </a:lnSpc>
              <a:spcBef>
                <a:spcPts val="160"/>
              </a:spcBef>
              <a:spcAft>
                <a:spcPts val="0"/>
              </a:spcAft>
              <a:buClr>
                <a:schemeClr val="dk1"/>
              </a:buClr>
              <a:buSzPts val="800"/>
              <a:buChar char="•"/>
              <a:defRPr sz="800"/>
            </a:lvl8pPr>
            <a:lvl9pPr marL="4114800" lvl="8" indent="-279400" algn="l">
              <a:lnSpc>
                <a:spcPct val="100000"/>
              </a:lnSpc>
              <a:spcBef>
                <a:spcPts val="160"/>
              </a:spcBef>
              <a:spcAft>
                <a:spcPts val="0"/>
              </a:spcAft>
              <a:buClr>
                <a:schemeClr val="dk1"/>
              </a:buClr>
              <a:buSzPts val="800"/>
              <a:buChar char="•"/>
              <a:defRPr sz="800"/>
            </a:lvl9pPr>
          </a:lstStyle>
          <a:p>
            <a:endParaRPr/>
          </a:p>
        </p:txBody>
      </p:sp>
      <p:sp>
        <p:nvSpPr>
          <p:cNvPr id="102" name="Google Shape;102;p18"/>
          <p:cNvSpPr txBox="1">
            <a:spLocks noGrp="1"/>
          </p:cNvSpPr>
          <p:nvPr>
            <p:ph type="body" idx="3"/>
          </p:nvPr>
        </p:nvSpPr>
        <p:spPr>
          <a:xfrm>
            <a:off x="2322513" y="767556"/>
            <a:ext cx="2020800" cy="319800"/>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4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180"/>
              </a:spcBef>
              <a:spcAft>
                <a:spcPts val="0"/>
              </a:spcAft>
              <a:buClr>
                <a:schemeClr val="dk1"/>
              </a:buClr>
              <a:buSzPts val="900"/>
              <a:buNone/>
              <a:defRPr sz="900" b="1"/>
            </a:lvl3pPr>
            <a:lvl4pPr marL="1828800" lvl="3" indent="-228600" algn="l">
              <a:lnSpc>
                <a:spcPct val="100000"/>
              </a:lnSpc>
              <a:spcBef>
                <a:spcPts val="160"/>
              </a:spcBef>
              <a:spcAft>
                <a:spcPts val="0"/>
              </a:spcAft>
              <a:buClr>
                <a:schemeClr val="dk1"/>
              </a:buClr>
              <a:buSzPts val="800"/>
              <a:buNone/>
              <a:defRPr sz="800" b="1"/>
            </a:lvl4pPr>
            <a:lvl5pPr marL="2286000" lvl="4" indent="-228600" algn="l">
              <a:lnSpc>
                <a:spcPct val="100000"/>
              </a:lnSpc>
              <a:spcBef>
                <a:spcPts val="160"/>
              </a:spcBef>
              <a:spcAft>
                <a:spcPts val="0"/>
              </a:spcAft>
              <a:buClr>
                <a:schemeClr val="dk1"/>
              </a:buClr>
              <a:buSzPts val="800"/>
              <a:buNone/>
              <a:defRPr sz="800" b="1"/>
            </a:lvl5pPr>
            <a:lvl6pPr marL="2743200" lvl="5" indent="-228600" algn="l">
              <a:lnSpc>
                <a:spcPct val="100000"/>
              </a:lnSpc>
              <a:spcBef>
                <a:spcPts val="160"/>
              </a:spcBef>
              <a:spcAft>
                <a:spcPts val="0"/>
              </a:spcAft>
              <a:buClr>
                <a:schemeClr val="dk1"/>
              </a:buClr>
              <a:buSzPts val="800"/>
              <a:buNone/>
              <a:defRPr sz="800" b="1"/>
            </a:lvl6pPr>
            <a:lvl7pPr marL="3200400" lvl="6" indent="-228600" algn="l">
              <a:lnSpc>
                <a:spcPct val="100000"/>
              </a:lnSpc>
              <a:spcBef>
                <a:spcPts val="160"/>
              </a:spcBef>
              <a:spcAft>
                <a:spcPts val="0"/>
              </a:spcAft>
              <a:buClr>
                <a:schemeClr val="dk1"/>
              </a:buClr>
              <a:buSzPts val="800"/>
              <a:buNone/>
              <a:defRPr sz="800" b="1"/>
            </a:lvl7pPr>
            <a:lvl8pPr marL="3657600" lvl="7" indent="-228600" algn="l">
              <a:lnSpc>
                <a:spcPct val="100000"/>
              </a:lnSpc>
              <a:spcBef>
                <a:spcPts val="160"/>
              </a:spcBef>
              <a:spcAft>
                <a:spcPts val="0"/>
              </a:spcAft>
              <a:buClr>
                <a:schemeClr val="dk1"/>
              </a:buClr>
              <a:buSzPts val="800"/>
              <a:buNone/>
              <a:defRPr sz="800" b="1"/>
            </a:lvl8pPr>
            <a:lvl9pPr marL="4114800" lvl="8" indent="-228600" algn="l">
              <a:lnSpc>
                <a:spcPct val="100000"/>
              </a:lnSpc>
              <a:spcBef>
                <a:spcPts val="160"/>
              </a:spcBef>
              <a:spcAft>
                <a:spcPts val="0"/>
              </a:spcAft>
              <a:buClr>
                <a:schemeClr val="dk1"/>
              </a:buClr>
              <a:buSzPts val="800"/>
              <a:buNone/>
              <a:defRPr sz="800" b="1"/>
            </a:lvl9pPr>
          </a:lstStyle>
          <a:p>
            <a:endParaRPr/>
          </a:p>
        </p:txBody>
      </p:sp>
      <p:sp>
        <p:nvSpPr>
          <p:cNvPr id="103" name="Google Shape;103;p18"/>
          <p:cNvSpPr txBox="1">
            <a:spLocks noGrp="1"/>
          </p:cNvSpPr>
          <p:nvPr>
            <p:ph type="body" idx="4"/>
          </p:nvPr>
        </p:nvSpPr>
        <p:spPr>
          <a:xfrm>
            <a:off x="2322513" y="1087438"/>
            <a:ext cx="2020800" cy="19755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4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180"/>
              </a:spcBef>
              <a:spcAft>
                <a:spcPts val="0"/>
              </a:spcAft>
              <a:buClr>
                <a:schemeClr val="dk1"/>
              </a:buClr>
              <a:buSzPts val="900"/>
              <a:buChar char="•"/>
              <a:defRPr sz="900"/>
            </a:lvl3pPr>
            <a:lvl4pPr marL="1828800" lvl="3" indent="-279400" algn="l">
              <a:lnSpc>
                <a:spcPct val="100000"/>
              </a:lnSpc>
              <a:spcBef>
                <a:spcPts val="160"/>
              </a:spcBef>
              <a:spcAft>
                <a:spcPts val="0"/>
              </a:spcAft>
              <a:buClr>
                <a:schemeClr val="dk1"/>
              </a:buClr>
              <a:buSzPts val="800"/>
              <a:buChar char="–"/>
              <a:defRPr sz="800"/>
            </a:lvl4pPr>
            <a:lvl5pPr marL="2286000" lvl="4" indent="-279400" algn="l">
              <a:lnSpc>
                <a:spcPct val="100000"/>
              </a:lnSpc>
              <a:spcBef>
                <a:spcPts val="160"/>
              </a:spcBef>
              <a:spcAft>
                <a:spcPts val="0"/>
              </a:spcAft>
              <a:buClr>
                <a:schemeClr val="dk1"/>
              </a:buClr>
              <a:buSzPts val="800"/>
              <a:buChar char="»"/>
              <a:defRPr sz="800"/>
            </a:lvl5pPr>
            <a:lvl6pPr marL="2743200" lvl="5" indent="-279400" algn="l">
              <a:lnSpc>
                <a:spcPct val="100000"/>
              </a:lnSpc>
              <a:spcBef>
                <a:spcPts val="160"/>
              </a:spcBef>
              <a:spcAft>
                <a:spcPts val="0"/>
              </a:spcAft>
              <a:buClr>
                <a:schemeClr val="dk1"/>
              </a:buClr>
              <a:buSzPts val="800"/>
              <a:buChar char="•"/>
              <a:defRPr sz="800"/>
            </a:lvl6pPr>
            <a:lvl7pPr marL="3200400" lvl="6" indent="-279400" algn="l">
              <a:lnSpc>
                <a:spcPct val="100000"/>
              </a:lnSpc>
              <a:spcBef>
                <a:spcPts val="160"/>
              </a:spcBef>
              <a:spcAft>
                <a:spcPts val="0"/>
              </a:spcAft>
              <a:buClr>
                <a:schemeClr val="dk1"/>
              </a:buClr>
              <a:buSzPts val="800"/>
              <a:buChar char="•"/>
              <a:defRPr sz="800"/>
            </a:lvl7pPr>
            <a:lvl8pPr marL="3657600" lvl="7" indent="-279400" algn="l">
              <a:lnSpc>
                <a:spcPct val="100000"/>
              </a:lnSpc>
              <a:spcBef>
                <a:spcPts val="160"/>
              </a:spcBef>
              <a:spcAft>
                <a:spcPts val="0"/>
              </a:spcAft>
              <a:buClr>
                <a:schemeClr val="dk1"/>
              </a:buClr>
              <a:buSzPts val="800"/>
              <a:buChar char="•"/>
              <a:defRPr sz="800"/>
            </a:lvl8pPr>
            <a:lvl9pPr marL="4114800" lvl="8" indent="-279400" algn="l">
              <a:lnSpc>
                <a:spcPct val="100000"/>
              </a:lnSpc>
              <a:spcBef>
                <a:spcPts val="160"/>
              </a:spcBef>
              <a:spcAft>
                <a:spcPts val="0"/>
              </a:spcAft>
              <a:buClr>
                <a:schemeClr val="dk1"/>
              </a:buClr>
              <a:buSzPts val="800"/>
              <a:buChar char="•"/>
              <a:defRPr sz="800"/>
            </a:lvl9pPr>
          </a:lstStyle>
          <a:p>
            <a:endParaRPr/>
          </a:p>
        </p:txBody>
      </p:sp>
      <p:sp>
        <p:nvSpPr>
          <p:cNvPr id="104" name="Google Shape;104;p18"/>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105" name="Google Shape;105;p18"/>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106" name="Google Shape;106;p18"/>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g398eae8ca2d_0_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g398eae8ca2d_0_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8" name="Google Shape;18;g398eae8ca2d_0_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sz="22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109" name="Google Shape;109;p19"/>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110" name="Google Shape;110;p19"/>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111" name="Google Shape;111;p19"/>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228600" y="136525"/>
            <a:ext cx="1504200" cy="581100"/>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114" name="Google Shape;114;p20"/>
          <p:cNvSpPr txBox="1">
            <a:spLocks noGrp="1"/>
          </p:cNvSpPr>
          <p:nvPr>
            <p:ph type="body" idx="1"/>
          </p:nvPr>
        </p:nvSpPr>
        <p:spPr>
          <a:xfrm>
            <a:off x="1787525" y="136525"/>
            <a:ext cx="2556000" cy="29265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20"/>
              </a:spcBef>
              <a:spcAft>
                <a:spcPts val="0"/>
              </a:spcAft>
              <a:buClr>
                <a:schemeClr val="dk1"/>
              </a:buClr>
              <a:buSzPts val="1600"/>
              <a:buChar char="•"/>
              <a:defRPr sz="1600"/>
            </a:lvl1pPr>
            <a:lvl2pPr marL="914400" lvl="1" indent="-317500" algn="l">
              <a:lnSpc>
                <a:spcPct val="100000"/>
              </a:lnSpc>
              <a:spcBef>
                <a:spcPts val="280"/>
              </a:spcBef>
              <a:spcAft>
                <a:spcPts val="0"/>
              </a:spcAft>
              <a:buClr>
                <a:schemeClr val="dk1"/>
              </a:buClr>
              <a:buSzPts val="1400"/>
              <a:buChar char="–"/>
              <a:defRPr sz="1400"/>
            </a:lvl2pPr>
            <a:lvl3pPr marL="1371600" lvl="2" indent="-304800" algn="l">
              <a:lnSpc>
                <a:spcPct val="100000"/>
              </a:lnSpc>
              <a:spcBef>
                <a:spcPts val="240"/>
              </a:spcBef>
              <a:spcAft>
                <a:spcPts val="0"/>
              </a:spcAft>
              <a:buClr>
                <a:schemeClr val="dk1"/>
              </a:buClr>
              <a:buSzPts val="1200"/>
              <a:buChar char="•"/>
              <a:defRPr sz="1200"/>
            </a:lvl3pPr>
            <a:lvl4pPr marL="1828800" lvl="3" indent="-292100" algn="l">
              <a:lnSpc>
                <a:spcPct val="100000"/>
              </a:lnSpc>
              <a:spcBef>
                <a:spcPts val="200"/>
              </a:spcBef>
              <a:spcAft>
                <a:spcPts val="0"/>
              </a:spcAft>
              <a:buClr>
                <a:schemeClr val="dk1"/>
              </a:buClr>
              <a:buSzPts val="1000"/>
              <a:buChar char="–"/>
              <a:defRPr sz="1000"/>
            </a:lvl4pPr>
            <a:lvl5pPr marL="2286000" lvl="4" indent="-292100" algn="l">
              <a:lnSpc>
                <a:spcPct val="100000"/>
              </a:lnSpc>
              <a:spcBef>
                <a:spcPts val="200"/>
              </a:spcBef>
              <a:spcAft>
                <a:spcPts val="0"/>
              </a:spcAft>
              <a:buClr>
                <a:schemeClr val="dk1"/>
              </a:buClr>
              <a:buSzPts val="1000"/>
              <a:buChar char="»"/>
              <a:defRPr sz="1000"/>
            </a:lvl5pPr>
            <a:lvl6pPr marL="2743200" lvl="5" indent="-292100" algn="l">
              <a:lnSpc>
                <a:spcPct val="100000"/>
              </a:lnSpc>
              <a:spcBef>
                <a:spcPts val="200"/>
              </a:spcBef>
              <a:spcAft>
                <a:spcPts val="0"/>
              </a:spcAft>
              <a:buClr>
                <a:schemeClr val="dk1"/>
              </a:buClr>
              <a:buSzPts val="1000"/>
              <a:buChar char="•"/>
              <a:defRPr sz="1000"/>
            </a:lvl6pPr>
            <a:lvl7pPr marL="3200400" lvl="6" indent="-292100" algn="l">
              <a:lnSpc>
                <a:spcPct val="100000"/>
              </a:lnSpc>
              <a:spcBef>
                <a:spcPts val="200"/>
              </a:spcBef>
              <a:spcAft>
                <a:spcPts val="0"/>
              </a:spcAft>
              <a:buClr>
                <a:schemeClr val="dk1"/>
              </a:buClr>
              <a:buSzPts val="1000"/>
              <a:buChar char="•"/>
              <a:defRPr sz="1000"/>
            </a:lvl7pPr>
            <a:lvl8pPr marL="3657600" lvl="7" indent="-292100" algn="l">
              <a:lnSpc>
                <a:spcPct val="100000"/>
              </a:lnSpc>
              <a:spcBef>
                <a:spcPts val="200"/>
              </a:spcBef>
              <a:spcAft>
                <a:spcPts val="0"/>
              </a:spcAft>
              <a:buClr>
                <a:schemeClr val="dk1"/>
              </a:buClr>
              <a:buSzPts val="1000"/>
              <a:buChar char="•"/>
              <a:defRPr sz="1000"/>
            </a:lvl8pPr>
            <a:lvl9pPr marL="4114800" lvl="8" indent="-292100" algn="l">
              <a:lnSpc>
                <a:spcPct val="100000"/>
              </a:lnSpc>
              <a:spcBef>
                <a:spcPts val="200"/>
              </a:spcBef>
              <a:spcAft>
                <a:spcPts val="0"/>
              </a:spcAft>
              <a:buClr>
                <a:schemeClr val="dk1"/>
              </a:buClr>
              <a:buSzPts val="1000"/>
              <a:buChar char="•"/>
              <a:defRPr sz="1000"/>
            </a:lvl9pPr>
          </a:lstStyle>
          <a:p>
            <a:endParaRPr/>
          </a:p>
        </p:txBody>
      </p:sp>
      <p:sp>
        <p:nvSpPr>
          <p:cNvPr id="115" name="Google Shape;115;p20"/>
          <p:cNvSpPr txBox="1">
            <a:spLocks noGrp="1"/>
          </p:cNvSpPr>
          <p:nvPr>
            <p:ph type="body" idx="2"/>
          </p:nvPr>
        </p:nvSpPr>
        <p:spPr>
          <a:xfrm>
            <a:off x="228600" y="717550"/>
            <a:ext cx="1504200" cy="2345400"/>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40"/>
              </a:spcBef>
              <a:spcAft>
                <a:spcPts val="0"/>
              </a:spcAft>
              <a:buClr>
                <a:schemeClr val="dk1"/>
              </a:buClr>
              <a:buSzPts val="700"/>
              <a:buNone/>
              <a:defRPr sz="700"/>
            </a:lvl1pPr>
            <a:lvl2pPr marL="914400" lvl="1" indent="-228600" algn="l">
              <a:lnSpc>
                <a:spcPct val="100000"/>
              </a:lnSpc>
              <a:spcBef>
                <a:spcPts val="12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90"/>
              </a:spcBef>
              <a:spcAft>
                <a:spcPts val="0"/>
              </a:spcAft>
              <a:buClr>
                <a:schemeClr val="dk1"/>
              </a:buClr>
              <a:buSzPts val="450"/>
              <a:buNone/>
              <a:defRPr sz="450"/>
            </a:lvl4pPr>
            <a:lvl5pPr marL="2286000" lvl="4" indent="-228600" algn="l">
              <a:lnSpc>
                <a:spcPct val="100000"/>
              </a:lnSpc>
              <a:spcBef>
                <a:spcPts val="90"/>
              </a:spcBef>
              <a:spcAft>
                <a:spcPts val="0"/>
              </a:spcAft>
              <a:buClr>
                <a:schemeClr val="dk1"/>
              </a:buClr>
              <a:buSzPts val="450"/>
              <a:buNone/>
              <a:defRPr sz="450"/>
            </a:lvl5pPr>
            <a:lvl6pPr marL="2743200" lvl="5" indent="-228600" algn="l">
              <a:lnSpc>
                <a:spcPct val="100000"/>
              </a:lnSpc>
              <a:spcBef>
                <a:spcPts val="90"/>
              </a:spcBef>
              <a:spcAft>
                <a:spcPts val="0"/>
              </a:spcAft>
              <a:buClr>
                <a:schemeClr val="dk1"/>
              </a:buClr>
              <a:buSzPts val="450"/>
              <a:buNone/>
              <a:defRPr sz="450"/>
            </a:lvl6pPr>
            <a:lvl7pPr marL="3200400" lvl="6" indent="-228600" algn="l">
              <a:lnSpc>
                <a:spcPct val="100000"/>
              </a:lnSpc>
              <a:spcBef>
                <a:spcPts val="90"/>
              </a:spcBef>
              <a:spcAft>
                <a:spcPts val="0"/>
              </a:spcAft>
              <a:buClr>
                <a:schemeClr val="dk1"/>
              </a:buClr>
              <a:buSzPts val="450"/>
              <a:buNone/>
              <a:defRPr sz="450"/>
            </a:lvl7pPr>
            <a:lvl8pPr marL="3657600" lvl="7" indent="-228600" algn="l">
              <a:lnSpc>
                <a:spcPct val="100000"/>
              </a:lnSpc>
              <a:spcBef>
                <a:spcPts val="90"/>
              </a:spcBef>
              <a:spcAft>
                <a:spcPts val="0"/>
              </a:spcAft>
              <a:buClr>
                <a:schemeClr val="dk1"/>
              </a:buClr>
              <a:buSzPts val="450"/>
              <a:buNone/>
              <a:defRPr sz="450"/>
            </a:lvl8pPr>
            <a:lvl9pPr marL="4114800" lvl="8" indent="-228600" algn="l">
              <a:lnSpc>
                <a:spcPct val="100000"/>
              </a:lnSpc>
              <a:spcBef>
                <a:spcPts val="90"/>
              </a:spcBef>
              <a:spcAft>
                <a:spcPts val="0"/>
              </a:spcAft>
              <a:buClr>
                <a:schemeClr val="dk1"/>
              </a:buClr>
              <a:buSzPts val="450"/>
              <a:buNone/>
              <a:defRPr sz="450"/>
            </a:lvl9pPr>
          </a:lstStyle>
          <a:p>
            <a:endParaRPr/>
          </a:p>
        </p:txBody>
      </p:sp>
      <p:sp>
        <p:nvSpPr>
          <p:cNvPr id="116" name="Google Shape;116;p20"/>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117" name="Google Shape;117;p20"/>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118" name="Google Shape;118;p20"/>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896144" y="2400300"/>
            <a:ext cx="2743200" cy="283500"/>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121" name="Google Shape;121;p21"/>
          <p:cNvSpPr>
            <a:spLocks noGrp="1"/>
          </p:cNvSpPr>
          <p:nvPr>
            <p:ph type="pic" idx="2"/>
          </p:nvPr>
        </p:nvSpPr>
        <p:spPr>
          <a:xfrm>
            <a:off x="896144" y="306388"/>
            <a:ext cx="2743200" cy="2057400"/>
          </a:xfrm>
          <a:prstGeom prst="rect">
            <a:avLst/>
          </a:prstGeom>
          <a:noFill/>
          <a:ln>
            <a:noFill/>
          </a:ln>
        </p:spPr>
      </p:sp>
      <p:sp>
        <p:nvSpPr>
          <p:cNvPr id="122" name="Google Shape;122;p21"/>
          <p:cNvSpPr txBox="1">
            <a:spLocks noGrp="1"/>
          </p:cNvSpPr>
          <p:nvPr>
            <p:ph type="body" idx="1"/>
          </p:nvPr>
        </p:nvSpPr>
        <p:spPr>
          <a:xfrm>
            <a:off x="896144" y="2683669"/>
            <a:ext cx="2743200" cy="402300"/>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40"/>
              </a:spcBef>
              <a:spcAft>
                <a:spcPts val="0"/>
              </a:spcAft>
              <a:buClr>
                <a:schemeClr val="dk1"/>
              </a:buClr>
              <a:buSzPts val="700"/>
              <a:buNone/>
              <a:defRPr sz="700"/>
            </a:lvl1pPr>
            <a:lvl2pPr marL="914400" lvl="1" indent="-228600" algn="l">
              <a:lnSpc>
                <a:spcPct val="100000"/>
              </a:lnSpc>
              <a:spcBef>
                <a:spcPts val="12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90"/>
              </a:spcBef>
              <a:spcAft>
                <a:spcPts val="0"/>
              </a:spcAft>
              <a:buClr>
                <a:schemeClr val="dk1"/>
              </a:buClr>
              <a:buSzPts val="450"/>
              <a:buNone/>
              <a:defRPr sz="450"/>
            </a:lvl4pPr>
            <a:lvl5pPr marL="2286000" lvl="4" indent="-228600" algn="l">
              <a:lnSpc>
                <a:spcPct val="100000"/>
              </a:lnSpc>
              <a:spcBef>
                <a:spcPts val="90"/>
              </a:spcBef>
              <a:spcAft>
                <a:spcPts val="0"/>
              </a:spcAft>
              <a:buClr>
                <a:schemeClr val="dk1"/>
              </a:buClr>
              <a:buSzPts val="450"/>
              <a:buNone/>
              <a:defRPr sz="450"/>
            </a:lvl5pPr>
            <a:lvl6pPr marL="2743200" lvl="5" indent="-228600" algn="l">
              <a:lnSpc>
                <a:spcPct val="100000"/>
              </a:lnSpc>
              <a:spcBef>
                <a:spcPts val="90"/>
              </a:spcBef>
              <a:spcAft>
                <a:spcPts val="0"/>
              </a:spcAft>
              <a:buClr>
                <a:schemeClr val="dk1"/>
              </a:buClr>
              <a:buSzPts val="450"/>
              <a:buNone/>
              <a:defRPr sz="450"/>
            </a:lvl6pPr>
            <a:lvl7pPr marL="3200400" lvl="6" indent="-228600" algn="l">
              <a:lnSpc>
                <a:spcPct val="100000"/>
              </a:lnSpc>
              <a:spcBef>
                <a:spcPts val="90"/>
              </a:spcBef>
              <a:spcAft>
                <a:spcPts val="0"/>
              </a:spcAft>
              <a:buClr>
                <a:schemeClr val="dk1"/>
              </a:buClr>
              <a:buSzPts val="450"/>
              <a:buNone/>
              <a:defRPr sz="450"/>
            </a:lvl7pPr>
            <a:lvl8pPr marL="3657600" lvl="7" indent="-228600" algn="l">
              <a:lnSpc>
                <a:spcPct val="100000"/>
              </a:lnSpc>
              <a:spcBef>
                <a:spcPts val="90"/>
              </a:spcBef>
              <a:spcAft>
                <a:spcPts val="0"/>
              </a:spcAft>
              <a:buClr>
                <a:schemeClr val="dk1"/>
              </a:buClr>
              <a:buSzPts val="450"/>
              <a:buNone/>
              <a:defRPr sz="450"/>
            </a:lvl8pPr>
            <a:lvl9pPr marL="4114800" lvl="8" indent="-228600" algn="l">
              <a:lnSpc>
                <a:spcPct val="100000"/>
              </a:lnSpc>
              <a:spcBef>
                <a:spcPts val="90"/>
              </a:spcBef>
              <a:spcAft>
                <a:spcPts val="0"/>
              </a:spcAft>
              <a:buClr>
                <a:schemeClr val="dk1"/>
              </a:buClr>
              <a:buSzPts val="450"/>
              <a:buNone/>
              <a:defRPr sz="450"/>
            </a:lvl9pPr>
          </a:lstStyle>
          <a:p>
            <a:endParaRPr/>
          </a:p>
        </p:txBody>
      </p:sp>
      <p:sp>
        <p:nvSpPr>
          <p:cNvPr id="123" name="Google Shape;123;p2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124" name="Google Shape;124;p2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125" name="Google Shape;125;p2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sz="22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128" name="Google Shape;128;p22"/>
          <p:cNvSpPr txBox="1">
            <a:spLocks noGrp="1"/>
          </p:cNvSpPr>
          <p:nvPr>
            <p:ph type="body" idx="1"/>
          </p:nvPr>
        </p:nvSpPr>
        <p:spPr>
          <a:xfrm rot="5400000">
            <a:off x="1154550" y="-125850"/>
            <a:ext cx="2262900" cy="41148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180"/>
              </a:spcBef>
              <a:spcAft>
                <a:spcPts val="0"/>
              </a:spcAft>
              <a:buClr>
                <a:schemeClr val="dk1"/>
              </a:buClr>
              <a:buSzPts val="900"/>
              <a:buChar char="•"/>
              <a:defRPr sz="1600"/>
            </a:lvl1pPr>
            <a:lvl2pPr marL="914400" lvl="1" indent="-285750" algn="l">
              <a:lnSpc>
                <a:spcPct val="100000"/>
              </a:lnSpc>
              <a:spcBef>
                <a:spcPts val="180"/>
              </a:spcBef>
              <a:spcAft>
                <a:spcPts val="0"/>
              </a:spcAft>
              <a:buClr>
                <a:schemeClr val="dk1"/>
              </a:buClr>
              <a:buSzPts val="900"/>
              <a:buChar char="–"/>
              <a:defRPr sz="1400"/>
            </a:lvl2pPr>
            <a:lvl3pPr marL="1371600" lvl="2" indent="-285750" algn="l">
              <a:lnSpc>
                <a:spcPct val="100000"/>
              </a:lnSpc>
              <a:spcBef>
                <a:spcPts val="180"/>
              </a:spcBef>
              <a:spcAft>
                <a:spcPts val="0"/>
              </a:spcAft>
              <a:buClr>
                <a:schemeClr val="dk1"/>
              </a:buClr>
              <a:buSzPts val="900"/>
              <a:buChar char="•"/>
              <a:defRPr sz="1200"/>
            </a:lvl3pPr>
            <a:lvl4pPr marL="1828800" lvl="3" indent="-285750" algn="l">
              <a:lnSpc>
                <a:spcPct val="100000"/>
              </a:lnSpc>
              <a:spcBef>
                <a:spcPts val="180"/>
              </a:spcBef>
              <a:spcAft>
                <a:spcPts val="0"/>
              </a:spcAft>
              <a:buClr>
                <a:schemeClr val="dk1"/>
              </a:buClr>
              <a:buSzPts val="900"/>
              <a:buChar char="–"/>
              <a:defRPr sz="1000"/>
            </a:lvl4pPr>
            <a:lvl5pPr marL="2286000" lvl="4" indent="-285750" algn="l">
              <a:lnSpc>
                <a:spcPct val="100000"/>
              </a:lnSpc>
              <a:spcBef>
                <a:spcPts val="180"/>
              </a:spcBef>
              <a:spcAft>
                <a:spcPts val="0"/>
              </a:spcAft>
              <a:buClr>
                <a:schemeClr val="dk1"/>
              </a:buClr>
              <a:buSzPts val="900"/>
              <a:buChar char="»"/>
              <a:defRPr sz="1000"/>
            </a:lvl5pPr>
            <a:lvl6pPr marL="2743200" lvl="5" indent="-285750" algn="l">
              <a:lnSpc>
                <a:spcPct val="100000"/>
              </a:lnSpc>
              <a:spcBef>
                <a:spcPts val="180"/>
              </a:spcBef>
              <a:spcAft>
                <a:spcPts val="0"/>
              </a:spcAft>
              <a:buClr>
                <a:schemeClr val="dk1"/>
              </a:buClr>
              <a:buSzPts val="900"/>
              <a:buChar char="•"/>
              <a:defRPr sz="1000"/>
            </a:lvl6pPr>
            <a:lvl7pPr marL="3200400" lvl="6" indent="-285750" algn="l">
              <a:lnSpc>
                <a:spcPct val="100000"/>
              </a:lnSpc>
              <a:spcBef>
                <a:spcPts val="180"/>
              </a:spcBef>
              <a:spcAft>
                <a:spcPts val="0"/>
              </a:spcAft>
              <a:buClr>
                <a:schemeClr val="dk1"/>
              </a:buClr>
              <a:buSzPts val="900"/>
              <a:buChar char="•"/>
              <a:defRPr sz="1000"/>
            </a:lvl7pPr>
            <a:lvl8pPr marL="3657600" lvl="7" indent="-285750" algn="l">
              <a:lnSpc>
                <a:spcPct val="100000"/>
              </a:lnSpc>
              <a:spcBef>
                <a:spcPts val="180"/>
              </a:spcBef>
              <a:spcAft>
                <a:spcPts val="0"/>
              </a:spcAft>
              <a:buClr>
                <a:schemeClr val="dk1"/>
              </a:buClr>
              <a:buSzPts val="900"/>
              <a:buChar char="•"/>
              <a:defRPr sz="1000"/>
            </a:lvl8pPr>
            <a:lvl9pPr marL="4114800" lvl="8" indent="-285750" algn="l">
              <a:lnSpc>
                <a:spcPct val="100000"/>
              </a:lnSpc>
              <a:spcBef>
                <a:spcPts val="180"/>
              </a:spcBef>
              <a:spcAft>
                <a:spcPts val="0"/>
              </a:spcAft>
              <a:buClr>
                <a:schemeClr val="dk1"/>
              </a:buClr>
              <a:buSzPts val="900"/>
              <a:buChar char="•"/>
              <a:defRPr sz="1000"/>
            </a:lvl9pPr>
          </a:lstStyle>
          <a:p>
            <a:endParaRPr/>
          </a:p>
        </p:txBody>
      </p:sp>
      <p:sp>
        <p:nvSpPr>
          <p:cNvPr id="129" name="Google Shape;129;p22"/>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130" name="Google Shape;130;p22"/>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131" name="Google Shape;131;p22"/>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rot="5400000">
            <a:off x="2366100" y="1085919"/>
            <a:ext cx="2925900" cy="1028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sz="22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134" name="Google Shape;134;p23"/>
          <p:cNvSpPr txBox="1">
            <a:spLocks noGrp="1"/>
          </p:cNvSpPr>
          <p:nvPr>
            <p:ph type="body" idx="1"/>
          </p:nvPr>
        </p:nvSpPr>
        <p:spPr>
          <a:xfrm rot="5400000">
            <a:off x="270600" y="95319"/>
            <a:ext cx="2925900" cy="30099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180"/>
              </a:spcBef>
              <a:spcAft>
                <a:spcPts val="0"/>
              </a:spcAft>
              <a:buClr>
                <a:schemeClr val="dk1"/>
              </a:buClr>
              <a:buSzPts val="900"/>
              <a:buChar char="•"/>
              <a:defRPr sz="1600"/>
            </a:lvl1pPr>
            <a:lvl2pPr marL="914400" lvl="1" indent="-285750" algn="l">
              <a:lnSpc>
                <a:spcPct val="100000"/>
              </a:lnSpc>
              <a:spcBef>
                <a:spcPts val="180"/>
              </a:spcBef>
              <a:spcAft>
                <a:spcPts val="0"/>
              </a:spcAft>
              <a:buClr>
                <a:schemeClr val="dk1"/>
              </a:buClr>
              <a:buSzPts val="900"/>
              <a:buChar char="–"/>
              <a:defRPr sz="1400"/>
            </a:lvl2pPr>
            <a:lvl3pPr marL="1371600" lvl="2" indent="-285750" algn="l">
              <a:lnSpc>
                <a:spcPct val="100000"/>
              </a:lnSpc>
              <a:spcBef>
                <a:spcPts val="180"/>
              </a:spcBef>
              <a:spcAft>
                <a:spcPts val="0"/>
              </a:spcAft>
              <a:buClr>
                <a:schemeClr val="dk1"/>
              </a:buClr>
              <a:buSzPts val="900"/>
              <a:buChar char="•"/>
              <a:defRPr sz="1200"/>
            </a:lvl3pPr>
            <a:lvl4pPr marL="1828800" lvl="3" indent="-285750" algn="l">
              <a:lnSpc>
                <a:spcPct val="100000"/>
              </a:lnSpc>
              <a:spcBef>
                <a:spcPts val="180"/>
              </a:spcBef>
              <a:spcAft>
                <a:spcPts val="0"/>
              </a:spcAft>
              <a:buClr>
                <a:schemeClr val="dk1"/>
              </a:buClr>
              <a:buSzPts val="900"/>
              <a:buChar char="–"/>
              <a:defRPr sz="1000"/>
            </a:lvl4pPr>
            <a:lvl5pPr marL="2286000" lvl="4" indent="-285750" algn="l">
              <a:lnSpc>
                <a:spcPct val="100000"/>
              </a:lnSpc>
              <a:spcBef>
                <a:spcPts val="180"/>
              </a:spcBef>
              <a:spcAft>
                <a:spcPts val="0"/>
              </a:spcAft>
              <a:buClr>
                <a:schemeClr val="dk1"/>
              </a:buClr>
              <a:buSzPts val="900"/>
              <a:buChar char="»"/>
              <a:defRPr sz="1000"/>
            </a:lvl5pPr>
            <a:lvl6pPr marL="2743200" lvl="5" indent="-285750" algn="l">
              <a:lnSpc>
                <a:spcPct val="100000"/>
              </a:lnSpc>
              <a:spcBef>
                <a:spcPts val="180"/>
              </a:spcBef>
              <a:spcAft>
                <a:spcPts val="0"/>
              </a:spcAft>
              <a:buClr>
                <a:schemeClr val="dk1"/>
              </a:buClr>
              <a:buSzPts val="900"/>
              <a:buChar char="•"/>
              <a:defRPr sz="1000"/>
            </a:lvl6pPr>
            <a:lvl7pPr marL="3200400" lvl="6" indent="-285750" algn="l">
              <a:lnSpc>
                <a:spcPct val="100000"/>
              </a:lnSpc>
              <a:spcBef>
                <a:spcPts val="180"/>
              </a:spcBef>
              <a:spcAft>
                <a:spcPts val="0"/>
              </a:spcAft>
              <a:buClr>
                <a:schemeClr val="dk1"/>
              </a:buClr>
              <a:buSzPts val="900"/>
              <a:buChar char="•"/>
              <a:defRPr sz="1000"/>
            </a:lvl7pPr>
            <a:lvl8pPr marL="3657600" lvl="7" indent="-285750" algn="l">
              <a:lnSpc>
                <a:spcPct val="100000"/>
              </a:lnSpc>
              <a:spcBef>
                <a:spcPts val="180"/>
              </a:spcBef>
              <a:spcAft>
                <a:spcPts val="0"/>
              </a:spcAft>
              <a:buClr>
                <a:schemeClr val="dk1"/>
              </a:buClr>
              <a:buSzPts val="900"/>
              <a:buChar char="•"/>
              <a:defRPr sz="1000"/>
            </a:lvl8pPr>
            <a:lvl9pPr marL="4114800" lvl="8" indent="-285750" algn="l">
              <a:lnSpc>
                <a:spcPct val="100000"/>
              </a:lnSpc>
              <a:spcBef>
                <a:spcPts val="180"/>
              </a:spcBef>
              <a:spcAft>
                <a:spcPts val="0"/>
              </a:spcAft>
              <a:buClr>
                <a:schemeClr val="dk1"/>
              </a:buClr>
              <a:buSzPts val="900"/>
              <a:buChar char="•"/>
              <a:defRPr sz="1000"/>
            </a:lvl9pPr>
          </a:lstStyle>
          <a:p>
            <a:endParaRPr/>
          </a:p>
        </p:txBody>
      </p:sp>
      <p:sp>
        <p:nvSpPr>
          <p:cNvPr id="135" name="Google Shape;135;p2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136" name="Google Shape;136;p2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sz="600"/>
            </a:lvl1pPr>
            <a:lvl2pPr lvl="1" algn="l">
              <a:lnSpc>
                <a:spcPct val="100000"/>
              </a:lnSpc>
              <a:spcBef>
                <a:spcPts val="0"/>
              </a:spcBef>
              <a:spcAft>
                <a:spcPts val="0"/>
              </a:spcAft>
              <a:buSzPts val="700"/>
              <a:buNone/>
              <a:defRPr sz="900"/>
            </a:lvl2pPr>
            <a:lvl3pPr lvl="2" algn="l">
              <a:lnSpc>
                <a:spcPct val="100000"/>
              </a:lnSpc>
              <a:spcBef>
                <a:spcPts val="0"/>
              </a:spcBef>
              <a:spcAft>
                <a:spcPts val="0"/>
              </a:spcAft>
              <a:buSzPts val="700"/>
              <a:buNone/>
              <a:defRPr sz="900"/>
            </a:lvl3pPr>
            <a:lvl4pPr lvl="3" algn="l">
              <a:lnSpc>
                <a:spcPct val="100000"/>
              </a:lnSpc>
              <a:spcBef>
                <a:spcPts val="0"/>
              </a:spcBef>
              <a:spcAft>
                <a:spcPts val="0"/>
              </a:spcAft>
              <a:buSzPts val="700"/>
              <a:buNone/>
              <a:defRPr sz="900"/>
            </a:lvl4pPr>
            <a:lvl5pPr lvl="4" algn="l">
              <a:lnSpc>
                <a:spcPct val="100000"/>
              </a:lnSpc>
              <a:spcBef>
                <a:spcPts val="0"/>
              </a:spcBef>
              <a:spcAft>
                <a:spcPts val="0"/>
              </a:spcAft>
              <a:buSzPts val="700"/>
              <a:buNone/>
              <a:defRPr sz="900"/>
            </a:lvl5pPr>
            <a:lvl6pPr lvl="5" algn="l">
              <a:lnSpc>
                <a:spcPct val="100000"/>
              </a:lnSpc>
              <a:spcBef>
                <a:spcPts val="0"/>
              </a:spcBef>
              <a:spcAft>
                <a:spcPts val="0"/>
              </a:spcAft>
              <a:buSzPts val="700"/>
              <a:buNone/>
              <a:defRPr sz="900"/>
            </a:lvl6pPr>
            <a:lvl7pPr lvl="6" algn="l">
              <a:lnSpc>
                <a:spcPct val="100000"/>
              </a:lnSpc>
              <a:spcBef>
                <a:spcPts val="0"/>
              </a:spcBef>
              <a:spcAft>
                <a:spcPts val="0"/>
              </a:spcAft>
              <a:buSzPts val="700"/>
              <a:buNone/>
              <a:defRPr sz="900"/>
            </a:lvl7pPr>
            <a:lvl8pPr lvl="7" algn="l">
              <a:lnSpc>
                <a:spcPct val="100000"/>
              </a:lnSpc>
              <a:spcBef>
                <a:spcPts val="0"/>
              </a:spcBef>
              <a:spcAft>
                <a:spcPts val="0"/>
              </a:spcAft>
              <a:buSzPts val="700"/>
              <a:buNone/>
              <a:defRPr sz="900"/>
            </a:lvl8pPr>
            <a:lvl9pPr lvl="8" algn="l">
              <a:lnSpc>
                <a:spcPct val="100000"/>
              </a:lnSpc>
              <a:spcBef>
                <a:spcPts val="0"/>
              </a:spcBef>
              <a:spcAft>
                <a:spcPts val="0"/>
              </a:spcAft>
              <a:buSzPts val="700"/>
              <a:buNone/>
              <a:defRPr sz="900"/>
            </a:lvl9pPr>
          </a:lstStyle>
          <a:p>
            <a:endParaRPr/>
          </a:p>
        </p:txBody>
      </p:sp>
      <p:sp>
        <p:nvSpPr>
          <p:cNvPr id="137" name="Google Shape;137;p2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g398eae8ca2d_0_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1" name="Google Shape;21;g398eae8ca2d_0_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2" name="Google Shape;22;g398eae8ca2d_0_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g398eae8ca2d_0_1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 name="Google Shape;25;g398eae8ca2d_0_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g398eae8ca2d_0_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g398eae8ca2d_0_2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g398eae8ca2d_0_2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 name="Google Shape;30;g398eae8ca2d_0_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g398eae8ca2d_0_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g398eae8ca2d_0_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g398eae8ca2d_0_3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g398eae8ca2d_0_3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g398eae8ca2d_0_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g398eae8ca2d_0_3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g398eae8ca2d_0_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g398eae8ca2d_0_4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g398eae8ca2d_0_4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g398eae8ca2d_0_4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g398eae8ca2d_0_4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 name="Google Shape;46;g398eae8ca2d_0_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398eae8ca2d_0_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 name="Google Shape;11;g398eae8ca2d_0_1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Google Shape;12;g398eae8ca2d_0_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61" name="Google Shape;61;p12"/>
          <p:cNvSpPr txBox="1">
            <a:spLocks noGrp="1"/>
          </p:cNvSpPr>
          <p:nvPr>
            <p:ph type="body" idx="1"/>
          </p:nvPr>
        </p:nvSpPr>
        <p:spPr>
          <a:xfrm>
            <a:off x="228600" y="800100"/>
            <a:ext cx="4114800" cy="2262900"/>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62" name="Google Shape;62;p12"/>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Google Shape;63;p12"/>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4" name="Google Shape;64;p12"/>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4"/>
          <p:cNvPicPr preferRelativeResize="0"/>
          <p:nvPr/>
        </p:nvPicPr>
        <p:blipFill rotWithShape="1">
          <a:blip r:embed="rId3">
            <a:alphaModFix/>
          </a:blip>
          <a:srcRect/>
          <a:stretch/>
        </p:blipFill>
        <p:spPr>
          <a:xfrm>
            <a:off x="0" y="19936"/>
            <a:ext cx="9144000" cy="5103628"/>
          </a:xfrm>
          <a:prstGeom prst="rect">
            <a:avLst/>
          </a:prstGeom>
          <a:noFill/>
          <a:ln>
            <a:noFill/>
          </a:ln>
        </p:spPr>
      </p:pic>
      <p:pic>
        <p:nvPicPr>
          <p:cNvPr id="143" name="Google Shape;143;p24"/>
          <p:cNvPicPr preferRelativeResize="0"/>
          <p:nvPr/>
        </p:nvPicPr>
        <p:blipFill rotWithShape="1">
          <a:blip r:embed="rId4">
            <a:alphaModFix/>
          </a:blip>
          <a:srcRect/>
          <a:stretch/>
        </p:blipFill>
        <p:spPr>
          <a:xfrm>
            <a:off x="3328635" y="124006"/>
            <a:ext cx="2640550" cy="987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28"/>
          <p:cNvPicPr preferRelativeResize="0"/>
          <p:nvPr/>
        </p:nvPicPr>
        <p:blipFill rotWithShape="1">
          <a:blip r:embed="rId3">
            <a:alphaModFix/>
          </a:blip>
          <a:srcRect l="-1469" t="18434" r="1469" b="27089"/>
          <a:stretch/>
        </p:blipFill>
        <p:spPr>
          <a:xfrm>
            <a:off x="590439" y="669851"/>
            <a:ext cx="7963122" cy="4338084"/>
          </a:xfrm>
          <a:prstGeom prst="rect">
            <a:avLst/>
          </a:prstGeom>
          <a:noFill/>
          <a:ln>
            <a:noFill/>
          </a:ln>
        </p:spPr>
      </p:pic>
      <p:sp>
        <p:nvSpPr>
          <p:cNvPr id="220" name="Google Shape;220;p28"/>
          <p:cNvSpPr txBox="1">
            <a:spLocks noGrp="1"/>
          </p:cNvSpPr>
          <p:nvPr>
            <p:ph type="title"/>
          </p:nvPr>
        </p:nvSpPr>
        <p:spPr>
          <a:xfrm>
            <a:off x="2863514" y="14071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US"/>
              <a:t>Brownfield “Utopia”</a:t>
            </a:r>
            <a:endParaRPr/>
          </a:p>
        </p:txBody>
      </p:sp>
      <p:sp>
        <p:nvSpPr>
          <p:cNvPr id="221" name="Google Shape;221;p28"/>
          <p:cNvSpPr txBox="1"/>
          <p:nvPr/>
        </p:nvSpPr>
        <p:spPr>
          <a:xfrm>
            <a:off x="1233377" y="873559"/>
            <a:ext cx="1807534" cy="646331"/>
          </a:xfrm>
          <a:prstGeom prst="rect">
            <a:avLst/>
          </a:prstGeom>
          <a:solidFill>
            <a:srgbClr val="A2CD9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Risk Assessment</a:t>
            </a:r>
            <a:endParaRPr/>
          </a:p>
        </p:txBody>
      </p:sp>
      <p:sp>
        <p:nvSpPr>
          <p:cNvPr id="222" name="Google Shape;222;p28"/>
          <p:cNvSpPr txBox="1"/>
          <p:nvPr/>
        </p:nvSpPr>
        <p:spPr>
          <a:xfrm>
            <a:off x="3831265" y="873559"/>
            <a:ext cx="1807534" cy="646331"/>
          </a:xfrm>
          <a:prstGeom prst="rect">
            <a:avLst/>
          </a:prstGeom>
          <a:solidFill>
            <a:srgbClr val="A2CD9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Liability</a:t>
            </a:r>
            <a:endParaRPr/>
          </a:p>
          <a:p>
            <a:pPr marL="0" marR="0" lvl="0" indent="0" algn="ctr" rtl="0">
              <a:lnSpc>
                <a:spcPct val="100000"/>
              </a:lnSpc>
              <a:spcBef>
                <a:spcPts val="0"/>
              </a:spcBef>
              <a:spcAft>
                <a:spcPts val="0"/>
              </a:spcAft>
              <a:buNone/>
            </a:pPr>
            <a:endParaRPr sz="1800" b="1" i="0" u="none" strike="noStrike" cap="none">
              <a:solidFill>
                <a:schemeClr val="lt1"/>
              </a:solidFill>
              <a:latin typeface="Arial"/>
              <a:ea typeface="Arial"/>
              <a:cs typeface="Arial"/>
              <a:sym typeface="Arial"/>
            </a:endParaRPr>
          </a:p>
        </p:txBody>
      </p:sp>
      <p:sp>
        <p:nvSpPr>
          <p:cNvPr id="223" name="Google Shape;223;p28"/>
          <p:cNvSpPr txBox="1"/>
          <p:nvPr/>
        </p:nvSpPr>
        <p:spPr>
          <a:xfrm>
            <a:off x="6237436" y="873559"/>
            <a:ext cx="1949633" cy="646331"/>
          </a:xfrm>
          <a:prstGeom prst="rect">
            <a:avLst/>
          </a:prstGeom>
          <a:solidFill>
            <a:srgbClr val="A2CD9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Standardization</a:t>
            </a:r>
            <a:endParaRPr/>
          </a:p>
          <a:p>
            <a:pPr marL="0" marR="0" lvl="0" indent="0" algn="ctr" rtl="0">
              <a:lnSpc>
                <a:spcPct val="100000"/>
              </a:lnSpc>
              <a:spcBef>
                <a:spcPts val="0"/>
              </a:spcBef>
              <a:spcAft>
                <a:spcPts val="0"/>
              </a:spcAft>
              <a:buNone/>
            </a:pPr>
            <a:endParaRPr sz="1800" b="1" i="0" u="none" strike="noStrike" cap="none">
              <a:solidFill>
                <a:schemeClr val="lt1"/>
              </a:solidFill>
              <a:latin typeface="Arial"/>
              <a:ea typeface="Arial"/>
              <a:cs typeface="Arial"/>
              <a:sym typeface="Arial"/>
            </a:endParaRPr>
          </a:p>
        </p:txBody>
      </p:sp>
      <p:sp>
        <p:nvSpPr>
          <p:cNvPr id="224" name="Google Shape;224;p28"/>
          <p:cNvSpPr txBox="1"/>
          <p:nvPr/>
        </p:nvSpPr>
        <p:spPr>
          <a:xfrm>
            <a:off x="6074569" y="1718198"/>
            <a:ext cx="2424224" cy="3139321"/>
          </a:xfrm>
          <a:prstGeom prst="rect">
            <a:avLst/>
          </a:prstGeom>
          <a:solidFill>
            <a:srgbClr val="F9F9F7"/>
          </a:solidFill>
          <a:ln>
            <a:noFill/>
          </a:ln>
        </p:spPr>
        <p:txBody>
          <a:bodyPr spcFirstLastPara="1" wrap="square" lIns="91425" tIns="45700" rIns="91425" bIns="45700" anchor="t" anchorCtr="0">
            <a:spAutoFit/>
          </a:bodyPr>
          <a:lstStyle/>
          <a:p>
            <a:pPr marL="0" marR="0" lvl="0" indent="-1143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Alignment of provincial and municipal policies</a:t>
            </a:r>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Standardized science behind numerical standards</a:t>
            </a:r>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 </a:t>
            </a:r>
            <a:endParaRPr/>
          </a:p>
          <a:p>
            <a:pPr marL="0" marR="0" lvl="0" indent="-1143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Flexibility for site-specific conditions and context</a:t>
            </a:r>
            <a:endParaRPr/>
          </a:p>
        </p:txBody>
      </p:sp>
      <p:sp>
        <p:nvSpPr>
          <p:cNvPr id="225" name="Google Shape;225;p28"/>
          <p:cNvSpPr txBox="1"/>
          <p:nvPr/>
        </p:nvSpPr>
        <p:spPr>
          <a:xfrm>
            <a:off x="3522920" y="1740128"/>
            <a:ext cx="2424224" cy="3139321"/>
          </a:xfrm>
          <a:prstGeom prst="rect">
            <a:avLst/>
          </a:prstGeom>
          <a:solidFill>
            <a:srgbClr val="F9F9F7"/>
          </a:solidFill>
          <a:ln>
            <a:noFill/>
          </a:ln>
        </p:spPr>
        <p:txBody>
          <a:bodyPr spcFirstLastPara="1" wrap="square" lIns="91425" tIns="45700" rIns="91425" bIns="45700" anchor="t" anchorCtr="0">
            <a:spAutoFit/>
          </a:bodyPr>
          <a:lstStyle/>
          <a:p>
            <a:pPr marL="0" marR="0" lvl="0" indent="-1143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Tools for closure and long-term certainty </a:t>
            </a:r>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Transparent on-site and off-site liability framework</a:t>
            </a:r>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Mechanisms to support “innocent owner” status </a:t>
            </a:r>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26" name="Google Shape;226;p28"/>
          <p:cNvSpPr txBox="1"/>
          <p:nvPr/>
        </p:nvSpPr>
        <p:spPr>
          <a:xfrm>
            <a:off x="1045700" y="1772027"/>
            <a:ext cx="2424224" cy="3139321"/>
          </a:xfrm>
          <a:prstGeom prst="rect">
            <a:avLst/>
          </a:prstGeom>
          <a:solidFill>
            <a:srgbClr val="F9F9F7"/>
          </a:solidFill>
          <a:ln>
            <a:noFill/>
          </a:ln>
        </p:spPr>
        <p:txBody>
          <a:bodyPr spcFirstLastPara="1" wrap="square" lIns="91425" tIns="45700" rIns="91425" bIns="45700" anchor="t" anchorCtr="0">
            <a:spAutoFit/>
          </a:bodyPr>
          <a:lstStyle/>
          <a:p>
            <a:pPr marL="0" marR="0" lvl="0" indent="-1143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Clear, predictable frameworks and expectations </a:t>
            </a:r>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Enables redevelopment of lower-value sites </a:t>
            </a:r>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Normalize and support risk-based approaches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233" name="Google Shape;233;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0"/>
              </a:spcAft>
              <a:buSzPts val="1800"/>
              <a:buNone/>
            </a:pPr>
            <a:endParaRPr/>
          </a:p>
        </p:txBody>
      </p:sp>
      <p:sp>
        <p:nvSpPr>
          <p:cNvPr id="234" name="Google Shape;234;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US"/>
              <a:t>11</a:t>
            </a:fld>
            <a:endParaRPr/>
          </a:p>
        </p:txBody>
      </p:sp>
      <p:pic>
        <p:nvPicPr>
          <p:cNvPr id="235" name="Google Shape;235;p29"/>
          <p:cNvPicPr preferRelativeResize="0"/>
          <p:nvPr/>
        </p:nvPicPr>
        <p:blipFill rotWithShape="1">
          <a:blip r:embed="rId3">
            <a:alphaModFix/>
          </a:blip>
          <a:srcRect/>
          <a:stretch/>
        </p:blipFill>
        <p:spPr>
          <a:xfrm>
            <a:off x="0" y="19936"/>
            <a:ext cx="9144000" cy="5103628"/>
          </a:xfrm>
          <a:prstGeom prst="rect">
            <a:avLst/>
          </a:prstGeom>
          <a:noFill/>
          <a:ln>
            <a:noFill/>
          </a:ln>
        </p:spPr>
      </p:pic>
      <p:sp>
        <p:nvSpPr>
          <p:cNvPr id="236" name="Google Shape;236;p29"/>
          <p:cNvSpPr txBox="1"/>
          <p:nvPr/>
        </p:nvSpPr>
        <p:spPr>
          <a:xfrm>
            <a:off x="712381" y="349328"/>
            <a:ext cx="708399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West Don Lands – Enabling Infrastructure and Regulatory Timelines</a:t>
            </a:r>
            <a:endParaRPr/>
          </a:p>
        </p:txBody>
      </p:sp>
      <p:sp>
        <p:nvSpPr>
          <p:cNvPr id="237" name="Google Shape;237;p29"/>
          <p:cNvSpPr txBox="1"/>
          <p:nvPr/>
        </p:nvSpPr>
        <p:spPr>
          <a:xfrm>
            <a:off x="712381" y="1297172"/>
            <a:ext cx="43893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Accelerated timelines (RA completed within ~ 1 year)</a:t>
            </a:r>
            <a:endParaRPr/>
          </a:p>
        </p:txBody>
      </p:sp>
      <p:sp>
        <p:nvSpPr>
          <p:cNvPr id="238" name="Google Shape;238;p29"/>
          <p:cNvSpPr txBox="1"/>
          <p:nvPr/>
        </p:nvSpPr>
        <p:spPr>
          <a:xfrm>
            <a:off x="712381" y="1926987"/>
            <a:ext cx="235352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Risk-based regulatory tools</a:t>
            </a:r>
            <a:endParaRPr/>
          </a:p>
        </p:txBody>
      </p:sp>
      <p:sp>
        <p:nvSpPr>
          <p:cNvPr id="239" name="Google Shape;239;p29"/>
          <p:cNvSpPr txBox="1"/>
          <p:nvPr/>
        </p:nvSpPr>
        <p:spPr>
          <a:xfrm>
            <a:off x="712381" y="4380614"/>
            <a:ext cx="797205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Key Takeaway: Regulatory flexibility + infrastructure investment can unlock stalled brownfield </a:t>
            </a:r>
            <a:r>
              <a:rPr lang="en-US"/>
              <a:t>sites</a:t>
            </a:r>
            <a:endParaRPr/>
          </a:p>
        </p:txBody>
      </p:sp>
      <p:sp>
        <p:nvSpPr>
          <p:cNvPr id="240" name="Google Shape;240;p29"/>
          <p:cNvSpPr txBox="1"/>
          <p:nvPr/>
        </p:nvSpPr>
        <p:spPr>
          <a:xfrm>
            <a:off x="712381" y="2655703"/>
            <a:ext cx="500793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Major public infrastructure investment (flood protection, park, streets)</a:t>
            </a:r>
            <a:endParaRPr/>
          </a:p>
        </p:txBody>
      </p:sp>
      <p:sp>
        <p:nvSpPr>
          <p:cNvPr id="241" name="Google Shape;241;p29"/>
          <p:cNvSpPr txBox="1"/>
          <p:nvPr/>
        </p:nvSpPr>
        <p:spPr>
          <a:xfrm>
            <a:off x="712381" y="3471991"/>
            <a:ext cx="27815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Limited traditional financing tools</a:t>
            </a:r>
            <a:endParaRPr/>
          </a:p>
        </p:txBody>
      </p:sp>
      <p:pic>
        <p:nvPicPr>
          <p:cNvPr id="242" name="Google Shape;242;p29"/>
          <p:cNvPicPr preferRelativeResize="0"/>
          <p:nvPr/>
        </p:nvPicPr>
        <p:blipFill rotWithShape="1">
          <a:blip r:embed="rId4">
            <a:alphaModFix/>
          </a:blip>
          <a:srcRect/>
          <a:stretch/>
        </p:blipFill>
        <p:spPr>
          <a:xfrm>
            <a:off x="6789400" y="2603297"/>
            <a:ext cx="1957408" cy="1301412"/>
          </a:xfrm>
          <a:prstGeom prst="rect">
            <a:avLst/>
          </a:prstGeom>
          <a:noFill/>
          <a:ln>
            <a:noFill/>
          </a:ln>
        </p:spPr>
      </p:pic>
      <p:pic>
        <p:nvPicPr>
          <p:cNvPr id="243" name="Google Shape;243;p29"/>
          <p:cNvPicPr preferRelativeResize="0"/>
          <p:nvPr/>
        </p:nvPicPr>
        <p:blipFill rotWithShape="1">
          <a:blip r:embed="rId5">
            <a:alphaModFix/>
          </a:blip>
          <a:srcRect/>
          <a:stretch/>
        </p:blipFill>
        <p:spPr>
          <a:xfrm>
            <a:off x="5988308" y="1061674"/>
            <a:ext cx="1957408" cy="1287897"/>
          </a:xfrm>
          <a:prstGeom prst="rect">
            <a:avLst/>
          </a:prstGeom>
          <a:noFill/>
          <a:ln>
            <a:noFill/>
          </a:ln>
        </p:spPr>
      </p:pic>
      <p:cxnSp>
        <p:nvCxnSpPr>
          <p:cNvPr id="244" name="Google Shape;244;p29"/>
          <p:cNvCxnSpPr/>
          <p:nvPr/>
        </p:nvCxnSpPr>
        <p:spPr>
          <a:xfrm>
            <a:off x="7304567" y="2371060"/>
            <a:ext cx="233917" cy="200690"/>
          </a:xfrm>
          <a:prstGeom prst="straightConnector1">
            <a:avLst/>
          </a:prstGeom>
          <a:noFill/>
          <a:ln w="9525" cap="flat" cmpd="sng">
            <a:solidFill>
              <a:srgbClr val="3B7FF2"/>
            </a:solidFill>
            <a:prstDash val="solid"/>
            <a:round/>
            <a:headEnd type="none" w="sm" len="sm"/>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endParaRPr/>
          </a:p>
        </p:txBody>
      </p:sp>
      <p:sp>
        <p:nvSpPr>
          <p:cNvPr id="251" name="Google Shape;251;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0"/>
              </a:spcAft>
              <a:buSzPts val="1800"/>
              <a:buNone/>
            </a:pPr>
            <a:endParaRPr/>
          </a:p>
        </p:txBody>
      </p:sp>
      <p:sp>
        <p:nvSpPr>
          <p:cNvPr id="252" name="Google Shape;252;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US"/>
              <a:t>12</a:t>
            </a:fld>
            <a:endParaRPr/>
          </a:p>
        </p:txBody>
      </p:sp>
      <p:pic>
        <p:nvPicPr>
          <p:cNvPr id="253" name="Google Shape;253;p30"/>
          <p:cNvPicPr preferRelativeResize="0"/>
          <p:nvPr/>
        </p:nvPicPr>
        <p:blipFill rotWithShape="1">
          <a:blip r:embed="rId3">
            <a:alphaModFix/>
          </a:blip>
          <a:srcRect/>
          <a:stretch/>
        </p:blipFill>
        <p:spPr>
          <a:xfrm>
            <a:off x="0" y="19936"/>
            <a:ext cx="9144000" cy="5103628"/>
          </a:xfrm>
          <a:prstGeom prst="rect">
            <a:avLst/>
          </a:prstGeom>
          <a:noFill/>
          <a:ln>
            <a:noFill/>
          </a:ln>
        </p:spPr>
      </p:pic>
      <p:sp>
        <p:nvSpPr>
          <p:cNvPr id="254" name="Google Shape;254;p30"/>
          <p:cNvSpPr txBox="1"/>
          <p:nvPr/>
        </p:nvSpPr>
        <p:spPr>
          <a:xfrm>
            <a:off x="712381" y="349328"/>
            <a:ext cx="593624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dirty="0"/>
              <a:t>Vancouver</a:t>
            </a:r>
            <a:r>
              <a:rPr lang="en-US" sz="1800" b="0" i="0" u="none" strike="noStrike" cap="none" dirty="0">
                <a:solidFill>
                  <a:srgbClr val="000000"/>
                </a:solidFill>
                <a:latin typeface="Arial"/>
                <a:ea typeface="Arial"/>
                <a:cs typeface="Arial"/>
                <a:sym typeface="Arial"/>
              </a:rPr>
              <a:t> Area – Incentives + Remediation Approval</a:t>
            </a:r>
            <a:endParaRPr dirty="0"/>
          </a:p>
        </p:txBody>
      </p:sp>
      <p:sp>
        <p:nvSpPr>
          <p:cNvPr id="255" name="Google Shape;255;p30"/>
          <p:cNvSpPr txBox="1"/>
          <p:nvPr/>
        </p:nvSpPr>
        <p:spPr>
          <a:xfrm>
            <a:off x="613569" y="1135037"/>
            <a:ext cx="430598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Risk-based regulatory framework (BC CSAP model)</a:t>
            </a:r>
            <a:endParaRPr/>
          </a:p>
        </p:txBody>
      </p:sp>
      <p:sp>
        <p:nvSpPr>
          <p:cNvPr id="256" name="Google Shape;256;p30"/>
          <p:cNvSpPr txBox="1"/>
          <p:nvPr/>
        </p:nvSpPr>
        <p:spPr>
          <a:xfrm>
            <a:off x="613569" y="1818357"/>
            <a:ext cx="519729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Collaboration and consultation with the regulator and local government on remediation approach</a:t>
            </a:r>
            <a:endParaRPr/>
          </a:p>
        </p:txBody>
      </p:sp>
      <p:sp>
        <p:nvSpPr>
          <p:cNvPr id="257" name="Google Shape;257;p30"/>
          <p:cNvSpPr txBox="1"/>
          <p:nvPr/>
        </p:nvSpPr>
        <p:spPr>
          <a:xfrm>
            <a:off x="613569" y="4178109"/>
            <a:ext cx="7637235"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Key Takeaway: Incentives + remediation approvals + regulatory engagement can accelerate redevelopment and enhance outcomes.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8" name="Google Shape;258;p30"/>
          <p:cNvSpPr txBox="1"/>
          <p:nvPr/>
        </p:nvSpPr>
        <p:spPr>
          <a:xfrm>
            <a:off x="613569" y="2611195"/>
            <a:ext cx="500793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Obtained an Approval in Principle for remediation from the regulator</a:t>
            </a:r>
            <a:endParaRPr/>
          </a:p>
        </p:txBody>
      </p:sp>
      <p:sp>
        <p:nvSpPr>
          <p:cNvPr id="259" name="Google Shape;259;p30"/>
          <p:cNvSpPr txBox="1"/>
          <p:nvPr/>
        </p:nvSpPr>
        <p:spPr>
          <a:xfrm>
            <a:off x="613569" y="3344092"/>
            <a:ext cx="485590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Land transfer to government to access a $30 million fund available from former polluters.</a:t>
            </a:r>
            <a:endParaRPr/>
          </a:p>
        </p:txBody>
      </p:sp>
      <p:pic>
        <p:nvPicPr>
          <p:cNvPr id="260" name="Google Shape;260;p30"/>
          <p:cNvPicPr preferRelativeResize="0"/>
          <p:nvPr/>
        </p:nvPicPr>
        <p:blipFill rotWithShape="1">
          <a:blip r:embed="rId4">
            <a:alphaModFix/>
          </a:blip>
          <a:srcRect/>
          <a:stretch/>
        </p:blipFill>
        <p:spPr>
          <a:xfrm>
            <a:off x="5955335" y="1095487"/>
            <a:ext cx="2034986" cy="999238"/>
          </a:xfrm>
          <a:prstGeom prst="rect">
            <a:avLst/>
          </a:prstGeom>
          <a:noFill/>
          <a:ln>
            <a:noFill/>
          </a:ln>
        </p:spPr>
      </p:pic>
      <p:cxnSp>
        <p:nvCxnSpPr>
          <p:cNvPr id="261" name="Google Shape;261;p30"/>
          <p:cNvCxnSpPr/>
          <p:nvPr/>
        </p:nvCxnSpPr>
        <p:spPr>
          <a:xfrm>
            <a:off x="7285703" y="2066272"/>
            <a:ext cx="245807" cy="418066"/>
          </a:xfrm>
          <a:prstGeom prst="straightConnector1">
            <a:avLst/>
          </a:prstGeom>
          <a:noFill/>
          <a:ln w="9525" cap="flat" cmpd="sng">
            <a:solidFill>
              <a:srgbClr val="4A7DBA"/>
            </a:solidFill>
            <a:prstDash val="solid"/>
            <a:round/>
            <a:headEnd type="none" w="sm" len="sm"/>
            <a:tailEnd type="triangle" w="med" len="med"/>
          </a:ln>
        </p:spPr>
      </p:cxnSp>
      <p:pic>
        <p:nvPicPr>
          <p:cNvPr id="262" name="Google Shape;262;p30"/>
          <p:cNvPicPr preferRelativeResize="0"/>
          <p:nvPr/>
        </p:nvPicPr>
        <p:blipFill rotWithShape="1">
          <a:blip r:embed="rId5">
            <a:alphaModFix/>
          </a:blip>
          <a:srcRect/>
          <a:stretch/>
        </p:blipFill>
        <p:spPr>
          <a:xfrm>
            <a:off x="6539538" y="2563443"/>
            <a:ext cx="2368488" cy="14275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ct val="111111"/>
              <a:buNone/>
            </a:pPr>
            <a:endParaRPr/>
          </a:p>
        </p:txBody>
      </p:sp>
      <p:sp>
        <p:nvSpPr>
          <p:cNvPr id="56" name="Google Shape;56;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0"/>
              </a:spcAft>
              <a:buSzPts val="1800"/>
              <a:buNone/>
            </a:pPr>
            <a:endParaRPr/>
          </a:p>
        </p:txBody>
      </p:sp>
      <p:sp>
        <p:nvSpPr>
          <p:cNvPr id="57" name="Google Shape;57;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pic>
        <p:nvPicPr>
          <p:cNvPr id="58" name="Google Shape;58;p13"/>
          <p:cNvPicPr preferRelativeResize="0"/>
          <p:nvPr/>
        </p:nvPicPr>
        <p:blipFill rotWithShape="1">
          <a:blip r:embed="rId3">
            <a:alphaModFix/>
          </a:blip>
          <a:srcRect/>
          <a:stretch/>
        </p:blipFill>
        <p:spPr>
          <a:xfrm>
            <a:off x="0" y="-46814"/>
            <a:ext cx="9144002" cy="5103629"/>
          </a:xfrm>
          <a:prstGeom prst="rect">
            <a:avLst/>
          </a:prstGeom>
          <a:noFill/>
          <a:ln>
            <a:noFill/>
          </a:ln>
        </p:spPr>
      </p:pic>
      <p:sp>
        <p:nvSpPr>
          <p:cNvPr id="59" name="Google Shape;59;p13"/>
          <p:cNvSpPr txBox="1"/>
          <p:nvPr/>
        </p:nvSpPr>
        <p:spPr>
          <a:xfrm>
            <a:off x="554900" y="349325"/>
            <a:ext cx="7917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800"/>
              <a:t>Brightwater</a:t>
            </a:r>
            <a:r>
              <a:rPr lang="en" sz="1800" b="0" i="0" u="none" strike="noStrike" cap="none">
                <a:solidFill>
                  <a:srgbClr val="000000"/>
                </a:solidFill>
                <a:latin typeface="Arial"/>
                <a:ea typeface="Arial"/>
                <a:cs typeface="Arial"/>
                <a:sym typeface="Arial"/>
              </a:rPr>
              <a:t> – </a:t>
            </a:r>
            <a:r>
              <a:rPr lang="en" sz="1800"/>
              <a:t>Private development supported by process clarity</a:t>
            </a:r>
            <a:endParaRPr/>
          </a:p>
        </p:txBody>
      </p:sp>
      <p:sp>
        <p:nvSpPr>
          <p:cNvPr id="60" name="Google Shape;60;p13"/>
          <p:cNvSpPr txBox="1"/>
          <p:nvPr/>
        </p:nvSpPr>
        <p:spPr>
          <a:xfrm>
            <a:off x="648550" y="1198250"/>
            <a:ext cx="5057700" cy="307800"/>
          </a:xfrm>
          <a:prstGeom prst="rect">
            <a:avLst/>
          </a:prstGeom>
          <a:noFill/>
          <a:ln>
            <a:noFill/>
          </a:ln>
        </p:spPr>
        <p:txBody>
          <a:bodyPr spcFirstLastPara="1" wrap="square" lIns="28575" tIns="45700" rIns="91425" bIns="45700" anchor="t" anchorCtr="0">
            <a:spAutoFit/>
          </a:bodyPr>
          <a:lstStyle/>
          <a:p>
            <a:pPr marL="0" marR="0" lvl="0" indent="0" algn="l" rtl="0">
              <a:lnSpc>
                <a:spcPct val="100000"/>
              </a:lnSpc>
              <a:spcBef>
                <a:spcPts val="0"/>
              </a:spcBef>
              <a:spcAft>
                <a:spcPts val="0"/>
              </a:spcAft>
              <a:buNone/>
            </a:pPr>
            <a:r>
              <a:rPr lang="en"/>
              <a:t>RA and integrated project design minimized excess soil</a:t>
            </a:r>
            <a:endParaRPr/>
          </a:p>
        </p:txBody>
      </p:sp>
      <p:sp>
        <p:nvSpPr>
          <p:cNvPr id="61" name="Google Shape;61;p13"/>
          <p:cNvSpPr txBox="1"/>
          <p:nvPr/>
        </p:nvSpPr>
        <p:spPr>
          <a:xfrm>
            <a:off x="634600" y="1926975"/>
            <a:ext cx="5020500" cy="307800"/>
          </a:xfrm>
          <a:prstGeom prst="rect">
            <a:avLst/>
          </a:prstGeom>
          <a:noFill/>
          <a:ln>
            <a:noFill/>
          </a:ln>
        </p:spPr>
        <p:txBody>
          <a:bodyPr spcFirstLastPara="1" wrap="square" lIns="91425" tIns="45700" rIns="91425" bIns="45700" anchor="t" anchorCtr="0">
            <a:spAutoFit/>
          </a:bodyPr>
          <a:lstStyle/>
          <a:p>
            <a:pPr marL="0" marR="0" lvl="0" indent="-57150" algn="l" rtl="0">
              <a:lnSpc>
                <a:spcPct val="100000"/>
              </a:lnSpc>
              <a:spcBef>
                <a:spcPts val="0"/>
              </a:spcBef>
              <a:spcAft>
                <a:spcPts val="0"/>
              </a:spcAft>
              <a:buNone/>
            </a:pPr>
            <a:endParaRPr/>
          </a:p>
        </p:txBody>
      </p:sp>
      <p:sp>
        <p:nvSpPr>
          <p:cNvPr id="62" name="Google Shape;62;p13"/>
          <p:cNvSpPr txBox="1"/>
          <p:nvPr/>
        </p:nvSpPr>
        <p:spPr>
          <a:xfrm>
            <a:off x="634606" y="4224164"/>
            <a:ext cx="7972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Key Takeaway: </a:t>
            </a:r>
            <a:r>
              <a:rPr lang="en"/>
              <a:t>Integration of environmental, project design, and municipal planning processes creates value in private development through efficiencies in project delivery.</a:t>
            </a:r>
            <a:endParaRPr/>
          </a:p>
        </p:txBody>
      </p:sp>
      <p:sp>
        <p:nvSpPr>
          <p:cNvPr id="63" name="Google Shape;63;p13"/>
          <p:cNvSpPr txBox="1"/>
          <p:nvPr/>
        </p:nvSpPr>
        <p:spPr>
          <a:xfrm>
            <a:off x="634600" y="1926975"/>
            <a:ext cx="5085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a:t>Use of expedited MGRA supported early delivery of first phase </a:t>
            </a:r>
            <a:endParaRPr/>
          </a:p>
        </p:txBody>
      </p:sp>
      <p:sp>
        <p:nvSpPr>
          <p:cNvPr id="64" name="Google Shape;64;p13"/>
          <p:cNvSpPr txBox="1"/>
          <p:nvPr/>
        </p:nvSpPr>
        <p:spPr>
          <a:xfrm>
            <a:off x="634600" y="3282600"/>
            <a:ext cx="50205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a:t>Strong developer track record and regulatory closure enabled traditional financing</a:t>
            </a:r>
            <a:endParaRPr/>
          </a:p>
        </p:txBody>
      </p:sp>
      <p:cxnSp>
        <p:nvCxnSpPr>
          <p:cNvPr id="65" name="Google Shape;65;p13"/>
          <p:cNvCxnSpPr>
            <a:stCxn id="66" idx="2"/>
          </p:cNvCxnSpPr>
          <p:nvPr/>
        </p:nvCxnSpPr>
        <p:spPr>
          <a:xfrm>
            <a:off x="7335564" y="2186771"/>
            <a:ext cx="203100" cy="384900"/>
          </a:xfrm>
          <a:prstGeom prst="straightConnector1">
            <a:avLst/>
          </a:prstGeom>
          <a:noFill/>
          <a:ln w="9525" cap="flat" cmpd="sng">
            <a:solidFill>
              <a:srgbClr val="3B7FF2"/>
            </a:solidFill>
            <a:prstDash val="solid"/>
            <a:round/>
            <a:headEnd type="none" w="sm" len="sm"/>
            <a:tailEnd type="triangle" w="med" len="med"/>
          </a:ln>
        </p:spPr>
      </p:cxnSp>
      <p:sp>
        <p:nvSpPr>
          <p:cNvPr id="67" name="Google Shape;67;p13"/>
          <p:cNvSpPr txBox="1"/>
          <p:nvPr/>
        </p:nvSpPr>
        <p:spPr>
          <a:xfrm>
            <a:off x="634600" y="2571750"/>
            <a:ext cx="50205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a:t>Municipal processes enabled envirnmental approvals and early construction to occur concurrently.  </a:t>
            </a:r>
            <a:endParaRPr/>
          </a:p>
        </p:txBody>
      </p:sp>
      <p:pic>
        <p:nvPicPr>
          <p:cNvPr id="66" name="Google Shape;66;p13"/>
          <p:cNvPicPr preferRelativeResize="0"/>
          <p:nvPr/>
        </p:nvPicPr>
        <p:blipFill>
          <a:blip r:embed="rId4">
            <a:alphaModFix/>
          </a:blip>
          <a:stretch>
            <a:fillRect/>
          </a:stretch>
        </p:blipFill>
        <p:spPr>
          <a:xfrm>
            <a:off x="5924327" y="1202000"/>
            <a:ext cx="2822474" cy="984771"/>
          </a:xfrm>
          <a:prstGeom prst="rect">
            <a:avLst/>
          </a:prstGeom>
          <a:noFill/>
          <a:ln>
            <a:noFill/>
          </a:ln>
        </p:spPr>
      </p:pic>
      <p:pic>
        <p:nvPicPr>
          <p:cNvPr id="68" name="Google Shape;68;p13"/>
          <p:cNvPicPr preferRelativeResize="0"/>
          <p:nvPr/>
        </p:nvPicPr>
        <p:blipFill rotWithShape="1">
          <a:blip r:embed="rId5">
            <a:alphaModFix/>
          </a:blip>
          <a:srcRect l="20064" t="41112" r="36396" b="20059"/>
          <a:stretch/>
        </p:blipFill>
        <p:spPr>
          <a:xfrm>
            <a:off x="6644875" y="2571750"/>
            <a:ext cx="2101926" cy="1319350"/>
          </a:xfrm>
          <a:prstGeom prst="rect">
            <a:avLst/>
          </a:prstGeom>
          <a:noFill/>
          <a:ln>
            <a:noFill/>
          </a:ln>
        </p:spPr>
      </p:pic>
      <p:pic>
        <p:nvPicPr>
          <p:cNvPr id="69" name="Google Shape;69;p13"/>
          <p:cNvPicPr preferRelativeResize="0"/>
          <p:nvPr/>
        </p:nvPicPr>
        <p:blipFill rotWithShape="1">
          <a:blip r:embed="rId6">
            <a:alphaModFix/>
          </a:blip>
          <a:srcRect b="30686"/>
          <a:stretch/>
        </p:blipFill>
        <p:spPr>
          <a:xfrm>
            <a:off x="6205699" y="2571750"/>
            <a:ext cx="2541102" cy="1319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FA"/>
        </a:solidFill>
        <a:effectLst/>
      </p:bgPr>
    </p:bg>
    <p:spTree>
      <p:nvGrpSpPr>
        <p:cNvPr id="1" name="Shape 266"/>
        <p:cNvGrpSpPr/>
        <p:nvPr/>
      </p:nvGrpSpPr>
      <p:grpSpPr>
        <a:xfrm>
          <a:off x="0" y="0"/>
          <a:ext cx="0" cy="0"/>
          <a:chOff x="0" y="0"/>
          <a:chExt cx="0" cy="0"/>
        </a:xfrm>
      </p:grpSpPr>
      <p:sp>
        <p:nvSpPr>
          <p:cNvPr id="267" name="Google Shape;267;p9"/>
          <p:cNvSpPr txBox="1"/>
          <p:nvPr/>
        </p:nvSpPr>
        <p:spPr>
          <a:xfrm>
            <a:off x="612440" y="2081460"/>
            <a:ext cx="7791900" cy="27389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 </a:t>
            </a:r>
            <a:r>
              <a:rPr lang="en-US" sz="2000" b="0" i="1" u="none" strike="noStrike" cap="none">
                <a:solidFill>
                  <a:srgbClr val="000000"/>
                </a:solidFill>
                <a:latin typeface="Arial"/>
                <a:ea typeface="Arial"/>
                <a:cs typeface="Arial"/>
                <a:sym typeface="Arial"/>
              </a:rPr>
              <a:t>We know the barriers. We know what works. Now we act.</a:t>
            </a:r>
            <a:endParaRPr/>
          </a:p>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CBN Action Plan Focus:</a:t>
            </a:r>
            <a:endParaRPr sz="20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Raise awareness across Canada </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Advocate for systemic change </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Streamline redevelopment processes</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Stakeholder alignment</a:t>
            </a:r>
            <a:endParaRPr/>
          </a:p>
          <a:p>
            <a:pPr marL="0" marR="0" lvl="0" indent="0" algn="l" rtl="0">
              <a:lnSpc>
                <a:spcPct val="95273"/>
              </a:lnSpc>
              <a:spcBef>
                <a:spcPts val="0"/>
              </a:spcBef>
              <a:spcAft>
                <a:spcPts val="0"/>
              </a:spcAft>
              <a:buClr>
                <a:srgbClr val="000000"/>
              </a:buClr>
              <a:buSzPts val="1999"/>
              <a:buFont typeface="Arial"/>
              <a:buNone/>
            </a:pPr>
            <a:endParaRPr sz="1999" b="0" i="0" u="none" strike="noStrike" cap="none">
              <a:solidFill>
                <a:srgbClr val="000000"/>
              </a:solidFill>
              <a:latin typeface="Arial"/>
              <a:ea typeface="Arial"/>
              <a:cs typeface="Arial"/>
              <a:sym typeface="Arial"/>
            </a:endParaRPr>
          </a:p>
          <a:p>
            <a:pPr marL="0" marR="0" lvl="0" indent="0" algn="l" rtl="0">
              <a:lnSpc>
                <a:spcPct val="95273"/>
              </a:lnSpc>
              <a:spcBef>
                <a:spcPts val="0"/>
              </a:spcBef>
              <a:spcAft>
                <a:spcPts val="0"/>
              </a:spcAft>
              <a:buClr>
                <a:srgbClr val="000000"/>
              </a:buClr>
              <a:buSzPts val="1999"/>
              <a:buFont typeface="Arial"/>
              <a:buNone/>
            </a:pPr>
            <a:endParaRPr sz="1999" b="0" i="0" u="none" strike="noStrike" cap="none">
              <a:solidFill>
                <a:srgbClr val="000000"/>
              </a:solidFill>
              <a:latin typeface="Arial"/>
              <a:ea typeface="Arial"/>
              <a:cs typeface="Arial"/>
              <a:sym typeface="Arial"/>
            </a:endParaRPr>
          </a:p>
        </p:txBody>
      </p:sp>
      <p:pic>
        <p:nvPicPr>
          <p:cNvPr id="268" name="Google Shape;268;p9" title="Quarterly Newsletter (1200 x 200 px).png"/>
          <p:cNvPicPr preferRelativeResize="0"/>
          <p:nvPr/>
        </p:nvPicPr>
        <p:blipFill rotWithShape="1">
          <a:blip r:embed="rId3">
            <a:alphaModFix/>
          </a:blip>
          <a:srcRect/>
          <a:stretch/>
        </p:blipFill>
        <p:spPr>
          <a:xfrm>
            <a:off x="0" y="7954"/>
            <a:ext cx="9166851" cy="1516400"/>
          </a:xfrm>
          <a:prstGeom prst="rect">
            <a:avLst/>
          </a:prstGeom>
          <a:noFill/>
          <a:ln>
            <a:noFill/>
          </a:ln>
        </p:spPr>
      </p:pic>
      <p:sp>
        <p:nvSpPr>
          <p:cNvPr id="269" name="Google Shape;269;p9"/>
          <p:cNvSpPr/>
          <p:nvPr/>
        </p:nvSpPr>
        <p:spPr>
          <a:xfrm>
            <a:off x="0" y="835256"/>
            <a:ext cx="9144000" cy="731378"/>
          </a:xfrm>
          <a:prstGeom prst="rect">
            <a:avLst/>
          </a:prstGeom>
          <a:solidFill>
            <a:srgbClr val="3737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6BC246"/>
                </a:solidFill>
                <a:latin typeface="Caveat"/>
                <a:ea typeface="Caveat"/>
                <a:cs typeface="Caveat"/>
                <a:sym typeface="Caveat"/>
              </a:rPr>
              <a:t>Action Plan</a:t>
            </a:r>
            <a:endParaRPr sz="1400" b="0" i="0" u="none" strike="noStrike" cap="none">
              <a:solidFill>
                <a:srgbClr val="000000"/>
              </a:solidFill>
              <a:latin typeface="Arial"/>
              <a:ea typeface="Arial"/>
              <a:cs typeface="Arial"/>
              <a:sym typeface="Arial"/>
            </a:endParaRPr>
          </a:p>
        </p:txBody>
      </p:sp>
      <p:pic>
        <p:nvPicPr>
          <p:cNvPr id="270" name="Google Shape;270;p9"/>
          <p:cNvPicPr preferRelativeResize="0"/>
          <p:nvPr/>
        </p:nvPicPr>
        <p:blipFill rotWithShape="1">
          <a:blip r:embed="rId4">
            <a:alphaModFix/>
          </a:blip>
          <a:srcRect/>
          <a:stretch/>
        </p:blipFill>
        <p:spPr>
          <a:xfrm>
            <a:off x="5464492" y="2666361"/>
            <a:ext cx="3067068" cy="1711852"/>
          </a:xfrm>
          <a:prstGeom prst="rect">
            <a:avLst/>
          </a:prstGeom>
          <a:noFill/>
          <a:ln>
            <a:noFill/>
          </a:ln>
        </p:spPr>
      </p:pic>
      <p:sp>
        <p:nvSpPr>
          <p:cNvPr id="271" name="Google Shape;271;p9"/>
          <p:cNvSpPr txBox="1"/>
          <p:nvPr/>
        </p:nvSpPr>
        <p:spPr>
          <a:xfrm>
            <a:off x="5899150" y="2882900"/>
            <a:ext cx="851515"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Regulators &amp;</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31" title="Quarterly Newsletter (1200 x 200 px).png"/>
          <p:cNvPicPr preferRelativeResize="0"/>
          <p:nvPr/>
        </p:nvPicPr>
        <p:blipFill rotWithShape="1">
          <a:blip r:embed="rId3">
            <a:alphaModFix/>
          </a:blip>
          <a:srcRect/>
          <a:stretch/>
        </p:blipFill>
        <p:spPr>
          <a:xfrm>
            <a:off x="0" y="7954"/>
            <a:ext cx="9166851" cy="1516400"/>
          </a:xfrm>
          <a:prstGeom prst="rect">
            <a:avLst/>
          </a:prstGeom>
          <a:noFill/>
          <a:ln>
            <a:noFill/>
          </a:ln>
        </p:spPr>
      </p:pic>
      <p:sp>
        <p:nvSpPr>
          <p:cNvPr id="277" name="Google Shape;277;p31"/>
          <p:cNvSpPr/>
          <p:nvPr/>
        </p:nvSpPr>
        <p:spPr>
          <a:xfrm>
            <a:off x="0" y="845889"/>
            <a:ext cx="9144000" cy="731378"/>
          </a:xfrm>
          <a:prstGeom prst="rect">
            <a:avLst/>
          </a:prstGeom>
          <a:solidFill>
            <a:srgbClr val="3737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6BC246"/>
                </a:solidFill>
                <a:latin typeface="Caveat"/>
                <a:ea typeface="Caveat"/>
                <a:cs typeface="Caveat"/>
                <a:sym typeface="Caveat"/>
              </a:rPr>
              <a:t>Next Steps – short term</a:t>
            </a:r>
            <a:endParaRPr sz="1400" b="0" i="0" u="none" strike="noStrike" cap="none">
              <a:solidFill>
                <a:srgbClr val="000000"/>
              </a:solidFill>
              <a:latin typeface="Arial"/>
              <a:ea typeface="Arial"/>
              <a:cs typeface="Arial"/>
              <a:sym typeface="Arial"/>
            </a:endParaRPr>
          </a:p>
        </p:txBody>
      </p:sp>
      <p:graphicFrame>
        <p:nvGraphicFramePr>
          <p:cNvPr id="278" name="Google Shape;278;p31"/>
          <p:cNvGraphicFramePr/>
          <p:nvPr/>
        </p:nvGraphicFramePr>
        <p:xfrm>
          <a:off x="701749" y="1730596"/>
          <a:ext cx="3000000" cy="3000000"/>
        </p:xfrm>
        <a:graphic>
          <a:graphicData uri="http://schemas.openxmlformats.org/drawingml/2006/table">
            <a:tbl>
              <a:tblPr firstRow="1" bandRow="1">
                <a:noFill/>
                <a:tableStyleId>{F3C429ED-85E1-4097-A2C1-C30330839147}</a:tableStyleId>
              </a:tblPr>
              <a:tblGrid>
                <a:gridCol w="1964375">
                  <a:extLst>
                    <a:ext uri="{9D8B030D-6E8A-4147-A177-3AD203B41FA5}">
                      <a16:colId xmlns:a16="http://schemas.microsoft.com/office/drawing/2014/main" val="20000"/>
                    </a:ext>
                  </a:extLst>
                </a:gridCol>
                <a:gridCol w="1964375">
                  <a:extLst>
                    <a:ext uri="{9D8B030D-6E8A-4147-A177-3AD203B41FA5}">
                      <a16:colId xmlns:a16="http://schemas.microsoft.com/office/drawing/2014/main" val="20001"/>
                    </a:ext>
                  </a:extLst>
                </a:gridCol>
                <a:gridCol w="1964375">
                  <a:extLst>
                    <a:ext uri="{9D8B030D-6E8A-4147-A177-3AD203B41FA5}">
                      <a16:colId xmlns:a16="http://schemas.microsoft.com/office/drawing/2014/main" val="20002"/>
                    </a:ext>
                  </a:extLst>
                </a:gridCol>
                <a:gridCol w="1964375">
                  <a:extLst>
                    <a:ext uri="{9D8B030D-6E8A-4147-A177-3AD203B41FA5}">
                      <a16:colId xmlns:a16="http://schemas.microsoft.com/office/drawing/2014/main" val="20003"/>
                    </a:ext>
                  </a:extLst>
                </a:gridCol>
              </a:tblGrid>
              <a:tr h="370850">
                <a:tc>
                  <a:txBody>
                    <a:bodyPr/>
                    <a:lstStyle/>
                    <a:p>
                      <a:pPr marL="0" marR="0" lvl="0" indent="0" algn="l" rtl="0">
                        <a:lnSpc>
                          <a:spcPct val="100000"/>
                        </a:lnSpc>
                        <a:spcBef>
                          <a:spcPts val="0"/>
                        </a:spcBef>
                        <a:spcAft>
                          <a:spcPts val="0"/>
                        </a:spcAft>
                        <a:buNone/>
                      </a:pPr>
                      <a:r>
                        <a:rPr lang="en-US" sz="1400" u="none" strike="noStrike" cap="none"/>
                        <a:t>Timeline</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Incentives</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Regulatory Engagement</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Risk/Liability/ Standardization </a:t>
                      </a:r>
                      <a:endParaRPr/>
                    </a:p>
                  </a:txBody>
                  <a:tcPr marL="91450" marR="91450" marT="45725" marB="45725"/>
                </a:tc>
                <a:extLst>
                  <a:ext uri="{0D108BD9-81ED-4DB2-BD59-A6C34878D82A}">
                    <a16:rowId xmlns:a16="http://schemas.microsoft.com/office/drawing/2014/main" val="10000"/>
                  </a:ext>
                </a:extLst>
              </a:tr>
              <a:tr h="370850">
                <a:tc>
                  <a:txBody>
                    <a:bodyPr/>
                    <a:lstStyle/>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t>Cross-country check-up webinar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t>Highlight benefits of transparency in service standards </a:t>
                      </a:r>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t>Share incentive tools and case studies</a:t>
                      </a:r>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t>Determine need for consultation framework between regulators and applicants</a:t>
                      </a:r>
                      <a:endParaRPr/>
                    </a:p>
                    <a:p>
                      <a:pPr marL="285750" marR="0" lvl="0" indent="-196850" algn="l" rtl="0">
                        <a:lnSpc>
                          <a:spcPct val="100000"/>
                        </a:lnSpc>
                        <a:spcBef>
                          <a:spcPts val="0"/>
                        </a:spcBef>
                        <a:spcAft>
                          <a:spcPts val="0"/>
                        </a:spcAft>
                        <a:buClr>
                          <a:srgbClr val="000000"/>
                        </a:buClr>
                        <a:buSzPts val="1400"/>
                        <a:buFont typeface="Arial"/>
                        <a:buNone/>
                      </a:pPr>
                      <a:endParaRPr sz="1400" u="none" strike="noStrike" cap="none"/>
                    </a:p>
                    <a:p>
                      <a:pPr marL="285750" marR="0" lvl="0" indent="-19685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t>Review self-directed risk-based approaches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t>Initiate discussions on liability gaps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u="none" strike="noStrike" cap="none"/>
                        <a:t>Conversations across jurisdictions</a:t>
                      </a:r>
                      <a:endParaRPr/>
                    </a:p>
                    <a:p>
                      <a:pPr marL="0" marR="0" lvl="0" indent="0" algn="l" rtl="0">
                        <a:lnSpc>
                          <a:spcPct val="100000"/>
                        </a:lnSpc>
                        <a:spcBef>
                          <a:spcPts val="0"/>
                        </a:spcBef>
                        <a:spcAft>
                          <a:spcPts val="0"/>
                        </a:spcAft>
                        <a:buNone/>
                      </a:pP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2" title="Quarterly Newsletter (1200 x 200 px).png"/>
          <p:cNvPicPr preferRelativeResize="0"/>
          <p:nvPr/>
        </p:nvPicPr>
        <p:blipFill rotWithShape="1">
          <a:blip r:embed="rId3">
            <a:alphaModFix/>
          </a:blip>
          <a:srcRect/>
          <a:stretch/>
        </p:blipFill>
        <p:spPr>
          <a:xfrm>
            <a:off x="0" y="7954"/>
            <a:ext cx="9166851" cy="1516400"/>
          </a:xfrm>
          <a:prstGeom prst="rect">
            <a:avLst/>
          </a:prstGeom>
          <a:noFill/>
          <a:ln>
            <a:noFill/>
          </a:ln>
        </p:spPr>
      </p:pic>
      <p:sp>
        <p:nvSpPr>
          <p:cNvPr id="284" name="Google Shape;284;p32"/>
          <p:cNvSpPr/>
          <p:nvPr/>
        </p:nvSpPr>
        <p:spPr>
          <a:xfrm>
            <a:off x="0" y="845889"/>
            <a:ext cx="9144000" cy="731378"/>
          </a:xfrm>
          <a:prstGeom prst="rect">
            <a:avLst/>
          </a:prstGeom>
          <a:solidFill>
            <a:srgbClr val="3737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6BC246"/>
                </a:solidFill>
                <a:latin typeface="Caveat"/>
                <a:ea typeface="Caveat"/>
                <a:cs typeface="Caveat"/>
                <a:sym typeface="Caveat"/>
              </a:rPr>
              <a:t>System Change – Coordinated, Predictable System</a:t>
            </a:r>
            <a:endParaRPr sz="1400" b="0" i="0" u="none" strike="noStrike" cap="none">
              <a:solidFill>
                <a:srgbClr val="000000"/>
              </a:solidFill>
              <a:latin typeface="Arial"/>
              <a:ea typeface="Arial"/>
              <a:cs typeface="Arial"/>
              <a:sym typeface="Arial"/>
            </a:endParaRPr>
          </a:p>
        </p:txBody>
      </p:sp>
      <p:graphicFrame>
        <p:nvGraphicFramePr>
          <p:cNvPr id="285" name="Google Shape;285;p32"/>
          <p:cNvGraphicFramePr/>
          <p:nvPr/>
        </p:nvGraphicFramePr>
        <p:xfrm>
          <a:off x="161263" y="1672161"/>
          <a:ext cx="3000000" cy="3000000"/>
        </p:xfrm>
        <a:graphic>
          <a:graphicData uri="http://schemas.openxmlformats.org/drawingml/2006/table">
            <a:tbl>
              <a:tblPr firstRow="1" bandRow="1">
                <a:noFill/>
                <a:tableStyleId>{F3C429ED-85E1-4097-A2C1-C30330839147}</a:tableStyleId>
              </a:tblPr>
              <a:tblGrid>
                <a:gridCol w="1474050">
                  <a:extLst>
                    <a:ext uri="{9D8B030D-6E8A-4147-A177-3AD203B41FA5}">
                      <a16:colId xmlns:a16="http://schemas.microsoft.com/office/drawing/2014/main" val="20000"/>
                    </a:ext>
                  </a:extLst>
                </a:gridCol>
                <a:gridCol w="1474050">
                  <a:extLst>
                    <a:ext uri="{9D8B030D-6E8A-4147-A177-3AD203B41FA5}">
                      <a16:colId xmlns:a16="http://schemas.microsoft.com/office/drawing/2014/main" val="20001"/>
                    </a:ext>
                  </a:extLst>
                </a:gridCol>
                <a:gridCol w="1474050">
                  <a:extLst>
                    <a:ext uri="{9D8B030D-6E8A-4147-A177-3AD203B41FA5}">
                      <a16:colId xmlns:a16="http://schemas.microsoft.com/office/drawing/2014/main" val="20002"/>
                    </a:ext>
                  </a:extLst>
                </a:gridCol>
                <a:gridCol w="1474050">
                  <a:extLst>
                    <a:ext uri="{9D8B030D-6E8A-4147-A177-3AD203B41FA5}">
                      <a16:colId xmlns:a16="http://schemas.microsoft.com/office/drawing/2014/main" val="20003"/>
                    </a:ext>
                  </a:extLst>
                </a:gridCol>
                <a:gridCol w="1395925">
                  <a:extLst>
                    <a:ext uri="{9D8B030D-6E8A-4147-A177-3AD203B41FA5}">
                      <a16:colId xmlns:a16="http://schemas.microsoft.com/office/drawing/2014/main" val="20004"/>
                    </a:ext>
                  </a:extLst>
                </a:gridCol>
                <a:gridCol w="1552175">
                  <a:extLst>
                    <a:ext uri="{9D8B030D-6E8A-4147-A177-3AD203B41FA5}">
                      <a16:colId xmlns:a16="http://schemas.microsoft.com/office/drawing/2014/main" val="20005"/>
                    </a:ext>
                  </a:extLst>
                </a:gridCol>
              </a:tblGrid>
              <a:tr h="502775">
                <a:tc>
                  <a:txBody>
                    <a:bodyPr/>
                    <a:lstStyle/>
                    <a:p>
                      <a:pPr marL="0" marR="0" lvl="0" indent="0" algn="l" rtl="0">
                        <a:lnSpc>
                          <a:spcPct val="100000"/>
                        </a:lnSpc>
                        <a:spcBef>
                          <a:spcPts val="0"/>
                        </a:spcBef>
                        <a:spcAft>
                          <a:spcPts val="0"/>
                        </a:spcAft>
                        <a:buNone/>
                      </a:pPr>
                      <a:r>
                        <a:rPr lang="en-US" sz="1400" u="none" strike="noStrike" cap="none"/>
                        <a:t>Timelines</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Incentives</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Regulatory Engagement</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Risk</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Liability</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Standardization</a:t>
                      </a:r>
                      <a:endParaRPr/>
                    </a:p>
                  </a:txBody>
                  <a:tcPr marL="91450" marR="91450" marT="45725" marB="45725"/>
                </a:tc>
                <a:extLst>
                  <a:ext uri="{0D108BD9-81ED-4DB2-BD59-A6C34878D82A}">
                    <a16:rowId xmlns:a16="http://schemas.microsoft.com/office/drawing/2014/main" val="10000"/>
                  </a:ext>
                </a:extLst>
              </a:tr>
              <a:tr h="24336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Share knowledge on transparent service standards and performance tracking</a:t>
                      </a:r>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Develop primer on incentive tools, case studies and insurance tools</a:t>
                      </a:r>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Engage governments on incentive stacking </a:t>
                      </a:r>
                      <a:endParaRPr/>
                    </a:p>
                    <a:p>
                      <a:pPr marL="285750" marR="0" lvl="0" indent="-19685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Advocate for well-staffed regulatory offices</a:t>
                      </a:r>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Research fee-for-service model </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Publish examples of  low-risk approval mechanisms</a:t>
                      </a:r>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Consider alignment of environmental and planning processes</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Identify regulatory gaps limiting closure and long-term certainty</a:t>
                      </a:r>
                      <a:endParaRPr/>
                    </a:p>
                    <a:p>
                      <a:pPr marL="0" marR="0" lvl="0" indent="0" algn="l" rtl="0">
                        <a:lnSpc>
                          <a:spcPct val="100000"/>
                        </a:lnSpc>
                        <a:spcBef>
                          <a:spcPts val="0"/>
                        </a:spcBef>
                        <a:spcAft>
                          <a:spcPts val="0"/>
                        </a:spcAft>
                        <a:buNone/>
                      </a:pPr>
                      <a:endParaRPr sz="1400" u="none" strike="noStrike" cap="none"/>
                    </a:p>
                    <a:p>
                      <a:pPr marL="0" marR="0" lvl="0" indent="0" algn="l" rtl="0">
                        <a:lnSpc>
                          <a:spcPct val="100000"/>
                        </a:lnSpc>
                        <a:spcBef>
                          <a:spcPts val="0"/>
                        </a:spcBef>
                        <a:spcAft>
                          <a:spcPts val="0"/>
                        </a:spcAft>
                        <a:buNone/>
                      </a:pPr>
                      <a:r>
                        <a:rPr lang="en-US" sz="1400" u="none" strike="noStrike" cap="none"/>
                        <a:t>Document tools and policies</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Evaluate alignment principles with municipal processes </a:t>
                      </a:r>
                      <a:endParaRPr/>
                    </a:p>
                    <a:p>
                      <a:pPr marL="0" marR="0" lvl="0" indent="0" algn="l" rtl="0">
                        <a:lnSpc>
                          <a:spcPct val="100000"/>
                        </a:lnSpc>
                        <a:spcBef>
                          <a:spcPts val="0"/>
                        </a:spcBef>
                        <a:spcAft>
                          <a:spcPts val="0"/>
                        </a:spcAft>
                        <a:buNone/>
                      </a:pP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3"/>
          <p:cNvSpPr/>
          <p:nvPr/>
        </p:nvSpPr>
        <p:spPr>
          <a:xfrm>
            <a:off x="3314700" y="885813"/>
            <a:ext cx="2743200" cy="2743200"/>
          </a:xfrm>
          <a:prstGeom prst="ellipse">
            <a:avLst/>
          </a:prstGeom>
          <a:solidFill>
            <a:srgbClr val="8B9A73">
              <a:alpha val="60000"/>
            </a:srgbClr>
          </a:solidFill>
          <a:ln w="25400" cap="flat" cmpd="sng">
            <a:solidFill>
              <a:srgbClr val="21364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800" b="1" i="0" u="none" strike="noStrike" cap="none">
                <a:solidFill>
                  <a:schemeClr val="dk1"/>
                </a:solidFill>
                <a:latin typeface="Arial"/>
                <a:ea typeface="Arial"/>
                <a:cs typeface="Arial"/>
                <a:sym typeface="Arial"/>
              </a:rPr>
              <a:t>Regulator &amp; Cities</a:t>
            </a:r>
            <a:endParaRPr/>
          </a:p>
        </p:txBody>
      </p:sp>
      <p:sp>
        <p:nvSpPr>
          <p:cNvPr id="292" name="Google Shape;292;p33"/>
          <p:cNvSpPr/>
          <p:nvPr/>
        </p:nvSpPr>
        <p:spPr>
          <a:xfrm>
            <a:off x="4318000" y="2206613"/>
            <a:ext cx="2743200" cy="2743200"/>
          </a:xfrm>
          <a:prstGeom prst="ellipse">
            <a:avLst/>
          </a:prstGeom>
          <a:solidFill>
            <a:srgbClr val="71858D">
              <a:alpha val="40000"/>
            </a:srgbClr>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2800" b="0" i="0" u="none" strike="noStrike" cap="none">
                <a:solidFill>
                  <a:schemeClr val="lt1"/>
                </a:solidFill>
                <a:latin typeface="Arial"/>
                <a:ea typeface="Arial"/>
                <a:cs typeface="Arial"/>
                <a:sym typeface="Arial"/>
              </a:rPr>
              <a:t>      </a:t>
            </a:r>
            <a:r>
              <a:rPr lang="en-US" sz="2800" b="1" i="0" u="none" strike="noStrike" cap="none">
                <a:solidFill>
                  <a:srgbClr val="3F3151"/>
                </a:solidFill>
                <a:latin typeface="Arial"/>
                <a:ea typeface="Arial"/>
                <a:cs typeface="Arial"/>
                <a:sym typeface="Arial"/>
              </a:rPr>
              <a:t>Investors</a:t>
            </a:r>
            <a:endParaRPr/>
          </a:p>
        </p:txBody>
      </p:sp>
      <p:sp>
        <p:nvSpPr>
          <p:cNvPr id="293" name="Google Shape;293;p33"/>
          <p:cNvSpPr/>
          <p:nvPr/>
        </p:nvSpPr>
        <p:spPr>
          <a:xfrm>
            <a:off x="2400300" y="2227257"/>
            <a:ext cx="2743200" cy="2743200"/>
          </a:xfrm>
          <a:prstGeom prst="ellipse">
            <a:avLst/>
          </a:prstGeom>
          <a:solidFill>
            <a:schemeClr val="accent1">
              <a:alpha val="40000"/>
            </a:schemeClr>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Developers</a:t>
            </a:r>
            <a:endParaRPr/>
          </a:p>
        </p:txBody>
      </p:sp>
      <p:sp>
        <p:nvSpPr>
          <p:cNvPr id="294" name="Google Shape;294;p33"/>
          <p:cNvSpPr txBox="1"/>
          <p:nvPr/>
        </p:nvSpPr>
        <p:spPr>
          <a:xfrm>
            <a:off x="0" y="1762113"/>
            <a:ext cx="2985168"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The tools exist. The path is clear.</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Now we align.</a:t>
            </a:r>
            <a:endParaRPr/>
          </a:p>
        </p:txBody>
      </p:sp>
      <p:pic>
        <p:nvPicPr>
          <p:cNvPr id="295" name="Google Shape;295;p33" title="Quarterly Newsletter (1200 x 200 px).png"/>
          <p:cNvPicPr preferRelativeResize="0"/>
          <p:nvPr/>
        </p:nvPicPr>
        <p:blipFill rotWithShape="1">
          <a:blip r:embed="rId3">
            <a:alphaModFix/>
          </a:blip>
          <a:srcRect b="48614"/>
          <a:stretch/>
        </p:blipFill>
        <p:spPr>
          <a:xfrm>
            <a:off x="0" y="7954"/>
            <a:ext cx="9166851" cy="77921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398eae8ca2d_4_0"/>
          <p:cNvSpPr txBox="1"/>
          <p:nvPr/>
        </p:nvSpPr>
        <p:spPr>
          <a:xfrm>
            <a:off x="3405800" y="2922976"/>
            <a:ext cx="5761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302" name="Google Shape;302;g398eae8ca2d_4_0" title="Copy of Postcard (6 x 4 in) (2).png"/>
          <p:cNvPicPr preferRelativeResize="0"/>
          <p:nvPr/>
        </p:nvPicPr>
        <p:blipFill rotWithShape="1">
          <a:blip r:embed="rId3">
            <a:alphaModFix/>
          </a:blip>
          <a:srcRect t="5419"/>
          <a:stretch/>
        </p:blipFill>
        <p:spPr>
          <a:xfrm>
            <a:off x="0" y="0"/>
            <a:ext cx="9144000" cy="5765400"/>
          </a:xfrm>
          <a:prstGeom prst="rect">
            <a:avLst/>
          </a:prstGeom>
          <a:noFill/>
          <a:ln>
            <a:noFill/>
          </a:ln>
        </p:spPr>
      </p:pic>
      <p:sp>
        <p:nvSpPr>
          <p:cNvPr id="303" name="Google Shape;303;g398eae8ca2d_4_0"/>
          <p:cNvSpPr/>
          <p:nvPr/>
        </p:nvSpPr>
        <p:spPr>
          <a:xfrm>
            <a:off x="3873910" y="1946787"/>
            <a:ext cx="5270090" cy="624963"/>
          </a:xfrm>
          <a:prstGeom prst="rect">
            <a:avLst/>
          </a:prstGeom>
          <a:solidFill>
            <a:srgbClr val="020F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398eae8ca2d_0_139"/>
          <p:cNvSpPr txBox="1"/>
          <p:nvPr/>
        </p:nvSpPr>
        <p:spPr>
          <a:xfrm>
            <a:off x="3382800" y="3086101"/>
            <a:ext cx="5761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10" name="Google Shape;310;g398eae8ca2d_0_139"/>
          <p:cNvSpPr txBox="1"/>
          <p:nvPr/>
        </p:nvSpPr>
        <p:spPr>
          <a:xfrm>
            <a:off x="78300" y="874275"/>
            <a:ext cx="7633800" cy="64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311" name="Google Shape;311;g398eae8ca2d_0_139" title="JOIN OUR C (6).png"/>
          <p:cNvPicPr preferRelativeResize="0"/>
          <p:nvPr/>
        </p:nvPicPr>
        <p:blipFill rotWithShape="1">
          <a:blip r:embed="rId3">
            <a:alphaModFix/>
          </a:blip>
          <a:srcRect t="12698" b="1962"/>
          <a:stretch/>
        </p:blipFill>
        <p:spPr>
          <a:xfrm>
            <a:off x="0" y="0"/>
            <a:ext cx="9144000" cy="52022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g398eae8ca2d_0_5" title="Vision To make brownfield redevelopment the first choice for sustainable community growth (9).png"/>
          <p:cNvPicPr preferRelativeResize="0"/>
          <p:nvPr/>
        </p:nvPicPr>
        <p:blipFill rotWithShape="1">
          <a:blip r:embed="rId3">
            <a:alphaModFix/>
          </a:blip>
          <a:srcRect t="16124" b="28936"/>
          <a:stretch/>
        </p:blipFill>
        <p:spPr>
          <a:xfrm>
            <a:off x="4297675" y="1189647"/>
            <a:ext cx="4869175" cy="2675050"/>
          </a:xfrm>
          <a:prstGeom prst="rect">
            <a:avLst/>
          </a:prstGeom>
          <a:noFill/>
          <a:ln>
            <a:noFill/>
          </a:ln>
        </p:spPr>
      </p:pic>
      <p:sp>
        <p:nvSpPr>
          <p:cNvPr id="150" name="Google Shape;150;g398eae8ca2d_0_5"/>
          <p:cNvSpPr txBox="1"/>
          <p:nvPr/>
        </p:nvSpPr>
        <p:spPr>
          <a:xfrm>
            <a:off x="67375" y="1610925"/>
            <a:ext cx="4077900" cy="3103800"/>
          </a:xfrm>
          <a:prstGeom prst="rect">
            <a:avLst/>
          </a:prstGeom>
          <a:noFill/>
          <a:ln>
            <a:noFill/>
          </a:ln>
        </p:spPr>
        <p:txBody>
          <a:bodyPr spcFirstLastPara="1" wrap="square" lIns="91425" tIns="91425" rIns="91425" bIns="91425" anchor="t" anchorCtr="0">
            <a:noAutofit/>
          </a:bodyPr>
          <a:lstStyle/>
          <a:p>
            <a:pPr marL="596900" marR="0" lvl="0" indent="-342900" algn="l" rtl="0">
              <a:lnSpc>
                <a:spcPct val="115000"/>
              </a:lnSpc>
              <a:spcBef>
                <a:spcPts val="1000"/>
              </a:spcBef>
              <a:spcAft>
                <a:spcPts val="0"/>
              </a:spcAft>
              <a:buClr>
                <a:srgbClr val="222222"/>
              </a:buClr>
              <a:buSzPts val="1800"/>
              <a:buFont typeface="Arial"/>
              <a:buChar char="●"/>
            </a:pPr>
            <a:r>
              <a:rPr lang="en-US" sz="1800" b="0" i="0" u="none" strike="noStrike" cap="none">
                <a:solidFill>
                  <a:srgbClr val="222222"/>
                </a:solidFill>
                <a:latin typeface="Arial"/>
                <a:ea typeface="Arial"/>
                <a:cs typeface="Arial"/>
                <a:sym typeface="Arial"/>
              </a:rPr>
              <a:t>Not-for-profit, member-driven organization</a:t>
            </a:r>
            <a:br>
              <a:rPr lang="en-US" sz="1800" b="0" i="0" u="none" strike="noStrike" cap="none">
                <a:solidFill>
                  <a:srgbClr val="222222"/>
                </a:solidFill>
                <a:latin typeface="Arial"/>
                <a:ea typeface="Arial"/>
                <a:cs typeface="Arial"/>
                <a:sym typeface="Arial"/>
              </a:rPr>
            </a:br>
            <a:endParaRPr sz="1800" b="0" i="0" u="none" strike="noStrike" cap="none">
              <a:solidFill>
                <a:srgbClr val="222222"/>
              </a:solidFill>
              <a:latin typeface="Arial"/>
              <a:ea typeface="Arial"/>
              <a:cs typeface="Arial"/>
              <a:sym typeface="Arial"/>
            </a:endParaRPr>
          </a:p>
          <a:p>
            <a:pPr marL="596900" marR="0" lvl="0" indent="-342900" algn="l" rtl="0">
              <a:lnSpc>
                <a:spcPct val="115000"/>
              </a:lnSpc>
              <a:spcBef>
                <a:spcPts val="0"/>
              </a:spcBef>
              <a:spcAft>
                <a:spcPts val="0"/>
              </a:spcAft>
              <a:buClr>
                <a:srgbClr val="222222"/>
              </a:buClr>
              <a:buSzPts val="1800"/>
              <a:buFont typeface="Arial"/>
              <a:buChar char="●"/>
            </a:pPr>
            <a:r>
              <a:rPr lang="en-US" sz="1800" b="0" i="0" u="none" strike="noStrike" cap="none">
                <a:solidFill>
                  <a:srgbClr val="222222"/>
                </a:solidFill>
                <a:latin typeface="Arial"/>
                <a:ea typeface="Arial"/>
                <a:cs typeface="Arial"/>
                <a:sym typeface="Arial"/>
              </a:rPr>
              <a:t>Advocating for “Brownfields First” across Canada</a:t>
            </a:r>
            <a:br>
              <a:rPr lang="en-US" sz="1800" b="0" i="0" u="none" strike="noStrike" cap="none">
                <a:solidFill>
                  <a:srgbClr val="222222"/>
                </a:solidFill>
                <a:latin typeface="Arial"/>
                <a:ea typeface="Arial"/>
                <a:cs typeface="Arial"/>
                <a:sym typeface="Arial"/>
              </a:rPr>
            </a:br>
            <a:endParaRPr sz="1800" b="0" i="0" u="none" strike="noStrike" cap="none">
              <a:solidFill>
                <a:srgbClr val="222222"/>
              </a:solidFill>
              <a:latin typeface="Arial"/>
              <a:ea typeface="Arial"/>
              <a:cs typeface="Arial"/>
              <a:sym typeface="Arial"/>
            </a:endParaRPr>
          </a:p>
          <a:p>
            <a:pPr marL="596900" marR="0" lvl="0" indent="-342900" algn="l" rtl="0">
              <a:lnSpc>
                <a:spcPct val="115000"/>
              </a:lnSpc>
              <a:spcBef>
                <a:spcPts val="0"/>
              </a:spcBef>
              <a:spcAft>
                <a:spcPts val="0"/>
              </a:spcAft>
              <a:buClr>
                <a:srgbClr val="222222"/>
              </a:buClr>
              <a:buSzPts val="1800"/>
              <a:buFont typeface="Arial"/>
              <a:buChar char="●"/>
            </a:pPr>
            <a:r>
              <a:rPr lang="en-US" sz="1800" b="0" i="0" u="none" strike="noStrike" cap="none">
                <a:solidFill>
                  <a:srgbClr val="222222"/>
                </a:solidFill>
                <a:latin typeface="Arial"/>
                <a:ea typeface="Arial"/>
                <a:cs typeface="Arial"/>
                <a:sym typeface="Arial"/>
              </a:rPr>
              <a:t>National network bringing together public and private sector leaders</a:t>
            </a:r>
            <a:endParaRPr sz="1800" b="0" i="0" u="none" strike="noStrike" cap="none">
              <a:solidFill>
                <a:srgbClr val="222222"/>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600"/>
              <a:buFont typeface="Arial"/>
              <a:buNone/>
            </a:pPr>
            <a:endParaRPr sz="1600" b="0" i="0" u="none" strike="noStrike" cap="none">
              <a:solidFill>
                <a:schemeClr val="dk2"/>
              </a:solidFill>
              <a:latin typeface="Arial"/>
              <a:ea typeface="Arial"/>
              <a:cs typeface="Arial"/>
              <a:sym typeface="Arial"/>
            </a:endParaRPr>
          </a:p>
        </p:txBody>
      </p:sp>
      <p:sp>
        <p:nvSpPr>
          <p:cNvPr id="151" name="Google Shape;151;g398eae8ca2d_0_5"/>
          <p:cNvSpPr txBox="1"/>
          <p:nvPr/>
        </p:nvSpPr>
        <p:spPr>
          <a:xfrm>
            <a:off x="4093550" y="3886448"/>
            <a:ext cx="5073300" cy="125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Arial"/>
                <a:ea typeface="Arial"/>
                <a:cs typeface="Arial"/>
                <a:sym typeface="Arial"/>
              </a:rPr>
              <a:t>VISION</a:t>
            </a:r>
            <a:br>
              <a:rPr lang="en-US" sz="1800" b="1" i="0" u="none" strike="noStrike" cap="none">
                <a:solidFill>
                  <a:schemeClr val="dk2"/>
                </a:solidFill>
                <a:latin typeface="Arial"/>
                <a:ea typeface="Arial"/>
                <a:cs typeface="Arial"/>
                <a:sym typeface="Arial"/>
              </a:rPr>
            </a:br>
            <a:br>
              <a:rPr lang="en-US" sz="300" b="1" i="0" u="none" strike="noStrike" cap="none">
                <a:solidFill>
                  <a:schemeClr val="dk2"/>
                </a:solidFill>
                <a:latin typeface="Arial"/>
                <a:ea typeface="Arial"/>
                <a:cs typeface="Arial"/>
                <a:sym typeface="Arial"/>
              </a:rPr>
            </a:br>
            <a:r>
              <a:rPr lang="en-US" sz="1800" b="0" i="0" u="none" strike="noStrike" cap="none">
                <a:solidFill>
                  <a:schemeClr val="dk2"/>
                </a:solidFill>
                <a:latin typeface="Arial"/>
                <a:ea typeface="Arial"/>
                <a:cs typeface="Arial"/>
                <a:sym typeface="Arial"/>
              </a:rPr>
              <a:t>For brownfields to be Canada’s</a:t>
            </a:r>
            <a:endParaRPr sz="1800" b="0"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1800" b="0" i="0" u="none" strike="noStrike" cap="none">
                <a:solidFill>
                  <a:schemeClr val="dk2"/>
                </a:solidFill>
                <a:latin typeface="Arial"/>
                <a:ea typeface="Arial"/>
                <a:cs typeface="Arial"/>
                <a:sym typeface="Arial"/>
              </a:rPr>
              <a:t>preferred land development</a:t>
            </a:r>
            <a:endParaRPr sz="1800" b="0"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solution.</a:t>
            </a:r>
            <a:endParaRPr sz="1800" b="0" i="0" u="none" strike="noStrike" cap="none">
              <a:solidFill>
                <a:schemeClr val="dk2"/>
              </a:solidFill>
              <a:latin typeface="Arial"/>
              <a:ea typeface="Arial"/>
              <a:cs typeface="Arial"/>
              <a:sym typeface="Arial"/>
            </a:endParaRPr>
          </a:p>
        </p:txBody>
      </p:sp>
      <p:sp>
        <p:nvSpPr>
          <p:cNvPr id="152" name="Google Shape;152;g398eae8ca2d_0_5"/>
          <p:cNvSpPr/>
          <p:nvPr/>
        </p:nvSpPr>
        <p:spPr>
          <a:xfrm>
            <a:off x="4210500" y="1515876"/>
            <a:ext cx="5165400" cy="84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3" name="Google Shape;153;g398eae8ca2d_0_5" title="Quarterly Newsletter (1200 x 200 px).png"/>
          <p:cNvPicPr preferRelativeResize="0"/>
          <p:nvPr/>
        </p:nvPicPr>
        <p:blipFill rotWithShape="1">
          <a:blip r:embed="rId4">
            <a:alphaModFix/>
          </a:blip>
          <a:srcRect/>
          <a:stretch/>
        </p:blipFill>
        <p:spPr>
          <a:xfrm>
            <a:off x="0" y="0"/>
            <a:ext cx="9166851" cy="1516400"/>
          </a:xfrm>
          <a:prstGeom prst="rect">
            <a:avLst/>
          </a:prstGeom>
          <a:noFill/>
          <a:ln>
            <a:noFill/>
          </a:ln>
        </p:spPr>
      </p:pic>
      <p:sp>
        <p:nvSpPr>
          <p:cNvPr id="154" name="Google Shape;154;g398eae8ca2d_0_5"/>
          <p:cNvSpPr/>
          <p:nvPr/>
        </p:nvSpPr>
        <p:spPr>
          <a:xfrm>
            <a:off x="-12700" y="857134"/>
            <a:ext cx="9144000" cy="731378"/>
          </a:xfrm>
          <a:prstGeom prst="rect">
            <a:avLst/>
          </a:prstGeom>
          <a:solidFill>
            <a:srgbClr val="3737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6BC246"/>
                </a:solidFill>
                <a:latin typeface="Caveat"/>
                <a:ea typeface="Caveat"/>
                <a:cs typeface="Caveat"/>
                <a:sym typeface="Caveat"/>
              </a:rPr>
              <a:t>Who We Are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
          <p:cNvSpPr txBox="1"/>
          <p:nvPr/>
        </p:nvSpPr>
        <p:spPr>
          <a:xfrm>
            <a:off x="3682066" y="2784552"/>
            <a:ext cx="5165400" cy="20161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City of Welland unlocked 220 hectares of brownfield land</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for redevelopment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MECP Toronto District alone this year, the RSCs have the</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potential to fulfill 100% of the Province’s annual housing</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plans for Toronto. RSCs from 2004 to 2015 supplied over</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84,000 housing units.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City of Hamilton ERASE program supported remediation of</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83 hectares</a:t>
            </a:r>
            <a:endParaRPr sz="1400" b="0" i="0" u="none" strike="noStrike" cap="none">
              <a:solidFill>
                <a:srgbClr val="000000"/>
              </a:solidFill>
              <a:latin typeface="Arial"/>
              <a:ea typeface="Arial"/>
              <a:cs typeface="Arial"/>
              <a:sym typeface="Arial"/>
            </a:endParaRPr>
          </a:p>
        </p:txBody>
      </p:sp>
      <p:sp>
        <p:nvSpPr>
          <p:cNvPr id="161" name="Google Shape;161;p3"/>
          <p:cNvSpPr/>
          <p:nvPr/>
        </p:nvSpPr>
        <p:spPr>
          <a:xfrm>
            <a:off x="4210500" y="1515876"/>
            <a:ext cx="5165400" cy="84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2" name="Google Shape;162;p3" title="Quarterly Newsletter (1200 x 200 px).png"/>
          <p:cNvPicPr preferRelativeResize="0"/>
          <p:nvPr/>
        </p:nvPicPr>
        <p:blipFill rotWithShape="1">
          <a:blip r:embed="rId3">
            <a:alphaModFix/>
          </a:blip>
          <a:srcRect/>
          <a:stretch/>
        </p:blipFill>
        <p:spPr>
          <a:xfrm>
            <a:off x="0" y="0"/>
            <a:ext cx="9166851" cy="1516400"/>
          </a:xfrm>
          <a:prstGeom prst="rect">
            <a:avLst/>
          </a:prstGeom>
          <a:noFill/>
          <a:ln>
            <a:noFill/>
          </a:ln>
        </p:spPr>
      </p:pic>
      <p:sp>
        <p:nvSpPr>
          <p:cNvPr id="163" name="Google Shape;163;p3"/>
          <p:cNvSpPr/>
          <p:nvPr/>
        </p:nvSpPr>
        <p:spPr>
          <a:xfrm>
            <a:off x="0" y="745436"/>
            <a:ext cx="9166851" cy="78171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64" name="Google Shape;164;p3"/>
          <p:cNvPicPr preferRelativeResize="0"/>
          <p:nvPr/>
        </p:nvPicPr>
        <p:blipFill rotWithShape="1">
          <a:blip r:embed="rId4">
            <a:alphaModFix/>
          </a:blip>
          <a:srcRect/>
          <a:stretch/>
        </p:blipFill>
        <p:spPr>
          <a:xfrm>
            <a:off x="3836504" y="1085614"/>
            <a:ext cx="3352972" cy="1752690"/>
          </a:xfrm>
          <a:prstGeom prst="rect">
            <a:avLst/>
          </a:prstGeom>
          <a:noFill/>
          <a:ln>
            <a:noFill/>
          </a:ln>
        </p:spPr>
      </p:pic>
      <p:pic>
        <p:nvPicPr>
          <p:cNvPr id="165" name="Google Shape;165;p3"/>
          <p:cNvPicPr preferRelativeResize="0"/>
          <p:nvPr/>
        </p:nvPicPr>
        <p:blipFill rotWithShape="1">
          <a:blip r:embed="rId5">
            <a:alphaModFix/>
          </a:blip>
          <a:srcRect/>
          <a:stretch/>
        </p:blipFill>
        <p:spPr>
          <a:xfrm>
            <a:off x="296534" y="831403"/>
            <a:ext cx="3352972" cy="41813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5"/>
          <p:cNvPicPr preferRelativeResize="0"/>
          <p:nvPr/>
        </p:nvPicPr>
        <p:blipFill rotWithShape="1">
          <a:blip r:embed="rId3">
            <a:alphaModFix/>
          </a:blip>
          <a:srcRect l="8449" t="25097" r="8429" b="24478"/>
          <a:stretch/>
        </p:blipFill>
        <p:spPr>
          <a:xfrm>
            <a:off x="393404" y="-8290"/>
            <a:ext cx="8506047" cy="5160079"/>
          </a:xfrm>
          <a:prstGeom prst="rect">
            <a:avLst/>
          </a:prstGeom>
          <a:noFill/>
          <a:ln>
            <a:noFill/>
          </a:ln>
        </p:spPr>
      </p:pic>
      <p:sp>
        <p:nvSpPr>
          <p:cNvPr id="171" name="Google Shape;171;p25"/>
          <p:cNvSpPr/>
          <p:nvPr/>
        </p:nvSpPr>
        <p:spPr>
          <a:xfrm>
            <a:off x="393406" y="680484"/>
            <a:ext cx="8506046" cy="457200"/>
          </a:xfrm>
          <a:prstGeom prst="rect">
            <a:avLst/>
          </a:prstGeom>
          <a:solidFill>
            <a:srgbClr val="E4EAEB"/>
          </a:solidFill>
          <a:ln>
            <a:noFill/>
          </a:ln>
        </p:spPr>
        <p:txBody>
          <a:bodyPr spcFirstLastPara="1" wrap="square" lIns="91425" tIns="45700" rIns="91425" bIns="45700" anchor="ctr" anchorCtr="0">
            <a:noAutofit/>
          </a:bodyPr>
          <a:lstStyle/>
          <a:p>
            <a:pPr marL="215897" marR="0" lvl="1" indent="0" algn="l" rtl="0">
              <a:lnSpc>
                <a:spcPct val="120005"/>
              </a:lnSpc>
              <a:spcBef>
                <a:spcPts val="0"/>
              </a:spcBef>
              <a:spcAft>
                <a:spcPts val="0"/>
              </a:spcAft>
              <a:buNone/>
            </a:pPr>
            <a:r>
              <a:rPr lang="en-US" sz="1600" b="0" i="0" u="none" strike="noStrike" cap="none">
                <a:solidFill>
                  <a:srgbClr val="000000"/>
                </a:solidFill>
                <a:latin typeface="Arial"/>
                <a:ea typeface="Arial"/>
                <a:cs typeface="Arial"/>
                <a:sym typeface="Arial"/>
              </a:rPr>
              <a:t>A powerful tool to support sustainable growth, climate resilience, housing supply, and economic revitalization. </a:t>
            </a:r>
            <a:endParaRPr sz="16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EAEB"/>
        </a:solidFill>
        <a:effectLst/>
      </p:bgPr>
    </p:bg>
    <p:spTree>
      <p:nvGrpSpPr>
        <p:cNvPr id="1" name="Shape 175"/>
        <p:cNvGrpSpPr/>
        <p:nvPr/>
      </p:nvGrpSpPr>
      <p:grpSpPr>
        <a:xfrm>
          <a:off x="0" y="0"/>
          <a:ext cx="0" cy="0"/>
          <a:chOff x="0" y="0"/>
          <a:chExt cx="0" cy="0"/>
        </a:xfrm>
      </p:grpSpPr>
      <p:sp>
        <p:nvSpPr>
          <p:cNvPr id="176" name="Google Shape;176;p26"/>
          <p:cNvSpPr/>
          <p:nvPr/>
        </p:nvSpPr>
        <p:spPr>
          <a:xfrm>
            <a:off x="0" y="0"/>
            <a:ext cx="9144000" cy="5143500"/>
          </a:xfrm>
          <a:prstGeom prst="rect">
            <a:avLst/>
          </a:prstGeom>
          <a:solidFill>
            <a:srgbClr val="E4EAE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7" name="Google Shape;177;p26"/>
          <p:cNvSpPr txBox="1"/>
          <p:nvPr/>
        </p:nvSpPr>
        <p:spPr>
          <a:xfrm>
            <a:off x="345186" y="543857"/>
            <a:ext cx="3614166" cy="1110996"/>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600"/>
              </a:spcAft>
              <a:buNone/>
            </a:pPr>
            <a:r>
              <a:rPr lang="en-US" sz="4100" b="1" i="0" u="none" strike="noStrike" cap="none">
                <a:solidFill>
                  <a:schemeClr val="dk1"/>
                </a:solidFill>
                <a:latin typeface="Arial"/>
                <a:ea typeface="Arial"/>
                <a:cs typeface="Arial"/>
                <a:sym typeface="Arial"/>
              </a:rPr>
              <a:t>CBN’s Goal</a:t>
            </a:r>
            <a:endParaRPr/>
          </a:p>
        </p:txBody>
      </p:sp>
      <p:sp>
        <p:nvSpPr>
          <p:cNvPr id="178" name="Google Shape;178;p26"/>
          <p:cNvSpPr/>
          <p:nvPr/>
        </p:nvSpPr>
        <p:spPr>
          <a:xfrm>
            <a:off x="482458" y="1779651"/>
            <a:ext cx="2441321" cy="13716"/>
          </a:xfrm>
          <a:custGeom>
            <a:avLst/>
            <a:gdLst/>
            <a:ahLst/>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9" name="Google Shape;179;p26"/>
          <p:cNvSpPr txBox="1"/>
          <p:nvPr/>
        </p:nvSpPr>
        <p:spPr>
          <a:xfrm>
            <a:off x="345186" y="1825556"/>
            <a:ext cx="3614166" cy="266090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600"/>
              </a:spcAft>
              <a:buClr>
                <a:srgbClr val="000000"/>
              </a:buClr>
              <a:buSzPts val="2400"/>
              <a:buFont typeface="Arial"/>
              <a:buChar char="•"/>
            </a:pPr>
            <a:r>
              <a:rPr lang="en-US" sz="1700" b="1" i="0" u="none" strike="noStrike" cap="none">
                <a:solidFill>
                  <a:schemeClr val="dk1"/>
                </a:solidFill>
                <a:latin typeface="Arial"/>
                <a:ea typeface="Arial"/>
                <a:cs typeface="Arial"/>
                <a:sym typeface="Arial"/>
              </a:rPr>
              <a:t>WORK TOGETHER TO DEFINE CLEAR, ACTIONABLE STEPS THAT STRENGTHEN COLLABORATION BETWEEN MUNICIPALITIES AND PROVINCES/TERRITORIES, CLARIFY GUIDANCE, AND INCREASE CAPACITY TO ADVANCE BROWNFIELD REDEVELOPMENT. </a:t>
            </a:r>
            <a:endParaRPr/>
          </a:p>
        </p:txBody>
      </p:sp>
      <p:pic>
        <p:nvPicPr>
          <p:cNvPr id="180" name="Google Shape;180;p26"/>
          <p:cNvPicPr preferRelativeResize="0"/>
          <p:nvPr/>
        </p:nvPicPr>
        <p:blipFill rotWithShape="1">
          <a:blip r:embed="rId3">
            <a:alphaModFix/>
          </a:blip>
          <a:srcRect t="21843" b="16054"/>
          <a:stretch/>
        </p:blipFill>
        <p:spPr>
          <a:xfrm>
            <a:off x="4446270" y="885581"/>
            <a:ext cx="4094226" cy="36056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4"/>
          <p:cNvPicPr preferRelativeResize="0"/>
          <p:nvPr/>
        </p:nvPicPr>
        <p:blipFill rotWithShape="1">
          <a:blip r:embed="rId3">
            <a:alphaModFix/>
          </a:blip>
          <a:srcRect t="864" b="5757"/>
          <a:stretch/>
        </p:blipFill>
        <p:spPr>
          <a:xfrm>
            <a:off x="483781" y="0"/>
            <a:ext cx="8176437" cy="5143500"/>
          </a:xfrm>
          <a:prstGeom prst="rect">
            <a:avLst/>
          </a:prstGeom>
          <a:solidFill>
            <a:srgbClr val="F1F5F6"/>
          </a:solidFill>
          <a:ln>
            <a:noFill/>
          </a:ln>
        </p:spPr>
      </p:pic>
      <p:grpSp>
        <p:nvGrpSpPr>
          <p:cNvPr id="186" name="Google Shape;186;p4"/>
          <p:cNvGrpSpPr/>
          <p:nvPr/>
        </p:nvGrpSpPr>
        <p:grpSpPr>
          <a:xfrm>
            <a:off x="4889999" y="2768059"/>
            <a:ext cx="3616192" cy="2375441"/>
            <a:chOff x="732669" y="2706542"/>
            <a:chExt cx="3616192" cy="2375441"/>
          </a:xfrm>
        </p:grpSpPr>
        <p:sp>
          <p:nvSpPr>
            <p:cNvPr id="187" name="Google Shape;187;p4"/>
            <p:cNvSpPr/>
            <p:nvPr/>
          </p:nvSpPr>
          <p:spPr>
            <a:xfrm>
              <a:off x="732669" y="2706542"/>
              <a:ext cx="3616192" cy="23754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8" name="Google Shape;188;p4"/>
            <p:cNvSpPr/>
            <p:nvPr/>
          </p:nvSpPr>
          <p:spPr>
            <a:xfrm>
              <a:off x="869011" y="2836445"/>
              <a:ext cx="3479850" cy="2147035"/>
            </a:xfrm>
            <a:custGeom>
              <a:avLst/>
              <a:gdLst/>
              <a:ahLst/>
              <a:cxnLst/>
              <a:rect l="l" t="t" r="r" b="b"/>
              <a:pathLst>
                <a:path w="8377372" h="5178263" extrusionOk="0">
                  <a:moveTo>
                    <a:pt x="0" y="0"/>
                  </a:moveTo>
                  <a:lnTo>
                    <a:pt x="8377372" y="0"/>
                  </a:lnTo>
                  <a:lnTo>
                    <a:pt x="8377372" y="5178263"/>
                  </a:lnTo>
                  <a:lnTo>
                    <a:pt x="0" y="517826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FA"/>
        </a:solidFill>
        <a:effectLst/>
      </p:bgPr>
    </p:bg>
    <p:spTree>
      <p:nvGrpSpPr>
        <p:cNvPr id="1" name="Shape 192"/>
        <p:cNvGrpSpPr/>
        <p:nvPr/>
      </p:nvGrpSpPr>
      <p:grpSpPr>
        <a:xfrm>
          <a:off x="0" y="0"/>
          <a:ext cx="0" cy="0"/>
          <a:chOff x="0" y="0"/>
          <a:chExt cx="0" cy="0"/>
        </a:xfrm>
      </p:grpSpPr>
      <p:pic>
        <p:nvPicPr>
          <p:cNvPr id="193" name="Google Shape;193;p5"/>
          <p:cNvPicPr preferRelativeResize="0"/>
          <p:nvPr/>
        </p:nvPicPr>
        <p:blipFill rotWithShape="1">
          <a:blip r:embed="rId3">
            <a:alphaModFix/>
          </a:blip>
          <a:srcRect l="5116" t="23696" r="5481" b="24295"/>
          <a:stretch/>
        </p:blipFill>
        <p:spPr>
          <a:xfrm>
            <a:off x="-22851" y="-94630"/>
            <a:ext cx="9166851" cy="533275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sp>
        <p:nvSpPr>
          <p:cNvPr id="198" name="Google Shape;198;p6"/>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9" name="Google Shape;199;p6"/>
          <p:cNvSpPr txBox="1"/>
          <p:nvPr/>
        </p:nvSpPr>
        <p:spPr>
          <a:xfrm>
            <a:off x="211344" y="466914"/>
            <a:ext cx="3789405" cy="4197211"/>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3200" b="0" i="0" u="none" strike="noStrike" cap="none">
                <a:solidFill>
                  <a:schemeClr val="dk1"/>
                </a:solidFill>
                <a:latin typeface="Arial"/>
                <a:ea typeface="Arial"/>
                <a:cs typeface="Arial"/>
                <a:sym typeface="Arial"/>
              </a:rPr>
              <a:t>Foundational Principles Supporting Brownfield Redevelopment</a:t>
            </a:r>
            <a:endParaRPr/>
          </a:p>
        </p:txBody>
      </p:sp>
      <p:sp>
        <p:nvSpPr>
          <p:cNvPr id="200" name="Google Shape;200;p6"/>
          <p:cNvSpPr/>
          <p:nvPr/>
        </p:nvSpPr>
        <p:spPr>
          <a:xfrm rot="5400000">
            <a:off x="1220588" y="2597039"/>
            <a:ext cx="4057650" cy="13716"/>
          </a:xfrm>
          <a:custGeom>
            <a:avLst/>
            <a:gdLst/>
            <a:ahLst/>
            <a:cxnLst/>
            <a:rect l="l" t="t" r="r" b="b"/>
            <a:pathLst>
              <a:path w="4057650" h="13716"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378" y="4708"/>
                  <a:pt x="4057987" y="7132"/>
                  <a:pt x="4057650" y="13716"/>
                </a:cubicBezTo>
                <a:cubicBezTo>
                  <a:pt x="3743404" y="35553"/>
                  <a:pt x="3625516" y="-19495"/>
                  <a:pt x="3381375" y="13716"/>
                </a:cubicBezTo>
                <a:cubicBezTo>
                  <a:pt x="3137235" y="46927"/>
                  <a:pt x="2946571" y="-4571"/>
                  <a:pt x="2826830" y="13716"/>
                </a:cubicBezTo>
                <a:cubicBezTo>
                  <a:pt x="2707090" y="32003"/>
                  <a:pt x="2402756" y="-3140"/>
                  <a:pt x="2272284" y="13716"/>
                </a:cubicBezTo>
                <a:cubicBezTo>
                  <a:pt x="2141812" y="30572"/>
                  <a:pt x="1895935" y="13627"/>
                  <a:pt x="1555432" y="13716"/>
                </a:cubicBezTo>
                <a:cubicBezTo>
                  <a:pt x="1214929" y="13805"/>
                  <a:pt x="1103072" y="9931"/>
                  <a:pt x="960310" y="13716"/>
                </a:cubicBezTo>
                <a:cubicBezTo>
                  <a:pt x="817548" y="17501"/>
                  <a:pt x="402272" y="-33931"/>
                  <a:pt x="0" y="13716"/>
                </a:cubicBezTo>
                <a:cubicBezTo>
                  <a:pt x="-460" y="10837"/>
                  <a:pt x="38" y="6680"/>
                  <a:pt x="0" y="0"/>
                </a:cubicBezTo>
                <a:close/>
              </a:path>
              <a:path w="4057650" h="13716"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980" y="3019"/>
                  <a:pt x="4057134" y="10425"/>
                  <a:pt x="4057650" y="13716"/>
                </a:cubicBezTo>
                <a:cubicBezTo>
                  <a:pt x="3865148" y="-7885"/>
                  <a:pt x="3702543" y="44896"/>
                  <a:pt x="3381375" y="13716"/>
                </a:cubicBezTo>
                <a:cubicBezTo>
                  <a:pt x="3060208" y="-17464"/>
                  <a:pt x="2956571" y="-13250"/>
                  <a:pt x="2826830" y="13716"/>
                </a:cubicBezTo>
                <a:cubicBezTo>
                  <a:pt x="2697089" y="40682"/>
                  <a:pt x="2411031" y="38582"/>
                  <a:pt x="2150555" y="13716"/>
                </a:cubicBezTo>
                <a:cubicBezTo>
                  <a:pt x="1890080" y="-11150"/>
                  <a:pt x="1741827" y="-5187"/>
                  <a:pt x="1474280" y="13716"/>
                </a:cubicBezTo>
                <a:cubicBezTo>
                  <a:pt x="1206734" y="32619"/>
                  <a:pt x="998203" y="28763"/>
                  <a:pt x="838581" y="13716"/>
                </a:cubicBezTo>
                <a:cubicBezTo>
                  <a:pt x="678959" y="-1331"/>
                  <a:pt x="187101" y="-17784"/>
                  <a:pt x="0" y="13716"/>
                </a:cubicBezTo>
                <a:cubicBezTo>
                  <a:pt x="-114" y="7033"/>
                  <a:pt x="103" y="3429"/>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01" name="Google Shape;201;p6"/>
          <p:cNvGrpSpPr/>
          <p:nvPr/>
        </p:nvGrpSpPr>
        <p:grpSpPr>
          <a:xfrm>
            <a:off x="4044062" y="871862"/>
            <a:ext cx="4590920" cy="3590731"/>
            <a:chOff x="4044062" y="1041990"/>
            <a:chExt cx="4590920" cy="3590731"/>
          </a:xfrm>
        </p:grpSpPr>
        <p:pic>
          <p:nvPicPr>
            <p:cNvPr id="202" name="Google Shape;202;p6"/>
            <p:cNvPicPr preferRelativeResize="0"/>
            <p:nvPr/>
          </p:nvPicPr>
          <p:blipFill rotWithShape="1">
            <a:blip r:embed="rId3">
              <a:alphaModFix/>
            </a:blip>
            <a:srcRect t="15406" b="6380"/>
            <a:stretch/>
          </p:blipFill>
          <p:spPr>
            <a:xfrm>
              <a:off x="4044062" y="1041990"/>
              <a:ext cx="4590920" cy="3590731"/>
            </a:xfrm>
            <a:prstGeom prst="rect">
              <a:avLst/>
            </a:prstGeom>
            <a:noFill/>
            <a:ln>
              <a:noFill/>
            </a:ln>
          </p:spPr>
        </p:pic>
        <p:sp>
          <p:nvSpPr>
            <p:cNvPr id="203" name="Google Shape;203;p6"/>
            <p:cNvSpPr/>
            <p:nvPr/>
          </p:nvSpPr>
          <p:spPr>
            <a:xfrm>
              <a:off x="6464840" y="1525872"/>
              <a:ext cx="1140164" cy="181410"/>
            </a:xfrm>
            <a:prstGeom prst="rect">
              <a:avLst/>
            </a:prstGeom>
            <a:solidFill>
              <a:srgbClr val="7185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4" name="Google Shape;204;p6"/>
            <p:cNvSpPr/>
            <p:nvPr/>
          </p:nvSpPr>
          <p:spPr>
            <a:xfrm>
              <a:off x="6514492" y="4081929"/>
              <a:ext cx="1013004" cy="227923"/>
            </a:xfrm>
            <a:prstGeom prst="rect">
              <a:avLst/>
            </a:prstGeom>
            <a:solidFill>
              <a:srgbClr val="7185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5" name="Google Shape;205;p6"/>
            <p:cNvSpPr/>
            <p:nvPr/>
          </p:nvSpPr>
          <p:spPr>
            <a:xfrm>
              <a:off x="4437176" y="2792393"/>
              <a:ext cx="740850" cy="366171"/>
            </a:xfrm>
            <a:prstGeom prst="rect">
              <a:avLst/>
            </a:prstGeom>
            <a:solidFill>
              <a:srgbClr val="7185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6" name="Google Shape;206;p6"/>
            <p:cNvSpPr/>
            <p:nvPr/>
          </p:nvSpPr>
          <p:spPr>
            <a:xfrm>
              <a:off x="5085200" y="1525871"/>
              <a:ext cx="1140164" cy="181410"/>
            </a:xfrm>
            <a:prstGeom prst="rect">
              <a:avLst/>
            </a:prstGeom>
            <a:solidFill>
              <a:srgbClr val="8B9A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7" name="Google Shape;207;p6"/>
            <p:cNvSpPr/>
            <p:nvPr/>
          </p:nvSpPr>
          <p:spPr>
            <a:xfrm>
              <a:off x="7481071" y="2820650"/>
              <a:ext cx="740849" cy="227923"/>
            </a:xfrm>
            <a:prstGeom prst="rect">
              <a:avLst/>
            </a:prstGeom>
            <a:solidFill>
              <a:srgbClr val="8B9A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8" name="Google Shape;208;p6"/>
            <p:cNvSpPr/>
            <p:nvPr/>
          </p:nvSpPr>
          <p:spPr>
            <a:xfrm>
              <a:off x="5212361" y="4026234"/>
              <a:ext cx="1013004" cy="366170"/>
            </a:xfrm>
            <a:prstGeom prst="rect">
              <a:avLst/>
            </a:prstGeom>
            <a:solidFill>
              <a:srgbClr val="8B9A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7"/>
          <p:cNvPicPr preferRelativeResize="0"/>
          <p:nvPr/>
        </p:nvPicPr>
        <p:blipFill rotWithShape="1">
          <a:blip r:embed="rId3">
            <a:alphaModFix/>
          </a:blip>
          <a:srcRect l="-1469" t="18434" r="1469" b="27089"/>
          <a:stretch/>
        </p:blipFill>
        <p:spPr>
          <a:xfrm>
            <a:off x="590439" y="669851"/>
            <a:ext cx="7963122" cy="4338084"/>
          </a:xfrm>
          <a:prstGeom prst="rect">
            <a:avLst/>
          </a:prstGeom>
          <a:noFill/>
          <a:ln>
            <a:noFill/>
          </a:ln>
        </p:spPr>
      </p:pic>
      <p:sp>
        <p:nvSpPr>
          <p:cNvPr id="214" name="Google Shape;214;p27"/>
          <p:cNvSpPr txBox="1">
            <a:spLocks noGrp="1"/>
          </p:cNvSpPr>
          <p:nvPr>
            <p:ph type="title"/>
          </p:nvPr>
        </p:nvSpPr>
        <p:spPr>
          <a:xfrm>
            <a:off x="2863514" y="14071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US"/>
              <a:t>Brownfield “Utopia”</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3313</Words>
  <Application>Microsoft Office PowerPoint</Application>
  <PresentationFormat>On-screen Show (16:9)</PresentationFormat>
  <Paragraphs>249</Paragraphs>
  <Slides>19</Slides>
  <Notes>19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Caveat</vt:lpstr>
      <vt:lpstr>Arial</vt:lpstr>
      <vt:lpstr>Calibri</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Brownfield “Utopia”</vt:lpstr>
      <vt:lpstr>Brownfield “Utopia”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OCETA</dc:creator>
  <cp:lastModifiedBy>Meggen Janes</cp:lastModifiedBy>
  <cp:revision>1</cp:revision>
  <dcterms:created xsi:type="dcterms:W3CDTF">2006-10-25T17:23:48Z</dcterms:created>
  <dcterms:modified xsi:type="dcterms:W3CDTF">2026-04-07T23:48:59Z</dcterms:modified>
</cp:coreProperties>
</file>