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8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9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1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2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  <p:sldMasterId id="2147483793" r:id="rId5"/>
    <p:sldMasterId id="2147483807" r:id="rId6"/>
    <p:sldMasterId id="2147483816" r:id="rId7"/>
    <p:sldMasterId id="2147483823" r:id="rId8"/>
    <p:sldMasterId id="2147483830" r:id="rId9"/>
    <p:sldMasterId id="2147483839" r:id="rId10"/>
    <p:sldMasterId id="2147483848" r:id="rId11"/>
    <p:sldMasterId id="2147483855" r:id="rId12"/>
    <p:sldMasterId id="2147483862" r:id="rId13"/>
    <p:sldMasterId id="2147483870" r:id="rId14"/>
    <p:sldMasterId id="2147483878" r:id="rId15"/>
    <p:sldMasterId id="2147483885" r:id="rId16"/>
  </p:sldMasterIdLst>
  <p:notesMasterIdLst>
    <p:notesMasterId r:id="rId41"/>
  </p:notesMasterIdLst>
  <p:sldIdLst>
    <p:sldId id="429" r:id="rId17"/>
    <p:sldId id="449" r:id="rId18"/>
    <p:sldId id="664" r:id="rId19"/>
    <p:sldId id="627" r:id="rId20"/>
    <p:sldId id="630" r:id="rId21"/>
    <p:sldId id="629" r:id="rId22"/>
    <p:sldId id="631" r:id="rId23"/>
    <p:sldId id="268" r:id="rId24"/>
    <p:sldId id="670" r:id="rId25"/>
    <p:sldId id="650" r:id="rId26"/>
    <p:sldId id="671" r:id="rId27"/>
    <p:sldId id="673" r:id="rId28"/>
    <p:sldId id="656" r:id="rId29"/>
    <p:sldId id="430" r:id="rId30"/>
    <p:sldId id="633" r:id="rId31"/>
    <p:sldId id="648" r:id="rId32"/>
    <p:sldId id="665" r:id="rId33"/>
    <p:sldId id="635" r:id="rId34"/>
    <p:sldId id="658" r:id="rId35"/>
    <p:sldId id="662" r:id="rId36"/>
    <p:sldId id="666" r:id="rId37"/>
    <p:sldId id="674" r:id="rId38"/>
    <p:sldId id="668" r:id="rId39"/>
    <p:sldId id="294" r:id="rId40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69862B-97C7-38D4-CD4F-4026C8993DC2}" name="Katy Mackay" initials="KM" userId="S::kmackay@traceassociates.ca::aeb1e52d-4a05-4011-9cdf-3c3055c88ede" providerId="AD"/>
  <p188:author id="{2F95AD2D-372A-9039-598E-847687E3BA1F}" name="Eric Van Gaalen" initials="EV" userId="S::evangaalen@traceassociates.ca::34ad1b0f-7e1c-492a-bf9c-604ad7ab4e3d" providerId="AD"/>
  <p188:author id="{450AC734-5236-EDC4-8CD2-7E57BA38C18C}" name="Curtis Forsyth" initials="CF" userId="S::cforsyth@traceassociates.ca::77439dd0-2980-49f9-aa7b-f1e35a816c86" providerId="AD"/>
  <p188:author id="{DE28BB44-74B0-AF37-E9ED-D6DF1E8BC160}" name="Shelley Ostapchuk" initials="SO" userId="S::sostapchuk@traceassociates.ca::d6550e15-d6df-4efd-bbaa-5eff494a726b" providerId="AD"/>
  <p188:author id="{ED509D8B-EC3C-3EC4-5A77-2CCE2587B5F8}" name="Sylvain Bordenave" initials="SB" userId="S::sbordenave@traceassociates.ca::1a82a58b-98bc-4ee2-a30d-86ec2599ca91" providerId="AD"/>
  <p188:author id="{05BEAD96-73C3-F5AE-BA18-0F06410BA084}" name="John Forbes" initials="JF" userId="S::jforbes@traceassociates.ca::de87009a-49b4-4670-8411-c0ec04954659" providerId="AD"/>
  <p188:author id="{42D416A7-4A0D-7689-B869-2865413F72FC}" name="Anela Baig" initials="AB" userId="S::abaig@traceassociates.ca::cd969970-9aeb-48b8-823c-311cca67b22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rrell Haight" initials="DH" lastIdx="36" clrIdx="0">
    <p:extLst>
      <p:ext uri="{19B8F6BF-5375-455C-9EA6-DF929625EA0E}">
        <p15:presenceInfo xmlns:p15="http://schemas.microsoft.com/office/powerpoint/2012/main" userId="S::dhaight@traceassociates.ca::5b109b89-70db-407a-8cca-3bccf83fcc47" providerId="AD"/>
      </p:ext>
    </p:extLst>
  </p:cmAuthor>
  <p:cmAuthor id="2" name="Kit Fraser" initials="KF" lastIdx="16" clrIdx="1">
    <p:extLst>
      <p:ext uri="{19B8F6BF-5375-455C-9EA6-DF929625EA0E}">
        <p15:presenceInfo xmlns:p15="http://schemas.microsoft.com/office/powerpoint/2012/main" userId="S::kfraser@traceassociates.ca::5d479086-2235-41cc-9796-84c7bca488f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69B3E7"/>
    <a:srgbClr val="C1DCEE"/>
    <a:srgbClr val="9ECEEF"/>
    <a:srgbClr val="F3C300"/>
    <a:srgbClr val="001A72"/>
    <a:srgbClr val="63666A"/>
    <a:srgbClr val="B04A5A"/>
    <a:srgbClr val="FFFFFF"/>
    <a:srgbClr val="C8C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96B1BA-D11C-4B8A-BF3F-919C1F1AA66B}" v="16" dt="2026-04-09T03:39:19.6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4347" autoAdjust="0"/>
    <p:restoredTop sz="92348" autoAdjust="0"/>
  </p:normalViewPr>
  <p:slideViewPr>
    <p:cSldViewPr snapToGrid="0">
      <p:cViewPr>
        <p:scale>
          <a:sx n="75" d="100"/>
          <a:sy n="75" d="100"/>
        </p:scale>
        <p:origin x="36" y="3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3" d="100"/>
        <a:sy n="10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microsoft.com/office/2018/10/relationships/authors" Target="author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tableStyles" Target="tableStyles.xml"/><Relationship Id="rId20" Type="http://schemas.openxmlformats.org/officeDocument/2006/relationships/slide" Target="slides/slide4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ylvain Bordenave" userId="1a82a58b-98bc-4ee2-a30d-86ec2599ca91" providerId="ADAL" clId="{9893DB0C-120C-449B-A48A-7071FB2AA5B4}"/>
    <pc:docChg chg="undo custSel addSld delSld modSld sldOrd">
      <pc:chgData name="Sylvain Bordenave" userId="1a82a58b-98bc-4ee2-a30d-86ec2599ca91" providerId="ADAL" clId="{9893DB0C-120C-449B-A48A-7071FB2AA5B4}" dt="2026-04-09T03:39:35.329" v="1670" actId="729"/>
      <pc:docMkLst>
        <pc:docMk/>
      </pc:docMkLst>
      <pc:sldChg chg="modSp">
        <pc:chgData name="Sylvain Bordenave" userId="1a82a58b-98bc-4ee2-a30d-86ec2599ca91" providerId="ADAL" clId="{9893DB0C-120C-449B-A48A-7071FB2AA5B4}" dt="2026-04-08T21:29:02.438" v="409" actId="20578"/>
        <pc:sldMkLst>
          <pc:docMk/>
          <pc:sldMk cId="2818340737" sldId="268"/>
        </pc:sldMkLst>
        <pc:spChg chg="mod">
          <ac:chgData name="Sylvain Bordenave" userId="1a82a58b-98bc-4ee2-a30d-86ec2599ca91" providerId="ADAL" clId="{9893DB0C-120C-449B-A48A-7071FB2AA5B4}" dt="2026-04-08T21:29:02.438" v="409" actId="20578"/>
          <ac:spMkLst>
            <pc:docMk/>
            <pc:sldMk cId="2818340737" sldId="268"/>
            <ac:spMk id="3" creationId="{C667CE5F-9C33-4B4A-8F19-63D0CE8D7057}"/>
          </ac:spMkLst>
        </pc:spChg>
      </pc:sldChg>
      <pc:sldChg chg="del">
        <pc:chgData name="Sylvain Bordenave" userId="1a82a58b-98bc-4ee2-a30d-86ec2599ca91" providerId="ADAL" clId="{9893DB0C-120C-449B-A48A-7071FB2AA5B4}" dt="2026-04-09T02:48:10.087" v="471" actId="2696"/>
        <pc:sldMkLst>
          <pc:docMk/>
          <pc:sldMk cId="3996851472" sldId="342"/>
        </pc:sldMkLst>
      </pc:sldChg>
      <pc:sldChg chg="modSp mod">
        <pc:chgData name="Sylvain Bordenave" userId="1a82a58b-98bc-4ee2-a30d-86ec2599ca91" providerId="ADAL" clId="{9893DB0C-120C-449B-A48A-7071FB2AA5B4}" dt="2026-04-08T21:10:16.338" v="49" actId="20577"/>
        <pc:sldMkLst>
          <pc:docMk/>
          <pc:sldMk cId="1136366366" sldId="449"/>
        </pc:sldMkLst>
        <pc:spChg chg="mod">
          <ac:chgData name="Sylvain Bordenave" userId="1a82a58b-98bc-4ee2-a30d-86ec2599ca91" providerId="ADAL" clId="{9893DB0C-120C-449B-A48A-7071FB2AA5B4}" dt="2026-04-08T21:10:16.338" v="49" actId="20577"/>
          <ac:spMkLst>
            <pc:docMk/>
            <pc:sldMk cId="1136366366" sldId="449"/>
            <ac:spMk id="3" creationId="{4203DB3E-4C77-4645-A620-C7A1AA656EBA}"/>
          </ac:spMkLst>
        </pc:spChg>
      </pc:sldChg>
      <pc:sldChg chg="modSp mod">
        <pc:chgData name="Sylvain Bordenave" userId="1a82a58b-98bc-4ee2-a30d-86ec2599ca91" providerId="ADAL" clId="{9893DB0C-120C-449B-A48A-7071FB2AA5B4}" dt="2026-04-09T02:48:56.178" v="478" actId="20577"/>
        <pc:sldMkLst>
          <pc:docMk/>
          <pc:sldMk cId="975787320" sldId="629"/>
        </pc:sldMkLst>
        <pc:spChg chg="mod">
          <ac:chgData name="Sylvain Bordenave" userId="1a82a58b-98bc-4ee2-a30d-86ec2599ca91" providerId="ADAL" clId="{9893DB0C-120C-449B-A48A-7071FB2AA5B4}" dt="2026-04-09T02:48:56.178" v="478" actId="20577"/>
          <ac:spMkLst>
            <pc:docMk/>
            <pc:sldMk cId="975787320" sldId="629"/>
            <ac:spMk id="3" creationId="{25ECF47B-2806-E623-59DB-A9BD0B5DB84B}"/>
          </ac:spMkLst>
        </pc:spChg>
      </pc:sldChg>
      <pc:sldChg chg="modSp mod">
        <pc:chgData name="Sylvain Bordenave" userId="1a82a58b-98bc-4ee2-a30d-86ec2599ca91" providerId="ADAL" clId="{9893DB0C-120C-449B-A48A-7071FB2AA5B4}" dt="2026-04-08T21:12:25.969" v="59" actId="20577"/>
        <pc:sldMkLst>
          <pc:docMk/>
          <pc:sldMk cId="635483073" sldId="630"/>
        </pc:sldMkLst>
        <pc:spChg chg="mod">
          <ac:chgData name="Sylvain Bordenave" userId="1a82a58b-98bc-4ee2-a30d-86ec2599ca91" providerId="ADAL" clId="{9893DB0C-120C-449B-A48A-7071FB2AA5B4}" dt="2026-04-08T21:12:25.969" v="59" actId="20577"/>
          <ac:spMkLst>
            <pc:docMk/>
            <pc:sldMk cId="635483073" sldId="630"/>
            <ac:spMk id="3" creationId="{85D87FB7-2396-371D-CEC4-607065E3E8CE}"/>
          </ac:spMkLst>
        </pc:spChg>
      </pc:sldChg>
      <pc:sldChg chg="modSp mod">
        <pc:chgData name="Sylvain Bordenave" userId="1a82a58b-98bc-4ee2-a30d-86ec2599ca91" providerId="ADAL" clId="{9893DB0C-120C-449B-A48A-7071FB2AA5B4}" dt="2026-04-09T03:01:56.587" v="544" actId="20577"/>
        <pc:sldMkLst>
          <pc:docMk/>
          <pc:sldMk cId="2666363121" sldId="631"/>
        </pc:sldMkLst>
        <pc:spChg chg="mod">
          <ac:chgData name="Sylvain Bordenave" userId="1a82a58b-98bc-4ee2-a30d-86ec2599ca91" providerId="ADAL" clId="{9893DB0C-120C-449B-A48A-7071FB2AA5B4}" dt="2026-04-09T03:01:56.587" v="544" actId="20577"/>
          <ac:spMkLst>
            <pc:docMk/>
            <pc:sldMk cId="2666363121" sldId="631"/>
            <ac:spMk id="3" creationId="{E982201D-F1A2-B464-3CD4-56667CE1EA29}"/>
          </ac:spMkLst>
        </pc:spChg>
      </pc:sldChg>
      <pc:sldChg chg="del">
        <pc:chgData name="Sylvain Bordenave" userId="1a82a58b-98bc-4ee2-a30d-86ec2599ca91" providerId="ADAL" clId="{9893DB0C-120C-449B-A48A-7071FB2AA5B4}" dt="2026-04-09T03:33:10.056" v="1661" actId="47"/>
        <pc:sldMkLst>
          <pc:docMk/>
          <pc:sldMk cId="3019410553" sldId="634"/>
        </pc:sldMkLst>
      </pc:sldChg>
      <pc:sldChg chg="modNotesTx">
        <pc:chgData name="Sylvain Bordenave" userId="1a82a58b-98bc-4ee2-a30d-86ec2599ca91" providerId="ADAL" clId="{9893DB0C-120C-449B-A48A-7071FB2AA5B4}" dt="2026-04-09T03:22:57.422" v="1328" actId="20577"/>
        <pc:sldMkLst>
          <pc:docMk/>
          <pc:sldMk cId="2205168627" sldId="648"/>
        </pc:sldMkLst>
      </pc:sldChg>
      <pc:sldChg chg="delSp modSp mod modNotesTx">
        <pc:chgData name="Sylvain Bordenave" userId="1a82a58b-98bc-4ee2-a30d-86ec2599ca91" providerId="ADAL" clId="{9893DB0C-120C-449B-A48A-7071FB2AA5B4}" dt="2026-04-09T03:00:57.817" v="533" actId="6549"/>
        <pc:sldMkLst>
          <pc:docMk/>
          <pc:sldMk cId="3612146485" sldId="650"/>
        </pc:sldMkLst>
        <pc:spChg chg="mod">
          <ac:chgData name="Sylvain Bordenave" userId="1a82a58b-98bc-4ee2-a30d-86ec2599ca91" providerId="ADAL" clId="{9893DB0C-120C-449B-A48A-7071FB2AA5B4}" dt="2026-04-09T02:59:09.199" v="487" actId="20577"/>
          <ac:spMkLst>
            <pc:docMk/>
            <pc:sldMk cId="3612146485" sldId="650"/>
            <ac:spMk id="5" creationId="{B7264B45-9D6A-05A6-57ED-B668CF62C139}"/>
          </ac:spMkLst>
        </pc:spChg>
        <pc:picChg chg="del">
          <ac:chgData name="Sylvain Bordenave" userId="1a82a58b-98bc-4ee2-a30d-86ec2599ca91" providerId="ADAL" clId="{9893DB0C-120C-449B-A48A-7071FB2AA5B4}" dt="2026-04-08T21:14:05.313" v="65" actId="478"/>
          <ac:picMkLst>
            <pc:docMk/>
            <pc:sldMk cId="3612146485" sldId="650"/>
            <ac:picMk id="7" creationId="{DD9DDCC9-BBEE-E871-0264-9784F88E3521}"/>
          </ac:picMkLst>
        </pc:picChg>
        <pc:picChg chg="mod">
          <ac:chgData name="Sylvain Bordenave" userId="1a82a58b-98bc-4ee2-a30d-86ec2599ca91" providerId="ADAL" clId="{9893DB0C-120C-449B-A48A-7071FB2AA5B4}" dt="2026-04-08T21:14:03.468" v="64" actId="1076"/>
          <ac:picMkLst>
            <pc:docMk/>
            <pc:sldMk cId="3612146485" sldId="650"/>
            <ac:picMk id="12" creationId="{1300F75C-C419-2E9C-7782-0B41FA451A6D}"/>
          </ac:picMkLst>
        </pc:picChg>
      </pc:sldChg>
      <pc:sldChg chg="modSp mod modNotesTx">
        <pc:chgData name="Sylvain Bordenave" userId="1a82a58b-98bc-4ee2-a30d-86ec2599ca91" providerId="ADAL" clId="{9893DB0C-120C-449B-A48A-7071FB2AA5B4}" dt="2026-04-09T03:20:46.405" v="1109" actId="20577"/>
        <pc:sldMkLst>
          <pc:docMk/>
          <pc:sldMk cId="3824820424" sldId="656"/>
        </pc:sldMkLst>
        <pc:spChg chg="mod">
          <ac:chgData name="Sylvain Bordenave" userId="1a82a58b-98bc-4ee2-a30d-86ec2599ca91" providerId="ADAL" clId="{9893DB0C-120C-449B-A48A-7071FB2AA5B4}" dt="2026-04-09T03:20:46.405" v="1109" actId="20577"/>
          <ac:spMkLst>
            <pc:docMk/>
            <pc:sldMk cId="3824820424" sldId="656"/>
            <ac:spMk id="3" creationId="{358FD647-1A1C-DFAE-12E1-A47D9A55740F}"/>
          </ac:spMkLst>
        </pc:spChg>
      </pc:sldChg>
      <pc:sldChg chg="modSp mod modNotesTx">
        <pc:chgData name="Sylvain Bordenave" userId="1a82a58b-98bc-4ee2-a30d-86ec2599ca91" providerId="ADAL" clId="{9893DB0C-120C-449B-A48A-7071FB2AA5B4}" dt="2026-04-09T03:29:23.513" v="1629" actId="313"/>
        <pc:sldMkLst>
          <pc:docMk/>
          <pc:sldMk cId="2209509847" sldId="658"/>
        </pc:sldMkLst>
        <pc:spChg chg="mod">
          <ac:chgData name="Sylvain Bordenave" userId="1a82a58b-98bc-4ee2-a30d-86ec2599ca91" providerId="ADAL" clId="{9893DB0C-120C-449B-A48A-7071FB2AA5B4}" dt="2026-04-09T03:29:23.513" v="1629" actId="313"/>
          <ac:spMkLst>
            <pc:docMk/>
            <pc:sldMk cId="2209509847" sldId="658"/>
            <ac:spMk id="3" creationId="{ACC1C5E3-272C-E5A1-4FD7-7CE1A7A37875}"/>
          </ac:spMkLst>
        </pc:spChg>
      </pc:sldChg>
      <pc:sldChg chg="modSp mod">
        <pc:chgData name="Sylvain Bordenave" userId="1a82a58b-98bc-4ee2-a30d-86ec2599ca91" providerId="ADAL" clId="{9893DB0C-120C-449B-A48A-7071FB2AA5B4}" dt="2026-04-09T03:30:28.557" v="1641" actId="14100"/>
        <pc:sldMkLst>
          <pc:docMk/>
          <pc:sldMk cId="2865951242" sldId="662"/>
        </pc:sldMkLst>
        <pc:spChg chg="mod">
          <ac:chgData name="Sylvain Bordenave" userId="1a82a58b-98bc-4ee2-a30d-86ec2599ca91" providerId="ADAL" clId="{9893DB0C-120C-449B-A48A-7071FB2AA5B4}" dt="2026-04-09T03:30:28.557" v="1641" actId="14100"/>
          <ac:spMkLst>
            <pc:docMk/>
            <pc:sldMk cId="2865951242" sldId="662"/>
            <ac:spMk id="11" creationId="{1D81B72F-1944-9DF5-9880-D3B6AFB38A30}"/>
          </ac:spMkLst>
        </pc:spChg>
      </pc:sldChg>
      <pc:sldChg chg="modSp mod ord">
        <pc:chgData name="Sylvain Bordenave" userId="1a82a58b-98bc-4ee2-a30d-86ec2599ca91" providerId="ADAL" clId="{9893DB0C-120C-449B-A48A-7071FB2AA5B4}" dt="2026-04-09T03:39:24.168" v="1667" actId="6549"/>
        <pc:sldMkLst>
          <pc:docMk/>
          <pc:sldMk cId="1180158825" sldId="664"/>
        </pc:sldMkLst>
        <pc:spChg chg="mod">
          <ac:chgData name="Sylvain Bordenave" userId="1a82a58b-98bc-4ee2-a30d-86ec2599ca91" providerId="ADAL" clId="{9893DB0C-120C-449B-A48A-7071FB2AA5B4}" dt="2026-04-09T03:39:24.168" v="1667" actId="6549"/>
          <ac:spMkLst>
            <pc:docMk/>
            <pc:sldMk cId="1180158825" sldId="664"/>
            <ac:spMk id="2" creationId="{838BD316-DA2A-DD76-16AA-27F70439A77B}"/>
          </ac:spMkLst>
        </pc:spChg>
      </pc:sldChg>
      <pc:sldChg chg="modNotesTx">
        <pc:chgData name="Sylvain Bordenave" userId="1a82a58b-98bc-4ee2-a30d-86ec2599ca91" providerId="ADAL" clId="{9893DB0C-120C-449B-A48A-7071FB2AA5B4}" dt="2026-04-09T03:24:00.942" v="1329" actId="20577"/>
        <pc:sldMkLst>
          <pc:docMk/>
          <pc:sldMk cId="1707259521" sldId="665"/>
        </pc:sldMkLst>
      </pc:sldChg>
      <pc:sldChg chg="modSp mod">
        <pc:chgData name="Sylvain Bordenave" userId="1a82a58b-98bc-4ee2-a30d-86ec2599ca91" providerId="ADAL" clId="{9893DB0C-120C-449B-A48A-7071FB2AA5B4}" dt="2026-04-09T03:32:00.188" v="1660" actId="6549"/>
        <pc:sldMkLst>
          <pc:docMk/>
          <pc:sldMk cId="1272131287" sldId="666"/>
        </pc:sldMkLst>
        <pc:spChg chg="mod">
          <ac:chgData name="Sylvain Bordenave" userId="1a82a58b-98bc-4ee2-a30d-86ec2599ca91" providerId="ADAL" clId="{9893DB0C-120C-449B-A48A-7071FB2AA5B4}" dt="2026-04-09T03:32:00.188" v="1660" actId="6549"/>
          <ac:spMkLst>
            <pc:docMk/>
            <pc:sldMk cId="1272131287" sldId="666"/>
            <ac:spMk id="3" creationId="{4F439020-7F3C-DBF2-7A72-067FFDC51413}"/>
          </ac:spMkLst>
        </pc:spChg>
      </pc:sldChg>
      <pc:sldChg chg="modSp mod">
        <pc:chgData name="Sylvain Bordenave" userId="1a82a58b-98bc-4ee2-a30d-86ec2599ca91" providerId="ADAL" clId="{9893DB0C-120C-449B-A48A-7071FB2AA5B4}" dt="2026-04-08T21:29:21.960" v="418" actId="20577"/>
        <pc:sldMkLst>
          <pc:docMk/>
          <pc:sldMk cId="365157742" sldId="670"/>
        </pc:sldMkLst>
        <pc:spChg chg="mod">
          <ac:chgData name="Sylvain Bordenave" userId="1a82a58b-98bc-4ee2-a30d-86ec2599ca91" providerId="ADAL" clId="{9893DB0C-120C-449B-A48A-7071FB2AA5B4}" dt="2026-04-08T21:29:21.960" v="418" actId="20577"/>
          <ac:spMkLst>
            <pc:docMk/>
            <pc:sldMk cId="365157742" sldId="670"/>
            <ac:spMk id="3" creationId="{9518DD00-738A-AB05-2588-11B644C71921}"/>
          </ac:spMkLst>
        </pc:spChg>
      </pc:sldChg>
      <pc:sldChg chg="modSp mod modNotesTx">
        <pc:chgData name="Sylvain Bordenave" userId="1a82a58b-98bc-4ee2-a30d-86ec2599ca91" providerId="ADAL" clId="{9893DB0C-120C-449B-A48A-7071FB2AA5B4}" dt="2026-04-09T03:09:03.335" v="920" actId="20577"/>
        <pc:sldMkLst>
          <pc:docMk/>
          <pc:sldMk cId="3037080045" sldId="673"/>
        </pc:sldMkLst>
        <pc:spChg chg="mod">
          <ac:chgData name="Sylvain Bordenave" userId="1a82a58b-98bc-4ee2-a30d-86ec2599ca91" providerId="ADAL" clId="{9893DB0C-120C-449B-A48A-7071FB2AA5B4}" dt="2026-04-09T03:08:10.083" v="861" actId="20577"/>
          <ac:spMkLst>
            <pc:docMk/>
            <pc:sldMk cId="3037080045" sldId="673"/>
            <ac:spMk id="10" creationId="{F1845FC5-D781-4156-464D-E72F884A645D}"/>
          </ac:spMkLst>
        </pc:spChg>
      </pc:sldChg>
      <pc:sldChg chg="add del">
        <pc:chgData name="Sylvain Bordenave" userId="1a82a58b-98bc-4ee2-a30d-86ec2599ca91" providerId="ADAL" clId="{9893DB0C-120C-449B-A48A-7071FB2AA5B4}" dt="2026-04-08T21:18:52.796" v="320" actId="47"/>
        <pc:sldMkLst>
          <pc:docMk/>
          <pc:sldMk cId="3278197723" sldId="674"/>
        </pc:sldMkLst>
      </pc:sldChg>
      <pc:sldChg chg="add mod ord modShow">
        <pc:chgData name="Sylvain Bordenave" userId="1a82a58b-98bc-4ee2-a30d-86ec2599ca91" providerId="ADAL" clId="{9893DB0C-120C-449B-A48A-7071FB2AA5B4}" dt="2026-04-09T03:39:35.329" v="1670" actId="729"/>
        <pc:sldMkLst>
          <pc:docMk/>
          <pc:sldMk cId="3497543237" sldId="67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B7CBAE4-B840-49D0-B551-C9CC671B5527}" type="datetimeFigureOut">
              <a:rPr lang="en-CA" smtClean="0"/>
              <a:t>2026-04-08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C69406F-2160-4CF9-B779-864352CE123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5393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2589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 influenced by soil nitrate (not included on standard salinity test) – nitrate is a salinity parameter but less commonly needed during O&amp;G ESA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4135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 have extended further out because water was only present in 3 of 17 years for available images but this wasn’t required because  wasn’t as limiting as other pathways.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5114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&gt;30% Native Prairie </a:t>
            </a:r>
          </a:p>
          <a:p>
            <a:pPr marL="228600" indent="-228600">
              <a:buAutoNum type="arabicPeriod"/>
            </a:pPr>
            <a:r>
              <a:rPr lang="en-US" dirty="0"/>
              <a:t>Demonstrate no current adverse effect(s) on the grassland plant community. </a:t>
            </a:r>
          </a:p>
          <a:p>
            <a:pPr marL="228600" indent="-228600">
              <a:buAutoNum type="arabicPeriod"/>
            </a:pPr>
            <a:r>
              <a:rPr lang="en-US" dirty="0"/>
              <a:t>Demonstrate not likely to have an adverse effect on the grassland plant community in the future (net downward gradient)</a:t>
            </a:r>
          </a:p>
          <a:p>
            <a:pPr marL="228600" indent="-228600">
              <a:buAutoNum type="arabicPeriod"/>
            </a:pPr>
            <a:r>
              <a:rPr lang="en-US" dirty="0"/>
              <a:t>Demonstrate site conditions are not likely to have an adverse effect on any other receptors via relevant exposure pathways.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0403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Cl and Na guidelines protective of GW pathways. Soil pathways (i.e., risk of salinity migrating upward managed using NPP)</a:t>
            </a:r>
          </a:p>
          <a:p>
            <a:r>
              <a:rPr lang="en-CA" dirty="0"/>
              <a:t>Max chloride at 2,010 mg/kg and max. sodium at 2,330 mg/kg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2998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Max chloride concentration in groundwater at 213 mg/L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2417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Max nitrate in GW at 330 mg/L for Tier 1 guidelines at 3 and 10 mg/L for FAL and DUA</a:t>
            </a:r>
          </a:p>
          <a:p>
            <a:r>
              <a:rPr lang="en-CA" dirty="0"/>
              <a:t>Max nitrite in GW at 11.2 mg/L for Tier 1 guidelines at 0.2 (FAL) to 10 mg/L (livestock)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7808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dirty="0"/>
              <a:t>Chloride is considered a conservative tracer</a:t>
            </a:r>
          </a:p>
          <a:p>
            <a:r>
              <a:rPr lang="en-CA" sz="1200" dirty="0"/>
              <a:t>assumes similar dilution effects for nitrate and nitrite as for chloride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2579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Max nitrate in GW at 330 mg/L for Tier 1 guidelines at 3 and 10 mg/L for FAL and DUA</a:t>
            </a:r>
          </a:p>
          <a:p>
            <a:r>
              <a:rPr lang="en-CA" dirty="0"/>
              <a:t>Max nitrite in GW at 11.2 mg/L for Tier 1 guidelines at 0.2 (FAL) to 10 mg/L (livestock)</a:t>
            </a:r>
          </a:p>
          <a:p>
            <a:r>
              <a:rPr lang="en-CA" dirty="0"/>
              <a:t>Max nitrate + nitrite at 330 mg/L for Tier 1 guidelines at 100 mg/L for livestock</a:t>
            </a:r>
          </a:p>
          <a:p>
            <a:r>
              <a:rPr lang="en-CA" dirty="0"/>
              <a:t>Max sodium and SAR at 727 mg/L and 7.51 for guidelines at 200 mg/L (DUA) and 3 (irrigation)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7163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traceassociatesinc.sharepoint.com/:f:/s/Marketing/Eo6ztCl-3uZHiDzppsim104BvfrXhh0LxeHiMyyc40Kbww?e=AY3dii" TargetMode="External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Cover Slide_Doubl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rectangular object with a white logo&#10;&#10;Description automatically generated">
            <a:extLst>
              <a:ext uri="{FF2B5EF4-FFF2-40B4-BE49-F238E27FC236}">
                <a16:creationId xmlns:a16="http://schemas.microsoft.com/office/drawing/2014/main" id="{E87D66ED-3A4B-A300-2634-0742F6EEB3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6FC9B-AF7F-2841-AC41-7867E7F650D2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54761" y="3395103"/>
            <a:ext cx="8539832" cy="902575"/>
          </a:xfrm>
        </p:spPr>
        <p:txBody>
          <a:bodyPr anchor="t">
            <a:noAutofit/>
          </a:bodyPr>
          <a:lstStyle>
            <a:lvl1pPr algn="l"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Cover Title</a:t>
            </a:r>
            <a:br>
              <a:rPr lang="en-US" dirty="0"/>
            </a:br>
            <a:r>
              <a:rPr lang="en-US" dirty="0"/>
              <a:t>Double Line (font 29pt)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D2065-38B4-5749-BACA-5D4498C93BD6}"/>
              </a:ext>
            </a:extLst>
          </p:cNvPr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054761" y="4384547"/>
            <a:ext cx="5503677" cy="78830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600" b="0" i="0" smtClean="0">
                <a:solidFill>
                  <a:srgbClr val="69B3E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 (font 16pt)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4B76CD1-34D0-4819-B5B1-8A46CB54924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33741" y="5618457"/>
            <a:ext cx="1431435" cy="201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400" b="0" i="0" kern="120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100" baseline="0" dirty="0">
                <a:solidFill>
                  <a:srgbClr val="69B3E7"/>
                </a:solidFill>
              </a:rPr>
              <a:t>Date: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E4641CF-60BF-4314-84DC-E5CB3A31C203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477244" y="5859541"/>
            <a:ext cx="6111128" cy="201168"/>
          </a:xfrm>
        </p:spPr>
        <p:txBody>
          <a:bodyPr wrap="none">
            <a:noAutofit/>
          </a:bodyPr>
          <a:lstStyle>
            <a:lvl1pPr marL="0" indent="0">
              <a:buNone/>
              <a:defRPr sz="1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0300-011 Title of Document (font 11)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CD98189D-0D34-46B9-AE0F-1B78280A37CF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34334" y="5831888"/>
            <a:ext cx="1431435" cy="201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400" b="0" i="0" kern="120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100" baseline="0" dirty="0">
                <a:solidFill>
                  <a:srgbClr val="69B3E7"/>
                </a:solidFill>
              </a:rPr>
              <a:t>File: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9ED11F6-7977-4EB2-A214-91585FF08B72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479516" y="5633212"/>
            <a:ext cx="4279392" cy="201168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Month  dd, year (font 11)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691468-85FA-D252-C0CD-1AAE1BC07F79}"/>
              </a:ext>
            </a:extLst>
          </p:cNvPr>
          <p:cNvCxnSpPr>
            <a:cxnSpLocks/>
          </p:cNvCxnSpPr>
          <p:nvPr userDrawn="1"/>
        </p:nvCxnSpPr>
        <p:spPr>
          <a:xfrm>
            <a:off x="803564" y="3153072"/>
            <a:ext cx="10418618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191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3_Section Divider_Doubl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rectangle with a white and blue background&#10;&#10;AI-generated content may be incorrect.">
            <a:extLst>
              <a:ext uri="{FF2B5EF4-FFF2-40B4-BE49-F238E27FC236}">
                <a16:creationId xmlns:a16="http://schemas.microsoft.com/office/drawing/2014/main" id="{471FA3AC-3952-BDF8-4811-D8358D3D98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6FC9B-AF7F-2841-AC41-7867E7F650D2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54761" y="3860616"/>
            <a:ext cx="8539832" cy="902575"/>
          </a:xfrm>
        </p:spPr>
        <p:txBody>
          <a:bodyPr anchor="t">
            <a:noAutofit/>
          </a:bodyPr>
          <a:lstStyle>
            <a:lvl1pPr algn="l"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</a:t>
            </a:r>
            <a:br>
              <a:rPr lang="en-US" dirty="0"/>
            </a:br>
            <a:r>
              <a:rPr lang="en-US" dirty="0"/>
              <a:t>Double Line (font 29pt)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D2065-38B4-5749-BACA-5D4498C93BD6}"/>
              </a:ext>
            </a:extLst>
          </p:cNvPr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054761" y="4850060"/>
            <a:ext cx="5503677" cy="78830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 (font 16pt)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691468-85FA-D252-C0CD-1AAE1BC07F79}"/>
              </a:ext>
            </a:extLst>
          </p:cNvPr>
          <p:cNvCxnSpPr>
            <a:cxnSpLocks/>
          </p:cNvCxnSpPr>
          <p:nvPr userDrawn="1"/>
        </p:nvCxnSpPr>
        <p:spPr>
          <a:xfrm>
            <a:off x="803564" y="3618585"/>
            <a:ext cx="104186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462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rectangular object with white text&#10;&#10;AI-generated content may be incorrect.">
            <a:extLst>
              <a:ext uri="{FF2B5EF4-FFF2-40B4-BE49-F238E27FC236}">
                <a16:creationId xmlns:a16="http://schemas.microsoft.com/office/drawing/2014/main" id="{3AE3FDEE-3135-C241-6C30-826D31E1C3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63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_Edit in Master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and white triangle&#10;&#10;AI-generated content may be incorrect.">
            <a:extLst>
              <a:ext uri="{FF2B5EF4-FFF2-40B4-BE49-F238E27FC236}">
                <a16:creationId xmlns:a16="http://schemas.microsoft.com/office/drawing/2014/main" id="{7EE2F6C5-B65C-FADD-2B73-129954A5E3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3200" cy="6858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AE44E1-B50F-15B9-383A-88A14B6A2D8F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rgbClr val="63666A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73DE2AA-77D3-D1AB-7CBC-4AF726B3B663}"/>
              </a:ext>
            </a:extLst>
          </p:cNvPr>
          <p:cNvSpPr txBox="1">
            <a:spLocks/>
          </p:cNvSpPr>
          <p:nvPr userDrawn="1"/>
        </p:nvSpPr>
        <p:spPr>
          <a:xfrm>
            <a:off x="5324640" y="3488634"/>
            <a:ext cx="5895638" cy="12401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lang="en-US" sz="28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CA" sz="1800" b="1" cap="all" dirty="0">
                <a:solidFill>
                  <a:srgbClr val="69B3E7"/>
                </a:solidFill>
              </a:rPr>
              <a:t>First Last</a:t>
            </a:r>
            <a:r>
              <a:rPr lang="en-CA" sz="1800" dirty="0">
                <a:solidFill>
                  <a:schemeClr val="bg1"/>
                </a:solidFill>
              </a:rPr>
              <a:t>, </a:t>
            </a:r>
            <a:r>
              <a:rPr lang="en-CA" sz="1600" dirty="0" err="1">
                <a:solidFill>
                  <a:schemeClr val="bg1"/>
                </a:solidFill>
              </a:rPr>
              <a:t>X.Xx</a:t>
            </a:r>
            <a:r>
              <a:rPr lang="en-CA" sz="1600" dirty="0">
                <a:solidFill>
                  <a:schemeClr val="bg1"/>
                </a:solidFill>
              </a:rPr>
              <a:t>., </a:t>
            </a:r>
            <a:r>
              <a:rPr lang="en-CA" sz="1600" dirty="0" err="1">
                <a:solidFill>
                  <a:schemeClr val="bg1"/>
                </a:solidFill>
              </a:rPr>
              <a:t>X.Xx</a:t>
            </a:r>
            <a:r>
              <a:rPr lang="en-CA" sz="1600" dirty="0">
                <a:solidFill>
                  <a:schemeClr val="bg1"/>
                </a:solidFill>
              </a:rPr>
              <a:t>.</a:t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Title Goes Here, Title Goes Here</a:t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dirty="0" err="1">
                <a:solidFill>
                  <a:schemeClr val="bg1"/>
                </a:solidFill>
              </a:rPr>
              <a:t>flast@traceassociates.ca</a:t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XXX.XXX.XXX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9E65760-F8B0-7E0D-4BFC-B9459DD9944B}"/>
              </a:ext>
            </a:extLst>
          </p:cNvPr>
          <p:cNvSpPr txBox="1">
            <a:spLocks/>
          </p:cNvSpPr>
          <p:nvPr userDrawn="1"/>
        </p:nvSpPr>
        <p:spPr>
          <a:xfrm>
            <a:off x="5887934" y="1736221"/>
            <a:ext cx="4769051" cy="485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lang="en-US" sz="3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lang="en-US" sz="2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3600" b="1" cap="all" dirty="0">
                <a:solidFill>
                  <a:srgbClr val="69B3E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Questions?</a:t>
            </a:r>
            <a:endParaRPr lang="en-CA" sz="36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F70F7A0-094B-0ED4-9332-D1222D60FF29}"/>
              </a:ext>
            </a:extLst>
          </p:cNvPr>
          <p:cNvCxnSpPr>
            <a:cxnSpLocks/>
          </p:cNvCxnSpPr>
          <p:nvPr userDrawn="1"/>
        </p:nvCxnSpPr>
        <p:spPr>
          <a:xfrm>
            <a:off x="5823364" y="2423677"/>
            <a:ext cx="4899600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C6E0302-FF03-7008-2661-B49435787235}"/>
              </a:ext>
            </a:extLst>
          </p:cNvPr>
          <p:cNvSpPr txBox="1">
            <a:spLocks/>
          </p:cNvSpPr>
          <p:nvPr userDrawn="1"/>
        </p:nvSpPr>
        <p:spPr>
          <a:xfrm>
            <a:off x="5887934" y="2564902"/>
            <a:ext cx="4769051" cy="655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lang="en-US" sz="3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lang="en-US" sz="2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dirty="0"/>
              <a:t>We’re Here to Help.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F091B8A-25DE-EB66-8759-F6F17E891ECD}"/>
              </a:ext>
            </a:extLst>
          </p:cNvPr>
          <p:cNvSpPr txBox="1">
            <a:spLocks/>
          </p:cNvSpPr>
          <p:nvPr userDrawn="1"/>
        </p:nvSpPr>
        <p:spPr>
          <a:xfrm>
            <a:off x="1198852" y="950316"/>
            <a:ext cx="3678767" cy="24786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lang="en-US" sz="3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lang="en-US" sz="2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300"/>
              </a:spcBef>
              <a:spcAft>
                <a:spcPts val="1200"/>
              </a:spcAft>
            </a:pPr>
            <a:r>
              <a:rPr lang="en-CA" sz="900" b="1" dirty="0">
                <a:solidFill>
                  <a:srgbClr val="F3C300"/>
                </a:solidFill>
              </a:rPr>
              <a:t>To update your personal slide, use the following instructions. When complete, your page should look like the example below:</a:t>
            </a:r>
          </a:p>
          <a:p>
            <a:pPr algn="ctr">
              <a:spcBef>
                <a:spcPts val="300"/>
              </a:spcBef>
            </a:pPr>
            <a:r>
              <a:rPr lang="en-CA" sz="900" dirty="0">
                <a:solidFill>
                  <a:srgbClr val="F3C300"/>
                </a:solidFill>
              </a:rPr>
              <a:t>View &gt; Master &gt; Slide Master &gt;</a:t>
            </a:r>
            <a:br>
              <a:rPr lang="en-CA" sz="900" dirty="0">
                <a:solidFill>
                  <a:srgbClr val="F3C300"/>
                </a:solidFill>
              </a:rPr>
            </a:br>
            <a:r>
              <a:rPr lang="en-CA" sz="900" dirty="0">
                <a:solidFill>
                  <a:srgbClr val="F3C300"/>
                </a:solidFill>
              </a:rPr>
              <a:t>Scroll down to Contact </a:t>
            </a:r>
            <a:r>
              <a:rPr lang="en-CA" sz="900" dirty="0" err="1">
                <a:solidFill>
                  <a:srgbClr val="F3C300"/>
                </a:solidFill>
              </a:rPr>
              <a:t>Slide_Edit</a:t>
            </a:r>
            <a:r>
              <a:rPr lang="en-CA" sz="900" dirty="0">
                <a:solidFill>
                  <a:srgbClr val="F3C300"/>
                </a:solidFill>
              </a:rPr>
              <a:t> in Master Slides</a:t>
            </a:r>
          </a:p>
          <a:p>
            <a:pPr algn="ctr">
              <a:spcBef>
                <a:spcPts val="300"/>
              </a:spcBef>
            </a:pPr>
            <a:r>
              <a:rPr lang="en-CA" sz="900" dirty="0">
                <a:solidFill>
                  <a:srgbClr val="F3C300"/>
                </a:solidFill>
              </a:rPr>
              <a:t>—</a:t>
            </a:r>
          </a:p>
          <a:p>
            <a:pPr algn="ctr">
              <a:spcBef>
                <a:spcPts val="300"/>
              </a:spcBef>
            </a:pPr>
            <a:r>
              <a:rPr lang="en-CA" sz="900" dirty="0">
                <a:solidFill>
                  <a:srgbClr val="F3C300"/>
                </a:solidFill>
              </a:rPr>
              <a:t>Right click and cut blank background, </a:t>
            </a:r>
            <a:r>
              <a:rPr lang="en-CA" sz="900" b="1" dirty="0">
                <a:solidFill>
                  <a:srgbClr val="F3C3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insert your personal</a:t>
            </a:r>
            <a:br>
              <a:rPr lang="en-CA" sz="900" b="1" dirty="0">
                <a:solidFill>
                  <a:srgbClr val="F3C3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CA" sz="900" b="1" dirty="0">
                <a:solidFill>
                  <a:srgbClr val="F3C3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 to Help background image</a:t>
            </a:r>
            <a:r>
              <a:rPr lang="en-CA" sz="900" dirty="0">
                <a:solidFill>
                  <a:srgbClr val="F3C300"/>
                </a:solidFill>
              </a:rPr>
              <a:t>, size Height to 19.05 cm,</a:t>
            </a:r>
            <a:br>
              <a:rPr lang="en-CA" sz="900" dirty="0">
                <a:solidFill>
                  <a:srgbClr val="F3C300"/>
                </a:solidFill>
              </a:rPr>
            </a:br>
            <a:r>
              <a:rPr lang="en-CA" sz="900" dirty="0">
                <a:solidFill>
                  <a:srgbClr val="F3C300"/>
                </a:solidFill>
              </a:rPr>
              <a:t>right click your image, and Send to Back of content</a:t>
            </a:r>
          </a:p>
          <a:p>
            <a:pPr algn="ctr">
              <a:spcBef>
                <a:spcPts val="300"/>
              </a:spcBef>
            </a:pPr>
            <a:r>
              <a:rPr lang="en-CA" sz="900" dirty="0">
                <a:solidFill>
                  <a:srgbClr val="F3C300"/>
                </a:solidFill>
              </a:rPr>
              <a:t>—</a:t>
            </a:r>
          </a:p>
          <a:p>
            <a:pPr algn="ctr">
              <a:spcBef>
                <a:spcPts val="300"/>
              </a:spcBef>
            </a:pPr>
            <a:r>
              <a:rPr lang="en-CA" sz="900" dirty="0">
                <a:solidFill>
                  <a:srgbClr val="F3C300"/>
                </a:solidFill>
              </a:rPr>
              <a:t>Update content to the right to your personal information</a:t>
            </a:r>
          </a:p>
          <a:p>
            <a:pPr algn="ctr">
              <a:spcBef>
                <a:spcPts val="300"/>
              </a:spcBef>
            </a:pPr>
            <a:r>
              <a:rPr lang="en-CA" sz="900" dirty="0">
                <a:solidFill>
                  <a:srgbClr val="F3C300"/>
                </a:solidFill>
              </a:rPr>
              <a:t>— </a:t>
            </a:r>
          </a:p>
          <a:p>
            <a:pPr algn="ctr">
              <a:spcBef>
                <a:spcPts val="300"/>
              </a:spcBef>
            </a:pPr>
            <a:r>
              <a:rPr lang="en-CA" sz="900" dirty="0">
                <a:solidFill>
                  <a:srgbClr val="F3C300"/>
                </a:solidFill>
              </a:rPr>
              <a:t>Delete this text box</a:t>
            </a:r>
          </a:p>
          <a:p>
            <a:pPr algn="ctr">
              <a:spcBef>
                <a:spcPts val="300"/>
              </a:spcBef>
            </a:pPr>
            <a:r>
              <a:rPr lang="en-CA" sz="900" dirty="0">
                <a:solidFill>
                  <a:srgbClr val="F3C300"/>
                </a:solidFill>
              </a:rPr>
              <a:t>— </a:t>
            </a:r>
          </a:p>
          <a:p>
            <a:pPr algn="ctr">
              <a:spcBef>
                <a:spcPts val="300"/>
              </a:spcBef>
            </a:pPr>
            <a:r>
              <a:rPr lang="en-CA" sz="900" dirty="0">
                <a:solidFill>
                  <a:srgbClr val="F3C300"/>
                </a:solidFill>
              </a:rPr>
              <a:t>Delete the example below</a:t>
            </a:r>
          </a:p>
        </p:txBody>
      </p:sp>
      <p:pic>
        <p:nvPicPr>
          <p:cNvPr id="22" name="Picture 21" descr="A person in a suit smiling&#10;&#10;AI-generated content may be incorrect.">
            <a:extLst>
              <a:ext uri="{FF2B5EF4-FFF2-40B4-BE49-F238E27FC236}">
                <a16:creationId xmlns:a16="http://schemas.microsoft.com/office/drawing/2014/main" id="{E61A9AF0-D750-C213-B633-5356D22367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300" y="3488634"/>
            <a:ext cx="3167407" cy="178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90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1_Full Colour Textur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0767"/>
            <a:ext cx="10425056" cy="4044875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89834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1_Full Colour Textur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0914"/>
            <a:ext cx="10515600" cy="516367"/>
          </a:xfrm>
        </p:spPr>
        <p:txBody>
          <a:bodyPr>
            <a:no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0767"/>
            <a:ext cx="5181600" cy="4152452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8375" indent="-396875"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0767"/>
            <a:ext cx="5181600" cy="4152452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42900"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40830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1_Full Colour Texture_Picture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430767"/>
            <a:ext cx="6172200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0769"/>
            <a:ext cx="3932237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986320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1_Full Colour Texture_Picture with Larger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15200" y="1430767"/>
            <a:ext cx="4037012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0769"/>
            <a:ext cx="6080354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311860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1_Full Colour Texture_Picture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5756" y="1430767"/>
            <a:ext cx="6172200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32612" y="1430769"/>
            <a:ext cx="3932237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1830206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Full Colour Texture_Picture Full Slid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2104" y="585217"/>
            <a:ext cx="10520108" cy="4911942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60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1_Full Colour Texture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3739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 marL="457200" indent="-457200"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3739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 marL="457200" indent="-457200"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96758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1_Cover Slide_Doubl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field of grass with a car in the distance&#10;&#10;AI-generated content may be incorrect.">
            <a:extLst>
              <a:ext uri="{FF2B5EF4-FFF2-40B4-BE49-F238E27FC236}">
                <a16:creationId xmlns:a16="http://schemas.microsoft.com/office/drawing/2014/main" id="{7C000EA0-0791-4B63-AD97-2A915FFD53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6FC9B-AF7F-2841-AC41-7867E7F650D2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54761" y="3395103"/>
            <a:ext cx="8539832" cy="902575"/>
          </a:xfrm>
        </p:spPr>
        <p:txBody>
          <a:bodyPr anchor="t">
            <a:noAutofit/>
          </a:bodyPr>
          <a:lstStyle>
            <a:lvl1pPr algn="l"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Cover Title</a:t>
            </a:r>
            <a:br>
              <a:rPr lang="en-US" dirty="0"/>
            </a:br>
            <a:r>
              <a:rPr lang="en-US" dirty="0"/>
              <a:t>Double Line (font 29pt)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D2065-38B4-5749-BACA-5D4498C93BD6}"/>
              </a:ext>
            </a:extLst>
          </p:cNvPr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054761" y="4384547"/>
            <a:ext cx="5503677" cy="78830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600" b="0" i="0" smtClean="0">
                <a:solidFill>
                  <a:srgbClr val="C1DCE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 (font 16pt)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4B76CD1-34D0-4819-B5B1-8A46CB54924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33741" y="5618457"/>
            <a:ext cx="1431435" cy="201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400" b="0" i="0" kern="120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100" baseline="0" dirty="0">
                <a:solidFill>
                  <a:srgbClr val="C1DCEE"/>
                </a:solidFill>
              </a:rPr>
              <a:t>Date: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E4641CF-60BF-4314-84DC-E5CB3A31C203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477244" y="5859541"/>
            <a:ext cx="6111128" cy="201168"/>
          </a:xfrm>
        </p:spPr>
        <p:txBody>
          <a:bodyPr wrap="none">
            <a:noAutofit/>
          </a:bodyPr>
          <a:lstStyle>
            <a:lvl1pPr marL="0" indent="0">
              <a:buNone/>
              <a:defRPr sz="1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0300-011 Title of Document (font 11)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CD98189D-0D34-46B9-AE0F-1B78280A37CF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34334" y="5831888"/>
            <a:ext cx="1431435" cy="201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400" b="0" i="0" kern="120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100" baseline="0" dirty="0">
                <a:solidFill>
                  <a:srgbClr val="C1DCEE"/>
                </a:solidFill>
              </a:rPr>
              <a:t>File: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9ED11F6-7977-4EB2-A214-91585FF08B72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479516" y="5633212"/>
            <a:ext cx="4279392" cy="201168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Month  dd, year (font 11)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691468-85FA-D252-C0CD-1AAE1BC07F79}"/>
              </a:ext>
            </a:extLst>
          </p:cNvPr>
          <p:cNvCxnSpPr>
            <a:cxnSpLocks/>
          </p:cNvCxnSpPr>
          <p:nvPr userDrawn="1"/>
        </p:nvCxnSpPr>
        <p:spPr>
          <a:xfrm>
            <a:off x="803564" y="3153072"/>
            <a:ext cx="10418618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0623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act Slide_Edit in Master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0406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1_Full Colou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0767"/>
            <a:ext cx="10425056" cy="4044875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17306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1_Full Colour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0914"/>
            <a:ext cx="10515600" cy="516367"/>
          </a:xfrm>
        </p:spPr>
        <p:txBody>
          <a:bodyPr>
            <a:no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0767"/>
            <a:ext cx="5181600" cy="4152452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8375" indent="-396875"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0767"/>
            <a:ext cx="5181600" cy="4152452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42900"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884790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1_Full Colour_Picture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430767"/>
            <a:ext cx="6172200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0769"/>
            <a:ext cx="3932237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13713656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1_Full Colour_Picture with Larger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15200" y="1430767"/>
            <a:ext cx="4037012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0769"/>
            <a:ext cx="6080354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595352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1_Full Colour_Picture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5756" y="1430767"/>
            <a:ext cx="6172200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32612" y="1430769"/>
            <a:ext cx="3932237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12280973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Full Colour_Picture Full Slid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2104" y="585217"/>
            <a:ext cx="10520108" cy="4911942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159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1_Full Colour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3739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 marL="457200" indent="-457200"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3739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 marL="457200" indent="-457200"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947890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1_White Textur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/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608"/>
            <a:ext cx="10425056" cy="4044880"/>
          </a:xfrm>
        </p:spPr>
        <p:txBody>
          <a:bodyPr/>
          <a:lstStyle>
            <a:lvl1pPr marL="457200" indent="-457200"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 smtClean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defRPr lang="en-US" sz="20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074504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White Texture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A3BAAE59-32F0-4095-9D16-F8BE4A74C42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143" y="1435607"/>
            <a:ext cx="10424160" cy="4044880"/>
          </a:xfr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7982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Section Divider_Doubl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rectangular object with a white logo&#10;&#10;Description automatically generated">
            <a:extLst>
              <a:ext uri="{FF2B5EF4-FFF2-40B4-BE49-F238E27FC236}">
                <a16:creationId xmlns:a16="http://schemas.microsoft.com/office/drawing/2014/main" id="{E87D66ED-3A4B-A300-2634-0742F6EEB3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6FC9B-AF7F-2841-AC41-7867E7F650D2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54761" y="3860616"/>
            <a:ext cx="8539832" cy="902575"/>
          </a:xfrm>
        </p:spPr>
        <p:txBody>
          <a:bodyPr anchor="t">
            <a:noAutofit/>
          </a:bodyPr>
          <a:lstStyle>
            <a:lvl1pPr algn="l"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</a:t>
            </a:r>
            <a:br>
              <a:rPr lang="en-US" dirty="0"/>
            </a:br>
            <a:r>
              <a:rPr lang="en-US" dirty="0"/>
              <a:t>Double Line (font 29pt)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D2065-38B4-5749-BACA-5D4498C93BD6}"/>
              </a:ext>
            </a:extLst>
          </p:cNvPr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054761" y="4850060"/>
            <a:ext cx="5503677" cy="78830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600" b="0" i="0" smtClean="0">
                <a:solidFill>
                  <a:srgbClr val="69B3E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 (font 16pt)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691468-85FA-D252-C0CD-1AAE1BC07F79}"/>
              </a:ext>
            </a:extLst>
          </p:cNvPr>
          <p:cNvCxnSpPr>
            <a:cxnSpLocks/>
          </p:cNvCxnSpPr>
          <p:nvPr userDrawn="1"/>
        </p:nvCxnSpPr>
        <p:spPr>
          <a:xfrm>
            <a:off x="803564" y="3618585"/>
            <a:ext cx="10418618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6839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1_White Textur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721627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1_White Texture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9788" y="457200"/>
            <a:ext cx="3932237" cy="1005840"/>
          </a:xfrm>
        </p:spPr>
        <p:txBody>
          <a:bodyPr anchor="b">
            <a:no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457200"/>
            <a:ext cx="6172200" cy="5039958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 noChangeAspect="1"/>
          </p:cNvSpPr>
          <p:nvPr>
            <p:ph type="body" sz="half" idx="2"/>
          </p:nvPr>
        </p:nvSpPr>
        <p:spPr>
          <a:xfrm>
            <a:off x="839788" y="1742739"/>
            <a:ext cx="3932237" cy="3754420"/>
          </a:xfrm>
        </p:spPr>
        <p:txBody>
          <a:bodyPr>
            <a:noAutofit/>
          </a:bodyPr>
          <a:lstStyle>
            <a:lvl1pPr marL="457200" indent="-457200">
              <a:buFont typeface="Wingdings" panose="05000000000000000000" pitchFamily="2" charset="2"/>
              <a:buChar char="§"/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85750">
              <a:buNone/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4102553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White Texture_Pictur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1248" y="566928"/>
            <a:ext cx="10510964" cy="4930230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346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1_White Texture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5608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5608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584805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1_Whit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/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608"/>
            <a:ext cx="10425056" cy="4044880"/>
          </a:xfrm>
        </p:spPr>
        <p:txBody>
          <a:bodyPr/>
          <a:lstStyle>
            <a:lvl1pPr marL="457200" indent="-457200"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 smtClean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defRPr lang="en-US" sz="20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34575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White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A3BAAE59-32F0-4095-9D16-F8BE4A74C42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143" y="1435607"/>
            <a:ext cx="10424160" cy="4044880"/>
          </a:xfr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96998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1_Whit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117941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1_White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9788" y="457200"/>
            <a:ext cx="3932237" cy="1005840"/>
          </a:xfrm>
        </p:spPr>
        <p:txBody>
          <a:bodyPr anchor="b">
            <a:no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457200"/>
            <a:ext cx="6172200" cy="5039958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 noChangeAspect="1"/>
          </p:cNvSpPr>
          <p:nvPr>
            <p:ph type="body" sz="half" idx="2"/>
          </p:nvPr>
        </p:nvSpPr>
        <p:spPr>
          <a:xfrm>
            <a:off x="839788" y="1742739"/>
            <a:ext cx="3932237" cy="3754420"/>
          </a:xfrm>
        </p:spPr>
        <p:txBody>
          <a:bodyPr>
            <a:noAutofit/>
          </a:bodyPr>
          <a:lstStyle>
            <a:lvl1pPr marL="457200" indent="-457200">
              <a:buFont typeface="Wingdings" panose="05000000000000000000" pitchFamily="2" charset="2"/>
              <a:buChar char="§"/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85750">
              <a:buNone/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38785381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White_Pictur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1248" y="566928"/>
            <a:ext cx="10510964" cy="4930230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092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1_White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5608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5608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24279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1_Section Divider_Doubl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rectangular object with a white logo&#10;&#10;Description automatically generated">
            <a:extLst>
              <a:ext uri="{FF2B5EF4-FFF2-40B4-BE49-F238E27FC236}">
                <a16:creationId xmlns:a16="http://schemas.microsoft.com/office/drawing/2014/main" id="{AD408ED6-5C84-1EE5-5E04-B4538BA91F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6FC9B-AF7F-2841-AC41-7867E7F650D2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54761" y="3860616"/>
            <a:ext cx="8539832" cy="902575"/>
          </a:xfrm>
        </p:spPr>
        <p:txBody>
          <a:bodyPr anchor="t">
            <a:noAutofit/>
          </a:bodyPr>
          <a:lstStyle>
            <a:lvl1pPr algn="l"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</a:t>
            </a:r>
            <a:br>
              <a:rPr lang="en-US" dirty="0"/>
            </a:br>
            <a:r>
              <a:rPr lang="en-US" dirty="0"/>
              <a:t>Double Line (font 29pt)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D2065-38B4-5749-BACA-5D4498C93BD6}"/>
              </a:ext>
            </a:extLst>
          </p:cNvPr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054761" y="4850060"/>
            <a:ext cx="5503677" cy="78830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600" b="0" i="0" smtClean="0">
                <a:solidFill>
                  <a:srgbClr val="69B3E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 (font 16pt)</a:t>
            </a:r>
          </a:p>
        </p:txBody>
      </p:sp>
    </p:spTree>
    <p:extLst>
      <p:ext uri="{BB962C8B-B14F-4D97-AF65-F5344CB8AC3E}">
        <p14:creationId xmlns:p14="http://schemas.microsoft.com/office/powerpoint/2010/main" val="4080501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2_Full Colour Textur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0767"/>
            <a:ext cx="10425056" cy="4044875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670511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2_Full Colour Textur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0914"/>
            <a:ext cx="10515600" cy="516367"/>
          </a:xfrm>
        </p:spPr>
        <p:txBody>
          <a:bodyPr>
            <a:no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0767"/>
            <a:ext cx="5181600" cy="4152452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8375" indent="-396875"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0767"/>
            <a:ext cx="5181600" cy="4152452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42900"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735387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2_Full Colour Texture_Picture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430767"/>
            <a:ext cx="6172200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0769"/>
            <a:ext cx="3932237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14306439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2_Full Colour Texture_Picture with Larger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15200" y="1430767"/>
            <a:ext cx="4037012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0769"/>
            <a:ext cx="6080354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39124873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2_Full Colour Texture_Picture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5756" y="1430767"/>
            <a:ext cx="6172200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32612" y="1430769"/>
            <a:ext cx="3932237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5213053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_Full Colour Texture_Picture Full Slid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2104" y="585217"/>
            <a:ext cx="10520108" cy="4911942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590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2_Full Colour Texture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3739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 marL="457200" indent="-457200"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3739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 marL="457200" indent="-457200"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08131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2_Full Colou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0767"/>
            <a:ext cx="10425056" cy="4044875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786781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2_Full Colour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0914"/>
            <a:ext cx="10515600" cy="516367"/>
          </a:xfrm>
        </p:spPr>
        <p:txBody>
          <a:bodyPr>
            <a:no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0767"/>
            <a:ext cx="5181600" cy="4152452"/>
          </a:xfrm>
        </p:spPr>
        <p:txBody>
          <a:bodyPr/>
          <a:lstStyle>
            <a:lvl1pPr marL="457200" indent="-457200">
              <a:defRPr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4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8375" indent="-396875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0767"/>
            <a:ext cx="5181600" cy="4152452"/>
          </a:xfrm>
        </p:spPr>
        <p:txBody>
          <a:bodyPr/>
          <a:lstStyle>
            <a:lvl1pPr marL="457200" indent="-457200">
              <a:defRPr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4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42900"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50247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2_Full Colour_Picture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430767"/>
            <a:ext cx="6172200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0769"/>
            <a:ext cx="3932237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574928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Cover Slide_Singl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rectangular object with a white logo&#10;&#10;Description automatically generated">
            <a:extLst>
              <a:ext uri="{FF2B5EF4-FFF2-40B4-BE49-F238E27FC236}">
                <a16:creationId xmlns:a16="http://schemas.microsoft.com/office/drawing/2014/main" id="{E87D66ED-3A4B-A300-2634-0742F6EEB3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6FC9B-AF7F-2841-AC41-7867E7F650D2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54761" y="3709767"/>
            <a:ext cx="8539832" cy="500756"/>
          </a:xfrm>
        </p:spPr>
        <p:txBody>
          <a:bodyPr anchor="b">
            <a:noAutofit/>
          </a:bodyPr>
          <a:lstStyle>
            <a:lvl1pPr algn="l"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Cover Title Single Line (font 29pt)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D2065-38B4-5749-BACA-5D4498C93BD6}"/>
              </a:ext>
            </a:extLst>
          </p:cNvPr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054761" y="4319875"/>
            <a:ext cx="5503677" cy="78830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600" b="0" i="0" smtClean="0">
                <a:solidFill>
                  <a:srgbClr val="69B3E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 (font 16pt)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4B76CD1-34D0-4819-B5B1-8A46CB54924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33741" y="5618457"/>
            <a:ext cx="1431435" cy="201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400" b="0" i="0" kern="120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100" baseline="0" dirty="0">
                <a:solidFill>
                  <a:srgbClr val="69B3E7"/>
                </a:solidFill>
              </a:rPr>
              <a:t>Date: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E4641CF-60BF-4314-84DC-E5CB3A31C203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477244" y="5859541"/>
            <a:ext cx="6111128" cy="201168"/>
          </a:xfrm>
        </p:spPr>
        <p:txBody>
          <a:bodyPr wrap="none">
            <a:noAutofit/>
          </a:bodyPr>
          <a:lstStyle>
            <a:lvl1pPr marL="0" indent="0">
              <a:buNone/>
              <a:defRPr sz="1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0300-011 Title of Document (font 11)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CD98189D-0D34-46B9-AE0F-1B78280A37CF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34334" y="5831888"/>
            <a:ext cx="1431435" cy="201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400" b="0" i="0" kern="120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100" baseline="0" dirty="0">
                <a:solidFill>
                  <a:srgbClr val="69B3E7"/>
                </a:solidFill>
              </a:rPr>
              <a:t>File: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9ED11F6-7977-4EB2-A214-91585FF08B72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479516" y="5633212"/>
            <a:ext cx="4279392" cy="201168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Month  dd, year (font 11)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0B8E01-A5E5-E44D-55B7-614CDA0F0362}"/>
              </a:ext>
            </a:extLst>
          </p:cNvPr>
          <p:cNvCxnSpPr>
            <a:cxnSpLocks/>
          </p:cNvCxnSpPr>
          <p:nvPr userDrawn="1"/>
        </p:nvCxnSpPr>
        <p:spPr>
          <a:xfrm>
            <a:off x="803564" y="3470565"/>
            <a:ext cx="10418618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2649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2_Full Colour_Picture with Larger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15200" y="1430767"/>
            <a:ext cx="4037012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0769"/>
            <a:ext cx="6080354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2592573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2_Full Colour_Picture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5756" y="1430767"/>
            <a:ext cx="6172200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32612" y="1430769"/>
            <a:ext cx="3932237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31306743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_Full Colour_Picture Full Slid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2104" y="585217"/>
            <a:ext cx="10520108" cy="4911942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715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2_Full Colour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3739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 marL="457200" indent="-457200"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3739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 marL="457200" indent="-457200"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862384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2_White Textur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/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608"/>
            <a:ext cx="10425056" cy="4044880"/>
          </a:xfrm>
        </p:spPr>
        <p:txBody>
          <a:bodyPr/>
          <a:lstStyle>
            <a:lvl1pPr marL="457200" indent="-457200"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 smtClean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defRPr lang="en-US" sz="20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676597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_White Texture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A3BAAE59-32F0-4095-9D16-F8BE4A74C42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143" y="1435607"/>
            <a:ext cx="10424160" cy="4044880"/>
          </a:xfr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51256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2_White Textur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132519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2_White Texture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9788" y="457200"/>
            <a:ext cx="3932237" cy="1005840"/>
          </a:xfrm>
        </p:spPr>
        <p:txBody>
          <a:bodyPr anchor="b">
            <a:no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457200"/>
            <a:ext cx="6172200" cy="5039958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 noChangeAspect="1"/>
          </p:cNvSpPr>
          <p:nvPr>
            <p:ph type="body" sz="half" idx="2"/>
          </p:nvPr>
        </p:nvSpPr>
        <p:spPr>
          <a:xfrm>
            <a:off x="839788" y="1742739"/>
            <a:ext cx="3932237" cy="3754420"/>
          </a:xfrm>
        </p:spPr>
        <p:txBody>
          <a:bodyPr>
            <a:noAutofit/>
          </a:bodyPr>
          <a:lstStyle>
            <a:lvl1pPr marL="457200" indent="-457200">
              <a:buFont typeface="Wingdings" panose="05000000000000000000" pitchFamily="2" charset="2"/>
              <a:buChar char="§"/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85750">
              <a:buNone/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0396535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_White Texture_Pictur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1248" y="566928"/>
            <a:ext cx="10510964" cy="4930230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35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2_White Texture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5608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5608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59786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Section Divider_Singl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rectangular object with a white logo&#10;&#10;Description automatically generated">
            <a:extLst>
              <a:ext uri="{FF2B5EF4-FFF2-40B4-BE49-F238E27FC236}">
                <a16:creationId xmlns:a16="http://schemas.microsoft.com/office/drawing/2014/main" id="{E87D66ED-3A4B-A300-2634-0742F6EEB3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6FC9B-AF7F-2841-AC41-7867E7F650D2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54761" y="4225156"/>
            <a:ext cx="8539832" cy="500756"/>
          </a:xfrm>
        </p:spPr>
        <p:txBody>
          <a:bodyPr anchor="b">
            <a:noAutofit/>
          </a:bodyPr>
          <a:lstStyle>
            <a:lvl1pPr algn="l"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Cover Title Single Line (font 29pt)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D2065-38B4-5749-BACA-5D4498C93BD6}"/>
              </a:ext>
            </a:extLst>
          </p:cNvPr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054761" y="4835264"/>
            <a:ext cx="5503677" cy="78830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600" b="0" i="0" smtClean="0">
                <a:solidFill>
                  <a:srgbClr val="69B3E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 (font 16pt)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0B8E01-A5E5-E44D-55B7-614CDA0F0362}"/>
              </a:ext>
            </a:extLst>
          </p:cNvPr>
          <p:cNvCxnSpPr>
            <a:cxnSpLocks/>
          </p:cNvCxnSpPr>
          <p:nvPr userDrawn="1"/>
        </p:nvCxnSpPr>
        <p:spPr>
          <a:xfrm>
            <a:off x="803564" y="3985954"/>
            <a:ext cx="10418618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4136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2_Whit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/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608"/>
            <a:ext cx="10425056" cy="4044880"/>
          </a:xfrm>
        </p:spPr>
        <p:txBody>
          <a:bodyPr/>
          <a:lstStyle>
            <a:lvl1pPr marL="457200" indent="-457200"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 smtClean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defRPr lang="en-US" sz="20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424611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_White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A3BAAE59-32F0-4095-9D16-F8BE4A74C42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143" y="1435607"/>
            <a:ext cx="10424160" cy="4044880"/>
          </a:xfr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18397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2_Whit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087022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2_White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9788" y="457200"/>
            <a:ext cx="3932237" cy="1005840"/>
          </a:xfrm>
        </p:spPr>
        <p:txBody>
          <a:bodyPr anchor="b">
            <a:no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457200"/>
            <a:ext cx="6172200" cy="5039958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 noChangeAspect="1"/>
          </p:cNvSpPr>
          <p:nvPr>
            <p:ph type="body" sz="half" idx="2"/>
          </p:nvPr>
        </p:nvSpPr>
        <p:spPr>
          <a:xfrm>
            <a:off x="839788" y="1742739"/>
            <a:ext cx="3932237" cy="3754420"/>
          </a:xfrm>
        </p:spPr>
        <p:txBody>
          <a:bodyPr>
            <a:noAutofit/>
          </a:bodyPr>
          <a:lstStyle>
            <a:lvl1pPr marL="457200" indent="-457200">
              <a:buFont typeface="Wingdings" panose="05000000000000000000" pitchFamily="2" charset="2"/>
              <a:buChar char="§"/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85750">
              <a:buNone/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16348524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_White_Pictur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1248" y="566928"/>
            <a:ext cx="10510964" cy="4930230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604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2_White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5608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5608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451032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3_Full Colour Textur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0767"/>
            <a:ext cx="10425056" cy="4044875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423057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3_Full Colour Textur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0914"/>
            <a:ext cx="10515600" cy="516367"/>
          </a:xfrm>
        </p:spPr>
        <p:txBody>
          <a:bodyPr>
            <a:no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0767"/>
            <a:ext cx="5181600" cy="4152452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8375" indent="-396875"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0767"/>
            <a:ext cx="5181600" cy="4152452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42900"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825245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3_Full Colour Texture_Picture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430767"/>
            <a:ext cx="6172200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0769"/>
            <a:ext cx="3932237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8504951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3_Full Colour Texture_Picture with Larger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15200" y="1430767"/>
            <a:ext cx="4037012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0769"/>
            <a:ext cx="6080354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1151879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_Section Divider_Singl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rectangular object with a white object in the middle&#10;&#10;AI-generated content may be incorrect.">
            <a:extLst>
              <a:ext uri="{FF2B5EF4-FFF2-40B4-BE49-F238E27FC236}">
                <a16:creationId xmlns:a16="http://schemas.microsoft.com/office/drawing/2014/main" id="{62A0095B-2866-3506-23F5-124071A98B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6FC9B-AF7F-2841-AC41-7867E7F650D2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54761" y="4225156"/>
            <a:ext cx="8539832" cy="500756"/>
          </a:xfrm>
        </p:spPr>
        <p:txBody>
          <a:bodyPr anchor="b">
            <a:noAutofit/>
          </a:bodyPr>
          <a:lstStyle>
            <a:lvl1pPr algn="l"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Cover Title Single Line (font 29pt)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D2065-38B4-5749-BACA-5D4498C93BD6}"/>
              </a:ext>
            </a:extLst>
          </p:cNvPr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054761" y="4835264"/>
            <a:ext cx="5503677" cy="78830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 (font 16pt)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0B8E01-A5E5-E44D-55B7-614CDA0F0362}"/>
              </a:ext>
            </a:extLst>
          </p:cNvPr>
          <p:cNvCxnSpPr>
            <a:cxnSpLocks/>
          </p:cNvCxnSpPr>
          <p:nvPr userDrawn="1"/>
        </p:nvCxnSpPr>
        <p:spPr>
          <a:xfrm>
            <a:off x="803564" y="3985954"/>
            <a:ext cx="104186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9510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3_Full Colour Texture_Picture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5756" y="1430767"/>
            <a:ext cx="6172200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32612" y="1430769"/>
            <a:ext cx="3932237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30937207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3_Full Colour Texture_Picture Full Slid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2104" y="585217"/>
            <a:ext cx="10520108" cy="4911942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832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3_Full Colour Texture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3739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 marL="457200" indent="-457200"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3739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 marL="457200" indent="-457200"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761028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3_Full Colou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0767"/>
            <a:ext cx="10425056" cy="4044875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138065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3_Full Colour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0914"/>
            <a:ext cx="10515600" cy="516367"/>
          </a:xfrm>
        </p:spPr>
        <p:txBody>
          <a:bodyPr>
            <a:no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0767"/>
            <a:ext cx="5181600" cy="4152452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8375" indent="-396875"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0767"/>
            <a:ext cx="5181600" cy="4152452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42900"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287598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3_Full Colour_Picture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430767"/>
            <a:ext cx="6172200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0769"/>
            <a:ext cx="3932237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30425738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3_Full Colour_Picture with Larger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15200" y="1430767"/>
            <a:ext cx="4037012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0769"/>
            <a:ext cx="6080354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34937823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3_Full Colour_Picture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5756" y="1430767"/>
            <a:ext cx="6172200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32612" y="1430769"/>
            <a:ext cx="3932237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4676979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3_Full Colour_Picture Full Slid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2104" y="585217"/>
            <a:ext cx="10520108" cy="4911942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2709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3_Full Colour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3739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 marL="457200" indent="-457200"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3739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 marL="457200" indent="-457200"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25872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_Section Divider_Doubl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rectangular object with a white object in the middle&#10;&#10;AI-generated content may be incorrect.">
            <a:extLst>
              <a:ext uri="{FF2B5EF4-FFF2-40B4-BE49-F238E27FC236}">
                <a16:creationId xmlns:a16="http://schemas.microsoft.com/office/drawing/2014/main" id="{6F875221-6439-5603-5CAF-97F7FC208F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6FC9B-AF7F-2841-AC41-7867E7F650D2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54761" y="3860616"/>
            <a:ext cx="8539832" cy="902575"/>
          </a:xfrm>
        </p:spPr>
        <p:txBody>
          <a:bodyPr anchor="t">
            <a:noAutofit/>
          </a:bodyPr>
          <a:lstStyle>
            <a:lvl1pPr algn="l"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</a:t>
            </a:r>
            <a:br>
              <a:rPr lang="en-US" dirty="0"/>
            </a:br>
            <a:r>
              <a:rPr lang="en-US" dirty="0"/>
              <a:t>Double Line (font 29pt)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D2065-38B4-5749-BACA-5D4498C93BD6}"/>
              </a:ext>
            </a:extLst>
          </p:cNvPr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054761" y="4850060"/>
            <a:ext cx="5503677" cy="78830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 (font 16pt)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691468-85FA-D252-C0CD-1AAE1BC07F79}"/>
              </a:ext>
            </a:extLst>
          </p:cNvPr>
          <p:cNvCxnSpPr>
            <a:cxnSpLocks/>
          </p:cNvCxnSpPr>
          <p:nvPr userDrawn="1"/>
        </p:nvCxnSpPr>
        <p:spPr>
          <a:xfrm>
            <a:off x="803564" y="3618585"/>
            <a:ext cx="104186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76194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3_White Textur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/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608"/>
            <a:ext cx="10425056" cy="4044880"/>
          </a:xfrm>
        </p:spPr>
        <p:txBody>
          <a:bodyPr/>
          <a:lstStyle>
            <a:lvl1pPr marL="457200" indent="-457200"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 smtClean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defRPr lang="en-US" sz="20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692160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3_White Texture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A3BAAE59-32F0-4095-9D16-F8BE4A74C42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143" y="1435607"/>
            <a:ext cx="10424160" cy="4044880"/>
          </a:xfr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0196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3_White Textur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039626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3_White Texture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9788" y="457200"/>
            <a:ext cx="3932237" cy="1005840"/>
          </a:xfrm>
        </p:spPr>
        <p:txBody>
          <a:bodyPr anchor="b">
            <a:no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457200"/>
            <a:ext cx="6172200" cy="5039958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 noChangeAspect="1"/>
          </p:cNvSpPr>
          <p:nvPr>
            <p:ph type="body" sz="half" idx="2"/>
          </p:nvPr>
        </p:nvSpPr>
        <p:spPr>
          <a:xfrm>
            <a:off x="839788" y="1742739"/>
            <a:ext cx="3932237" cy="3754420"/>
          </a:xfrm>
        </p:spPr>
        <p:txBody>
          <a:bodyPr>
            <a:noAutofit/>
          </a:bodyPr>
          <a:lstStyle>
            <a:lvl1pPr marL="457200" indent="-457200">
              <a:buFont typeface="Wingdings" panose="05000000000000000000" pitchFamily="2" charset="2"/>
              <a:buChar char="§"/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85750">
              <a:buNone/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5886387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3_White Texture_Pictur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1248" y="566928"/>
            <a:ext cx="10510964" cy="4930230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166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3_White Texture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5608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5608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898265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3_Whit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/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608"/>
            <a:ext cx="10425056" cy="4044880"/>
          </a:xfrm>
        </p:spPr>
        <p:txBody>
          <a:bodyPr/>
          <a:lstStyle>
            <a:lvl1pPr marL="457200" indent="-457200"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 smtClean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defRPr lang="en-US" sz="20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015179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3_White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A3BAAE59-32F0-4095-9D16-F8BE4A74C42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143" y="1435607"/>
            <a:ext cx="10424160" cy="4044880"/>
          </a:xfr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55383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3_Whit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061379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3_White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9788" y="457200"/>
            <a:ext cx="3932237" cy="1005840"/>
          </a:xfrm>
        </p:spPr>
        <p:txBody>
          <a:bodyPr anchor="b">
            <a:no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457200"/>
            <a:ext cx="6172200" cy="5039958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 noChangeAspect="1"/>
          </p:cNvSpPr>
          <p:nvPr>
            <p:ph type="body" sz="half" idx="2"/>
          </p:nvPr>
        </p:nvSpPr>
        <p:spPr>
          <a:xfrm>
            <a:off x="839788" y="1742739"/>
            <a:ext cx="3932237" cy="3754420"/>
          </a:xfrm>
        </p:spPr>
        <p:txBody>
          <a:bodyPr>
            <a:noAutofit/>
          </a:bodyPr>
          <a:lstStyle>
            <a:lvl1pPr marL="457200" indent="-457200">
              <a:buFont typeface="Wingdings" panose="05000000000000000000" pitchFamily="2" charset="2"/>
              <a:buChar char="§"/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85750">
              <a:buNone/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622902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3_Section Divider_Singl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rectangle with a white and blue background&#10;&#10;AI-generated content may be incorrect.">
            <a:extLst>
              <a:ext uri="{FF2B5EF4-FFF2-40B4-BE49-F238E27FC236}">
                <a16:creationId xmlns:a16="http://schemas.microsoft.com/office/drawing/2014/main" id="{A12BFE37-74F6-82B3-B6C6-542E5D3168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6FC9B-AF7F-2841-AC41-7867E7F650D2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54761" y="4225156"/>
            <a:ext cx="8539832" cy="500756"/>
          </a:xfrm>
        </p:spPr>
        <p:txBody>
          <a:bodyPr anchor="b">
            <a:noAutofit/>
          </a:bodyPr>
          <a:lstStyle>
            <a:lvl1pPr algn="l"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Cover Title Single Line (font 29pt)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D2065-38B4-5749-BACA-5D4498C93BD6}"/>
              </a:ext>
            </a:extLst>
          </p:cNvPr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054761" y="4835264"/>
            <a:ext cx="5503677" cy="78830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 (font 16pt)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0B8E01-A5E5-E44D-55B7-614CDA0F0362}"/>
              </a:ext>
            </a:extLst>
          </p:cNvPr>
          <p:cNvCxnSpPr>
            <a:cxnSpLocks/>
          </p:cNvCxnSpPr>
          <p:nvPr userDrawn="1"/>
        </p:nvCxnSpPr>
        <p:spPr>
          <a:xfrm>
            <a:off x="803564" y="3985954"/>
            <a:ext cx="104186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345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3_White_Pictur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1248" y="566928"/>
            <a:ext cx="10510964" cy="4930230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483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3_White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5608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5608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86023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Relationship Id="rId9" Type="http://schemas.openxmlformats.org/officeDocument/2006/relationships/image" Target="../media/image16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Relationship Id="rId9" Type="http://schemas.openxmlformats.org/officeDocument/2006/relationships/image" Target="../media/image17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82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88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9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1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13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56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62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64889E-12D6-DE44-888B-2144C2417F73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42F7D-707B-D343-9B08-C6FD45C54A52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sz="24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sz="24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8452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896" r:id="rId2"/>
    <p:sldLayoutId id="2147483804" r:id="rId3"/>
    <p:sldLayoutId id="2147483895" r:id="rId4"/>
    <p:sldLayoutId id="2147483787" r:id="rId5"/>
    <p:sldLayoutId id="2147483803" r:id="rId6"/>
    <p:sldLayoutId id="2147483805" r:id="rId7"/>
    <p:sldLayoutId id="2147483892" r:id="rId8"/>
    <p:sldLayoutId id="2147483806" r:id="rId9"/>
    <p:sldLayoutId id="2147483893" r:id="rId10"/>
    <p:sldLayoutId id="2147483791" r:id="rId11"/>
    <p:sldLayoutId id="2147483792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lang="en-US" sz="28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5000" indent="-34290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Arial" panose="020B0604020202020204" pitchFamily="34" charset="0"/>
        <a:buChar char="−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651000" indent="-736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lang="en-US" sz="2200" b="0" i="0" kern="1200" dirty="0" smtClean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rectangle with a white border&#10;&#10;Description automatically generated">
            <a:extLst>
              <a:ext uri="{FF2B5EF4-FFF2-40B4-BE49-F238E27FC236}">
                <a16:creationId xmlns:a16="http://schemas.microsoft.com/office/drawing/2014/main" id="{C046AAF8-6544-C4D0-49F4-B59E8409119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77C50B-F341-5263-6A28-21DB0DEE955D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rgbClr val="63666A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3518468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lang="en-US" sz="28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50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rectangle with white border&#10;&#10;Description automatically generated">
            <a:extLst>
              <a:ext uri="{FF2B5EF4-FFF2-40B4-BE49-F238E27FC236}">
                <a16:creationId xmlns:a16="http://schemas.microsoft.com/office/drawing/2014/main" id="{B4C7F1BF-558E-B9BD-9902-2B6483CBBD7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77C50B-F341-5263-6A28-21DB0DEE955D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rgbClr val="63666A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257310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lang="en-US" sz="28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50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background&#10;&#10;Description automatically generated">
            <a:extLst>
              <a:ext uri="{FF2B5EF4-FFF2-40B4-BE49-F238E27FC236}">
                <a16:creationId xmlns:a16="http://schemas.microsoft.com/office/drawing/2014/main" id="{AF301229-FD45-D780-1469-089BA94872B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49B47-D208-0F80-7FFD-D0FDCDAE52CA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155982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SzPct val="47000"/>
        <a:buFont typeface="Wingdings" panose="05000000000000000000" pitchFamily="2" charset="2"/>
        <a:buChar char="q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Arial" panose="020B0604020202020204" pitchFamily="34" charset="0"/>
        <a:buChar char="−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flag&#10;&#10;Description automatically generated">
            <a:extLst>
              <a:ext uri="{FF2B5EF4-FFF2-40B4-BE49-F238E27FC236}">
                <a16:creationId xmlns:a16="http://schemas.microsoft.com/office/drawing/2014/main" id="{2E02E889-346E-7345-C979-CC499F8D231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49B47-D208-0F80-7FFD-D0FDCDAE52CA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205950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SzPct val="47000"/>
        <a:buFont typeface="Wingdings" panose="05000000000000000000" pitchFamily="2" charset="2"/>
        <a:buChar char="q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Arial" panose="020B0604020202020204" pitchFamily="34" charset="0"/>
        <a:buChar char="−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rectangle with a white border&#10;&#10;Description automatically generated">
            <a:extLst>
              <a:ext uri="{FF2B5EF4-FFF2-40B4-BE49-F238E27FC236}">
                <a16:creationId xmlns:a16="http://schemas.microsoft.com/office/drawing/2014/main" id="{E53EAA88-EF0D-1ECF-7E60-5E2F3962B61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77C50B-F341-5263-6A28-21DB0DEE955D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rgbClr val="63666A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1133633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94" r:id="rId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9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lang="en-US" sz="28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50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CF86C3F4-56CC-A337-8391-1AD0C743C82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77C50B-F341-5263-6A28-21DB0DEE955D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rgbClr val="63666A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253611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lang="en-US" sz="28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50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906574CC-DF0A-C3D7-C6E2-85B28AF1E4F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49B47-D208-0F80-7FFD-D0FDCDAE52CA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6263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SzPct val="47000"/>
        <a:buFont typeface="Wingdings" panose="05000000000000000000" pitchFamily="2" charset="2"/>
        <a:buChar char="q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Arial" panose="020B0604020202020204" pitchFamily="34" charset="0"/>
        <a:buChar char="−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flag&#10;&#10;Description automatically generated">
            <a:extLst>
              <a:ext uri="{FF2B5EF4-FFF2-40B4-BE49-F238E27FC236}">
                <a16:creationId xmlns:a16="http://schemas.microsoft.com/office/drawing/2014/main" id="{3E89A713-185B-095B-72FC-071079F15C5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49B47-D208-0F80-7FFD-D0FDCDAE52CA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193633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SzPct val="47000"/>
        <a:buFont typeface="Wingdings" panose="05000000000000000000" pitchFamily="2" charset="2"/>
        <a:buChar char="q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Arial" panose="020B0604020202020204" pitchFamily="34" charset="0"/>
        <a:buChar char="−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rectangle with a white border&#10;&#10;Description automatically generated">
            <a:extLst>
              <a:ext uri="{FF2B5EF4-FFF2-40B4-BE49-F238E27FC236}">
                <a16:creationId xmlns:a16="http://schemas.microsoft.com/office/drawing/2014/main" id="{0EFEBCC2-8F82-604F-8504-E0E17BCCD7C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77C50B-F341-5263-6A28-21DB0DEE955D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rgbClr val="63666A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2792984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lang="en-US" sz="28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50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rectangular object with white border&#10;&#10;Description automatically generated">
            <a:extLst>
              <a:ext uri="{FF2B5EF4-FFF2-40B4-BE49-F238E27FC236}">
                <a16:creationId xmlns:a16="http://schemas.microsoft.com/office/drawing/2014/main" id="{9E91E5E9-FF48-50A9-BCEC-E6C00BC5E13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77C50B-F341-5263-6A28-21DB0DEE955D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rgbClr val="63666A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199274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lang="en-US" sz="28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50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background&#10;&#10;Description automatically generated">
            <a:extLst>
              <a:ext uri="{FF2B5EF4-FFF2-40B4-BE49-F238E27FC236}">
                <a16:creationId xmlns:a16="http://schemas.microsoft.com/office/drawing/2014/main" id="{B7B807CE-CB09-3459-7E14-6E7A8CFC505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49B47-D208-0F80-7FFD-D0FDCDAE52CA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83707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SzPct val="47000"/>
        <a:buFont typeface="Wingdings" panose="05000000000000000000" pitchFamily="2" charset="2"/>
        <a:buChar char="q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Arial" panose="020B0604020202020204" pitchFamily="34" charset="0"/>
        <a:buChar char="−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flag&#10;&#10;Description automatically generated">
            <a:extLst>
              <a:ext uri="{FF2B5EF4-FFF2-40B4-BE49-F238E27FC236}">
                <a16:creationId xmlns:a16="http://schemas.microsoft.com/office/drawing/2014/main" id="{61120A77-2A72-6D20-626C-4356F3FF70A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49B47-D208-0F80-7FFD-D0FDCDAE52CA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29889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SzPct val="47000"/>
        <a:buFont typeface="Wingdings" panose="05000000000000000000" pitchFamily="2" charset="2"/>
        <a:buChar char="q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Arial" panose="020B0604020202020204" pitchFamily="34" charset="0"/>
        <a:buChar char="−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F8EFD86-6CD2-D14C-44AE-4823F907EB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Risk-based Solutions for Salinity and Nitrate Impact at a Remote Drilling Waste Sump Site in Southern Alberta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F9E9D7D-F50C-1902-A710-82E667F05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636" y="4868661"/>
            <a:ext cx="8267369" cy="788301"/>
          </a:xfrm>
        </p:spPr>
        <p:txBody>
          <a:bodyPr/>
          <a:lstStyle/>
          <a:p>
            <a:r>
              <a:rPr lang="en-US" b="1" dirty="0">
                <a:solidFill>
                  <a:srgbClr val="9ECEEF"/>
                </a:solidFill>
              </a:rPr>
              <a:t>Presented by: </a:t>
            </a:r>
            <a:r>
              <a:rPr lang="en-US" dirty="0">
                <a:solidFill>
                  <a:srgbClr val="9ECEEF"/>
                </a:solidFill>
              </a:rPr>
              <a:t>Sylvain Bordenave, Ph.D., P.Biol.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BB0469-4748-E259-321C-BDDB7BCC44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0300-011 RemTech East 2026 Tier 2 Salinity and Nitrate at a Remote Sump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DCE24C-1934-9699-F00B-F2EFDCD2AA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April 9, 2026</a:t>
            </a:r>
          </a:p>
        </p:txBody>
      </p:sp>
    </p:spTree>
    <p:extLst>
      <p:ext uri="{BB962C8B-B14F-4D97-AF65-F5344CB8AC3E}">
        <p14:creationId xmlns:p14="http://schemas.microsoft.com/office/powerpoint/2010/main" val="31029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0F310-D4DC-F580-69A7-17C6F6FD3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92DC0-CDA5-D79F-22B7-6162E67EB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0" y="415339"/>
            <a:ext cx="10424160" cy="539496"/>
          </a:xfrm>
        </p:spPr>
        <p:txBody>
          <a:bodyPr>
            <a:normAutofit/>
          </a:bodyPr>
          <a:lstStyle/>
          <a:p>
            <a:r>
              <a:rPr lang="en-CA" dirty="0"/>
              <a:t>Native Prairie Protocol – Salinity in Surface Soil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6DB6B3B-7FE2-7D19-1D2B-7D42BA8FCD07}"/>
              </a:ext>
            </a:extLst>
          </p:cNvPr>
          <p:cNvCxnSpPr>
            <a:cxnSpLocks/>
          </p:cNvCxnSpPr>
          <p:nvPr/>
        </p:nvCxnSpPr>
        <p:spPr>
          <a:xfrm>
            <a:off x="849284" y="1073228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300F75C-C419-2E9C-7782-0B41FA451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561" y="1291344"/>
            <a:ext cx="4392247" cy="437064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7264B45-9D6A-05A6-57ED-B668CF62C139}"/>
              </a:ext>
            </a:extLst>
          </p:cNvPr>
          <p:cNvSpPr txBox="1">
            <a:spLocks/>
          </p:cNvSpPr>
          <p:nvPr/>
        </p:nvSpPr>
        <p:spPr>
          <a:xfrm>
            <a:off x="849284" y="1185196"/>
            <a:ext cx="5246716" cy="42693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lang="en-US" sz="2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07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▫"/>
              <a:defRPr lang="en-US" sz="22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A" sz="2000" dirty="0"/>
              <a:t>Alternative approach to “disturbing” remediation for salt-contaminated sites on native grasslands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Prevent the destruction of sensitive native prairie ecosystems</a:t>
            </a:r>
            <a:endParaRPr lang="en-CA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No current adverse effects on grassland vegetation</a:t>
            </a:r>
            <a:endParaRPr lang="en-CA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No likely future adverse effects </a:t>
            </a:r>
            <a:r>
              <a:rPr lang="en-CA" sz="2000" dirty="0"/>
              <a:t>based on net downward migration of ions in the soils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A" sz="2000" dirty="0"/>
              <a:t>Sulphate profiles indicated a net downward migration of ions at the site</a:t>
            </a:r>
          </a:p>
        </p:txBody>
      </p:sp>
    </p:spTree>
    <p:extLst>
      <p:ext uri="{BB962C8B-B14F-4D97-AF65-F5344CB8AC3E}">
        <p14:creationId xmlns:p14="http://schemas.microsoft.com/office/powerpoint/2010/main" val="3612146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FA56B-1A2A-4DFB-BF7A-28C577FC8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Subsoil Salinity Tool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81E110-7CBC-B32E-A859-EBB9B7D10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430769"/>
            <a:ext cx="5413476" cy="406639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Tier 2 science‑based tool </a:t>
            </a:r>
          </a:p>
          <a:p>
            <a:r>
              <a:rPr lang="en-US" dirty="0"/>
              <a:t>Used to manage chloride‑based salinity impacts below the </a:t>
            </a:r>
            <a:br>
              <a:rPr lang="en-US" dirty="0"/>
            </a:br>
            <a:r>
              <a:rPr lang="en-US" dirty="0"/>
              <a:t>root zone</a:t>
            </a:r>
          </a:p>
          <a:p>
            <a:r>
              <a:rPr lang="en-US" dirty="0"/>
              <a:t>Based on numerical models to simulate salinity movement </a:t>
            </a:r>
            <a:br>
              <a:rPr lang="en-US" dirty="0"/>
            </a:br>
            <a:r>
              <a:rPr lang="en-US" dirty="0"/>
              <a:t>over time </a:t>
            </a:r>
          </a:p>
          <a:p>
            <a:r>
              <a:rPr lang="en-CA" dirty="0"/>
              <a:t>Root zone soil and vegetation, DUAs, Freshwater Aquatic Life (FAL), agricultural water uses (dugout), and soil structure (SAR/sodium)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5797693-7AAD-67E4-7E58-FD7AEB686DF2}"/>
              </a:ext>
            </a:extLst>
          </p:cNvPr>
          <p:cNvGrpSpPr/>
          <p:nvPr/>
        </p:nvGrpSpPr>
        <p:grpSpPr>
          <a:xfrm>
            <a:off x="6453352" y="1648119"/>
            <a:ext cx="5307724" cy="3396847"/>
            <a:chOff x="6651426" y="2362822"/>
            <a:chExt cx="4790563" cy="258755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AB15EE1-124E-F7F1-DCB1-C9490DE7F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9311"/>
            <a:stretch>
              <a:fillRect/>
            </a:stretch>
          </p:blipFill>
          <p:spPr>
            <a:xfrm>
              <a:off x="6651426" y="2362822"/>
              <a:ext cx="4790563" cy="258755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A723CB9-CD20-DE8A-FB46-7F407C25E752}"/>
                </a:ext>
              </a:extLst>
            </p:cNvPr>
            <p:cNvSpPr txBox="1"/>
            <p:nvPr/>
          </p:nvSpPr>
          <p:spPr>
            <a:xfrm>
              <a:off x="9874030" y="3110196"/>
              <a:ext cx="13873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200" b="1" dirty="0"/>
                <a:t>Recharge or Discharge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FE97648-3930-7A3A-4716-00AE3620673D}"/>
                </a:ext>
              </a:extLst>
            </p:cNvPr>
            <p:cNvSpPr txBox="1"/>
            <p:nvPr/>
          </p:nvSpPr>
          <p:spPr>
            <a:xfrm>
              <a:off x="10001017" y="4180736"/>
              <a:ext cx="14409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b="1" dirty="0"/>
                <a:t>Lateral Transport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8DA39E8-842F-7D8C-54C5-DDF8638B322E}"/>
              </a:ext>
            </a:extLst>
          </p:cNvPr>
          <p:cNvSpPr txBox="1"/>
          <p:nvPr/>
        </p:nvSpPr>
        <p:spPr>
          <a:xfrm>
            <a:off x="7830208" y="5082141"/>
            <a:ext cx="38624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900" dirty="0">
                <a:solidFill>
                  <a:schemeClr val="bg1"/>
                </a:solidFill>
              </a:rPr>
              <a:t>Modified from SST User Manual (Equilibrium Environmental Inc, 2020)</a:t>
            </a:r>
          </a:p>
        </p:txBody>
      </p:sp>
    </p:spTree>
    <p:extLst>
      <p:ext uri="{BB962C8B-B14F-4D97-AF65-F5344CB8AC3E}">
        <p14:creationId xmlns:p14="http://schemas.microsoft.com/office/powerpoint/2010/main" val="3650517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3513A-EB88-97F4-0202-674E85C6F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B9DC5-B80F-7791-F5F3-7D13E882B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Subsoil Salinity Tool – Salinity in Subsoil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8C5236-293E-1932-CA29-987BC22A1126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845FC5-D781-4156-464D-E72F884A6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395"/>
            <a:ext cx="10354408" cy="387720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CA" dirty="0"/>
              <a:t>SST-calculated chloride, SAR, and sodium subsoil guidelines</a:t>
            </a:r>
            <a:r>
              <a:rPr lang="en-CA" sz="2000" dirty="0"/>
              <a:t>:</a:t>
            </a:r>
          </a:p>
          <a:p>
            <a:pPr marL="9144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q"/>
            </a:pPr>
            <a:r>
              <a:rPr lang="en-CA" sz="2200" dirty="0"/>
              <a:t>Chloride = 7,000 mg/kg and Sodium = 4,500 mg/kg (Management Limits) (root zone pathway not applicable [N/A], as determined from the NPP evaluation).</a:t>
            </a:r>
          </a:p>
          <a:p>
            <a:pPr marL="9144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q"/>
            </a:pPr>
            <a:r>
              <a:rPr lang="en-CA" sz="2200" dirty="0"/>
              <a:t>SAR = N/A (SAR module was calculated using a mock </a:t>
            </a:r>
            <a:br>
              <a:rPr lang="en-CA" sz="2200" dirty="0"/>
            </a:br>
            <a:r>
              <a:rPr lang="en-CA" sz="2200" dirty="0"/>
              <a:t>SST input value. The NPP overrides this guideline relevant to the root zone pathway).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CA" dirty="0"/>
              <a:t>All subsoil concentrations met these applied guidelines for the site.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37080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02C8D-D0CE-34BE-4D87-153DB3E4E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FD647-1A1C-DFAE-12E1-A47D9A557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599" y="1384269"/>
            <a:ext cx="4482737" cy="46606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CA" dirty="0"/>
              <a:t>SST chloride groundwater guidelines:</a:t>
            </a:r>
          </a:p>
          <a:p>
            <a:pPr marL="9144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50000"/>
              <a:buFont typeface="Wingdings" panose="05000000000000000000" pitchFamily="2" charset="2"/>
              <a:buChar char="q"/>
            </a:pPr>
            <a:r>
              <a:rPr lang="en-CA" sz="2000" dirty="0"/>
              <a:t>Chloride = N/A-Vadose (chloride impact limited to vadose zone)</a:t>
            </a:r>
          </a:p>
          <a:p>
            <a:pPr marL="9144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50000"/>
              <a:buFont typeface="Wingdings" panose="05000000000000000000" pitchFamily="2" charset="2"/>
              <a:buChar char="q"/>
            </a:pPr>
            <a:r>
              <a:rPr lang="en-CA" sz="2000" dirty="0"/>
              <a:t>A mock scenario with the bottom of the chloride extents 1 m deeper than the water table would yield 8,000 mg/L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CA" sz="2000" dirty="0"/>
              <a:t>Maximum chloride concentration in groundwater at 213 mg/L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F2E6C4-E68B-BB7B-ED86-85FCF1C84FCF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80A18DA-0E30-CF07-D5BF-F40146FE3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796" y="1384269"/>
            <a:ext cx="5266564" cy="420931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2A7A08B-78D8-57D7-DBCF-7B349B3F6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738"/>
            <a:ext cx="10423525" cy="539750"/>
          </a:xfrm>
        </p:spPr>
        <p:txBody>
          <a:bodyPr>
            <a:normAutofit/>
          </a:bodyPr>
          <a:lstStyle/>
          <a:p>
            <a:r>
              <a:rPr lang="en-CA" dirty="0"/>
              <a:t>Subsoil Salinity Tool – Salinity in Groundwater</a:t>
            </a:r>
          </a:p>
        </p:txBody>
      </p:sp>
    </p:spTree>
    <p:extLst>
      <p:ext uri="{BB962C8B-B14F-4D97-AF65-F5344CB8AC3E}">
        <p14:creationId xmlns:p14="http://schemas.microsoft.com/office/powerpoint/2010/main" val="3824820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5C387-E22A-47F6-8ED6-EE21351DA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200" dirty="0"/>
              <a:t>Nitrate Dilution Factor Calculations </a:t>
            </a:r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516B83F-D70F-4329-92CA-F837EE100AEB}"/>
              </a:ext>
            </a:extLst>
          </p:cNvPr>
          <p:cNvGrpSpPr/>
          <p:nvPr/>
        </p:nvGrpSpPr>
        <p:grpSpPr>
          <a:xfrm>
            <a:off x="838200" y="1288592"/>
            <a:ext cx="10515600" cy="4485920"/>
            <a:chOff x="838200" y="1288592"/>
            <a:chExt cx="10515600" cy="4485920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F329757A-5C27-464F-9D64-7F06E4174C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288592"/>
              <a:ext cx="10515600" cy="4485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28828A6-3602-49FD-9DB9-23AA34A2249F}"/>
                </a:ext>
              </a:extLst>
            </p:cNvPr>
            <p:cNvSpPr txBox="1"/>
            <p:nvPr/>
          </p:nvSpPr>
          <p:spPr>
            <a:xfrm>
              <a:off x="5798121" y="1548351"/>
              <a:ext cx="42598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1A72"/>
                  </a:solidFill>
                </a:rPr>
                <a:t>DF1 – Soil to Pore Water Partitioning </a:t>
              </a:r>
            </a:p>
            <a:p>
              <a:r>
                <a:rPr lang="en-US" dirty="0">
                  <a:solidFill>
                    <a:srgbClr val="001A72"/>
                  </a:solidFill>
                </a:rPr>
                <a:t>(three phase partitioning air-soil-water)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C51989E-EBFF-4490-8863-ED578C1D9FD0}"/>
                </a:ext>
              </a:extLst>
            </p:cNvPr>
            <p:cNvSpPr txBox="1"/>
            <p:nvPr/>
          </p:nvSpPr>
          <p:spPr>
            <a:xfrm>
              <a:off x="5798121" y="2454441"/>
              <a:ext cx="473029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1A72"/>
                  </a:solidFill>
                </a:rPr>
                <a:t>DF2 – Downward Migration Through Unsaturated Soil </a:t>
              </a:r>
            </a:p>
            <a:p>
              <a:r>
                <a:rPr lang="en-US" dirty="0">
                  <a:solidFill>
                    <a:srgbClr val="001A72"/>
                  </a:solidFill>
                </a:rPr>
                <a:t>(adsorption, biodegradation, and dispersion)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2831380-C539-428C-AE98-40F74100112D}"/>
                </a:ext>
              </a:extLst>
            </p:cNvPr>
            <p:cNvSpPr txBox="1"/>
            <p:nvPr/>
          </p:nvSpPr>
          <p:spPr>
            <a:xfrm>
              <a:off x="909929" y="4831339"/>
              <a:ext cx="26707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1A72"/>
                  </a:solidFill>
                </a:rPr>
                <a:t>DF3 – Mixing of Pore Water into Groundwater (dilution)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9FDFF88-23D5-42B0-8199-D8EB850587A9}"/>
                </a:ext>
              </a:extLst>
            </p:cNvPr>
            <p:cNvSpPr txBox="1"/>
            <p:nvPr/>
          </p:nvSpPr>
          <p:spPr>
            <a:xfrm>
              <a:off x="4031833" y="4804932"/>
              <a:ext cx="3777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1A72"/>
                  </a:solidFill>
                </a:rPr>
                <a:t>DF4 – Lateral Groundwater Transport (dispersion, biodegradation, and adsorption)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54A084F-204C-42A1-8553-FA91B77496D3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>
              <a:off x="3854153" y="1871517"/>
              <a:ext cx="1943968" cy="1162455"/>
            </a:xfrm>
            <a:prstGeom prst="straightConnector1">
              <a:avLst/>
            </a:prstGeom>
            <a:ln w="38100">
              <a:solidFill>
                <a:srgbClr val="001A7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6AEA319-1757-4B8D-AAB4-814D14F589AE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H="1">
              <a:off x="4170348" y="2916106"/>
              <a:ext cx="1627773" cy="448993"/>
            </a:xfrm>
            <a:prstGeom prst="straightConnector1">
              <a:avLst/>
            </a:prstGeom>
            <a:ln w="38100">
              <a:solidFill>
                <a:srgbClr val="001A7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FE19EF7-42CB-43F8-892B-9BC83FF18AA7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 flipV="1">
              <a:off x="2245308" y="4221625"/>
              <a:ext cx="651716" cy="609714"/>
            </a:xfrm>
            <a:prstGeom prst="straightConnector1">
              <a:avLst/>
            </a:prstGeom>
            <a:ln w="38100">
              <a:solidFill>
                <a:srgbClr val="001A7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1DA12B9-3EF0-6995-AA91-13A74FFEF8D7}"/>
              </a:ext>
            </a:extLst>
          </p:cNvPr>
          <p:cNvGrpSpPr/>
          <p:nvPr/>
        </p:nvGrpSpPr>
        <p:grpSpPr>
          <a:xfrm>
            <a:off x="838200" y="1299102"/>
            <a:ext cx="10515600" cy="4485920"/>
            <a:chOff x="838200" y="1288592"/>
            <a:chExt cx="10515600" cy="4485920"/>
          </a:xfrm>
        </p:grpSpPr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62300E0E-D49A-6B80-2ADE-BE5B6479E4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288592"/>
              <a:ext cx="10515600" cy="4485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629334-18B1-1B5F-CFE4-3D018930D68F}"/>
                </a:ext>
              </a:extLst>
            </p:cNvPr>
            <p:cNvSpPr txBox="1"/>
            <p:nvPr/>
          </p:nvSpPr>
          <p:spPr>
            <a:xfrm>
              <a:off x="5798121" y="1548351"/>
              <a:ext cx="42598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1A72"/>
                  </a:solidFill>
                </a:rPr>
                <a:t>DF1 – Soil to Pore Water Partitioning </a:t>
              </a:r>
            </a:p>
            <a:p>
              <a:r>
                <a:rPr lang="en-US" dirty="0">
                  <a:solidFill>
                    <a:srgbClr val="001A72"/>
                  </a:solidFill>
                </a:rPr>
                <a:t>(three phase partitioning air-soil-water)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FDF763A-E4C6-EB25-965E-BD0A8712C3C6}"/>
                </a:ext>
              </a:extLst>
            </p:cNvPr>
            <p:cNvSpPr txBox="1"/>
            <p:nvPr/>
          </p:nvSpPr>
          <p:spPr>
            <a:xfrm>
              <a:off x="5798121" y="2454441"/>
              <a:ext cx="473029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1A72"/>
                  </a:solidFill>
                </a:rPr>
                <a:t>DF2 – Downward Migration Through Unsaturated Soil </a:t>
              </a:r>
            </a:p>
            <a:p>
              <a:r>
                <a:rPr lang="en-US" dirty="0">
                  <a:solidFill>
                    <a:srgbClr val="001A72"/>
                  </a:solidFill>
                </a:rPr>
                <a:t>(adsorption, biodegradation, and dispersion)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55B8972-FD84-0D6A-160A-C6A7AB6739AB}"/>
                </a:ext>
              </a:extLst>
            </p:cNvPr>
            <p:cNvSpPr txBox="1"/>
            <p:nvPr/>
          </p:nvSpPr>
          <p:spPr>
            <a:xfrm>
              <a:off x="909929" y="4831339"/>
              <a:ext cx="26707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1A72"/>
                  </a:solidFill>
                </a:rPr>
                <a:t>DF3 – Mixing of Pore Water into Groundwater (dilution)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7E8BEB-4BAE-CC91-262F-E6FE5EC5048A}"/>
                </a:ext>
              </a:extLst>
            </p:cNvPr>
            <p:cNvSpPr txBox="1"/>
            <p:nvPr/>
          </p:nvSpPr>
          <p:spPr>
            <a:xfrm>
              <a:off x="4031833" y="4804932"/>
              <a:ext cx="3777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1A72"/>
                  </a:solidFill>
                </a:rPr>
                <a:t>DF4 – Lateral Groundwater Transport (dispersion, biodegradation, and adsorption)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123F71E-C4C6-8D49-5A9D-E1D827C332E4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3854153" y="1871517"/>
              <a:ext cx="1943968" cy="1162455"/>
            </a:xfrm>
            <a:prstGeom prst="straightConnector1">
              <a:avLst/>
            </a:prstGeom>
            <a:ln w="38100">
              <a:solidFill>
                <a:srgbClr val="001A7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B463247-9563-5741-02C0-A767C1A4EC74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 flipH="1">
              <a:off x="4170348" y="2916106"/>
              <a:ext cx="1627773" cy="448993"/>
            </a:xfrm>
            <a:prstGeom prst="straightConnector1">
              <a:avLst/>
            </a:prstGeom>
            <a:ln w="38100">
              <a:solidFill>
                <a:srgbClr val="001A7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E16A952-A212-F279-8E36-C031684F2B9D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flipV="1">
              <a:off x="2245308" y="4221625"/>
              <a:ext cx="651716" cy="609714"/>
            </a:xfrm>
            <a:prstGeom prst="straightConnector1">
              <a:avLst/>
            </a:prstGeom>
            <a:ln w="38100">
              <a:solidFill>
                <a:srgbClr val="001A7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5613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FA520-7504-FAE9-7F4E-188C27429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34905-E2F1-54C4-FA8F-76D1F68F8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Nitrate Dilution Factor Calculations –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F7A97-44F4-A115-825D-58826FDFB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860" y="1412106"/>
            <a:ext cx="10415955" cy="387721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CA" sz="2200" dirty="0"/>
              <a:t>DF for lateral groundwater transport (DF4) used to calculate </a:t>
            </a:r>
            <a:br>
              <a:rPr lang="en-CA" sz="2200" dirty="0"/>
            </a:br>
            <a:r>
              <a:rPr lang="en-CA" sz="2200" dirty="0"/>
              <a:t>N-compounds guideline in groundwater for protection of FAL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CA" sz="2200" dirty="0"/>
              <a:t>N-compounds groundwater guideline for protection of the DUA based on: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q"/>
            </a:pPr>
            <a:r>
              <a:rPr lang="en-CA" sz="2000" dirty="0"/>
              <a:t>DF for vertical groundwater transport (DF4v) within the saturated zone to the deeper DUA. 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q"/>
            </a:pPr>
            <a:r>
              <a:rPr lang="en-CA" sz="2000" dirty="0"/>
              <a:t>DF for mixing of the impacted shallow groundwater with a potential deeper DUA (DF3)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CA" sz="2200" dirty="0"/>
              <a:t>Modeling accounted for biodegradation during groundwater transport using half-life values from literature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BEA0450-0018-9587-0FD6-F75F547DB93B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1A987C0-8C71-141C-2919-615DBE8E0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099" y="5154912"/>
            <a:ext cx="6382879" cy="732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C82328-85CD-D19E-5C9D-D79CD9B7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098" y="4540016"/>
            <a:ext cx="6382880" cy="63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78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EFA46-F75D-2155-D7E9-48E54E301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5EA99-0F9E-F6DF-0835-49E20F771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Nitrate Dilution Factor Calculations –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BE6CF-A5C1-30F7-69EE-69830709D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30768"/>
            <a:ext cx="10626214" cy="103713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CA" dirty="0"/>
              <a:t>The results of the calculations were:</a:t>
            </a:r>
          </a:p>
          <a:p>
            <a:pPr marL="91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q"/>
            </a:pPr>
            <a:r>
              <a:rPr lang="en-CA" sz="2200" dirty="0"/>
              <a:t>4.0 x 10</a:t>
            </a:r>
            <a:r>
              <a:rPr lang="en-CA" sz="2200" baseline="30000" dirty="0"/>
              <a:t>44</a:t>
            </a:r>
            <a:r>
              <a:rPr lang="en-CA" sz="2200" dirty="0"/>
              <a:t> mg/L for the site-specific nitrate groundwater guideline for FAL </a:t>
            </a:r>
          </a:p>
          <a:p>
            <a:pPr marL="91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q"/>
            </a:pPr>
            <a:r>
              <a:rPr lang="en-CA" sz="2200" dirty="0"/>
              <a:t>372 mg/L for the site-specific nitrate groundwater guideline for DUA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52DAEAE-1555-1E10-423B-F33FF4E00205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494F09B-BB00-364D-A94E-9F3BC063E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92" y="3184642"/>
            <a:ext cx="10532020" cy="17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68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3A005-EEDB-7CD6-61BD-6149342A0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CBB16-46C3-4ACB-EDD7-2C4173138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Nitrate SST-Proxy Calculations –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D7197-1585-E540-A90B-13A4388DD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882" y="3506592"/>
            <a:ext cx="10441478" cy="207700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CA" sz="2000" dirty="0"/>
              <a:t>Concept: SST Cl-dilution (multiplier) indicative of N dilution - SST multiplier will be conservative because SST does not factor in biodegradation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CA" sz="2000" dirty="0"/>
              <a:t>Relative to DF, the SST may have more elaborate vadose partitioning (Hydrus model) and more elaborate three-dimensional saturated zone dilution (3DADE)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CA" sz="2000" dirty="0"/>
              <a:t>SST only provides one groundwater pathway guideline (worst-case pathway)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06DA55D-2E65-3E5E-0EFC-8390C15C3489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DBA4B30-C721-6611-DF86-455BA36877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88515"/>
              </p:ext>
            </p:extLst>
          </p:nvPr>
        </p:nvGraphicFramePr>
        <p:xfrm>
          <a:off x="803564" y="1510388"/>
          <a:ext cx="10458797" cy="17602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0879">
                  <a:extLst>
                    <a:ext uri="{9D8B030D-6E8A-4147-A177-3AD203B41FA5}">
                      <a16:colId xmlns:a16="http://schemas.microsoft.com/office/drawing/2014/main" val="2526488449"/>
                    </a:ext>
                  </a:extLst>
                </a:gridCol>
                <a:gridCol w="1977836">
                  <a:extLst>
                    <a:ext uri="{9D8B030D-6E8A-4147-A177-3AD203B41FA5}">
                      <a16:colId xmlns:a16="http://schemas.microsoft.com/office/drawing/2014/main" val="794582427"/>
                    </a:ext>
                  </a:extLst>
                </a:gridCol>
                <a:gridCol w="3765800">
                  <a:extLst>
                    <a:ext uri="{9D8B030D-6E8A-4147-A177-3AD203B41FA5}">
                      <a16:colId xmlns:a16="http://schemas.microsoft.com/office/drawing/2014/main" val="740081370"/>
                    </a:ext>
                  </a:extLst>
                </a:gridCol>
                <a:gridCol w="3544282">
                  <a:extLst>
                    <a:ext uri="{9D8B030D-6E8A-4147-A177-3AD203B41FA5}">
                      <a16:colId xmlns:a16="http://schemas.microsoft.com/office/drawing/2014/main" val="1553845665"/>
                    </a:ext>
                  </a:extLst>
                </a:gridCol>
              </a:tblGrid>
              <a:tr h="22098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400" u="none" strike="noStrike">
                          <a:effectLst/>
                        </a:rPr>
                        <a:t>NO3-N, NO2-N</a:t>
                      </a:r>
                      <a:endParaRPr lang="en-CA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400" u="none" strike="noStrike">
                          <a:effectLst/>
                        </a:rPr>
                        <a:t>Cl-</a:t>
                      </a:r>
                      <a:endParaRPr lang="en-CA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3213341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000" u="none" strike="noStrike">
                          <a:effectLst/>
                        </a:rPr>
                        <a:t> 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000" u="none" strike="noStrike">
                          <a:effectLst/>
                        </a:rPr>
                        <a:t> 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59735065"/>
                  </a:ext>
                </a:extLst>
              </a:tr>
              <a:tr h="167640">
                <a:tc rowSpan="4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000" u="none" strike="noStrike" dirty="0">
                          <a:effectLst/>
                        </a:rPr>
                        <a:t>Similarities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000" u="none" strike="noStrike">
                          <a:effectLst/>
                        </a:rPr>
                        <a:t>GW Pathways/Receptors: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000" u="none" strike="noStrike" dirty="0">
                          <a:effectLst/>
                        </a:rPr>
                        <a:t>DUA//LW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000" u="none" strike="noStrike" dirty="0">
                          <a:effectLst/>
                        </a:rPr>
                        <a:t>DUA//IW/LW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1574142"/>
                  </a:ext>
                </a:extLst>
              </a:tr>
              <a:tr h="198120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000" u="none" strike="noStrike">
                          <a:effectLst/>
                        </a:rPr>
                        <a:t>Solubility: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High -&gt;10 g/100 g water &gt;0</a:t>
                      </a:r>
                      <a:r>
                        <a:rPr lang="en-US" sz="1000" u="none" strike="noStrike" baseline="30000">
                          <a:effectLst/>
                        </a:rPr>
                        <a:t>o</a:t>
                      </a:r>
                      <a:r>
                        <a:rPr lang="en-US" sz="1000" u="none" strike="noStrike">
                          <a:effectLst/>
                        </a:rPr>
                        <a:t>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High -&gt;10 g/100 g water &gt;0</a:t>
                      </a:r>
                      <a:r>
                        <a:rPr lang="en-US" sz="1000" u="none" strike="noStrike" baseline="30000">
                          <a:effectLst/>
                        </a:rPr>
                        <a:t>o</a:t>
                      </a:r>
                      <a:r>
                        <a:rPr lang="en-US" sz="1000" u="none" strike="noStrike">
                          <a:effectLst/>
                        </a:rPr>
                        <a:t>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24405498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000" u="none" strike="noStrike">
                          <a:effectLst/>
                        </a:rPr>
                        <a:t>Charge / sorption: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Negative / low sorption to clayparticles and OM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Negative / low sorption to clayparticles and OM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24485488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000" u="none" strike="noStrike">
                          <a:effectLst/>
                        </a:rPr>
                        <a:t>Main Transport Driver: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Water movement (some biological uptake)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000" u="none" strike="noStrike">
                          <a:effectLst/>
                        </a:rPr>
                        <a:t>Primarly water movement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01195989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56260608"/>
                  </a:ext>
                </a:extLst>
              </a:tr>
              <a:tr h="167640"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000" u="none" strike="noStrike" dirty="0">
                          <a:effectLst/>
                        </a:rPr>
                        <a:t>Differences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000" u="none" strike="noStrike">
                          <a:effectLst/>
                        </a:rPr>
                        <a:t>Biodegradation: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000" u="none" strike="noStrike">
                          <a:effectLst/>
                        </a:rPr>
                        <a:t>Reactive (subject to biodegradation)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000" u="none" strike="noStrike">
                          <a:effectLst/>
                        </a:rPr>
                        <a:t>Conservative (inert)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98889100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000" u="none" strike="noStrike">
                          <a:effectLst/>
                        </a:rPr>
                        <a:t>Biological: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Denitrification - to NO2 and N2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000" u="none" strike="noStrike">
                          <a:effectLst/>
                        </a:rPr>
                        <a:t>Minimal 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27167883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000" u="none" strike="noStrike">
                          <a:effectLst/>
                        </a:rPr>
                        <a:t>Seasonal variation: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Lower in summer (increased microbial activity)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1000" u="none" strike="noStrike" dirty="0">
                          <a:effectLst/>
                        </a:rPr>
                        <a:t>Stable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28098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259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26BA6-BE95-4291-F0A6-351F0C87C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BEA55-800B-569E-1B4E-4BC4020FA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Methods – Nitrate Compound SST-Proxy Calculations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C2F4C-1A77-E859-99B9-DB99749DC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0767"/>
            <a:ext cx="10424160" cy="40874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CA" sz="2200" dirty="0"/>
              <a:t>Step 1: Updated the inputs in the SST to model for N-compounds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CA" sz="2200" dirty="0"/>
              <a:t>Step 2: Two SST scenarios for livestock watering (LW):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CA" sz="2000" dirty="0"/>
              <a:t>1) Potential future dugout on site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CA" sz="2000" dirty="0"/>
              <a:t>2) Existing dugout 360 m east of the site 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CA" sz="2200" dirty="0"/>
              <a:t>Step 3: Calculated the guideline multipliers using SST model output provided divided by the applicable Tier 1 pathway guideline (most conservative </a:t>
            </a:r>
            <a:br>
              <a:rPr lang="en-CA" sz="2200" dirty="0"/>
            </a:br>
            <a:r>
              <a:rPr lang="en-CA" sz="2200" dirty="0"/>
              <a:t>pathway used)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CA" sz="2200" dirty="0"/>
              <a:t>Step 4: Multipliers applied to the Tier 1 groundwater guidelines for </a:t>
            </a:r>
            <a:br>
              <a:rPr lang="en-CA" sz="2200" dirty="0"/>
            </a:br>
            <a:r>
              <a:rPr lang="en-CA" sz="2200" dirty="0"/>
              <a:t>N-compounds, sodium, and SAR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endParaRPr lang="en-CA" sz="2200" dirty="0"/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CA" dirty="0"/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endParaRPr lang="en-CA" sz="22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A9D228-1A58-88C6-C7D0-8FBCA1F9B8DC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087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7DCDE-CA39-479C-71A7-5D5ABF100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FCFEB-C9F7-F6F3-2F2A-E013ADC44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Nitrate Calculations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1C5E3-272C-E5A1-4FD7-7CE1A7A37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61" y="1442387"/>
            <a:ext cx="10424160" cy="227826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CA" sz="2000" dirty="0"/>
              <a:t>SST and SST-Proxy calculated thresholds: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CA" sz="2000" dirty="0"/>
              <a:t>NO3-N = 201 mg/L (FAL) and 320 mg/L (DUA)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CA" sz="2000" dirty="0"/>
              <a:t>NO2-N= 13.4 mg/L (FAL), 32 mg/L (DUA), and 320 mg/L (LW)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CA" sz="2000" dirty="0"/>
              <a:t>NO3+NO2-N = 3,200 mg/L (LW)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CA" sz="2000" dirty="0"/>
              <a:t>Sodium = 6,400 mg/L (DUA)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CA" sz="2000" dirty="0"/>
              <a:t>SAR = 60 irrigation watering (IW)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CA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CA" sz="2000" dirty="0"/>
              <a:t>All maximum measured concentrations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CA" sz="2000" dirty="0"/>
              <a:t>in groundwater below Tier 2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CA" sz="2000" dirty="0"/>
              <a:t>site-specific guidelines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F56F7DC-A449-770D-3740-806A44B365FD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360155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45CF5AC-2C32-77E6-C602-1753B42873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103334"/>
              </p:ext>
            </p:extLst>
          </p:nvPr>
        </p:nvGraphicFramePr>
        <p:xfrm>
          <a:off x="5439501" y="2823587"/>
          <a:ext cx="5822859" cy="29754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3576">
                  <a:extLst>
                    <a:ext uri="{9D8B030D-6E8A-4147-A177-3AD203B41FA5}">
                      <a16:colId xmlns:a16="http://schemas.microsoft.com/office/drawing/2014/main" val="1994481281"/>
                    </a:ext>
                  </a:extLst>
                </a:gridCol>
                <a:gridCol w="943576">
                  <a:extLst>
                    <a:ext uri="{9D8B030D-6E8A-4147-A177-3AD203B41FA5}">
                      <a16:colId xmlns:a16="http://schemas.microsoft.com/office/drawing/2014/main" val="119841572"/>
                    </a:ext>
                  </a:extLst>
                </a:gridCol>
                <a:gridCol w="752377">
                  <a:extLst>
                    <a:ext uri="{9D8B030D-6E8A-4147-A177-3AD203B41FA5}">
                      <a16:colId xmlns:a16="http://schemas.microsoft.com/office/drawing/2014/main" val="1549072208"/>
                    </a:ext>
                  </a:extLst>
                </a:gridCol>
                <a:gridCol w="640639">
                  <a:extLst>
                    <a:ext uri="{9D8B030D-6E8A-4147-A177-3AD203B41FA5}">
                      <a16:colId xmlns:a16="http://schemas.microsoft.com/office/drawing/2014/main" val="4259821179"/>
                    </a:ext>
                  </a:extLst>
                </a:gridCol>
                <a:gridCol w="1028002">
                  <a:extLst>
                    <a:ext uri="{9D8B030D-6E8A-4147-A177-3AD203B41FA5}">
                      <a16:colId xmlns:a16="http://schemas.microsoft.com/office/drawing/2014/main" val="3624449005"/>
                    </a:ext>
                  </a:extLst>
                </a:gridCol>
                <a:gridCol w="1514689">
                  <a:extLst>
                    <a:ext uri="{9D8B030D-6E8A-4147-A177-3AD203B41FA5}">
                      <a16:colId xmlns:a16="http://schemas.microsoft.com/office/drawing/2014/main" val="2793937609"/>
                    </a:ext>
                  </a:extLst>
                </a:gridCol>
              </a:tblGrid>
              <a:tr h="24065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Groundwater Guidelines, mg/L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671" marR="86671" marT="43335" marB="43335" anchor="b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2023 Site concentration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extLst>
                  <a:ext uri="{0D108BD9-81ED-4DB2-BD59-A6C34878D82A}">
                    <a16:rowId xmlns:a16="http://schemas.microsoft.com/office/drawing/2014/main" val="3034540082"/>
                  </a:ext>
                </a:extLst>
              </a:tr>
              <a:tr h="15288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Parameter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Pathway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Tier 1 (Ag)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DF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SST or SST-proxy*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mg/L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extLst>
                  <a:ext uri="{0D108BD9-81ED-4DB2-BD59-A6C34878D82A}">
                    <a16:rowId xmlns:a16="http://schemas.microsoft.com/office/drawing/2014/main" val="772295040"/>
                  </a:ext>
                </a:extLst>
              </a:tr>
              <a:tr h="152888">
                <a:tc rowSpan="6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Cl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671" marR="86671" marT="43335" marB="4333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RZ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-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-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8000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133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extLst>
                  <a:ext uri="{0D108BD9-81ED-4DB2-BD59-A6C34878D82A}">
                    <a16:rowId xmlns:a16="http://schemas.microsoft.com/office/drawing/2014/main" val="3862030027"/>
                  </a:ext>
                </a:extLst>
              </a:tr>
              <a:tr h="152888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LW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-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-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 dirty="0">
                          <a:effectLst/>
                        </a:rPr>
                        <a:t>8000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133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extLst>
                  <a:ext uri="{0D108BD9-81ED-4DB2-BD59-A6C34878D82A}">
                    <a16:rowId xmlns:a16="http://schemas.microsoft.com/office/drawing/2014/main" val="1531545668"/>
                  </a:ext>
                </a:extLst>
              </a:tr>
              <a:tr h="152888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LW 360 m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 dirty="0">
                          <a:effectLst/>
                        </a:rPr>
                        <a:t>-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-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16000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133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extLst>
                  <a:ext uri="{0D108BD9-81ED-4DB2-BD59-A6C34878D82A}">
                    <a16:rowId xmlns:a16="http://schemas.microsoft.com/office/drawing/2014/main" val="686893825"/>
                  </a:ext>
                </a:extLst>
              </a:tr>
              <a:tr h="213081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IW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100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-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8000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133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extLst>
                  <a:ext uri="{0D108BD9-81ED-4DB2-BD59-A6C34878D82A}">
                    <a16:rowId xmlns:a16="http://schemas.microsoft.com/office/drawing/2014/main" val="1650308786"/>
                  </a:ext>
                </a:extLst>
              </a:tr>
              <a:tr h="152888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120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6E+28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8000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 dirty="0">
                          <a:effectLst/>
                        </a:rPr>
                        <a:t>133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extLst>
                  <a:ext uri="{0D108BD9-81ED-4DB2-BD59-A6C34878D82A}">
                    <a16:rowId xmlns:a16="http://schemas.microsoft.com/office/drawing/2014/main" val="1023584928"/>
                  </a:ext>
                </a:extLst>
              </a:tr>
              <a:tr h="152888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DUA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250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2117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8000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133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extLst>
                  <a:ext uri="{0D108BD9-81ED-4DB2-BD59-A6C34878D82A}">
                    <a16:rowId xmlns:a16="http://schemas.microsoft.com/office/drawing/2014/main" val="1371451495"/>
                  </a:ext>
                </a:extLst>
              </a:tr>
              <a:tr h="152888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NO3-N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671" marR="86671" marT="43335" marB="4333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3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4E+44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201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293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extLst>
                  <a:ext uri="{0D108BD9-81ED-4DB2-BD59-A6C34878D82A}">
                    <a16:rowId xmlns:a16="http://schemas.microsoft.com/office/drawing/2014/main" val="989120175"/>
                  </a:ext>
                </a:extLst>
              </a:tr>
              <a:tr h="152888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DUA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10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372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320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293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extLst>
                  <a:ext uri="{0D108BD9-81ED-4DB2-BD59-A6C34878D82A}">
                    <a16:rowId xmlns:a16="http://schemas.microsoft.com/office/drawing/2014/main" val="587598422"/>
                  </a:ext>
                </a:extLst>
              </a:tr>
              <a:tr h="152888">
                <a:tc rowSpan="4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NO2-N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671" marR="86671" marT="43335" marB="4333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0.2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3E+43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13.4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0.07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extLst>
                  <a:ext uri="{0D108BD9-81ED-4DB2-BD59-A6C34878D82A}">
                    <a16:rowId xmlns:a16="http://schemas.microsoft.com/office/drawing/2014/main" val="3228555289"/>
                  </a:ext>
                </a:extLst>
              </a:tr>
              <a:tr h="152888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DUA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1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37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32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0.07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extLst>
                  <a:ext uri="{0D108BD9-81ED-4DB2-BD59-A6C34878D82A}">
                    <a16:rowId xmlns:a16="http://schemas.microsoft.com/office/drawing/2014/main" val="693312880"/>
                  </a:ext>
                </a:extLst>
              </a:tr>
              <a:tr h="152888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LW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10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-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320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0.07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extLst>
                  <a:ext uri="{0D108BD9-81ED-4DB2-BD59-A6C34878D82A}">
                    <a16:rowId xmlns:a16="http://schemas.microsoft.com/office/drawing/2014/main" val="3820909367"/>
                  </a:ext>
                </a:extLst>
              </a:tr>
              <a:tr h="152888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LW 360 m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10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-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600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0.07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extLst>
                  <a:ext uri="{0D108BD9-81ED-4DB2-BD59-A6C34878D82A}">
                    <a16:rowId xmlns:a16="http://schemas.microsoft.com/office/drawing/2014/main" val="2027323513"/>
                  </a:ext>
                </a:extLst>
              </a:tr>
              <a:tr h="152888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800" u="none" strike="noStrike" dirty="0">
                          <a:effectLst/>
                        </a:rPr>
                        <a:t>NO3-N+NO2-N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671" marR="86671" marT="43335" marB="4333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LW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100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-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3200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294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extLst>
                  <a:ext uri="{0D108BD9-81ED-4DB2-BD59-A6C34878D82A}">
                    <a16:rowId xmlns:a16="http://schemas.microsoft.com/office/drawing/2014/main" val="2585564306"/>
                  </a:ext>
                </a:extLst>
              </a:tr>
              <a:tr h="228432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LW 360 m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100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-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6000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294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extLst>
                  <a:ext uri="{0D108BD9-81ED-4DB2-BD59-A6C34878D82A}">
                    <a16:rowId xmlns:a16="http://schemas.microsoft.com/office/drawing/2014/main" val="1071823798"/>
                  </a:ext>
                </a:extLst>
              </a:tr>
              <a:tr h="15288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Na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DUA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200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1693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6400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593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extLst>
                  <a:ext uri="{0D108BD9-81ED-4DB2-BD59-A6C34878D82A}">
                    <a16:rowId xmlns:a16="http://schemas.microsoft.com/office/drawing/2014/main" val="1854310560"/>
                  </a:ext>
                </a:extLst>
              </a:tr>
              <a:tr h="15288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SAR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 dirty="0">
                          <a:effectLst/>
                        </a:rPr>
                        <a:t>IW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5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-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>
                          <a:effectLst/>
                        </a:rPr>
                        <a:t>400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800" u="none" strike="noStrike" dirty="0">
                          <a:effectLst/>
                        </a:rPr>
                        <a:t>5.89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24" marR="6024" marT="6024" marB="0" anchor="b"/>
                </a:tc>
                <a:extLst>
                  <a:ext uri="{0D108BD9-81ED-4DB2-BD59-A6C34878D82A}">
                    <a16:rowId xmlns:a16="http://schemas.microsoft.com/office/drawing/2014/main" val="687813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9509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19500-C752-42DD-9FF8-AAA9E3185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3DB3E-4C77-4645-A620-C7A1AA656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430767"/>
            <a:ext cx="4152088" cy="40448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Remediation of "low risk" sites to Tier 1 is associated with unnecessary costs (environmental, resources, and  financial costs)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Non-generic guidelines available to determine risk while maintaining same level of protection with more sustainable approach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E26AFBF-B95E-C459-D88A-7263FABA8E88}"/>
              </a:ext>
            </a:extLst>
          </p:cNvPr>
          <p:cNvCxnSpPr>
            <a:cxnSpLocks/>
          </p:cNvCxnSpPr>
          <p:nvPr/>
        </p:nvCxnSpPr>
        <p:spPr>
          <a:xfrm>
            <a:off x="838200" y="1209513"/>
            <a:ext cx="4152090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83231D9-76A6-632E-DEBA-9ECED84B8F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660" y="792218"/>
            <a:ext cx="6158400" cy="4618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8C7529-43CA-BDB1-5505-EDD9C4E0E5D5}"/>
              </a:ext>
            </a:extLst>
          </p:cNvPr>
          <p:cNvSpPr txBox="1"/>
          <p:nvPr/>
        </p:nvSpPr>
        <p:spPr>
          <a:xfrm>
            <a:off x="8949514" y="5395805"/>
            <a:ext cx="2585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900" dirty="0">
                <a:solidFill>
                  <a:schemeClr val="bg1"/>
                </a:solidFill>
              </a:rPr>
              <a:t>Image captured by Trace personnel</a:t>
            </a:r>
          </a:p>
        </p:txBody>
      </p:sp>
    </p:spTree>
    <p:extLst>
      <p:ext uri="{BB962C8B-B14F-4D97-AF65-F5344CB8AC3E}">
        <p14:creationId xmlns:p14="http://schemas.microsoft.com/office/powerpoint/2010/main" val="1136366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9D38D-19C8-52FE-DFB0-9631E5167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8BC82-5C42-FB59-CB4B-645D8B8D3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Empirical (Field Results) Validation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C1AF0B-5CB5-CC73-390F-B431BF26363C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D81B72F-1944-9DF5-9880-D3B6AFB38A30}"/>
              </a:ext>
            </a:extLst>
          </p:cNvPr>
          <p:cNvSpPr txBox="1">
            <a:spLocks/>
          </p:cNvSpPr>
          <p:nvPr/>
        </p:nvSpPr>
        <p:spPr>
          <a:xfrm>
            <a:off x="803564" y="1440097"/>
            <a:ext cx="4189855" cy="41416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lang="en-US" sz="2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07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▫"/>
              <a:defRPr lang="en-US" sz="22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Mann-Kendall trend analysis: No trend, stable, or decreasing concentrations of </a:t>
            </a:r>
            <a:r>
              <a:rPr lang="en-CA" sz="2000" dirty="0"/>
              <a:t>nitrate as nitrogen and </a:t>
            </a:r>
            <a:br>
              <a:rPr lang="en-CA" sz="2000" dirty="0"/>
            </a:br>
            <a:r>
              <a:rPr lang="en-CA" sz="2000" dirty="0"/>
              <a:t>nitrate + nitrite as nitrogen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Plume temporal analysis: Plume lateral extent is stable and not extending to deeper wells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00DD1F-A1EE-FD05-5057-0B883B7AF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244" y="1535852"/>
            <a:ext cx="2895159" cy="20679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167804-0476-24A9-D6AB-59C194AFD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244" y="4405110"/>
            <a:ext cx="4926993" cy="917038"/>
          </a:xfrm>
          <a:prstGeom prst="rect">
            <a:avLst/>
          </a:prstGeom>
        </p:spPr>
      </p:pic>
      <p:pic>
        <p:nvPicPr>
          <p:cNvPr id="5" name="Picture 4" descr="A collage of images of a field&#10;&#10;AI-generated content may be incorrect.">
            <a:extLst>
              <a:ext uri="{FF2B5EF4-FFF2-40B4-BE49-F238E27FC236}">
                <a16:creationId xmlns:a16="http://schemas.microsoft.com/office/drawing/2014/main" id="{9308F304-558F-3CEC-6DF0-532FE4E9C2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3827" y="1986485"/>
            <a:ext cx="2764202" cy="23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51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BA475-986B-C98B-B055-76F3E8003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E22D7-1A29-10E8-9651-C6CC009A4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39020-7F3C-DBF2-7A72-067FFDC51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9803"/>
            <a:ext cx="10171921" cy="421021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CA" sz="2200" dirty="0"/>
              <a:t>SST and NPP application illustrated that soil salinity concentrations on site posed low risk to receptors (to be confirmed with vegetation assessment).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CA" sz="2200" dirty="0"/>
              <a:t>DF-based Modeling and SST-proxy approach demonstrated that </a:t>
            </a:r>
            <a:br>
              <a:rPr lang="en-CA" sz="2200" dirty="0"/>
            </a:br>
            <a:r>
              <a:rPr lang="en-CA" sz="2200" dirty="0"/>
              <a:t>N-compounds in groundwater posed low risk to receptors.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CA" sz="2200" dirty="0"/>
              <a:t>Findings were supported by empirical (field) observations and trend analysis.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CA" sz="2200" dirty="0"/>
              <a:t>Successful approach applied in a site-specific situation with multiple lines of evidence and tools to prove receptors were adequately protected. 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CA" sz="2200" dirty="0"/>
              <a:t>No remediation was required for this site.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AED022-E86B-92FF-FDBA-76C2DB785C11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131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7249ADE-C6E1-D3C4-F47E-AA9A8EA9E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1D7CA-E93D-88A3-E5F7-31EC905CC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Conclusions – Sustainability Benefits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EC292F-3C00-0B2B-EF6C-EEA4C7A17543}"/>
              </a:ext>
            </a:extLst>
          </p:cNvPr>
          <p:cNvCxnSpPr>
            <a:cxnSpLocks/>
          </p:cNvCxnSpPr>
          <p:nvPr/>
        </p:nvCxnSpPr>
        <p:spPr>
          <a:xfrm>
            <a:off x="803564" y="1115963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EEFD0A1-6729-EB3F-4F2F-604932463B5C}"/>
              </a:ext>
            </a:extLst>
          </p:cNvPr>
          <p:cNvSpPr txBox="1">
            <a:spLocks/>
          </p:cNvSpPr>
          <p:nvPr/>
        </p:nvSpPr>
        <p:spPr>
          <a:xfrm>
            <a:off x="838200" y="1430767"/>
            <a:ext cx="3632200" cy="1600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lang="en-US" sz="2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07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▫"/>
              <a:defRPr lang="en-US" sz="22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0" name="Picture 9" descr="A diagram of a diagram with colorful watercolor spots&#10;&#10;AI-generated content may be incorrect.">
            <a:extLst>
              <a:ext uri="{FF2B5EF4-FFF2-40B4-BE49-F238E27FC236}">
                <a16:creationId xmlns:a16="http://schemas.microsoft.com/office/drawing/2014/main" id="{372035FE-5313-89B7-8CC9-0EF1DFEFD4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7276" y="1263969"/>
            <a:ext cx="7957448" cy="447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43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FDE93-C2F0-30F9-F9CE-85BC11676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5E6E4F-F95E-8A7B-1D52-436D16BB4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2339C-27E2-83C1-C492-DAE2372E75D4}"/>
              </a:ext>
            </a:extLst>
          </p:cNvPr>
          <p:cNvSpPr txBox="1">
            <a:spLocks/>
          </p:cNvSpPr>
          <p:nvPr/>
        </p:nvSpPr>
        <p:spPr>
          <a:xfrm>
            <a:off x="6573181" y="2948607"/>
            <a:ext cx="4769051" cy="258446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lang="en-US" sz="28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CA" sz="1700" b="1" cap="all" dirty="0">
                <a:solidFill>
                  <a:srgbClr val="69B3E7"/>
                </a:solidFill>
              </a:rPr>
              <a:t>SYLVAIN BORDENAVE</a:t>
            </a:r>
            <a:r>
              <a:rPr lang="en-CA" sz="1600" dirty="0">
                <a:solidFill>
                  <a:schemeClr val="bg1"/>
                </a:solidFill>
              </a:rPr>
              <a:t>,</a:t>
            </a:r>
            <a:r>
              <a:rPr lang="en-CA" sz="1500" dirty="0">
                <a:solidFill>
                  <a:schemeClr val="bg1"/>
                </a:solidFill>
              </a:rPr>
              <a:t> Ph.D., P.Biol.</a:t>
            </a:r>
            <a:br>
              <a:rPr lang="en-CA" sz="1500" dirty="0">
                <a:solidFill>
                  <a:schemeClr val="bg1"/>
                </a:solidFill>
              </a:rPr>
            </a:br>
            <a:r>
              <a:rPr lang="en-CA" sz="15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Principal Risk Assessor</a:t>
            </a:r>
            <a:r>
              <a:rPr lang="en-CA" sz="1500" dirty="0">
                <a:solidFill>
                  <a:schemeClr val="bg1"/>
                </a:solidFill>
              </a:rPr>
              <a:t>, Practice Area Lead Remediation and Risk</a:t>
            </a:r>
            <a:br>
              <a:rPr lang="en-CA" sz="1500" dirty="0">
                <a:solidFill>
                  <a:schemeClr val="bg1"/>
                </a:solidFill>
              </a:rPr>
            </a:br>
            <a:r>
              <a:rPr lang="en-CA" sz="1500" dirty="0">
                <a:solidFill>
                  <a:schemeClr val="bg1"/>
                </a:solidFill>
              </a:rPr>
              <a:t>sbordenave@traceassociates.ca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9C58F1-1C5F-C3D3-A3A1-6507EDA67856}"/>
              </a:ext>
            </a:extLst>
          </p:cNvPr>
          <p:cNvSpPr txBox="1">
            <a:spLocks/>
          </p:cNvSpPr>
          <p:nvPr/>
        </p:nvSpPr>
        <p:spPr>
          <a:xfrm>
            <a:off x="6573181" y="1392666"/>
            <a:ext cx="4769051" cy="485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lang="en-US" sz="3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lang="en-US" sz="2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3400" b="1" cap="all" dirty="0">
                <a:solidFill>
                  <a:srgbClr val="69B3E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Questions?</a:t>
            </a:r>
            <a:endParaRPr lang="en-CA" sz="3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E7870F-88E3-E9CA-EE36-4265F8604BC2}"/>
              </a:ext>
            </a:extLst>
          </p:cNvPr>
          <p:cNvCxnSpPr>
            <a:cxnSpLocks/>
          </p:cNvCxnSpPr>
          <p:nvPr/>
        </p:nvCxnSpPr>
        <p:spPr>
          <a:xfrm>
            <a:off x="6919701" y="2020488"/>
            <a:ext cx="4076010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3633A17-4AFA-2563-CE4E-C4289B1485AF}"/>
              </a:ext>
            </a:extLst>
          </p:cNvPr>
          <p:cNvSpPr txBox="1">
            <a:spLocks/>
          </p:cNvSpPr>
          <p:nvPr/>
        </p:nvSpPr>
        <p:spPr>
          <a:xfrm>
            <a:off x="6573181" y="2161713"/>
            <a:ext cx="4769051" cy="655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lang="en-US" sz="3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lang="en-US" sz="2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2800" dirty="0"/>
              <a:t>We’re Here to Help.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A07027-3138-5E62-E126-6ADF51A3CF7E}"/>
              </a:ext>
            </a:extLst>
          </p:cNvPr>
          <p:cNvSpPr txBox="1"/>
          <p:nvPr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rgbClr val="63666A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2081415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813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FA3C1-5D85-3583-AC06-97B89FAFF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BD316-DA2A-DD76-16AA-27F70439A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Sustainability Benefits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3373DFF-3E2C-B471-3733-3A2FAC2CAC40}"/>
              </a:ext>
            </a:extLst>
          </p:cNvPr>
          <p:cNvCxnSpPr>
            <a:cxnSpLocks/>
          </p:cNvCxnSpPr>
          <p:nvPr/>
        </p:nvCxnSpPr>
        <p:spPr>
          <a:xfrm>
            <a:off x="803564" y="1115963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D338B8-75A3-EA90-59A7-6E770DB79201}"/>
              </a:ext>
            </a:extLst>
          </p:cNvPr>
          <p:cNvSpPr txBox="1">
            <a:spLocks/>
          </p:cNvSpPr>
          <p:nvPr/>
        </p:nvSpPr>
        <p:spPr>
          <a:xfrm>
            <a:off x="838200" y="1430767"/>
            <a:ext cx="3632200" cy="1600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lang="en-US" sz="2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07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▫"/>
              <a:defRPr lang="en-US" sz="22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0" name="Picture 9" descr="A diagram of a diagram with colorful watercolor spots&#10;&#10;AI-generated content may be incorrect.">
            <a:extLst>
              <a:ext uri="{FF2B5EF4-FFF2-40B4-BE49-F238E27FC236}">
                <a16:creationId xmlns:a16="http://schemas.microsoft.com/office/drawing/2014/main" id="{9979EF46-3802-0EA0-2CDC-FCA2564AC9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7276" y="1263969"/>
            <a:ext cx="7957448" cy="447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58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13D03-1E3D-F54F-BAAA-A002A3F26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DEDC5-792F-B9F8-FF00-3E4063ADB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501" y="480283"/>
            <a:ext cx="10424160" cy="539496"/>
          </a:xfrm>
        </p:spPr>
        <p:txBody>
          <a:bodyPr/>
          <a:lstStyle/>
          <a:p>
            <a:r>
              <a:rPr lang="en-US" dirty="0"/>
              <a:t>Site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A1196-A9B2-4DDD-EB0E-7F7D39CCD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5698" y="1406562"/>
            <a:ext cx="4977081" cy="40448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Agricultural land use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Remote sump: ~39 wells </a:t>
            </a:r>
            <a:br>
              <a:rPr lang="en-US" sz="2000" dirty="0"/>
            </a:br>
            <a:r>
              <a:rPr lang="en-US" sz="2000" dirty="0"/>
              <a:t>(3:1 mix-bury-cover disposal)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Multiple pits, configuration changes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Salinity-based additives (e.g., NaOH, CaNO</a:t>
            </a:r>
            <a:r>
              <a:rPr lang="en-US" sz="2000" baseline="-25000" dirty="0"/>
              <a:t>3</a:t>
            </a:r>
            <a:r>
              <a:rPr lang="en-US" sz="2000" dirty="0"/>
              <a:t>, MgO, </a:t>
            </a:r>
            <a:r>
              <a:rPr lang="en-US" sz="2000" dirty="0" err="1"/>
              <a:t>CaOH</a:t>
            </a:r>
            <a:r>
              <a:rPr lang="en-US" sz="2000" dirty="0"/>
              <a:t>, etc.)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Phase 2 environmental site assessments in 2015 and 2020 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Groundwater assessment </a:t>
            </a:r>
            <a:br>
              <a:rPr lang="en-US" sz="2000" dirty="0"/>
            </a:br>
            <a:r>
              <a:rPr lang="en-US" sz="2000" dirty="0"/>
              <a:t>from 2021 to 2025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D09898-2419-9150-8ACC-06520E936BE2}"/>
              </a:ext>
            </a:extLst>
          </p:cNvPr>
          <p:cNvCxnSpPr>
            <a:cxnSpLocks/>
          </p:cNvCxnSpPr>
          <p:nvPr/>
        </p:nvCxnSpPr>
        <p:spPr>
          <a:xfrm>
            <a:off x="838200" y="1106424"/>
            <a:ext cx="10152185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F29B9CA-2AF1-1FA5-4EC5-E1B8A37EE83F}"/>
              </a:ext>
            </a:extLst>
          </p:cNvPr>
          <p:cNvSpPr txBox="1"/>
          <p:nvPr/>
        </p:nvSpPr>
        <p:spPr>
          <a:xfrm>
            <a:off x="3469270" y="5520744"/>
            <a:ext cx="2585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900" dirty="0">
                <a:solidFill>
                  <a:schemeClr val="bg1"/>
                </a:solidFill>
              </a:rPr>
              <a:t>Image from Trace Phase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45B63F-8EC2-CDC4-E543-D8ED6D7BDD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7818" t="11516" r="10095" b="6218"/>
          <a:stretch>
            <a:fillRect/>
          </a:stretch>
        </p:blipFill>
        <p:spPr>
          <a:xfrm>
            <a:off x="1325972" y="1825855"/>
            <a:ext cx="3605647" cy="33384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76600-1976-67E0-1ACB-B7338DCE1F3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rcRect t="-2180" b="2180"/>
          <a:stretch>
            <a:fillRect/>
          </a:stretch>
        </p:blipFill>
        <p:spPr>
          <a:xfrm>
            <a:off x="859221" y="1199937"/>
            <a:ext cx="5166360" cy="432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29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D480B-9768-5D64-E661-3B5F1B78A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23F8A-2B51-F556-73F2-3A70BF70C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Source/Contamination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87FB7-2396-371D-CEC4-607065E3E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0767"/>
            <a:ext cx="4879428" cy="41064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Total of 31 boreholes and </a:t>
            </a:r>
            <a:br>
              <a:rPr lang="en-US" sz="2000" dirty="0"/>
            </a:br>
            <a:r>
              <a:rPr lang="en-US" sz="2000" dirty="0"/>
              <a:t>14 monitoring wells (3 nested pairs)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Exceedances in soil: pH, electrical conductivity (EC), and sodium adsorption ratio (SAR)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EC influenced by nitrate in soil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Exceedances in groundwater: EC, SAR, chloride, nitrogen compounds, sodium, sulphate, and total dissolved solids </a:t>
            </a: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7F52EE1-DF0E-3B81-1A55-EE5816AF6898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344657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A091F3D-0AB2-4049-DBE7-068B6D09E1CD}"/>
              </a:ext>
            </a:extLst>
          </p:cNvPr>
          <p:cNvSpPr txBox="1"/>
          <p:nvPr/>
        </p:nvSpPr>
        <p:spPr>
          <a:xfrm>
            <a:off x="8751266" y="5668462"/>
            <a:ext cx="2585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900" dirty="0">
                <a:solidFill>
                  <a:schemeClr val="bg1"/>
                </a:solidFill>
              </a:rPr>
              <a:t>Image from Trace Phase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D05F6C-DFE3-840B-049A-7F668915A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311" y="1492462"/>
            <a:ext cx="4793910" cy="41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83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6370A-4376-B4C7-B1E9-74F7AB426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E1397-DAD4-B502-4334-4E2E992D5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Hydrogeological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CF47B-2806-E623-59DB-A9BD0B5DB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7442" y="1369066"/>
            <a:ext cx="5305087" cy="411986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000" dirty="0"/>
              <a:t>Mean water table ~4.0 m below ground surface (mbgs)</a:t>
            </a: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000" dirty="0"/>
              <a:t>Fine- and coarse-grained material:</a:t>
            </a:r>
          </a:p>
          <a:p>
            <a:pPr marL="914400" lvl="1" indent="-4572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50000"/>
              <a:buFont typeface="Wingdings" panose="05000000000000000000" pitchFamily="2" charset="2"/>
              <a:buChar char="q"/>
            </a:pPr>
            <a:r>
              <a:rPr lang="en-US" sz="1800" dirty="0"/>
              <a:t>Coarse/fine mix in unsaturated and shallow saturated zone in plume area</a:t>
            </a:r>
          </a:p>
          <a:p>
            <a:pPr marL="914400" lvl="1" indent="-4572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50000"/>
              <a:buFont typeface="Wingdings" panose="05000000000000000000" pitchFamily="2" charset="2"/>
              <a:buChar char="q"/>
            </a:pPr>
            <a:r>
              <a:rPr lang="en-US" sz="1800" dirty="0"/>
              <a:t>Fine-grained soils at depth in plume area</a:t>
            </a:r>
          </a:p>
          <a:p>
            <a:pPr marL="914400" lvl="1" indent="-4572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50000"/>
              <a:buFont typeface="Wingdings" panose="05000000000000000000" pitchFamily="2" charset="2"/>
              <a:buChar char="q"/>
            </a:pPr>
            <a:r>
              <a:rPr lang="en-US" sz="1800" dirty="0"/>
              <a:t>Coarser grained off site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Groundwater conductivity from 6E-8 (shallow) to 3E-7 m/s (deep) with lateral velocity estimated at 0.3 to 3  m/year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Northeast groundwater flow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6725E4-5E94-5A2D-9721-5EE8BA693ED7}"/>
              </a:ext>
            </a:extLst>
          </p:cNvPr>
          <p:cNvCxnSpPr>
            <a:cxnSpLocks/>
          </p:cNvCxnSpPr>
          <p:nvPr/>
        </p:nvCxnSpPr>
        <p:spPr>
          <a:xfrm>
            <a:off x="803564" y="112671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692D87B-05D0-713B-36F3-48BD3E469B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446"/>
          <a:stretch>
            <a:fillRect/>
          </a:stretch>
        </p:blipFill>
        <p:spPr>
          <a:xfrm>
            <a:off x="838200" y="1272181"/>
            <a:ext cx="5166360" cy="43136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B33D3B-BE94-28A0-6CBD-57ACB2FF40AA}"/>
              </a:ext>
            </a:extLst>
          </p:cNvPr>
          <p:cNvSpPr txBox="1"/>
          <p:nvPr/>
        </p:nvSpPr>
        <p:spPr>
          <a:xfrm>
            <a:off x="3419149" y="5585817"/>
            <a:ext cx="2585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900" dirty="0">
                <a:solidFill>
                  <a:schemeClr val="bg1"/>
                </a:solidFill>
              </a:rPr>
              <a:t>Image from Trace Phase 2</a:t>
            </a:r>
          </a:p>
        </p:txBody>
      </p:sp>
    </p:spTree>
    <p:extLst>
      <p:ext uri="{BB962C8B-B14F-4D97-AF65-F5344CB8AC3E}">
        <p14:creationId xmlns:p14="http://schemas.microsoft.com/office/powerpoint/2010/main" val="975787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B2C23-3D7A-D1C9-23CD-8A96EB006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910CE-0A10-38D3-F431-789F3E679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Receptors of Potential Concern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2201D-F1A2-B464-3CD4-56667CE1E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025"/>
            <a:ext cx="4849368" cy="350919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Vegetation (native prairie)</a:t>
            </a:r>
          </a:p>
          <a:p>
            <a:pPr>
              <a:lnSpc>
                <a:spcPct val="100000"/>
              </a:lnSpc>
            </a:pPr>
            <a:r>
              <a:rPr lang="en-US" dirty="0"/>
              <a:t>Potential Underlying Domestic Use Aquifer (DUA) &gt;10.5 mbgs</a:t>
            </a:r>
          </a:p>
          <a:p>
            <a:pPr>
              <a:lnSpc>
                <a:spcPct val="100000"/>
              </a:lnSpc>
            </a:pPr>
            <a:r>
              <a:rPr lang="en-US" dirty="0"/>
              <a:t>Dugout ~360 m east</a:t>
            </a:r>
          </a:p>
          <a:p>
            <a:pPr>
              <a:lnSpc>
                <a:spcPct val="100000"/>
              </a:lnSpc>
            </a:pPr>
            <a:r>
              <a:rPr lang="en-US" dirty="0"/>
              <a:t>Potential Class 2 waterbody ~770 m east of the site (visible on 3 out of 17 years imagery)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9183B6D-7D15-EA70-68DE-2B420287EB20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7B5F422A-D1F1-E09C-AF36-0B9362B4426B}"/>
              </a:ext>
            </a:extLst>
          </p:cNvPr>
          <p:cNvGrpSpPr/>
          <p:nvPr/>
        </p:nvGrpSpPr>
        <p:grpSpPr>
          <a:xfrm>
            <a:off x="5970061" y="1368084"/>
            <a:ext cx="5292299" cy="4415452"/>
            <a:chOff x="2651225" y="2225746"/>
            <a:chExt cx="6798110" cy="370264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3D80AF-93DF-E9CF-28E9-4D72776D2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" t="-1812" r="8468" b="-230"/>
            <a:stretch>
              <a:fillRect/>
            </a:stretch>
          </p:blipFill>
          <p:spPr>
            <a:xfrm>
              <a:off x="2651225" y="2225746"/>
              <a:ext cx="6798110" cy="345642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1E9CD01-0C44-869E-E0D1-7EDE540DC042}"/>
                </a:ext>
              </a:extLst>
            </p:cNvPr>
            <p:cNvSpPr txBox="1"/>
            <p:nvPr/>
          </p:nvSpPr>
          <p:spPr>
            <a:xfrm>
              <a:off x="6863924" y="5682174"/>
              <a:ext cx="25854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000" dirty="0">
                  <a:solidFill>
                    <a:schemeClr val="bg1"/>
                  </a:solidFill>
                </a:rPr>
                <a:t>Image from AbaData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6363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E049B-69FD-453C-AE44-88C6A7E99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7CE5F-9C33-4B4A-8F19-63D0CE8D7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564" y="1364256"/>
            <a:ext cx="5368636" cy="358264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CA" sz="2200" dirty="0"/>
              <a:t>Sensitive ecosystem (native prairie)</a:t>
            </a:r>
          </a:p>
          <a:p>
            <a:pPr marL="457200" indent="-4572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CA" sz="2200" dirty="0"/>
              <a:t>Several salinity contaminants of potential concern in soil </a:t>
            </a:r>
            <a:br>
              <a:rPr lang="en-CA" sz="2200" dirty="0"/>
            </a:br>
            <a:r>
              <a:rPr lang="en-CA" sz="2200" dirty="0"/>
              <a:t>and groundwater</a:t>
            </a:r>
          </a:p>
          <a:p>
            <a:pPr marL="457200" indent="-4572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CA" sz="2200" dirty="0"/>
              <a:t>No Tier 1 nitrate-compound guidelines in soil and </a:t>
            </a:r>
            <a:br>
              <a:rPr lang="en-CA" sz="2200" dirty="0"/>
            </a:br>
            <a:r>
              <a:rPr lang="en-CA" sz="2200" dirty="0"/>
              <a:t>Tier 2 guidelines not </a:t>
            </a:r>
            <a:br>
              <a:rPr lang="en-CA" sz="2200" dirty="0"/>
            </a:br>
            <a:r>
              <a:rPr lang="en-CA" sz="2200" dirty="0"/>
              <a:t>commonly implemented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273B31F-75A6-657C-20C4-AFD4FE32FB4F}"/>
              </a:ext>
            </a:extLst>
          </p:cNvPr>
          <p:cNvCxnSpPr>
            <a:cxnSpLocks/>
          </p:cNvCxnSpPr>
          <p:nvPr/>
        </p:nvCxnSpPr>
        <p:spPr>
          <a:xfrm>
            <a:off x="803564" y="1155052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8F330BD-448B-3914-6464-CA16A1D3C0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292" t="13793" r="20000" b="33967"/>
          <a:stretch>
            <a:fillRect/>
          </a:stretch>
        </p:blipFill>
        <p:spPr>
          <a:xfrm>
            <a:off x="6172200" y="1462521"/>
            <a:ext cx="5090160" cy="39329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496A33-F76D-80BA-6159-D67139A8EE47}"/>
              </a:ext>
            </a:extLst>
          </p:cNvPr>
          <p:cNvSpPr txBox="1"/>
          <p:nvPr/>
        </p:nvSpPr>
        <p:spPr>
          <a:xfrm>
            <a:off x="8747291" y="5395478"/>
            <a:ext cx="2585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900" dirty="0">
                <a:solidFill>
                  <a:schemeClr val="bg1"/>
                </a:solidFill>
              </a:rPr>
              <a:t>Image captured by Trace personnel</a:t>
            </a:r>
          </a:p>
        </p:txBody>
      </p:sp>
    </p:spTree>
    <p:extLst>
      <p:ext uri="{BB962C8B-B14F-4D97-AF65-F5344CB8AC3E}">
        <p14:creationId xmlns:p14="http://schemas.microsoft.com/office/powerpoint/2010/main" val="2818340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1488F-2D41-2175-7D2C-2360951D2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D4231-4A8D-51B1-447A-9FEE2DE57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Risk Assessment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8DD00-738A-AB05-2588-11B644C71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4510" y="1409979"/>
            <a:ext cx="5859996" cy="358264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CA" dirty="0"/>
              <a:t>Native Prairie Protocol (NPP) – salinity in surface soil</a:t>
            </a:r>
          </a:p>
          <a:p>
            <a:pPr marL="457200" indent="-4572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CA" dirty="0"/>
              <a:t>Subsoil Salinity Tool (SST) – chloride in subsoil and groundwater, sodium in subsoil</a:t>
            </a:r>
          </a:p>
          <a:p>
            <a:pPr marL="457200" indent="-4572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CA" dirty="0"/>
              <a:t>Tier 2 Dilution Factors (DF) Assessment – Nitrate as nitrogen </a:t>
            </a:r>
            <a:br>
              <a:rPr lang="en-CA" dirty="0"/>
            </a:br>
            <a:r>
              <a:rPr lang="en-CA" dirty="0"/>
              <a:t>in groundwater</a:t>
            </a:r>
          </a:p>
          <a:p>
            <a:pPr marL="457200" indent="-4572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CA" dirty="0"/>
              <a:t>SST Proxy – Nitrogen compounds, sodium, and SAR in groundwater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C31815E-2757-54A2-8F40-2B739F1E2A5C}"/>
              </a:ext>
            </a:extLst>
          </p:cNvPr>
          <p:cNvCxnSpPr>
            <a:cxnSpLocks/>
          </p:cNvCxnSpPr>
          <p:nvPr/>
        </p:nvCxnSpPr>
        <p:spPr>
          <a:xfrm>
            <a:off x="803564" y="1155052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01FA159-5535-EABF-5DDE-4C851A00B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03681"/>
            <a:ext cx="3995245" cy="39952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457EE9-775D-097F-8C7D-BECFB0DDEB84}"/>
              </a:ext>
            </a:extLst>
          </p:cNvPr>
          <p:cNvSpPr txBox="1"/>
          <p:nvPr/>
        </p:nvSpPr>
        <p:spPr>
          <a:xfrm>
            <a:off x="1019502" y="5023944"/>
            <a:ext cx="21176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dirty="0">
                <a:solidFill>
                  <a:schemeClr val="bg1"/>
                </a:solidFill>
              </a:rPr>
              <a:t>Image from https://pngtree.com/ </a:t>
            </a:r>
          </a:p>
        </p:txBody>
      </p:sp>
    </p:spTree>
    <p:extLst>
      <p:ext uri="{BB962C8B-B14F-4D97-AF65-F5344CB8AC3E}">
        <p14:creationId xmlns:p14="http://schemas.microsoft.com/office/powerpoint/2010/main" val="365157742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lide, Section Divider, End Slide">
  <a:themeElements>
    <a:clrScheme name="Trace Brand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1A72"/>
      </a:accent1>
      <a:accent2>
        <a:srgbClr val="0057B8"/>
      </a:accent2>
      <a:accent3>
        <a:srgbClr val="69B3E7"/>
      </a:accent3>
      <a:accent4>
        <a:srgbClr val="63666A"/>
      </a:accent4>
      <a:accent5>
        <a:srgbClr val="00957A"/>
      </a:accent5>
      <a:accent6>
        <a:srgbClr val="A6BBC8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B3_Full Colour Texture">
  <a:themeElements>
    <a:clrScheme name="(2) Trace Secondary Brand Palet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57A"/>
      </a:accent1>
      <a:accent2>
        <a:srgbClr val="A6BBC8"/>
      </a:accent2>
      <a:accent3>
        <a:srgbClr val="B04A5A"/>
      </a:accent3>
      <a:accent4>
        <a:srgbClr val="FF9800"/>
      </a:accent4>
      <a:accent5>
        <a:srgbClr val="768692"/>
      </a:accent5>
      <a:accent6>
        <a:srgbClr val="905F7B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B3_Full Colour">
  <a:themeElements>
    <a:clrScheme name="(2) Trace Secondary Brand Palet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57A"/>
      </a:accent1>
      <a:accent2>
        <a:srgbClr val="A6BBC8"/>
      </a:accent2>
      <a:accent3>
        <a:srgbClr val="B04A5A"/>
      </a:accent3>
      <a:accent4>
        <a:srgbClr val="FF9800"/>
      </a:accent4>
      <a:accent5>
        <a:srgbClr val="768692"/>
      </a:accent5>
      <a:accent6>
        <a:srgbClr val="905F7B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B3_White Background Texture">
  <a:themeElements>
    <a:clrScheme name="Trace Brand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1A72"/>
      </a:accent1>
      <a:accent2>
        <a:srgbClr val="0057B8"/>
      </a:accent2>
      <a:accent3>
        <a:srgbClr val="69B3E7"/>
      </a:accent3>
      <a:accent4>
        <a:srgbClr val="63666A"/>
      </a:accent4>
      <a:accent5>
        <a:srgbClr val="00957A"/>
      </a:accent5>
      <a:accent6>
        <a:srgbClr val="A6BBC8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B3_White Background">
  <a:themeElements>
    <a:clrScheme name="Trace Brand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1A72"/>
      </a:accent1>
      <a:accent2>
        <a:srgbClr val="0057B8"/>
      </a:accent2>
      <a:accent3>
        <a:srgbClr val="69B3E7"/>
      </a:accent3>
      <a:accent4>
        <a:srgbClr val="63666A"/>
      </a:accent4>
      <a:accent5>
        <a:srgbClr val="00957A"/>
      </a:accent5>
      <a:accent6>
        <a:srgbClr val="A6BBC8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1_Full Colour Texture">
  <a:themeElements>
    <a:clrScheme name="(2) Trace Secondary Brand Palet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57A"/>
      </a:accent1>
      <a:accent2>
        <a:srgbClr val="A6BBC8"/>
      </a:accent2>
      <a:accent3>
        <a:srgbClr val="B04A5A"/>
      </a:accent3>
      <a:accent4>
        <a:srgbClr val="FF9800"/>
      </a:accent4>
      <a:accent5>
        <a:srgbClr val="768692"/>
      </a:accent5>
      <a:accent6>
        <a:srgbClr val="905F7B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1_Full Colour">
  <a:themeElements>
    <a:clrScheme name="(2) Trace Secondary Brand Palet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57A"/>
      </a:accent1>
      <a:accent2>
        <a:srgbClr val="A6BBC8"/>
      </a:accent2>
      <a:accent3>
        <a:srgbClr val="B04A5A"/>
      </a:accent3>
      <a:accent4>
        <a:srgbClr val="FF9800"/>
      </a:accent4>
      <a:accent5>
        <a:srgbClr val="768692"/>
      </a:accent5>
      <a:accent6>
        <a:srgbClr val="905F7B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1_White Background Texture">
  <a:themeElements>
    <a:clrScheme name="Trace Brand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1A72"/>
      </a:accent1>
      <a:accent2>
        <a:srgbClr val="0057B8"/>
      </a:accent2>
      <a:accent3>
        <a:srgbClr val="69B3E7"/>
      </a:accent3>
      <a:accent4>
        <a:srgbClr val="63666A"/>
      </a:accent4>
      <a:accent5>
        <a:srgbClr val="00957A"/>
      </a:accent5>
      <a:accent6>
        <a:srgbClr val="A6BBC8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1_White Background">
  <a:themeElements>
    <a:clrScheme name="Trace Brand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1A72"/>
      </a:accent1>
      <a:accent2>
        <a:srgbClr val="0057B8"/>
      </a:accent2>
      <a:accent3>
        <a:srgbClr val="69B3E7"/>
      </a:accent3>
      <a:accent4>
        <a:srgbClr val="63666A"/>
      </a:accent4>
      <a:accent5>
        <a:srgbClr val="00957A"/>
      </a:accent5>
      <a:accent6>
        <a:srgbClr val="A6BBC8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2_Full Colour Texture">
  <a:themeElements>
    <a:clrScheme name="(2) Trace Secondary Brand Palet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57A"/>
      </a:accent1>
      <a:accent2>
        <a:srgbClr val="A6BBC8"/>
      </a:accent2>
      <a:accent3>
        <a:srgbClr val="B04A5A"/>
      </a:accent3>
      <a:accent4>
        <a:srgbClr val="FF9800"/>
      </a:accent4>
      <a:accent5>
        <a:srgbClr val="768692"/>
      </a:accent5>
      <a:accent6>
        <a:srgbClr val="905F7B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2_Full Colour">
  <a:themeElements>
    <a:clrScheme name="(2) Trace Secondary Brand Palet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57A"/>
      </a:accent1>
      <a:accent2>
        <a:srgbClr val="A6BBC8"/>
      </a:accent2>
      <a:accent3>
        <a:srgbClr val="B04A5A"/>
      </a:accent3>
      <a:accent4>
        <a:srgbClr val="FF9800"/>
      </a:accent4>
      <a:accent5>
        <a:srgbClr val="768692"/>
      </a:accent5>
      <a:accent6>
        <a:srgbClr val="905F7B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B2_White Background Texture">
  <a:themeElements>
    <a:clrScheme name="Trace Brand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1A72"/>
      </a:accent1>
      <a:accent2>
        <a:srgbClr val="0057B8"/>
      </a:accent2>
      <a:accent3>
        <a:srgbClr val="69B3E7"/>
      </a:accent3>
      <a:accent4>
        <a:srgbClr val="63666A"/>
      </a:accent4>
      <a:accent5>
        <a:srgbClr val="00957A"/>
      </a:accent5>
      <a:accent6>
        <a:srgbClr val="A6BBC8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B2_White Background">
  <a:themeElements>
    <a:clrScheme name="Trace Brand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1A72"/>
      </a:accent1>
      <a:accent2>
        <a:srgbClr val="0057B8"/>
      </a:accent2>
      <a:accent3>
        <a:srgbClr val="69B3E7"/>
      </a:accent3>
      <a:accent4>
        <a:srgbClr val="63666A"/>
      </a:accent4>
      <a:accent5>
        <a:srgbClr val="00957A"/>
      </a:accent5>
      <a:accent6>
        <a:srgbClr val="A6BBC8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07F0DE976A6846AD63382D6AF15D41" ma:contentTypeVersion="16" ma:contentTypeDescription="Create a new document." ma:contentTypeScope="" ma:versionID="0699898708d9205f1776caadcf2c235d">
  <xsd:schema xmlns:xsd="http://www.w3.org/2001/XMLSchema" xmlns:xs="http://www.w3.org/2001/XMLSchema" xmlns:p="http://schemas.microsoft.com/office/2006/metadata/properties" xmlns:ns2="fc8e5102-ef0d-407a-bb9a-38b3ae6a21ad" xmlns:ns3="6a2e4c9d-676c-4f65-92a5-50bddaa3856a" targetNamespace="http://schemas.microsoft.com/office/2006/metadata/properties" ma:root="true" ma:fieldsID="3f86e35c31395f98483eb33eb3f1a87e" ns2:_="" ns3:_="">
    <xsd:import namespace="fc8e5102-ef0d-407a-bb9a-38b3ae6a21ad"/>
    <xsd:import namespace="6a2e4c9d-676c-4f65-92a5-50bddaa3856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ObjectDetectorVersions" minOccurs="0"/>
                <xsd:element ref="ns3:MediaServiceSearchProperti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8e5102-ef0d-407a-bb9a-38b3ae6a21a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fb61bbe3-7a56-4826-bbd9-91e03c0f1964}" ma:internalName="TaxCatchAll" ma:showField="CatchAllData" ma:web="fc8e5102-ef0d-407a-bb9a-38b3ae6a21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2e4c9d-676c-4f65-92a5-50bddaa385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17c88ce3-6532-4d3d-9152-4ed2ef6739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c8e5102-ef0d-407a-bb9a-38b3ae6a21ad" xsi:nil="true"/>
    <lcf76f155ced4ddcb4097134ff3c332f xmlns="6a2e4c9d-676c-4f65-92a5-50bddaa3856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770CA69-2CF4-4807-AECE-A5D7FD5D58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8e5102-ef0d-407a-bb9a-38b3ae6a21ad"/>
    <ds:schemaRef ds:uri="6a2e4c9d-676c-4f65-92a5-50bddaa385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0D38E66-2FF0-4E5C-AF18-DE5B34A096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B2A37A-C267-4DA6-817B-E132D285D292}">
  <ds:schemaRefs>
    <ds:schemaRef ds:uri="6a2e4c9d-676c-4f65-92a5-50bddaa3856a"/>
    <ds:schemaRef ds:uri="http://schemas.openxmlformats.org/package/2006/metadata/core-properties"/>
    <ds:schemaRef ds:uri="fc8e5102-ef0d-407a-bb9a-38b3ae6a21ad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8120</TotalTime>
  <Words>1971</Words>
  <Application>Microsoft Office PowerPoint</Application>
  <PresentationFormat>Widescreen</PresentationFormat>
  <Paragraphs>277</Paragraphs>
  <Slides>24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Arial</vt:lpstr>
      <vt:lpstr>Arial Black</vt:lpstr>
      <vt:lpstr>Calibri</vt:lpstr>
      <vt:lpstr>Wingdings</vt:lpstr>
      <vt:lpstr>Cover Slide, Section Divider, End Slide</vt:lpstr>
      <vt:lpstr>B1_Full Colour Texture</vt:lpstr>
      <vt:lpstr>B1_Full Colour</vt:lpstr>
      <vt:lpstr>B1_White Background Texture</vt:lpstr>
      <vt:lpstr>B1_White Background</vt:lpstr>
      <vt:lpstr>B2_Full Colour Texture</vt:lpstr>
      <vt:lpstr>B2_Full Colour</vt:lpstr>
      <vt:lpstr>B2_White Background Texture</vt:lpstr>
      <vt:lpstr>B2_White Background</vt:lpstr>
      <vt:lpstr>B3_Full Colour Texture</vt:lpstr>
      <vt:lpstr>B3_Full Colour</vt:lpstr>
      <vt:lpstr>B3_White Background Texture</vt:lpstr>
      <vt:lpstr>B3_White Background</vt:lpstr>
      <vt:lpstr>Risk-based Solutions for Salinity and Nitrate Impact at a Remote Drilling Waste Sump Site in Southern Alberta</vt:lpstr>
      <vt:lpstr>Introduction</vt:lpstr>
      <vt:lpstr>Sustainability Benefits</vt:lpstr>
      <vt:lpstr>Site Background</vt:lpstr>
      <vt:lpstr>Source/Contamination Characteristics</vt:lpstr>
      <vt:lpstr>Hydrogeological Conditions</vt:lpstr>
      <vt:lpstr>Receptors of Potential Concern</vt:lpstr>
      <vt:lpstr>Challenges</vt:lpstr>
      <vt:lpstr>Risk Assessment Approach</vt:lpstr>
      <vt:lpstr>Native Prairie Protocol – Salinity in Surface Soil</vt:lpstr>
      <vt:lpstr>Subsoil Salinity Tool</vt:lpstr>
      <vt:lpstr>Subsoil Salinity Tool – Salinity in Subsoil</vt:lpstr>
      <vt:lpstr>Subsoil Salinity Tool – Salinity in Groundwater</vt:lpstr>
      <vt:lpstr>Nitrate Dilution Factor Calculations </vt:lpstr>
      <vt:lpstr>Nitrate Dilution Factor Calculations – Method</vt:lpstr>
      <vt:lpstr>Nitrate Dilution Factor Calculations – Results</vt:lpstr>
      <vt:lpstr>Nitrate SST-Proxy Calculations – Method</vt:lpstr>
      <vt:lpstr>Methods – Nitrate Compound SST-Proxy Calculations </vt:lpstr>
      <vt:lpstr>Nitrate Calculations Summary</vt:lpstr>
      <vt:lpstr>Empirical (Field Results) Validation</vt:lpstr>
      <vt:lpstr>Conclusions</vt:lpstr>
      <vt:lpstr>Conclusions – Sustainability Benefits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Trace Associates Inc.</dc:creator>
  <cp:lastModifiedBy>Sylvain Bordenave</cp:lastModifiedBy>
  <cp:revision>61</cp:revision>
  <cp:lastPrinted>2021-01-11T19:45:17Z</cp:lastPrinted>
  <dcterms:created xsi:type="dcterms:W3CDTF">2020-05-20T19:59:09Z</dcterms:created>
  <dcterms:modified xsi:type="dcterms:W3CDTF">2026-04-09T03:39:40Z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0x0101000807F0DE976A6846AD63382D6AF15D41</vt:lpwstr>
  </property>
  <property fmtid="{D5CDD505-2E9C-101B-9397-08002B2CF9AE}" pid="3" name="Order">
    <vt:r8>100</vt:r8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xd_Signature">
    <vt:bool>false</vt:bool>
  </property>
  <property fmtid="{D5CDD505-2E9C-101B-9397-08002B2CF9AE}" pid="9" name="MediaServiceImageTags">
    <vt:lpwstr/>
  </property>
</Properties>
</file>