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5"/>
  </p:notesMasterIdLst>
  <p:sldIdLst>
    <p:sldId id="256" r:id="rId5"/>
    <p:sldId id="2732" r:id="rId6"/>
    <p:sldId id="2963" r:id="rId7"/>
    <p:sldId id="2973" r:id="rId8"/>
    <p:sldId id="2857" r:id="rId9"/>
    <p:sldId id="2979" r:id="rId10"/>
    <p:sldId id="2977" r:id="rId11"/>
    <p:sldId id="2711" r:id="rId12"/>
    <p:sldId id="2978" r:id="rId13"/>
    <p:sldId id="2964" r:id="rId14"/>
    <p:sldId id="2970" r:id="rId15"/>
    <p:sldId id="2965" r:id="rId16"/>
    <p:sldId id="2701" r:id="rId17"/>
    <p:sldId id="2961" r:id="rId18"/>
    <p:sldId id="298" r:id="rId19"/>
    <p:sldId id="2710" r:id="rId20"/>
    <p:sldId id="2975" r:id="rId21"/>
    <p:sldId id="2709" r:id="rId22"/>
    <p:sldId id="2712" r:id="rId23"/>
    <p:sldId id="2708" r:id="rId24"/>
    <p:sldId id="2643" r:id="rId25"/>
    <p:sldId id="2731" r:id="rId26"/>
    <p:sldId id="2706" r:id="rId27"/>
    <p:sldId id="2707" r:id="rId28"/>
    <p:sldId id="2971" r:id="rId29"/>
    <p:sldId id="2972" r:id="rId30"/>
    <p:sldId id="2672" r:id="rId31"/>
    <p:sldId id="2976" r:id="rId32"/>
    <p:sldId id="2699" r:id="rId33"/>
    <p:sldId id="2715" r:id="rId34"/>
    <p:sldId id="2717" r:id="rId35"/>
    <p:sldId id="2716" r:id="rId36"/>
    <p:sldId id="2723" r:id="rId37"/>
    <p:sldId id="2724" r:id="rId38"/>
    <p:sldId id="2725" r:id="rId39"/>
    <p:sldId id="2718" r:id="rId40"/>
    <p:sldId id="2719" r:id="rId41"/>
    <p:sldId id="2720" r:id="rId42"/>
    <p:sldId id="2967" r:id="rId43"/>
    <p:sldId id="2968" r:id="rId44"/>
  </p:sldIdLst>
  <p:sldSz cx="18288000" cy="10287000"/>
  <p:notesSz cx="6858000" cy="9144000"/>
  <p:embeddedFontLst>
    <p:embeddedFont>
      <p:font typeface="ＭＳ Ｐゴシック" panose="020B0600070205080204" pitchFamily="34" charset="-128"/>
      <p:regular r:id="rId46"/>
    </p:embeddedFont>
    <p:embeddedFont>
      <p:font typeface="Arial Bold" panose="020B0704020202020204" pitchFamily="34" charset="0"/>
      <p:regular r:id="rId47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21145F"/>
    <a:srgbClr val="DF9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9A5E9D-34FE-472C-9DE6-17708C17C2D1}" v="324" dt="2026-03-29T20:56:18.6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84" autoAdjust="0"/>
    <p:restoredTop sz="79523" autoAdjust="0"/>
  </p:normalViewPr>
  <p:slideViewPr>
    <p:cSldViewPr snapToGrid="0">
      <p:cViewPr varScale="1">
        <p:scale>
          <a:sx n="54" d="100"/>
          <a:sy n="54" d="100"/>
        </p:scale>
        <p:origin x="1320" y="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 Craig" userId="9a166d4f-8c44-44ce-a851-42c21f123f92" providerId="ADAL" clId="{494D7195-8EEC-412A-A441-EDA4C2518FD5}"/>
    <pc:docChg chg="undo custSel addSld delSld modSld sldOrd">
      <pc:chgData name="Pete Craig" userId="9a166d4f-8c44-44ce-a851-42c21f123f92" providerId="ADAL" clId="{494D7195-8EEC-412A-A441-EDA4C2518FD5}" dt="2026-03-29T21:04:37.787" v="742"/>
      <pc:docMkLst>
        <pc:docMk/>
      </pc:docMkLst>
      <pc:sldChg chg="modSp mod">
        <pc:chgData name="Pete Craig" userId="9a166d4f-8c44-44ce-a851-42c21f123f92" providerId="ADAL" clId="{494D7195-8EEC-412A-A441-EDA4C2518FD5}" dt="2026-03-29T20:22:24.413" v="69" actId="1076"/>
        <pc:sldMkLst>
          <pc:docMk/>
          <pc:sldMk cId="0" sldId="256"/>
        </pc:sldMkLst>
        <pc:spChg chg="mod">
          <ac:chgData name="Pete Craig" userId="9a166d4f-8c44-44ce-a851-42c21f123f92" providerId="ADAL" clId="{494D7195-8EEC-412A-A441-EDA4C2518FD5}" dt="2026-03-29T20:22:24.413" v="69" actId="1076"/>
          <ac:spMkLst>
            <pc:docMk/>
            <pc:sldMk cId="0" sldId="256"/>
            <ac:spMk id="5" creationId="{F6F74C89-6B20-7FF9-9777-B1717F04DAFD}"/>
          </ac:spMkLst>
        </pc:spChg>
        <pc:spChg chg="mod">
          <ac:chgData name="Pete Craig" userId="9a166d4f-8c44-44ce-a851-42c21f123f92" providerId="ADAL" clId="{494D7195-8EEC-412A-A441-EDA4C2518FD5}" dt="2026-03-29T20:21:51.827" v="66" actId="20577"/>
          <ac:spMkLst>
            <pc:docMk/>
            <pc:sldMk cId="0" sldId="256"/>
            <ac:spMk id="10" creationId="{228E05C7-132B-68E4-6F6E-C9943A448220}"/>
          </ac:spMkLst>
        </pc:spChg>
      </pc:sldChg>
      <pc:sldChg chg="addSp modSp mod">
        <pc:chgData name="Pete Craig" userId="9a166d4f-8c44-44ce-a851-42c21f123f92" providerId="ADAL" clId="{494D7195-8EEC-412A-A441-EDA4C2518FD5}" dt="2026-03-29T20:51:58.709" v="520" actId="207"/>
        <pc:sldMkLst>
          <pc:docMk/>
          <pc:sldMk cId="3830919690" sldId="2672"/>
        </pc:sldMkLst>
        <pc:spChg chg="add mod">
          <ac:chgData name="Pete Craig" userId="9a166d4f-8c44-44ce-a851-42c21f123f92" providerId="ADAL" clId="{494D7195-8EEC-412A-A441-EDA4C2518FD5}" dt="2026-03-29T20:51:58.709" v="520" actId="207"/>
          <ac:spMkLst>
            <pc:docMk/>
            <pc:sldMk cId="3830919690" sldId="2672"/>
            <ac:spMk id="3" creationId="{D6F4C275-C8A4-EF30-582F-0828977D648D}"/>
          </ac:spMkLst>
        </pc:spChg>
      </pc:sldChg>
      <pc:sldChg chg="modSp del mod">
        <pc:chgData name="Pete Craig" userId="9a166d4f-8c44-44ce-a851-42c21f123f92" providerId="ADAL" clId="{494D7195-8EEC-412A-A441-EDA4C2518FD5}" dt="2026-03-29T20:29:48.938" v="235" actId="47"/>
        <pc:sldMkLst>
          <pc:docMk/>
          <pc:sldMk cId="2735753303" sldId="2696"/>
        </pc:sldMkLst>
        <pc:spChg chg="mod">
          <ac:chgData name="Pete Craig" userId="9a166d4f-8c44-44ce-a851-42c21f123f92" providerId="ADAL" clId="{494D7195-8EEC-412A-A441-EDA4C2518FD5}" dt="2026-03-29T20:26:30.903" v="188" actId="14100"/>
          <ac:spMkLst>
            <pc:docMk/>
            <pc:sldMk cId="2735753303" sldId="2696"/>
            <ac:spMk id="2" creationId="{C779F755-4A4A-A372-858E-7110AD4CED4F}"/>
          </ac:spMkLst>
        </pc:spChg>
        <pc:spChg chg="mod">
          <ac:chgData name="Pete Craig" userId="9a166d4f-8c44-44ce-a851-42c21f123f92" providerId="ADAL" clId="{494D7195-8EEC-412A-A441-EDA4C2518FD5}" dt="2026-03-29T20:26:30.903" v="188" actId="14100"/>
          <ac:spMkLst>
            <pc:docMk/>
            <pc:sldMk cId="2735753303" sldId="2696"/>
            <ac:spMk id="4" creationId="{90C507CD-8918-5C6A-91F3-E725D54C6021}"/>
          </ac:spMkLst>
        </pc:spChg>
        <pc:spChg chg="mod">
          <ac:chgData name="Pete Craig" userId="9a166d4f-8c44-44ce-a851-42c21f123f92" providerId="ADAL" clId="{494D7195-8EEC-412A-A441-EDA4C2518FD5}" dt="2026-03-29T20:26:30.903" v="188" actId="14100"/>
          <ac:spMkLst>
            <pc:docMk/>
            <pc:sldMk cId="2735753303" sldId="2696"/>
            <ac:spMk id="5" creationId="{9B490878-E211-CAA1-4CD8-5AAB5A0DF3D7}"/>
          </ac:spMkLst>
        </pc:spChg>
        <pc:spChg chg="mod">
          <ac:chgData name="Pete Craig" userId="9a166d4f-8c44-44ce-a851-42c21f123f92" providerId="ADAL" clId="{494D7195-8EEC-412A-A441-EDA4C2518FD5}" dt="2026-03-29T20:26:30.903" v="188" actId="14100"/>
          <ac:spMkLst>
            <pc:docMk/>
            <pc:sldMk cId="2735753303" sldId="2696"/>
            <ac:spMk id="6" creationId="{A180A14A-C049-F999-0756-26355866576B}"/>
          </ac:spMkLst>
        </pc:spChg>
        <pc:spChg chg="mod">
          <ac:chgData name="Pete Craig" userId="9a166d4f-8c44-44ce-a851-42c21f123f92" providerId="ADAL" clId="{494D7195-8EEC-412A-A441-EDA4C2518FD5}" dt="2026-03-29T20:26:30.903" v="188" actId="14100"/>
          <ac:spMkLst>
            <pc:docMk/>
            <pc:sldMk cId="2735753303" sldId="2696"/>
            <ac:spMk id="7" creationId="{5EAF47A4-67B0-F475-E06E-48427E319755}"/>
          </ac:spMkLst>
        </pc:spChg>
        <pc:spChg chg="mod">
          <ac:chgData name="Pete Craig" userId="9a166d4f-8c44-44ce-a851-42c21f123f92" providerId="ADAL" clId="{494D7195-8EEC-412A-A441-EDA4C2518FD5}" dt="2026-03-29T20:26:30.903" v="188" actId="14100"/>
          <ac:spMkLst>
            <pc:docMk/>
            <pc:sldMk cId="2735753303" sldId="2696"/>
            <ac:spMk id="8" creationId="{91FB9834-B237-D5F8-49C9-F3048B7C5863}"/>
          </ac:spMkLst>
        </pc:spChg>
        <pc:spChg chg="mod">
          <ac:chgData name="Pete Craig" userId="9a166d4f-8c44-44ce-a851-42c21f123f92" providerId="ADAL" clId="{494D7195-8EEC-412A-A441-EDA4C2518FD5}" dt="2026-03-29T20:26:30.903" v="188" actId="14100"/>
          <ac:spMkLst>
            <pc:docMk/>
            <pc:sldMk cId="2735753303" sldId="2696"/>
            <ac:spMk id="9" creationId="{D98868B5-0E35-1D0E-D15E-D181F9F0959C}"/>
          </ac:spMkLst>
        </pc:spChg>
        <pc:spChg chg="mod">
          <ac:chgData name="Pete Craig" userId="9a166d4f-8c44-44ce-a851-42c21f123f92" providerId="ADAL" clId="{494D7195-8EEC-412A-A441-EDA4C2518FD5}" dt="2026-03-29T20:26:30.903" v="188" actId="14100"/>
          <ac:spMkLst>
            <pc:docMk/>
            <pc:sldMk cId="2735753303" sldId="2696"/>
            <ac:spMk id="10" creationId="{2A06F245-7AA8-DE84-152A-D7EE8C18976A}"/>
          </ac:spMkLst>
        </pc:spChg>
        <pc:spChg chg="mod">
          <ac:chgData name="Pete Craig" userId="9a166d4f-8c44-44ce-a851-42c21f123f92" providerId="ADAL" clId="{494D7195-8EEC-412A-A441-EDA4C2518FD5}" dt="2026-03-29T20:26:30.903" v="188" actId="14100"/>
          <ac:spMkLst>
            <pc:docMk/>
            <pc:sldMk cId="2735753303" sldId="2696"/>
            <ac:spMk id="11" creationId="{A074C64D-7603-04F1-C6B1-667BF4C520A1}"/>
          </ac:spMkLst>
        </pc:spChg>
        <pc:picChg chg="mod">
          <ac:chgData name="Pete Craig" userId="9a166d4f-8c44-44ce-a851-42c21f123f92" providerId="ADAL" clId="{494D7195-8EEC-412A-A441-EDA4C2518FD5}" dt="2026-03-29T20:26:30.903" v="188" actId="14100"/>
          <ac:picMkLst>
            <pc:docMk/>
            <pc:sldMk cId="2735753303" sldId="2696"/>
            <ac:picMk id="3" creationId="{F55CF4D2-2E05-4415-40A7-A486F032FC77}"/>
          </ac:picMkLst>
        </pc:picChg>
      </pc:sldChg>
      <pc:sldChg chg="modSp add modAnim">
        <pc:chgData name="Pete Craig" userId="9a166d4f-8c44-44ce-a851-42c21f123f92" providerId="ADAL" clId="{494D7195-8EEC-412A-A441-EDA4C2518FD5}" dt="2026-03-29T20:55:39.874" v="664" actId="20577"/>
        <pc:sldMkLst>
          <pc:docMk/>
          <pc:sldMk cId="55022677" sldId="2711"/>
        </pc:sldMkLst>
        <pc:spChg chg="mod">
          <ac:chgData name="Pete Craig" userId="9a166d4f-8c44-44ce-a851-42c21f123f92" providerId="ADAL" clId="{494D7195-8EEC-412A-A441-EDA4C2518FD5}" dt="2026-03-29T20:55:39.874" v="664" actId="20577"/>
          <ac:spMkLst>
            <pc:docMk/>
            <pc:sldMk cId="55022677" sldId="2711"/>
            <ac:spMk id="4" creationId="{1DA2D9E5-B0C1-8BCA-87E3-28504DC7E8B7}"/>
          </ac:spMkLst>
        </pc:spChg>
      </pc:sldChg>
      <pc:sldChg chg="ord">
        <pc:chgData name="Pete Craig" userId="9a166d4f-8c44-44ce-a851-42c21f123f92" providerId="ADAL" clId="{494D7195-8EEC-412A-A441-EDA4C2518FD5}" dt="2026-03-29T21:04:37.787" v="742"/>
        <pc:sldMkLst>
          <pc:docMk/>
          <pc:sldMk cId="2669968205" sldId="2717"/>
        </pc:sldMkLst>
      </pc:sldChg>
      <pc:sldChg chg="addSp delSp modSp mod">
        <pc:chgData name="Pete Craig" userId="9a166d4f-8c44-44ce-a851-42c21f123f92" providerId="ADAL" clId="{494D7195-8EEC-412A-A441-EDA4C2518FD5}" dt="2026-03-29T20:50:13.016" v="503"/>
        <pc:sldMkLst>
          <pc:docMk/>
          <pc:sldMk cId="1677243421" sldId="2732"/>
        </pc:sldMkLst>
        <pc:spChg chg="add mod">
          <ac:chgData name="Pete Craig" userId="9a166d4f-8c44-44ce-a851-42c21f123f92" providerId="ADAL" clId="{494D7195-8EEC-412A-A441-EDA4C2518FD5}" dt="2026-03-29T20:50:13.016" v="503"/>
          <ac:spMkLst>
            <pc:docMk/>
            <pc:sldMk cId="1677243421" sldId="2732"/>
            <ac:spMk id="5" creationId="{D5698EE7-A65E-B5E3-5AC5-ADAA658405BE}"/>
          </ac:spMkLst>
        </pc:spChg>
        <pc:spChg chg="del">
          <ac:chgData name="Pete Craig" userId="9a166d4f-8c44-44ce-a851-42c21f123f92" providerId="ADAL" clId="{494D7195-8EEC-412A-A441-EDA4C2518FD5}" dt="2026-03-29T20:50:11.560" v="502" actId="478"/>
          <ac:spMkLst>
            <pc:docMk/>
            <pc:sldMk cId="1677243421" sldId="2732"/>
            <ac:spMk id="11" creationId="{7AD7B7EE-D384-0D23-B063-2F1F6BFD1EC6}"/>
          </ac:spMkLst>
        </pc:spChg>
      </pc:sldChg>
      <pc:sldChg chg="addSp delSp modSp add mod">
        <pc:chgData name="Pete Craig" userId="9a166d4f-8c44-44ce-a851-42c21f123f92" providerId="ADAL" clId="{494D7195-8EEC-412A-A441-EDA4C2518FD5}" dt="2026-03-29T20:29:45.488" v="234" actId="1076"/>
        <pc:sldMkLst>
          <pc:docMk/>
          <pc:sldMk cId="3005743133" sldId="2857"/>
        </pc:sldMkLst>
        <pc:spChg chg="del">
          <ac:chgData name="Pete Craig" userId="9a166d4f-8c44-44ce-a851-42c21f123f92" providerId="ADAL" clId="{494D7195-8EEC-412A-A441-EDA4C2518FD5}" dt="2026-03-29T20:26:39.490" v="190" actId="478"/>
          <ac:spMkLst>
            <pc:docMk/>
            <pc:sldMk cId="3005743133" sldId="2857"/>
            <ac:spMk id="4" creationId="{6AF8AEDF-6E47-808D-DB1C-B3DF3D01D4B9}"/>
          </ac:spMkLst>
        </pc:spChg>
        <pc:spChg chg="mod">
          <ac:chgData name="Pete Craig" userId="9a166d4f-8c44-44ce-a851-42c21f123f92" providerId="ADAL" clId="{494D7195-8EEC-412A-A441-EDA4C2518FD5}" dt="2026-03-29T20:29:45.488" v="234" actId="1076"/>
          <ac:spMkLst>
            <pc:docMk/>
            <pc:sldMk cId="3005743133" sldId="2857"/>
            <ac:spMk id="5" creationId="{68CB1032-5404-36C0-62B3-4FA1A20915BA}"/>
          </ac:spMkLst>
        </pc:spChg>
        <pc:spChg chg="del">
          <ac:chgData name="Pete Craig" userId="9a166d4f-8c44-44ce-a851-42c21f123f92" providerId="ADAL" clId="{494D7195-8EEC-412A-A441-EDA4C2518FD5}" dt="2026-03-29T20:26:42.142" v="191" actId="478"/>
          <ac:spMkLst>
            <pc:docMk/>
            <pc:sldMk cId="3005743133" sldId="2857"/>
            <ac:spMk id="6" creationId="{CF0A0172-C943-50E9-9C1A-DE70F9095073}"/>
          </ac:spMkLst>
        </pc:spChg>
        <pc:spChg chg="add mod">
          <ac:chgData name="Pete Craig" userId="9a166d4f-8c44-44ce-a851-42c21f123f92" providerId="ADAL" clId="{494D7195-8EEC-412A-A441-EDA4C2518FD5}" dt="2026-03-29T20:29:25.066" v="209" actId="1076"/>
          <ac:spMkLst>
            <pc:docMk/>
            <pc:sldMk cId="3005743133" sldId="2857"/>
            <ac:spMk id="8" creationId="{69897F29-9485-C175-76E1-69F92AB8337F}"/>
          </ac:spMkLst>
        </pc:spChg>
        <pc:spChg chg="add mod">
          <ac:chgData name="Pete Craig" userId="9a166d4f-8c44-44ce-a851-42c21f123f92" providerId="ADAL" clId="{494D7195-8EEC-412A-A441-EDA4C2518FD5}" dt="2026-03-29T20:29:25.066" v="209" actId="1076"/>
          <ac:spMkLst>
            <pc:docMk/>
            <pc:sldMk cId="3005743133" sldId="2857"/>
            <ac:spMk id="10" creationId="{5780DAC7-7A1E-BC4F-FDCD-2400892B1AEC}"/>
          </ac:spMkLst>
        </pc:spChg>
        <pc:spChg chg="del">
          <ac:chgData name="Pete Craig" userId="9a166d4f-8c44-44ce-a851-42c21f123f92" providerId="ADAL" clId="{494D7195-8EEC-412A-A441-EDA4C2518FD5}" dt="2026-03-29T20:26:39.490" v="190" actId="478"/>
          <ac:spMkLst>
            <pc:docMk/>
            <pc:sldMk cId="3005743133" sldId="2857"/>
            <ac:spMk id="20" creationId="{FE50E53D-77E6-F809-9DF9-31D4709D4D1D}"/>
          </ac:spMkLst>
        </pc:spChg>
        <pc:spChg chg="del">
          <ac:chgData name="Pete Craig" userId="9a166d4f-8c44-44ce-a851-42c21f123f92" providerId="ADAL" clId="{494D7195-8EEC-412A-A441-EDA4C2518FD5}" dt="2026-03-29T20:26:39.490" v="190" actId="478"/>
          <ac:spMkLst>
            <pc:docMk/>
            <pc:sldMk cId="3005743133" sldId="2857"/>
            <ac:spMk id="21" creationId="{A701EEAE-7270-C1DA-B779-903F46FF1758}"/>
          </ac:spMkLst>
        </pc:spChg>
        <pc:spChg chg="add mod">
          <ac:chgData name="Pete Craig" userId="9a166d4f-8c44-44ce-a851-42c21f123f92" providerId="ADAL" clId="{494D7195-8EEC-412A-A441-EDA4C2518FD5}" dt="2026-03-29T20:29:25.066" v="209" actId="1076"/>
          <ac:spMkLst>
            <pc:docMk/>
            <pc:sldMk cId="3005743133" sldId="2857"/>
            <ac:spMk id="22" creationId="{9EA8DD91-8592-5F92-FE2E-A0056D0F7E0C}"/>
          </ac:spMkLst>
        </pc:spChg>
        <pc:spChg chg="add mod">
          <ac:chgData name="Pete Craig" userId="9a166d4f-8c44-44ce-a851-42c21f123f92" providerId="ADAL" clId="{494D7195-8EEC-412A-A441-EDA4C2518FD5}" dt="2026-03-29T20:29:25.066" v="209" actId="1076"/>
          <ac:spMkLst>
            <pc:docMk/>
            <pc:sldMk cId="3005743133" sldId="2857"/>
            <ac:spMk id="23" creationId="{E09624D7-2E5A-3078-90AC-057E0FC58930}"/>
          </ac:spMkLst>
        </pc:spChg>
        <pc:spChg chg="add mod">
          <ac:chgData name="Pete Craig" userId="9a166d4f-8c44-44ce-a851-42c21f123f92" providerId="ADAL" clId="{494D7195-8EEC-412A-A441-EDA4C2518FD5}" dt="2026-03-29T20:29:25.066" v="209" actId="1076"/>
          <ac:spMkLst>
            <pc:docMk/>
            <pc:sldMk cId="3005743133" sldId="2857"/>
            <ac:spMk id="24" creationId="{B7471604-FF55-2970-AA10-2928F55994DC}"/>
          </ac:spMkLst>
        </pc:spChg>
        <pc:spChg chg="add mod">
          <ac:chgData name="Pete Craig" userId="9a166d4f-8c44-44ce-a851-42c21f123f92" providerId="ADAL" clId="{494D7195-8EEC-412A-A441-EDA4C2518FD5}" dt="2026-03-29T20:29:25.066" v="209" actId="1076"/>
          <ac:spMkLst>
            <pc:docMk/>
            <pc:sldMk cId="3005743133" sldId="2857"/>
            <ac:spMk id="25" creationId="{3CE0554F-C019-ED6B-070F-B4B8A1293B6D}"/>
          </ac:spMkLst>
        </pc:spChg>
        <pc:spChg chg="add mod">
          <ac:chgData name="Pete Craig" userId="9a166d4f-8c44-44ce-a851-42c21f123f92" providerId="ADAL" clId="{494D7195-8EEC-412A-A441-EDA4C2518FD5}" dt="2026-03-29T20:29:25.066" v="209" actId="1076"/>
          <ac:spMkLst>
            <pc:docMk/>
            <pc:sldMk cId="3005743133" sldId="2857"/>
            <ac:spMk id="26" creationId="{3C46FF19-A575-E9BF-C92B-D24CC8DA6E1D}"/>
          </ac:spMkLst>
        </pc:spChg>
        <pc:spChg chg="add mod">
          <ac:chgData name="Pete Craig" userId="9a166d4f-8c44-44ce-a851-42c21f123f92" providerId="ADAL" clId="{494D7195-8EEC-412A-A441-EDA4C2518FD5}" dt="2026-03-29T20:29:25.066" v="209" actId="1076"/>
          <ac:spMkLst>
            <pc:docMk/>
            <pc:sldMk cId="3005743133" sldId="2857"/>
            <ac:spMk id="27" creationId="{F7967A8F-F2F3-3084-D918-CE0344202420}"/>
          </ac:spMkLst>
        </pc:spChg>
        <pc:spChg chg="del">
          <ac:chgData name="Pete Craig" userId="9a166d4f-8c44-44ce-a851-42c21f123f92" providerId="ADAL" clId="{494D7195-8EEC-412A-A441-EDA4C2518FD5}" dt="2026-03-29T20:26:39.490" v="190" actId="478"/>
          <ac:spMkLst>
            <pc:docMk/>
            <pc:sldMk cId="3005743133" sldId="2857"/>
            <ac:spMk id="34" creationId="{36AABB84-0285-D7D5-0151-AEE0993002DE}"/>
          </ac:spMkLst>
        </pc:spChg>
        <pc:grpChg chg="add del">
          <ac:chgData name="Pete Craig" userId="9a166d4f-8c44-44ce-a851-42c21f123f92" providerId="ADAL" clId="{494D7195-8EEC-412A-A441-EDA4C2518FD5}" dt="2026-03-29T20:26:34.676" v="189" actId="478"/>
          <ac:grpSpMkLst>
            <pc:docMk/>
            <pc:sldMk cId="3005743133" sldId="2857"/>
            <ac:grpSpMk id="9" creationId="{FCBAC771-AF40-9D24-0177-95E5D88D611E}"/>
          </ac:grpSpMkLst>
        </pc:grpChg>
        <pc:picChg chg="del">
          <ac:chgData name="Pete Craig" userId="9a166d4f-8c44-44ce-a851-42c21f123f92" providerId="ADAL" clId="{494D7195-8EEC-412A-A441-EDA4C2518FD5}" dt="2026-03-29T20:26:39.490" v="190" actId="478"/>
          <ac:picMkLst>
            <pc:docMk/>
            <pc:sldMk cId="3005743133" sldId="2857"/>
            <ac:picMk id="2" creationId="{048475A1-2F2F-2503-D5A6-72713FE24CC3}"/>
          </ac:picMkLst>
        </pc:picChg>
        <pc:picChg chg="mod">
          <ac:chgData name="Pete Craig" userId="9a166d4f-8c44-44ce-a851-42c21f123f92" providerId="ADAL" clId="{494D7195-8EEC-412A-A441-EDA4C2518FD5}" dt="2026-03-29T20:29:45.488" v="234" actId="1076"/>
          <ac:picMkLst>
            <pc:docMk/>
            <pc:sldMk cId="3005743133" sldId="2857"/>
            <ac:picMk id="3" creationId="{F5A6A804-3BC7-3467-C097-C7A4F6C0C695}"/>
          </ac:picMkLst>
        </pc:picChg>
        <pc:picChg chg="add mod">
          <ac:chgData name="Pete Craig" userId="9a166d4f-8c44-44ce-a851-42c21f123f92" providerId="ADAL" clId="{494D7195-8EEC-412A-A441-EDA4C2518FD5}" dt="2026-03-29T20:29:25.066" v="209" actId="1076"/>
          <ac:picMkLst>
            <pc:docMk/>
            <pc:sldMk cId="3005743133" sldId="2857"/>
            <ac:picMk id="7" creationId="{668688F7-40D6-3EF6-A08E-E3423D8EB759}"/>
          </ac:picMkLst>
        </pc:picChg>
        <pc:picChg chg="del">
          <ac:chgData name="Pete Craig" userId="9a166d4f-8c44-44ce-a851-42c21f123f92" providerId="ADAL" clId="{494D7195-8EEC-412A-A441-EDA4C2518FD5}" dt="2026-03-29T20:26:39.490" v="190" actId="478"/>
          <ac:picMkLst>
            <pc:docMk/>
            <pc:sldMk cId="3005743133" sldId="2857"/>
            <ac:picMk id="32" creationId="{06EB04D6-025B-F300-7BDD-6236B34FF526}"/>
          </ac:picMkLst>
        </pc:picChg>
        <pc:picChg chg="del">
          <ac:chgData name="Pete Craig" userId="9a166d4f-8c44-44ce-a851-42c21f123f92" providerId="ADAL" clId="{494D7195-8EEC-412A-A441-EDA4C2518FD5}" dt="2026-03-29T20:26:39.490" v="190" actId="478"/>
          <ac:picMkLst>
            <pc:docMk/>
            <pc:sldMk cId="3005743133" sldId="2857"/>
            <ac:picMk id="33" creationId="{AAC53427-E96F-DF14-748E-9E36066485EE}"/>
          </ac:picMkLst>
        </pc:picChg>
      </pc:sldChg>
      <pc:sldChg chg="addSp delSp modSp mod">
        <pc:chgData name="Pete Craig" userId="9a166d4f-8c44-44ce-a851-42c21f123f92" providerId="ADAL" clId="{494D7195-8EEC-412A-A441-EDA4C2518FD5}" dt="2026-03-29T20:50:22.069" v="505"/>
        <pc:sldMkLst>
          <pc:docMk/>
          <pc:sldMk cId="2464668861" sldId="2963"/>
        </pc:sldMkLst>
        <pc:spChg chg="add mod">
          <ac:chgData name="Pete Craig" userId="9a166d4f-8c44-44ce-a851-42c21f123f92" providerId="ADAL" clId="{494D7195-8EEC-412A-A441-EDA4C2518FD5}" dt="2026-03-29T20:50:22.069" v="505"/>
          <ac:spMkLst>
            <pc:docMk/>
            <pc:sldMk cId="2464668861" sldId="2963"/>
            <ac:spMk id="2" creationId="{68FEF3BA-F330-5993-97FE-C3E2FAD2C614}"/>
          </ac:spMkLst>
        </pc:spChg>
        <pc:spChg chg="del">
          <ac:chgData name="Pete Craig" userId="9a166d4f-8c44-44ce-a851-42c21f123f92" providerId="ADAL" clId="{494D7195-8EEC-412A-A441-EDA4C2518FD5}" dt="2026-03-29T20:50:20.392" v="504" actId="478"/>
          <ac:spMkLst>
            <pc:docMk/>
            <pc:sldMk cId="2464668861" sldId="2963"/>
            <ac:spMk id="11" creationId="{94F6133B-31AC-9036-D610-A3DF7C608E60}"/>
          </ac:spMkLst>
        </pc:spChg>
      </pc:sldChg>
      <pc:sldChg chg="addSp delSp modSp mod">
        <pc:chgData name="Pete Craig" userId="9a166d4f-8c44-44ce-a851-42c21f123f92" providerId="ADAL" clId="{494D7195-8EEC-412A-A441-EDA4C2518FD5}" dt="2026-03-29T20:52:42.584" v="524" actId="207"/>
        <pc:sldMkLst>
          <pc:docMk/>
          <pc:sldMk cId="3126314442" sldId="2964"/>
        </pc:sldMkLst>
        <pc:spChg chg="add del mod">
          <ac:chgData name="Pete Craig" userId="9a166d4f-8c44-44ce-a851-42c21f123f92" providerId="ADAL" clId="{494D7195-8EEC-412A-A441-EDA4C2518FD5}" dt="2026-03-29T20:50:29.864" v="506" actId="478"/>
          <ac:spMkLst>
            <pc:docMk/>
            <pc:sldMk cId="3126314442" sldId="2964"/>
            <ac:spMk id="2" creationId="{3FFA6B39-A6EE-5656-405F-910A847C4534}"/>
          </ac:spMkLst>
        </pc:spChg>
        <pc:spChg chg="add mod">
          <ac:chgData name="Pete Craig" userId="9a166d4f-8c44-44ce-a851-42c21f123f92" providerId="ADAL" clId="{494D7195-8EEC-412A-A441-EDA4C2518FD5}" dt="2026-03-29T20:52:42.584" v="524" actId="207"/>
          <ac:spMkLst>
            <pc:docMk/>
            <pc:sldMk cId="3126314442" sldId="2964"/>
            <ac:spMk id="3" creationId="{32E45693-43A4-CFE1-72FB-128F71737706}"/>
          </ac:spMkLst>
        </pc:spChg>
        <pc:spChg chg="del mod">
          <ac:chgData name="Pete Craig" userId="9a166d4f-8c44-44ce-a851-42c21f123f92" providerId="ADAL" clId="{494D7195-8EEC-412A-A441-EDA4C2518FD5}" dt="2026-03-29T20:48:12.018" v="482" actId="478"/>
          <ac:spMkLst>
            <pc:docMk/>
            <pc:sldMk cId="3126314442" sldId="2964"/>
            <ac:spMk id="11" creationId="{C3257D47-83D0-8A97-9221-237316E8CB7E}"/>
          </ac:spMkLst>
        </pc:spChg>
        <pc:spChg chg="mod">
          <ac:chgData name="Pete Craig" userId="9a166d4f-8c44-44ce-a851-42c21f123f92" providerId="ADAL" clId="{494D7195-8EEC-412A-A441-EDA4C2518FD5}" dt="2026-03-29T20:30:02.825" v="237" actId="1076"/>
          <ac:spMkLst>
            <pc:docMk/>
            <pc:sldMk cId="3126314442" sldId="2964"/>
            <ac:spMk id="12" creationId="{9521D646-12B5-E054-86AB-AA9A00C26F97}"/>
          </ac:spMkLst>
        </pc:spChg>
      </pc:sldChg>
      <pc:sldChg chg="addSp delSp modSp mod">
        <pc:chgData name="Pete Craig" userId="9a166d4f-8c44-44ce-a851-42c21f123f92" providerId="ADAL" clId="{494D7195-8EEC-412A-A441-EDA4C2518FD5}" dt="2026-03-29T20:52:26.441" v="522" actId="207"/>
        <pc:sldMkLst>
          <pc:docMk/>
          <pc:sldMk cId="2288598721" sldId="2965"/>
        </pc:sldMkLst>
        <pc:spChg chg="add del mod">
          <ac:chgData name="Pete Craig" userId="9a166d4f-8c44-44ce-a851-42c21f123f92" providerId="ADAL" clId="{494D7195-8EEC-412A-A441-EDA4C2518FD5}" dt="2026-03-29T20:50:38.296" v="508" actId="478"/>
          <ac:spMkLst>
            <pc:docMk/>
            <pc:sldMk cId="2288598721" sldId="2965"/>
            <ac:spMk id="2" creationId="{D5FD6F6A-04C2-B2EC-FEB0-AB1BE8509B6C}"/>
          </ac:spMkLst>
        </pc:spChg>
        <pc:spChg chg="add mod">
          <ac:chgData name="Pete Craig" userId="9a166d4f-8c44-44ce-a851-42c21f123f92" providerId="ADAL" clId="{494D7195-8EEC-412A-A441-EDA4C2518FD5}" dt="2026-03-29T20:52:26.441" v="522" actId="207"/>
          <ac:spMkLst>
            <pc:docMk/>
            <pc:sldMk cId="2288598721" sldId="2965"/>
            <ac:spMk id="3" creationId="{7AA0C2D0-D751-0D13-9E2E-B069EE97A96F}"/>
          </ac:spMkLst>
        </pc:spChg>
        <pc:spChg chg="del">
          <ac:chgData name="Pete Craig" userId="9a166d4f-8c44-44ce-a851-42c21f123f92" providerId="ADAL" clId="{494D7195-8EEC-412A-A441-EDA4C2518FD5}" dt="2026-03-29T20:48:20.972" v="484" actId="478"/>
          <ac:spMkLst>
            <pc:docMk/>
            <pc:sldMk cId="2288598721" sldId="2965"/>
            <ac:spMk id="11" creationId="{CCA0471A-F91E-C2DD-B053-5329F675984E}"/>
          </ac:spMkLst>
        </pc:spChg>
      </pc:sldChg>
      <pc:sldChg chg="addSp delSp modSp mod">
        <pc:chgData name="Pete Craig" userId="9a166d4f-8c44-44ce-a851-42c21f123f92" providerId="ADAL" clId="{494D7195-8EEC-412A-A441-EDA4C2518FD5}" dt="2026-03-29T20:51:37.279" v="518" actId="207"/>
        <pc:sldMkLst>
          <pc:docMk/>
          <pc:sldMk cId="4079286610" sldId="2967"/>
        </pc:sldMkLst>
        <pc:spChg chg="add mod">
          <ac:chgData name="Pete Craig" userId="9a166d4f-8c44-44ce-a851-42c21f123f92" providerId="ADAL" clId="{494D7195-8EEC-412A-A441-EDA4C2518FD5}" dt="2026-03-29T20:51:37.279" v="518" actId="207"/>
          <ac:spMkLst>
            <pc:docMk/>
            <pc:sldMk cId="4079286610" sldId="2967"/>
            <ac:spMk id="2" creationId="{A421667C-21EC-CDB1-2847-0CA6B3D4A434}"/>
          </ac:spMkLst>
        </pc:spChg>
        <pc:spChg chg="del">
          <ac:chgData name="Pete Craig" userId="9a166d4f-8c44-44ce-a851-42c21f123f92" providerId="ADAL" clId="{494D7195-8EEC-412A-A441-EDA4C2518FD5}" dt="2026-03-29T20:51:02.753" v="511" actId="478"/>
          <ac:spMkLst>
            <pc:docMk/>
            <pc:sldMk cId="4079286610" sldId="2967"/>
            <ac:spMk id="11" creationId="{55515687-7C6C-765F-6DFA-94BBC26C5221}"/>
          </ac:spMkLst>
        </pc:spChg>
      </pc:sldChg>
      <pc:sldChg chg="addSp delSp modSp mod">
        <pc:chgData name="Pete Craig" userId="9a166d4f-8c44-44ce-a851-42c21f123f92" providerId="ADAL" clId="{494D7195-8EEC-412A-A441-EDA4C2518FD5}" dt="2026-03-29T20:51:24.931" v="516" actId="207"/>
        <pc:sldMkLst>
          <pc:docMk/>
          <pc:sldMk cId="561741724" sldId="2968"/>
        </pc:sldMkLst>
        <pc:spChg chg="mod">
          <ac:chgData name="Pete Craig" userId="9a166d4f-8c44-44ce-a851-42c21f123f92" providerId="ADAL" clId="{494D7195-8EEC-412A-A441-EDA4C2518FD5}" dt="2026-03-29T20:41:03.973" v="291" actId="1076"/>
          <ac:spMkLst>
            <pc:docMk/>
            <pc:sldMk cId="561741724" sldId="2968"/>
            <ac:spMk id="3" creationId="{814EA9D1-EF7F-760B-B0E1-AFDAE1159F71}"/>
          </ac:spMkLst>
        </pc:spChg>
        <pc:spChg chg="del">
          <ac:chgData name="Pete Craig" userId="9a166d4f-8c44-44ce-a851-42c21f123f92" providerId="ADAL" clId="{494D7195-8EEC-412A-A441-EDA4C2518FD5}" dt="2026-03-29T20:31:36.650" v="243" actId="478"/>
          <ac:spMkLst>
            <pc:docMk/>
            <pc:sldMk cId="561741724" sldId="2968"/>
            <ac:spMk id="6" creationId="{6D0C977A-727B-AF25-1981-E284A9CB4E41}"/>
          </ac:spMkLst>
        </pc:spChg>
        <pc:spChg chg="mod">
          <ac:chgData name="Pete Craig" userId="9a166d4f-8c44-44ce-a851-42c21f123f92" providerId="ADAL" clId="{494D7195-8EEC-412A-A441-EDA4C2518FD5}" dt="2026-03-29T20:32:44.773" v="273" actId="1076"/>
          <ac:spMkLst>
            <pc:docMk/>
            <pc:sldMk cId="561741724" sldId="2968"/>
            <ac:spMk id="7" creationId="{0FA1A712-89B6-38C9-7E7B-A08535B2F568}"/>
          </ac:spMkLst>
        </pc:spChg>
        <pc:spChg chg="del">
          <ac:chgData name="Pete Craig" userId="9a166d4f-8c44-44ce-a851-42c21f123f92" providerId="ADAL" clId="{494D7195-8EEC-412A-A441-EDA4C2518FD5}" dt="2026-03-29T20:51:09.927" v="513" actId="478"/>
          <ac:spMkLst>
            <pc:docMk/>
            <pc:sldMk cId="561741724" sldId="2968"/>
            <ac:spMk id="11" creationId="{DD0EF398-1F91-FCA1-07B6-C709B6763690}"/>
          </ac:spMkLst>
        </pc:spChg>
        <pc:spChg chg="add mod">
          <ac:chgData name="Pete Craig" userId="9a166d4f-8c44-44ce-a851-42c21f123f92" providerId="ADAL" clId="{494D7195-8EEC-412A-A441-EDA4C2518FD5}" dt="2026-03-29T20:51:24.931" v="516" actId="207"/>
          <ac:spMkLst>
            <pc:docMk/>
            <pc:sldMk cId="561741724" sldId="2968"/>
            <ac:spMk id="12" creationId="{9BED07DA-F35C-321C-DBBB-AE373C821CBC}"/>
          </ac:spMkLst>
        </pc:spChg>
        <pc:picChg chg="add del mod">
          <ac:chgData name="Pete Craig" userId="9a166d4f-8c44-44ce-a851-42c21f123f92" providerId="ADAL" clId="{494D7195-8EEC-412A-A441-EDA4C2518FD5}" dt="2026-03-29T20:40:18.842" v="281" actId="478"/>
          <ac:picMkLst>
            <pc:docMk/>
            <pc:sldMk cId="561741724" sldId="2968"/>
            <ac:picMk id="2" creationId="{8CB43121-AE27-71BC-2394-4A33D05600E9}"/>
          </ac:picMkLst>
        </pc:picChg>
        <pc:picChg chg="del">
          <ac:chgData name="Pete Craig" userId="9a166d4f-8c44-44ce-a851-42c21f123f92" providerId="ADAL" clId="{494D7195-8EEC-412A-A441-EDA4C2518FD5}" dt="2026-03-29T20:31:23.803" v="239" actId="478"/>
          <ac:picMkLst>
            <pc:docMk/>
            <pc:sldMk cId="561741724" sldId="2968"/>
            <ac:picMk id="4" creationId="{CDFD48BD-D2CC-5D25-980F-15689B4985BC}"/>
          </ac:picMkLst>
        </pc:picChg>
        <pc:picChg chg="del mod">
          <ac:chgData name="Pete Craig" userId="9a166d4f-8c44-44ce-a851-42c21f123f92" providerId="ADAL" clId="{494D7195-8EEC-412A-A441-EDA4C2518FD5}" dt="2026-03-29T20:31:25.984" v="240" actId="478"/>
          <ac:picMkLst>
            <pc:docMk/>
            <pc:sldMk cId="561741724" sldId="2968"/>
            <ac:picMk id="8" creationId="{22402AC0-7EAC-84FC-096C-96669B48035F}"/>
          </ac:picMkLst>
        </pc:picChg>
        <pc:picChg chg="add mod">
          <ac:chgData name="Pete Craig" userId="9a166d4f-8c44-44ce-a851-42c21f123f92" providerId="ADAL" clId="{494D7195-8EEC-412A-A441-EDA4C2518FD5}" dt="2026-03-29T20:41:06.105" v="292" actId="1076"/>
          <ac:picMkLst>
            <pc:docMk/>
            <pc:sldMk cId="561741724" sldId="2968"/>
            <ac:picMk id="9" creationId="{5E76DCE5-6C29-EF54-2975-64577F57D35F}"/>
          </ac:picMkLst>
        </pc:picChg>
      </pc:sldChg>
      <pc:sldChg chg="modSp">
        <pc:chgData name="Pete Craig" userId="9a166d4f-8c44-44ce-a851-42c21f123f92" providerId="ADAL" clId="{494D7195-8EEC-412A-A441-EDA4C2518FD5}" dt="2026-03-29T20:25:45.441" v="185" actId="20577"/>
        <pc:sldMkLst>
          <pc:docMk/>
          <pc:sldMk cId="3603825879" sldId="2973"/>
        </pc:sldMkLst>
        <pc:spChg chg="mod">
          <ac:chgData name="Pete Craig" userId="9a166d4f-8c44-44ce-a851-42c21f123f92" providerId="ADAL" clId="{494D7195-8EEC-412A-A441-EDA4C2518FD5}" dt="2026-03-29T20:25:45.441" v="185" actId="20577"/>
          <ac:spMkLst>
            <pc:docMk/>
            <pc:sldMk cId="3603825879" sldId="2973"/>
            <ac:spMk id="5" creationId="{C36637AA-5ED3-8D52-17F6-64A82794AB5D}"/>
          </ac:spMkLst>
        </pc:spChg>
      </pc:sldChg>
      <pc:sldChg chg="del">
        <pc:chgData name="Pete Craig" userId="9a166d4f-8c44-44ce-a851-42c21f123f92" providerId="ADAL" clId="{494D7195-8EEC-412A-A441-EDA4C2518FD5}" dt="2026-03-29T20:29:53.535" v="236" actId="47"/>
        <pc:sldMkLst>
          <pc:docMk/>
          <pc:sldMk cId="1389739337" sldId="2974"/>
        </pc:sldMkLst>
      </pc:sldChg>
      <pc:sldChg chg="modSp add">
        <pc:chgData name="Pete Craig" userId="9a166d4f-8c44-44ce-a851-42c21f123f92" providerId="ADAL" clId="{494D7195-8EEC-412A-A441-EDA4C2518FD5}" dt="2026-03-29T20:56:18.617" v="707" actId="20577"/>
        <pc:sldMkLst>
          <pc:docMk/>
          <pc:sldMk cId="3819111104" sldId="2977"/>
        </pc:sldMkLst>
        <pc:spChg chg="mod">
          <ac:chgData name="Pete Craig" userId="9a166d4f-8c44-44ce-a851-42c21f123f92" providerId="ADAL" clId="{494D7195-8EEC-412A-A441-EDA4C2518FD5}" dt="2026-03-29T20:56:18.617" v="707" actId="20577"/>
          <ac:spMkLst>
            <pc:docMk/>
            <pc:sldMk cId="3819111104" sldId="2977"/>
            <ac:spMk id="3" creationId="{C99B4CF7-EEB7-C26F-E325-C0C2EF71DABE}"/>
          </ac:spMkLst>
        </pc:spChg>
      </pc:sldChg>
      <pc:sldChg chg="modSp add mod">
        <pc:chgData name="Pete Craig" userId="9a166d4f-8c44-44ce-a851-42c21f123f92" providerId="ADAL" clId="{494D7195-8EEC-412A-A441-EDA4C2518FD5}" dt="2026-03-29T20:53:03.046" v="527" actId="115"/>
        <pc:sldMkLst>
          <pc:docMk/>
          <pc:sldMk cId="2138430490" sldId="2978"/>
        </pc:sldMkLst>
        <pc:spChg chg="mod">
          <ac:chgData name="Pete Craig" userId="9a166d4f-8c44-44ce-a851-42c21f123f92" providerId="ADAL" clId="{494D7195-8EEC-412A-A441-EDA4C2518FD5}" dt="2026-03-29T20:53:03.046" v="527" actId="115"/>
          <ac:spMkLst>
            <pc:docMk/>
            <pc:sldMk cId="2138430490" sldId="2978"/>
            <ac:spMk id="2" creationId="{5E62CE9F-A792-4DC0-542B-DD9D2166AF98}"/>
          </ac:spMkLst>
        </pc:spChg>
      </pc:sldChg>
      <pc:sldChg chg="modSp add mod">
        <pc:chgData name="Pete Craig" userId="9a166d4f-8c44-44ce-a851-42c21f123f92" providerId="ADAL" clId="{494D7195-8EEC-412A-A441-EDA4C2518FD5}" dt="2026-03-29T20:56:36.536" v="740" actId="20577"/>
        <pc:sldMkLst>
          <pc:docMk/>
          <pc:sldMk cId="3935283133" sldId="2979"/>
        </pc:sldMkLst>
        <pc:spChg chg="mod">
          <ac:chgData name="Pete Craig" userId="9a166d4f-8c44-44ce-a851-42c21f123f92" providerId="ADAL" clId="{494D7195-8EEC-412A-A441-EDA4C2518FD5}" dt="2026-03-29T20:49:48.006" v="501" actId="1076"/>
          <ac:spMkLst>
            <pc:docMk/>
            <pc:sldMk cId="3935283133" sldId="2979"/>
            <ac:spMk id="11" creationId="{C9B0FA43-3D62-FADC-6F33-530AE44E4040}"/>
          </ac:spMkLst>
        </pc:spChg>
        <pc:spChg chg="mod">
          <ac:chgData name="Pete Craig" userId="9a166d4f-8c44-44ce-a851-42c21f123f92" providerId="ADAL" clId="{494D7195-8EEC-412A-A441-EDA4C2518FD5}" dt="2026-03-29T20:56:36.536" v="740" actId="20577"/>
          <ac:spMkLst>
            <pc:docMk/>
            <pc:sldMk cId="3935283133" sldId="2979"/>
            <ac:spMk id="12" creationId="{F3F8E73F-E9A7-C26E-DD0C-3DAE4D889D6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71209-2AC9-4568-84FC-F5428D17DDF3}" type="datetimeFigureOut">
              <a:rPr lang="en-CA" smtClean="0"/>
              <a:t>2026-03-29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85551-468C-4D70-AB32-DE9EAAB60087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54276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85551-468C-4D70-AB32-DE9EAAB60087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74460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30DD9-3A0A-48A4-2118-3A246C539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C09897E9-65F0-EAE9-1BCB-9ACA0BBE5B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417" indent="-28554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181" indent="-2284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053" indent="-2284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5925" indent="-2284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2797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9668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6539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3412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F07493-6B65-4F93-8953-E13AEB59B3E1}" type="slidenum">
              <a:rPr lang="en-US" smtClean="0"/>
              <a:pPr eaLnBrk="1" hangingPunct="1"/>
              <a:t>16</a:t>
            </a:fld>
            <a:endParaRPr 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C85A7FCB-9380-13AC-8637-916D4120DE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2313"/>
            <a:ext cx="6399212" cy="3598862"/>
          </a:xfrm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5D53E034-A505-CEFC-2CF1-9BC0EA3414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Dewatering</a:t>
            </a:r>
          </a:p>
        </p:txBody>
      </p:sp>
    </p:spTree>
    <p:extLst>
      <p:ext uri="{BB962C8B-B14F-4D97-AF65-F5344CB8AC3E}">
        <p14:creationId xmlns:p14="http://schemas.microsoft.com/office/powerpoint/2010/main" val="3680615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B1B9F-4E79-61EB-EA18-46E181230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00A5DC30-C40A-0E5E-8238-1753671549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417" indent="-28554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181" indent="-2284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053" indent="-2284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5925" indent="-2284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2797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9668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6539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3412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F07493-6B65-4F93-8953-E13AEB59B3E1}" type="slidenum">
              <a:rPr lang="en-US" smtClean="0"/>
              <a:pPr eaLnBrk="1" hangingPunct="1"/>
              <a:t>17</a:t>
            </a:fld>
            <a:endParaRPr 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CFE9886F-1D81-A9D6-E7E1-3722D9BF66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2313"/>
            <a:ext cx="6399212" cy="3598862"/>
          </a:xfrm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193CEEE1-A644-9C90-A849-CCFBC19533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Dewatering</a:t>
            </a:r>
          </a:p>
        </p:txBody>
      </p:sp>
    </p:spTree>
    <p:extLst>
      <p:ext uri="{BB962C8B-B14F-4D97-AF65-F5344CB8AC3E}">
        <p14:creationId xmlns:p14="http://schemas.microsoft.com/office/powerpoint/2010/main" val="2702445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B1B9F-4E79-61EB-EA18-46E181230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00A5DC30-C40A-0E5E-8238-1753671549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417" indent="-28554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181" indent="-2284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053" indent="-2284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5925" indent="-2284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2797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9668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6539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3412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F07493-6B65-4F93-8953-E13AEB59B3E1}" type="slidenum">
              <a:rPr lang="en-US" smtClean="0"/>
              <a:pPr eaLnBrk="1" hangingPunct="1"/>
              <a:t>18</a:t>
            </a:fld>
            <a:endParaRPr lang="en-US" dirty="0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CFE9886F-1D81-A9D6-E7E1-3722D9BF66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2313"/>
            <a:ext cx="6399212" cy="3598862"/>
          </a:xfrm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193CEEE1-A644-9C90-A849-CCFBC19533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-In-situ stabilization process = address the mobility and solubility triggers</a:t>
            </a:r>
          </a:p>
        </p:txBody>
      </p:sp>
    </p:spTree>
    <p:extLst>
      <p:ext uri="{BB962C8B-B14F-4D97-AF65-F5344CB8AC3E}">
        <p14:creationId xmlns:p14="http://schemas.microsoft.com/office/powerpoint/2010/main" val="2702445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B6A52-CC31-3671-9498-042316349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37D33314-F7AE-A1E0-3EBC-EB87333A7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417" indent="-28554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181" indent="-2284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053" indent="-2284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5925" indent="-2284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2797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9668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6539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3412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F07493-6B65-4F93-8953-E13AEB59B3E1}" type="slidenum">
              <a:rPr lang="en-US" smtClean="0"/>
              <a:pPr eaLnBrk="1" hangingPunct="1"/>
              <a:t>19</a:t>
            </a:fld>
            <a:endParaRPr lang="en-US" dirty="0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BD30ABDB-7B92-00AE-6AB5-F4338674AC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2313"/>
            <a:ext cx="6399212" cy="3598862"/>
          </a:xfrm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E81288BF-A192-2411-582B-842E78EB26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b="0" dirty="0"/>
              <a:t>-Proven effective at immobilizing LNAPL and sheens in soils in-situ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b="0" dirty="0"/>
              <a:t>-Combined PC and GAC is more effective than individually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b="0" dirty="0"/>
              <a:t>-Still “soil-like” with up to moderate concentrations of PC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b="0" dirty="0"/>
              <a:t>-Injection suitable for deep soils and/or bedrock and areas not amenable to physical disturbance via direct soil mixing (e.g., under buildings)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b="0" dirty="0"/>
              <a:t>-Reduces formation permeability and dissolved-phase PHC concentrations in groundwater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b="0" dirty="0"/>
              <a:t>-Sustainable = no excavation / extraction / wastes generated</a:t>
            </a:r>
          </a:p>
        </p:txBody>
      </p:sp>
    </p:spTree>
    <p:extLst>
      <p:ext uri="{BB962C8B-B14F-4D97-AF65-F5344CB8AC3E}">
        <p14:creationId xmlns:p14="http://schemas.microsoft.com/office/powerpoint/2010/main" val="676015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7B4CB-9BC8-E507-DE10-39EE3BE0F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624D93BA-3E6D-1609-0A6C-E1A858D5B6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417" indent="-28554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181" indent="-2284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053" indent="-2284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5925" indent="-2284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2797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9668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6539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3412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F07493-6B65-4F93-8953-E13AEB59B3E1}" type="slidenum">
              <a:rPr lang="en-US" smtClean="0"/>
              <a:pPr eaLnBrk="1" hangingPunct="1"/>
              <a:t>20</a:t>
            </a:fld>
            <a:endParaRPr 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29DA0B05-2AC7-2891-42B4-3D10125883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2313"/>
            <a:ext cx="6399212" cy="3598862"/>
          </a:xfrm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C6BFDC20-4C9E-7FA9-E52E-44DDBDEA40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Dewatering</a:t>
            </a:r>
          </a:p>
        </p:txBody>
      </p:sp>
    </p:spTree>
    <p:extLst>
      <p:ext uri="{BB962C8B-B14F-4D97-AF65-F5344CB8AC3E}">
        <p14:creationId xmlns:p14="http://schemas.microsoft.com/office/powerpoint/2010/main" val="1436185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53F84-CA1B-1A27-888C-8ABCD0EB5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456F12DA-E564-6BB4-3C2B-F5395BD940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0335" indent="-29628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5132" indent="-23702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9183" indent="-23702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3236" indent="-23702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289" indent="-2370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339" indent="-2370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5393" indent="-2370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29443" indent="-2370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5274-7CF4-4B7C-9D21-5026CB595677}" type="slidenum">
              <a:rPr lang="en-US">
                <a:ea typeface="ＭＳ Ｐゴシック" panose="020B0600070205080204" pitchFamily="34" charset="-128"/>
              </a:rPr>
              <a:pPr eaLnBrk="1" hangingPunct="1"/>
              <a:t>21</a:t>
            </a:fld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91F7D819-925F-0C37-D530-7073227024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2313"/>
            <a:ext cx="6399212" cy="3598862"/>
          </a:xfrm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946C4EB4-C276-CF9D-AEA1-26E22F4044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38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-BOS 200+® for PHCs = AC &amp; Nutrients (TEAs, carbohydrates, amino acids &amp; microbes) =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carbon adsorption &amp; enhanced anaerobic biodegradation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BOS 200+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used in the US since 2017; used in Canada since 2023</a:t>
            </a:r>
            <a:endParaRPr lang="en-CA" dirty="0"/>
          </a:p>
          <a:p>
            <a:r>
              <a:rPr lang="en-CA" dirty="0"/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Bacteria is growing on and around an activated carbon particle creating a bush-like structure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-Single application and long-term solution (back diffusion control = prevents rebound)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85551-468C-4D70-AB32-DE9EAAB60087}" type="slidenum">
              <a:rPr lang="en-CA" smtClean="0"/>
              <a:t>22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034683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27BCE-DA09-ADA9-F272-5343C959D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8781CA12-3581-424F-3F08-C8A7780016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417" indent="-28554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181" indent="-2284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053" indent="-2284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5925" indent="-2284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2797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9668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6539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3412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F07493-6B65-4F93-8953-E13AEB59B3E1}" type="slidenum">
              <a:rPr lang="en-US" smtClean="0"/>
              <a:pPr eaLnBrk="1" hangingPunct="1"/>
              <a:t>23</a:t>
            </a:fld>
            <a:endParaRPr 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EB5F697C-701F-0698-6A7E-3B889A9620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2313"/>
            <a:ext cx="6399212" cy="3598862"/>
          </a:xfrm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152E16CD-6541-B9A6-AD10-5F380B526F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Dewatering</a:t>
            </a:r>
          </a:p>
        </p:txBody>
      </p:sp>
    </p:spTree>
    <p:extLst>
      <p:ext uri="{BB962C8B-B14F-4D97-AF65-F5344CB8AC3E}">
        <p14:creationId xmlns:p14="http://schemas.microsoft.com/office/powerpoint/2010/main" val="750871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E1434-D2C4-022F-395D-382E29955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4ABC33E5-187C-976A-679B-1D652C3E2E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417" indent="-28554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181" indent="-2284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053" indent="-2284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5925" indent="-2284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2797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9668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6539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3412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F07493-6B65-4F93-8953-E13AEB59B3E1}" type="slidenum">
              <a:rPr lang="en-US" smtClean="0"/>
              <a:pPr eaLnBrk="1" hangingPunct="1"/>
              <a:t>24</a:t>
            </a:fld>
            <a:endParaRPr 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ACE4EA10-DC0D-8802-DBD6-C75E3524E3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2313"/>
            <a:ext cx="6399212" cy="3598862"/>
          </a:xfrm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6D7685D5-5103-9B6F-40B1-C5D14D8039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Dewatering</a:t>
            </a:r>
          </a:p>
        </p:txBody>
      </p:sp>
    </p:spTree>
    <p:extLst>
      <p:ext uri="{BB962C8B-B14F-4D97-AF65-F5344CB8AC3E}">
        <p14:creationId xmlns:p14="http://schemas.microsoft.com/office/powerpoint/2010/main" val="22973725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1FA8F-A3EF-C8FE-AA46-A43D2F040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F8F7FF73-8F43-9462-63A3-94D4782596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417" indent="-28554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181" indent="-2284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053" indent="-2284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5925" indent="-2284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2797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9668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6539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3412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F07493-6B65-4F93-8953-E13AEB59B3E1}" type="slidenum">
              <a:rPr lang="en-US" smtClean="0"/>
              <a:pPr eaLnBrk="1" hangingPunct="1"/>
              <a:t>29</a:t>
            </a:fld>
            <a:endParaRPr 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5C47DF65-5DCB-06AB-7E1B-2C34E8D104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2313"/>
            <a:ext cx="6399212" cy="3598862"/>
          </a:xfrm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77B0DA45-AF3B-DE21-ABFA-4457416B0E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Dewatering</a:t>
            </a:r>
          </a:p>
        </p:txBody>
      </p:sp>
    </p:spTree>
    <p:extLst>
      <p:ext uri="{BB962C8B-B14F-4D97-AF65-F5344CB8AC3E}">
        <p14:creationId xmlns:p14="http://schemas.microsoft.com/office/powerpoint/2010/main" val="640832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5F1AD-80B5-FBED-2DB2-01F4A85FF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A09C27BA-4051-61C6-ACC8-32F9C21AD2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417" indent="-28554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181" indent="-2284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053" indent="-2284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5925" indent="-2284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2797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9668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6539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3412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F07493-6B65-4F93-8953-E13AEB59B3E1}" type="slidenum">
              <a:rPr lang="en-US" smtClean="0"/>
              <a:pPr eaLnBrk="1" hangingPunct="1"/>
              <a:t>4</a:t>
            </a:fld>
            <a:endParaRPr 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E9BFDB40-1305-7D0D-1D9D-52AA99D41C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2313"/>
            <a:ext cx="6399212" cy="3598862"/>
          </a:xfrm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7B71DA48-3CFB-D0E4-1C0C-F7CE909EB3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Dewatering</a:t>
            </a:r>
          </a:p>
        </p:txBody>
      </p:sp>
    </p:spTree>
    <p:extLst>
      <p:ext uri="{BB962C8B-B14F-4D97-AF65-F5344CB8AC3E}">
        <p14:creationId xmlns:p14="http://schemas.microsoft.com/office/powerpoint/2010/main" val="6455120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05717-6B87-A9E5-5416-C41681433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5C441402-7ABE-6BAB-689F-11B31F4992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417" indent="-28554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181" indent="-2284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053" indent="-2284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5925" indent="-2284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2797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9668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6539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3412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F07493-6B65-4F93-8953-E13AEB59B3E1}" type="slidenum">
              <a:rPr lang="en-US" smtClean="0"/>
              <a:pPr eaLnBrk="1" hangingPunct="1"/>
              <a:t>30</a:t>
            </a:fld>
            <a:endParaRPr 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84CFB3DC-B06E-19F3-C9CF-CF758F2C49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2313"/>
            <a:ext cx="6399212" cy="3598862"/>
          </a:xfrm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2107DEF3-E9FF-C58A-1412-AAACD9F749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Dewatering</a:t>
            </a:r>
          </a:p>
        </p:txBody>
      </p:sp>
    </p:spTree>
    <p:extLst>
      <p:ext uri="{BB962C8B-B14F-4D97-AF65-F5344CB8AC3E}">
        <p14:creationId xmlns:p14="http://schemas.microsoft.com/office/powerpoint/2010/main" val="7297195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66375-F2FB-01F7-0721-A174EA3E9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15871D33-9BAC-84AC-8666-41B0C99817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417" indent="-28554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181" indent="-2284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053" indent="-2284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5925" indent="-2284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2797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9668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6539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3412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F07493-6B65-4F93-8953-E13AEB59B3E1}" type="slidenum">
              <a:rPr lang="en-US" smtClean="0"/>
              <a:pPr eaLnBrk="1" hangingPunct="1"/>
              <a:t>31</a:t>
            </a:fld>
            <a:endParaRPr 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B4C10A28-6326-192D-4032-276FB337EF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2313"/>
            <a:ext cx="6399212" cy="3598862"/>
          </a:xfrm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80D28C74-AE68-95BC-9CE4-66FE4623E5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Dewatering</a:t>
            </a:r>
          </a:p>
        </p:txBody>
      </p:sp>
    </p:spTree>
    <p:extLst>
      <p:ext uri="{BB962C8B-B14F-4D97-AF65-F5344CB8AC3E}">
        <p14:creationId xmlns:p14="http://schemas.microsoft.com/office/powerpoint/2010/main" val="2462273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7FB0F-2B18-8B7B-6366-9A11E350B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777753CE-DE7F-B26F-14BA-C8EA13471C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417" indent="-28554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181" indent="-2284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053" indent="-2284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5925" indent="-2284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2797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9668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6539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3412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F07493-6B65-4F93-8953-E13AEB59B3E1}" type="slidenum">
              <a:rPr lang="en-US" smtClean="0"/>
              <a:pPr eaLnBrk="1" hangingPunct="1"/>
              <a:t>32</a:t>
            </a:fld>
            <a:endParaRPr 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6CF114D7-1F33-1579-07D6-702DE772B5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2313"/>
            <a:ext cx="6399212" cy="3598862"/>
          </a:xfrm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727753C2-E63D-6AFA-8E22-0EDD7082AE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Dewatering</a:t>
            </a:r>
          </a:p>
        </p:txBody>
      </p:sp>
    </p:spTree>
    <p:extLst>
      <p:ext uri="{BB962C8B-B14F-4D97-AF65-F5344CB8AC3E}">
        <p14:creationId xmlns:p14="http://schemas.microsoft.com/office/powerpoint/2010/main" val="12015901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5FC62-6500-5A4D-BDA1-ADFC90053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9D5AC961-43D1-7AD5-DA98-085B15E667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417" indent="-28554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181" indent="-2284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053" indent="-2284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5925" indent="-2284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2797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9668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6539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3412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F07493-6B65-4F93-8953-E13AEB59B3E1}" type="slidenum">
              <a:rPr lang="en-US" smtClean="0"/>
              <a:pPr eaLnBrk="1" hangingPunct="1"/>
              <a:t>33</a:t>
            </a:fld>
            <a:endParaRPr 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7068E1CF-996D-2A86-339B-BD57F1E22C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2313"/>
            <a:ext cx="6399212" cy="3598862"/>
          </a:xfrm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96BCAE8B-C12F-87DB-CE71-E1AB1D0172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Dewatering</a:t>
            </a:r>
          </a:p>
        </p:txBody>
      </p:sp>
    </p:spTree>
    <p:extLst>
      <p:ext uri="{BB962C8B-B14F-4D97-AF65-F5344CB8AC3E}">
        <p14:creationId xmlns:p14="http://schemas.microsoft.com/office/powerpoint/2010/main" val="26842179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B1FB1-17A6-9818-A06D-43571313F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A84F07F8-BBF5-4F48-2A99-7DAD6630A3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417" indent="-28554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181" indent="-2284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053" indent="-2284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5925" indent="-2284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2797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9668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6539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3412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F07493-6B65-4F93-8953-E13AEB59B3E1}" type="slidenum">
              <a:rPr lang="en-US" smtClean="0"/>
              <a:pPr eaLnBrk="1" hangingPunct="1"/>
              <a:t>34</a:t>
            </a:fld>
            <a:endParaRPr 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06A574F5-8BFD-AEF9-79E7-CB7A07BD8D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2313"/>
            <a:ext cx="6399212" cy="3598862"/>
          </a:xfrm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AC1ABCD1-8910-3DA2-F577-9A30D858A7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Dewatering</a:t>
            </a:r>
          </a:p>
        </p:txBody>
      </p:sp>
    </p:spTree>
    <p:extLst>
      <p:ext uri="{BB962C8B-B14F-4D97-AF65-F5344CB8AC3E}">
        <p14:creationId xmlns:p14="http://schemas.microsoft.com/office/powerpoint/2010/main" val="40751013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B4E88-5EE3-1E40-E06F-AED51612C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3FAD6BDB-F9C9-432F-0196-D4FE2932D3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417" indent="-28554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181" indent="-2284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053" indent="-2284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5925" indent="-2284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2797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9668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6539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3412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F07493-6B65-4F93-8953-E13AEB59B3E1}" type="slidenum">
              <a:rPr lang="en-US" smtClean="0"/>
              <a:pPr eaLnBrk="1" hangingPunct="1"/>
              <a:t>35</a:t>
            </a:fld>
            <a:endParaRPr 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339D51D2-39D3-5D67-C5B1-6AE91BB98D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2313"/>
            <a:ext cx="6399212" cy="3598862"/>
          </a:xfrm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C6D08694-EDE1-7E9C-0C8C-E5E4B1E9CB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Dewatering</a:t>
            </a:r>
          </a:p>
        </p:txBody>
      </p:sp>
    </p:spTree>
    <p:extLst>
      <p:ext uri="{BB962C8B-B14F-4D97-AF65-F5344CB8AC3E}">
        <p14:creationId xmlns:p14="http://schemas.microsoft.com/office/powerpoint/2010/main" val="6855090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BEAEB-1B48-5BB3-BEFF-559FB738A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A8AB5154-1592-EDA6-5D12-9207A6C6A0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417" indent="-28554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181" indent="-2284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053" indent="-2284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5925" indent="-2284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2797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9668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6539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3412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F07493-6B65-4F93-8953-E13AEB59B3E1}" type="slidenum">
              <a:rPr lang="en-US" smtClean="0"/>
              <a:pPr eaLnBrk="1" hangingPunct="1"/>
              <a:t>36</a:t>
            </a:fld>
            <a:endParaRPr 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80E99CA3-E49A-689D-103C-1E11C9C937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2313"/>
            <a:ext cx="6399212" cy="3598862"/>
          </a:xfrm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F61D7A29-AC44-C0B4-8759-23F444CA3D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Dewatering</a:t>
            </a:r>
          </a:p>
        </p:txBody>
      </p:sp>
    </p:spTree>
    <p:extLst>
      <p:ext uri="{BB962C8B-B14F-4D97-AF65-F5344CB8AC3E}">
        <p14:creationId xmlns:p14="http://schemas.microsoft.com/office/powerpoint/2010/main" val="23194348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FF41E-FD97-05A9-27EF-3B6B90493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B12EBCB7-0916-526B-BC2A-D11B4919E7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417" indent="-28554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181" indent="-2284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053" indent="-2284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5925" indent="-2284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2797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9668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6539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3412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F07493-6B65-4F93-8953-E13AEB59B3E1}" type="slidenum">
              <a:rPr lang="en-US" smtClean="0"/>
              <a:pPr eaLnBrk="1" hangingPunct="1"/>
              <a:t>37</a:t>
            </a:fld>
            <a:endParaRPr 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144B1BEB-571B-1637-3EDF-7DC32D0021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2313"/>
            <a:ext cx="6399212" cy="3598862"/>
          </a:xfrm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6118A49F-8DED-6637-AE81-842B5579B7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Dewatering</a:t>
            </a:r>
          </a:p>
        </p:txBody>
      </p:sp>
    </p:spTree>
    <p:extLst>
      <p:ext uri="{BB962C8B-B14F-4D97-AF65-F5344CB8AC3E}">
        <p14:creationId xmlns:p14="http://schemas.microsoft.com/office/powerpoint/2010/main" val="1109881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61F1F-05D3-30DC-E44B-32C7B07B1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3AA7D9C1-BA30-24A9-30D0-008530321A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417" indent="-28554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181" indent="-2284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053" indent="-2284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5925" indent="-2284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2797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9668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6539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3412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F07493-6B65-4F93-8953-E13AEB59B3E1}" type="slidenum">
              <a:rPr lang="en-US" smtClean="0"/>
              <a:pPr eaLnBrk="1" hangingPunct="1"/>
              <a:t>38</a:t>
            </a:fld>
            <a:endParaRPr 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A19549D3-8400-80E0-5715-DCC779BF53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2313"/>
            <a:ext cx="6399212" cy="3598862"/>
          </a:xfrm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CDAD0BC4-9D40-C9BD-E783-47BD2D4A11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Dewatering</a:t>
            </a:r>
          </a:p>
        </p:txBody>
      </p:sp>
    </p:spTree>
    <p:extLst>
      <p:ext uri="{BB962C8B-B14F-4D97-AF65-F5344CB8AC3E}">
        <p14:creationId xmlns:p14="http://schemas.microsoft.com/office/powerpoint/2010/main" val="32006629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85551-468C-4D70-AB32-DE9EAAB60087}" type="slidenum">
              <a:rPr lang="en-CA" smtClean="0"/>
              <a:t>39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57085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2E1B2E-1F2E-40DB-BA72-F4172B37BDD7}" type="slidenum">
              <a:rPr lang="en-US" altLang="en-US" smtClean="0"/>
              <a:pPr eaLnBrk="1" hangingPunct="1"/>
              <a:t>5</a:t>
            </a:fld>
            <a:endParaRPr lang="en-US" alt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6012" cy="348615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274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1A1D4-CCAC-65B3-DDF1-C2F171AA4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993BC605-BDA2-96C0-5F2B-3C19826C6B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417" indent="-28554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181" indent="-2284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053" indent="-2284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5925" indent="-2284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2797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9668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6539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3412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F07493-6B65-4F93-8953-E13AEB59B3E1}" type="slidenum">
              <a:rPr lang="en-US" smtClean="0"/>
              <a:pPr eaLnBrk="1" hangingPunct="1"/>
              <a:t>7</a:t>
            </a:fld>
            <a:endParaRPr 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71035885-067A-488A-54BE-B8F7282CC9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2313"/>
            <a:ext cx="6399212" cy="3598862"/>
          </a:xfrm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96FBF916-81C4-1655-050D-06A8BAAB8B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Dewatering</a:t>
            </a:r>
          </a:p>
        </p:txBody>
      </p:sp>
    </p:spTree>
    <p:extLst>
      <p:ext uri="{BB962C8B-B14F-4D97-AF65-F5344CB8AC3E}">
        <p14:creationId xmlns:p14="http://schemas.microsoft.com/office/powerpoint/2010/main" val="557469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B5EA0-E4A1-CAEE-9F49-2EB9B44DB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58D6E328-9280-C645-3623-84C318AEDB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417" indent="-28554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181" indent="-2284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053" indent="-2284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5925" indent="-2284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2797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9668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6539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3412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F07493-6B65-4F93-8953-E13AEB59B3E1}" type="slidenum">
              <a:rPr lang="en-US" smtClean="0"/>
              <a:pPr eaLnBrk="1" hangingPunct="1"/>
              <a:t>8</a:t>
            </a:fld>
            <a:endParaRPr 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8130E8F9-73E6-066A-F6A3-C65B7E8EE7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2313"/>
            <a:ext cx="6399212" cy="3598862"/>
          </a:xfrm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401ED935-8CF4-1449-54A2-364606FF0E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Dewatering</a:t>
            </a:r>
          </a:p>
        </p:txBody>
      </p:sp>
    </p:spTree>
    <p:extLst>
      <p:ext uri="{BB962C8B-B14F-4D97-AF65-F5344CB8AC3E}">
        <p14:creationId xmlns:p14="http://schemas.microsoft.com/office/powerpoint/2010/main" val="2837381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1AB35-FC16-60E6-DE8D-3CFFF80BE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03D1EC4F-D6C5-66A2-D1F4-153316153D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417" indent="-28554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181" indent="-2284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053" indent="-2284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5925" indent="-2284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2797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9668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6539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3412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F07493-6B65-4F93-8953-E13AEB59B3E1}" type="slidenum">
              <a:rPr lang="en-US" smtClean="0"/>
              <a:pPr eaLnBrk="1" hangingPunct="1"/>
              <a:t>9</a:t>
            </a:fld>
            <a:endParaRPr 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899072DC-E031-C913-78C0-88FB481112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2313"/>
            <a:ext cx="6399212" cy="3598862"/>
          </a:xfrm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AEFC4309-3107-AAEE-2A56-6E44CDFC8A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Dewatering</a:t>
            </a:r>
          </a:p>
        </p:txBody>
      </p:sp>
    </p:spTree>
    <p:extLst>
      <p:ext uri="{BB962C8B-B14F-4D97-AF65-F5344CB8AC3E}">
        <p14:creationId xmlns:p14="http://schemas.microsoft.com/office/powerpoint/2010/main" val="2324833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-Technologically feasible, regardless of cost</a:t>
            </a:r>
          </a:p>
          <a:p>
            <a:endParaRPr lang="en-CA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85551-468C-4D70-AB32-DE9EAAB60087}" type="slidenum">
              <a:rPr lang="en-CA" smtClean="0"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79350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3030C-F8C7-3CC1-B884-73806C03A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E2B6E8AB-5AD6-1925-1154-ACC985EC81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0335" indent="-29628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5132" indent="-23702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9183" indent="-23702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3236" indent="-23702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289" indent="-2370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339" indent="-2370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5393" indent="-2370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29443" indent="-2370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5274-7CF4-4B7C-9D21-5026CB595677}" type="slidenum">
              <a:rPr lang="en-US">
                <a:ea typeface="ＭＳ Ｐゴシック" panose="020B0600070205080204" pitchFamily="34" charset="-128"/>
              </a:rPr>
              <a:pPr eaLnBrk="1" hangingPunct="1"/>
              <a:t>13</a:t>
            </a:fld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CA6902F6-D5CA-BC1B-FCCD-5C7744EDD7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2313"/>
            <a:ext cx="6399212" cy="3598862"/>
          </a:xfrm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2638D7D7-1CD2-5AF9-C47A-7165274694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84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7A37A-E8E5-66A2-5A8A-29ABB9E10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DD582103-DF95-92E6-FCA4-169D8F39AF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417" indent="-28554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181" indent="-2284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053" indent="-2284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5925" indent="-2284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2797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9668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6539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3412" indent="-22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F07493-6B65-4F93-8953-E13AEB59B3E1}" type="slidenum">
              <a:rPr lang="en-US" smtClean="0"/>
              <a:pPr eaLnBrk="1" hangingPunct="1"/>
              <a:t>14</a:t>
            </a:fld>
            <a:endParaRPr lang="en-US" dirty="0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1EAF462C-6F73-03ED-148C-DA561101E2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2313"/>
            <a:ext cx="6399212" cy="3598862"/>
          </a:xfrm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232BBF27-D691-3705-932F-5A69F4371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459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4182A5F1-D28B-C534-6506-D256D388DD5C}"/>
              </a:ext>
            </a:extLst>
          </p:cNvPr>
          <p:cNvGrpSpPr/>
          <p:nvPr userDrawn="1"/>
        </p:nvGrpSpPr>
        <p:grpSpPr>
          <a:xfrm>
            <a:off x="0" y="0"/>
            <a:ext cx="4554263" cy="10287000"/>
            <a:chOff x="0" y="0"/>
            <a:chExt cx="2257472" cy="5406203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854D5EB0-7892-6CF1-13B2-9411617DA40A}"/>
                </a:ext>
              </a:extLst>
            </p:cNvPr>
            <p:cNvSpPr/>
            <p:nvPr/>
          </p:nvSpPr>
          <p:spPr>
            <a:xfrm>
              <a:off x="0" y="0"/>
              <a:ext cx="2257472" cy="5406203"/>
            </a:xfrm>
            <a:custGeom>
              <a:avLst/>
              <a:gdLst/>
              <a:ahLst/>
              <a:cxnLst/>
              <a:rect l="l" t="t" r="r" b="b"/>
              <a:pathLst>
                <a:path w="2257472" h="5406203">
                  <a:moveTo>
                    <a:pt x="15299" y="0"/>
                  </a:moveTo>
                  <a:lnTo>
                    <a:pt x="2242173" y="0"/>
                  </a:lnTo>
                  <a:cubicBezTo>
                    <a:pt x="2246230" y="0"/>
                    <a:pt x="2250122" y="1612"/>
                    <a:pt x="2252991" y="4481"/>
                  </a:cubicBezTo>
                  <a:cubicBezTo>
                    <a:pt x="2255860" y="7350"/>
                    <a:pt x="2257472" y="11242"/>
                    <a:pt x="2257472" y="15299"/>
                  </a:cubicBezTo>
                  <a:lnTo>
                    <a:pt x="2257472" y="5390904"/>
                  </a:lnTo>
                  <a:cubicBezTo>
                    <a:pt x="2257472" y="5399354"/>
                    <a:pt x="2250622" y="5406203"/>
                    <a:pt x="2242173" y="5406203"/>
                  </a:cubicBezTo>
                  <a:lnTo>
                    <a:pt x="15299" y="5406203"/>
                  </a:lnTo>
                  <a:cubicBezTo>
                    <a:pt x="6850" y="5406203"/>
                    <a:pt x="0" y="5399354"/>
                    <a:pt x="0" y="5390904"/>
                  </a:cubicBezTo>
                  <a:lnTo>
                    <a:pt x="0" y="15299"/>
                  </a:lnTo>
                  <a:cubicBezTo>
                    <a:pt x="0" y="6850"/>
                    <a:pt x="6850" y="0"/>
                    <a:pt x="15299" y="0"/>
                  </a:cubicBezTo>
                  <a:close/>
                </a:path>
              </a:pathLst>
            </a:custGeom>
            <a:solidFill>
              <a:srgbClr val="21145F"/>
            </a:solidFill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F27266CB-9C24-D711-8FAD-E6853C9B9588}"/>
                </a:ext>
              </a:extLst>
            </p:cNvPr>
            <p:cNvSpPr txBox="1"/>
            <p:nvPr/>
          </p:nvSpPr>
          <p:spPr>
            <a:xfrm>
              <a:off x="0" y="-9525"/>
              <a:ext cx="2257472" cy="5415728"/>
            </a:xfrm>
            <a:prstGeom prst="rect">
              <a:avLst/>
            </a:prstGeom>
          </p:spPr>
          <p:txBody>
            <a:bodyPr lIns="51613" tIns="51613" rIns="51613" bIns="51613" rtlCol="0" anchor="ctr"/>
            <a:lstStyle/>
            <a:p>
              <a:pPr algn="ctr">
                <a:lnSpc>
                  <a:spcPts val="426"/>
                </a:lnSpc>
              </a:pPr>
              <a:endParaRPr dirty="0"/>
            </a:p>
          </p:txBody>
        </p:sp>
      </p:grpSp>
      <p:sp>
        <p:nvSpPr>
          <p:cNvPr id="10" name="Freeform 5">
            <a:extLst>
              <a:ext uri="{FF2B5EF4-FFF2-40B4-BE49-F238E27FC236}">
                <a16:creationId xmlns:a16="http://schemas.microsoft.com/office/drawing/2014/main" id="{741D3DBC-2AF6-D7BC-8FA3-97BFA5102E4E}"/>
              </a:ext>
            </a:extLst>
          </p:cNvPr>
          <p:cNvSpPr/>
          <p:nvPr userDrawn="1"/>
        </p:nvSpPr>
        <p:spPr>
          <a:xfrm rot="5400000">
            <a:off x="-580175" y="4219811"/>
            <a:ext cx="10268874" cy="1829251"/>
          </a:xfrm>
          <a:custGeom>
            <a:avLst/>
            <a:gdLst/>
            <a:ahLst/>
            <a:cxnLst/>
            <a:rect l="l" t="t" r="r" b="b"/>
            <a:pathLst>
              <a:path w="12297488" h="1829251">
                <a:moveTo>
                  <a:pt x="0" y="0"/>
                </a:moveTo>
                <a:lnTo>
                  <a:pt x="12297488" y="0"/>
                </a:lnTo>
                <a:lnTo>
                  <a:pt x="12297488" y="1829251"/>
                </a:lnTo>
                <a:lnTo>
                  <a:pt x="0" y="182925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1" r="-17654"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07C0F24-4294-D527-7CCC-420DCAD8F5FE}"/>
              </a:ext>
            </a:extLst>
          </p:cNvPr>
          <p:cNvSpPr/>
          <p:nvPr userDrawn="1"/>
        </p:nvSpPr>
        <p:spPr>
          <a:xfrm>
            <a:off x="171586" y="556954"/>
            <a:ext cx="4628582" cy="1824433"/>
          </a:xfrm>
          <a:custGeom>
            <a:avLst/>
            <a:gdLst/>
            <a:ahLst/>
            <a:cxnLst/>
            <a:rect l="l" t="t" r="r" b="b"/>
            <a:pathLst>
              <a:path w="4628582" h="1824433">
                <a:moveTo>
                  <a:pt x="0" y="0"/>
                </a:moveTo>
                <a:lnTo>
                  <a:pt x="4628582" y="0"/>
                </a:lnTo>
                <a:lnTo>
                  <a:pt x="4628582" y="1824433"/>
                </a:lnTo>
                <a:lnTo>
                  <a:pt x="0" y="18244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C5F4D495-97BC-E9FF-A66E-3FBE00D9AF01}"/>
              </a:ext>
            </a:extLst>
          </p:cNvPr>
          <p:cNvSpPr/>
          <p:nvPr userDrawn="1"/>
        </p:nvSpPr>
        <p:spPr>
          <a:xfrm>
            <a:off x="0" y="8648700"/>
            <a:ext cx="18288000" cy="1639861"/>
          </a:xfrm>
          <a:custGeom>
            <a:avLst/>
            <a:gdLst/>
            <a:ahLst/>
            <a:cxnLst/>
            <a:rect l="l" t="t" r="r" b="b"/>
            <a:pathLst>
              <a:path w="18288000" h="2720340">
                <a:moveTo>
                  <a:pt x="0" y="0"/>
                </a:moveTo>
                <a:lnTo>
                  <a:pt x="18288000" y="0"/>
                </a:lnTo>
                <a:lnTo>
                  <a:pt x="18288000" y="2720340"/>
                </a:lnTo>
                <a:lnTo>
                  <a:pt x="0" y="27203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b="-17268"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D1E774DE-3EAD-426E-770E-D13073665306}"/>
              </a:ext>
            </a:extLst>
          </p:cNvPr>
          <p:cNvSpPr/>
          <p:nvPr userDrawn="1"/>
        </p:nvSpPr>
        <p:spPr>
          <a:xfrm>
            <a:off x="1143000" y="9142439"/>
            <a:ext cx="2807088" cy="1106461"/>
          </a:xfrm>
          <a:custGeom>
            <a:avLst/>
            <a:gdLst/>
            <a:ahLst/>
            <a:cxnLst/>
            <a:rect l="l" t="t" r="r" b="b"/>
            <a:pathLst>
              <a:path w="2807088" h="1106461">
                <a:moveTo>
                  <a:pt x="0" y="0"/>
                </a:moveTo>
                <a:lnTo>
                  <a:pt x="2807088" y="0"/>
                </a:lnTo>
                <a:lnTo>
                  <a:pt x="2807088" y="1106461"/>
                </a:lnTo>
                <a:lnTo>
                  <a:pt x="0" y="11064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40F3AB2A-02DA-1966-E83C-87E84C10A3F8}"/>
              </a:ext>
            </a:extLst>
          </p:cNvPr>
          <p:cNvSpPr txBox="1"/>
          <p:nvPr userDrawn="1"/>
        </p:nvSpPr>
        <p:spPr>
          <a:xfrm>
            <a:off x="10896600" y="9715500"/>
            <a:ext cx="8140493" cy="377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66"/>
              </a:lnSpc>
            </a:pPr>
            <a:r>
              <a:rPr lang="en-US" sz="2400" spc="183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Below the Surface I </a:t>
            </a:r>
            <a:r>
              <a:rPr lang="en-US" sz="2400" b="1" spc="183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Beyond the Science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petec@vei.ca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E85CE50-8DD6-6812-B9A3-C840D0E7640C}"/>
              </a:ext>
            </a:extLst>
          </p:cNvPr>
          <p:cNvGrpSpPr/>
          <p:nvPr/>
        </p:nvGrpSpPr>
        <p:grpSpPr>
          <a:xfrm>
            <a:off x="228600" y="4852834"/>
            <a:ext cx="4211091" cy="1987961"/>
            <a:chOff x="281855" y="5465882"/>
            <a:chExt cx="4211091" cy="1987961"/>
          </a:xfrm>
        </p:grpSpPr>
        <p:sp>
          <p:nvSpPr>
            <p:cNvPr id="7" name="Freeform 7"/>
            <p:cNvSpPr/>
            <p:nvPr/>
          </p:nvSpPr>
          <p:spPr>
            <a:xfrm>
              <a:off x="281855" y="6650518"/>
              <a:ext cx="3954125" cy="803325"/>
            </a:xfrm>
            <a:custGeom>
              <a:avLst/>
              <a:gdLst/>
              <a:ahLst/>
              <a:cxnLst/>
              <a:rect l="l" t="t" r="r" b="b"/>
              <a:pathLst>
                <a:path w="5272167" h="1071100">
                  <a:moveTo>
                    <a:pt x="0" y="0"/>
                  </a:moveTo>
                  <a:lnTo>
                    <a:pt x="5272167" y="0"/>
                  </a:lnTo>
                  <a:lnTo>
                    <a:pt x="5272167" y="1071100"/>
                  </a:lnTo>
                  <a:lnTo>
                    <a:pt x="0" y="1071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9603" t="-20296" b="-102617"/>
              </a:stretch>
            </a:blipFill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8" name="Freeform 8"/>
            <p:cNvSpPr/>
            <p:nvPr/>
          </p:nvSpPr>
          <p:spPr>
            <a:xfrm>
              <a:off x="281855" y="5465882"/>
              <a:ext cx="3947857" cy="740537"/>
            </a:xfrm>
            <a:custGeom>
              <a:avLst/>
              <a:gdLst/>
              <a:ahLst/>
              <a:cxnLst/>
              <a:rect l="l" t="t" r="r" b="b"/>
              <a:pathLst>
                <a:path w="5263809" h="987383">
                  <a:moveTo>
                    <a:pt x="0" y="0"/>
                  </a:moveTo>
                  <a:lnTo>
                    <a:pt x="5263809" y="0"/>
                  </a:lnTo>
                  <a:lnTo>
                    <a:pt x="5263809" y="987383"/>
                  </a:lnTo>
                  <a:lnTo>
                    <a:pt x="0" y="987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857" t="-18827" b="-123342"/>
              </a:stretch>
            </a:blipFill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9" name="AutoShape 9"/>
            <p:cNvSpPr/>
            <p:nvPr/>
          </p:nvSpPr>
          <p:spPr>
            <a:xfrm>
              <a:off x="281855" y="6525656"/>
              <a:ext cx="4211091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CA" dirty="0"/>
            </a:p>
          </p:txBody>
        </p:sp>
      </p:grpSp>
      <p:sp>
        <p:nvSpPr>
          <p:cNvPr id="5" name="Rectangle 2052">
            <a:extLst>
              <a:ext uri="{FF2B5EF4-FFF2-40B4-BE49-F238E27FC236}">
                <a16:creationId xmlns:a16="http://schemas.microsoft.com/office/drawing/2014/main" id="{F6F74C89-6B20-7FF9-9777-B1717F04DAFD}"/>
              </a:ext>
            </a:extLst>
          </p:cNvPr>
          <p:cNvSpPr txBox="1">
            <a:spLocks noChangeArrowheads="1"/>
          </p:cNvSpPr>
          <p:nvPr/>
        </p:nvSpPr>
        <p:spPr>
          <a:xfrm>
            <a:off x="6480000" y="2911772"/>
            <a:ext cx="10210800" cy="22317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Modern LNAPL Management in Canada: Policy Shifts, High-Resolution Characterization, and Execution Focused Pathways to Closure</a:t>
            </a:r>
          </a:p>
          <a:p>
            <a:endParaRPr lang="en-CA" b="1" dirty="0"/>
          </a:p>
          <a:p>
            <a:endParaRPr lang="en-CA" b="1" dirty="0"/>
          </a:p>
        </p:txBody>
      </p:sp>
      <p:sp>
        <p:nvSpPr>
          <p:cNvPr id="10" name="Text Box 2060">
            <a:extLst>
              <a:ext uri="{FF2B5EF4-FFF2-40B4-BE49-F238E27FC236}">
                <a16:creationId xmlns:a16="http://schemas.microsoft.com/office/drawing/2014/main" id="{228E05C7-132B-68E4-6F6E-C9943A448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200" y="7108460"/>
            <a:ext cx="10058400" cy="275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400"/>
              </a:spcAft>
            </a:pPr>
            <a:r>
              <a:rPr lang="en-US" sz="3200" dirty="0" err="1"/>
              <a:t>RemTech</a:t>
            </a:r>
            <a:r>
              <a:rPr lang="en-US" sz="3200" dirty="0"/>
              <a:t> East </a:t>
            </a:r>
          </a:p>
          <a:p>
            <a:pPr algn="ctr" eaLnBrk="1" hangingPunct="1">
              <a:spcAft>
                <a:spcPts val="400"/>
              </a:spcAft>
            </a:pPr>
            <a:r>
              <a:rPr lang="en-US" sz="3200" dirty="0"/>
              <a:t>April 10, 2026</a:t>
            </a:r>
          </a:p>
          <a:p>
            <a:pPr algn="ctr" eaLnBrk="1" hangingPunct="1">
              <a:spcAft>
                <a:spcPts val="400"/>
              </a:spcAft>
            </a:pPr>
            <a:endParaRPr lang="en-US" sz="3200" dirty="0"/>
          </a:p>
          <a:p>
            <a:pPr algn="ctr" eaLnBrk="1" hangingPunct="1">
              <a:spcAft>
                <a:spcPts val="400"/>
              </a:spcAft>
            </a:pPr>
            <a:r>
              <a:rPr lang="en-US" sz="3200" dirty="0"/>
              <a:t>Pete Craig, M.Sc., </a:t>
            </a:r>
            <a:r>
              <a:rPr lang="en-US" sz="3200" dirty="0" err="1"/>
              <a:t>PChem</a:t>
            </a:r>
            <a:endParaRPr lang="en-US" sz="3200" dirty="0"/>
          </a:p>
          <a:p>
            <a:pPr algn="ctr" eaLnBrk="1" hangingPunct="1">
              <a:spcAft>
                <a:spcPts val="400"/>
              </a:spcAft>
            </a:pPr>
            <a:endParaRPr lang="en-US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30C87-FC30-1C59-4A25-83BDD75AD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>
            <a:extLst>
              <a:ext uri="{FF2B5EF4-FFF2-40B4-BE49-F238E27FC236}">
                <a16:creationId xmlns:a16="http://schemas.microsoft.com/office/drawing/2014/main" id="{585F6771-F363-AFB9-8A56-BB00E7B311AA}"/>
              </a:ext>
            </a:extLst>
          </p:cNvPr>
          <p:cNvSpPr/>
          <p:nvPr/>
        </p:nvSpPr>
        <p:spPr>
          <a:xfrm>
            <a:off x="171586" y="556954"/>
            <a:ext cx="4628582" cy="1824433"/>
          </a:xfrm>
          <a:custGeom>
            <a:avLst/>
            <a:gdLst/>
            <a:ahLst/>
            <a:cxnLst/>
            <a:rect l="l" t="t" r="r" b="b"/>
            <a:pathLst>
              <a:path w="4628582" h="1824433">
                <a:moveTo>
                  <a:pt x="0" y="0"/>
                </a:moveTo>
                <a:lnTo>
                  <a:pt x="4628582" y="0"/>
                </a:lnTo>
                <a:lnTo>
                  <a:pt x="4628582" y="1824433"/>
                </a:lnTo>
                <a:lnTo>
                  <a:pt x="0" y="18244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9521D646-12B5-E054-86AB-AA9A00C26F97}"/>
              </a:ext>
            </a:extLst>
          </p:cNvPr>
          <p:cNvSpPr txBox="1">
            <a:spLocks noChangeArrowheads="1"/>
          </p:cNvSpPr>
          <p:nvPr/>
        </p:nvSpPr>
        <p:spPr>
          <a:xfrm>
            <a:off x="8108831" y="4179794"/>
            <a:ext cx="7699200" cy="161497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Why LNAPL is a Problem for Risk Assessments?</a:t>
            </a:r>
          </a:p>
        </p:txBody>
      </p:sp>
      <p:sp>
        <p:nvSpPr>
          <p:cNvPr id="3" name="Rectangle 2052">
            <a:extLst>
              <a:ext uri="{FF2B5EF4-FFF2-40B4-BE49-F238E27FC236}">
                <a16:creationId xmlns:a16="http://schemas.microsoft.com/office/drawing/2014/main" id="{32E45693-43A4-CFE1-72FB-128F71737706}"/>
              </a:ext>
            </a:extLst>
          </p:cNvPr>
          <p:cNvSpPr txBox="1">
            <a:spLocks noChangeArrowheads="1"/>
          </p:cNvSpPr>
          <p:nvPr/>
        </p:nvSpPr>
        <p:spPr>
          <a:xfrm>
            <a:off x="171586" y="3505200"/>
            <a:ext cx="4267200" cy="6781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cs typeface="Arial Bold" panose="020B0704020202020204" pitchFamily="34" charset="0"/>
              </a:rPr>
              <a:t>Agenda:</a:t>
            </a:r>
          </a:p>
          <a:p>
            <a:endParaRPr lang="en-US" sz="2800" dirty="0">
              <a:solidFill>
                <a:schemeClr val="bg1"/>
              </a:solidFill>
              <a:cs typeface="Arial Bold" panose="020B07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Introduction &amp; VEI Overview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Evolution of Practice – From “Just Dig” to “First, Risk”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cs typeface="Arial Bold" panose="020B0704020202020204" pitchFamily="34" charset="0"/>
              </a:rPr>
              <a:t> Why is LNAPL is a Special Problem for Risk Assessments?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Core Technologies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Characterization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Immobilization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Destruction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Case Study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Closing Thoughts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Questions</a:t>
            </a:r>
            <a:endParaRPr lang="en-US" sz="2800" b="1" dirty="0">
              <a:solidFill>
                <a:srgbClr val="7F7F7F"/>
              </a:solidFill>
              <a:cs typeface="Arial Bold" panose="020B07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cs typeface="Arial Bold" panose="020B07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314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A2849734-3BB1-ED0C-E039-CA86B832B386}"/>
              </a:ext>
            </a:extLst>
          </p:cNvPr>
          <p:cNvSpPr txBox="1">
            <a:spLocks noChangeArrowheads="1"/>
          </p:cNvSpPr>
          <p:nvPr/>
        </p:nvSpPr>
        <p:spPr>
          <a:xfrm>
            <a:off x="151212" y="477589"/>
            <a:ext cx="14121492" cy="783766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CA" b="1" u="sng" dirty="0"/>
              <a:t>Several Canadian jurisdictions allow RAs on PHCs:</a:t>
            </a:r>
          </a:p>
          <a:p>
            <a:pPr lvl="1"/>
            <a:r>
              <a:rPr lang="en-CA" b="1" dirty="0"/>
              <a:t>Alberta:</a:t>
            </a:r>
          </a:p>
          <a:p>
            <a:pPr lvl="2"/>
            <a:r>
              <a:rPr lang="en-CA" sz="2800" dirty="0"/>
              <a:t>Control non-mobile LNAPL or </a:t>
            </a:r>
            <a:r>
              <a:rPr lang="en-CA" sz="2800" b="1" dirty="0"/>
              <a:t>actively remediate </a:t>
            </a:r>
            <a:r>
              <a:rPr lang="en-CA" sz="2800" dirty="0"/>
              <a:t>(remove)</a:t>
            </a:r>
            <a:r>
              <a:rPr lang="en-CA" sz="2800" b="1" dirty="0"/>
              <a:t> </a:t>
            </a:r>
            <a:r>
              <a:rPr lang="en-CA" sz="2800" dirty="0"/>
              <a:t>mobile LNAPL to the </a:t>
            </a:r>
            <a:r>
              <a:rPr lang="en-CA" sz="2800" b="1" dirty="0"/>
              <a:t>“extent practicable”</a:t>
            </a:r>
          </a:p>
          <a:p>
            <a:pPr lvl="2"/>
            <a:r>
              <a:rPr lang="en-CA" sz="2800" dirty="0"/>
              <a:t>Demonstrate LNAPL source control = “stable” and “decreasing”</a:t>
            </a:r>
          </a:p>
          <a:p>
            <a:pPr lvl="2"/>
            <a:r>
              <a:rPr lang="en-CA" sz="2800" dirty="0"/>
              <a:t>Exposure controls and risk management measures may be needed</a:t>
            </a:r>
          </a:p>
          <a:p>
            <a:pPr lvl="1"/>
            <a:r>
              <a:rPr lang="en-CA" b="1" dirty="0"/>
              <a:t>British Columbia:</a:t>
            </a:r>
          </a:p>
          <a:p>
            <a:pPr lvl="2"/>
            <a:r>
              <a:rPr lang="en-CA" sz="2800" dirty="0"/>
              <a:t>Must assess </a:t>
            </a:r>
            <a:r>
              <a:rPr lang="en-CA" sz="2800" b="1" dirty="0"/>
              <a:t>whether LNAPL is mobile </a:t>
            </a:r>
            <a:r>
              <a:rPr lang="en-CA" sz="2800" dirty="0"/>
              <a:t>or stable (1 year of monitoring needed)</a:t>
            </a:r>
          </a:p>
          <a:p>
            <a:pPr lvl="2"/>
            <a:r>
              <a:rPr lang="en-CA" sz="2800" dirty="0"/>
              <a:t>LNAPL (&gt;2 mm) and mobile LNAPL can trigger </a:t>
            </a:r>
            <a:r>
              <a:rPr lang="en-CA" sz="2800" b="1" dirty="0"/>
              <a:t>“high-risk” </a:t>
            </a:r>
            <a:r>
              <a:rPr lang="en-CA" sz="2800" dirty="0"/>
              <a:t>classification for the site</a:t>
            </a:r>
          </a:p>
          <a:p>
            <a:pPr lvl="2"/>
            <a:r>
              <a:rPr lang="en-CA" sz="2800" dirty="0"/>
              <a:t>Must assess vapour intrusion concerns</a:t>
            </a:r>
          </a:p>
          <a:p>
            <a:pPr lvl="1"/>
            <a:r>
              <a:rPr lang="en-CA" b="1" dirty="0"/>
              <a:t>Ontario:</a:t>
            </a:r>
          </a:p>
          <a:p>
            <a:pPr lvl="2"/>
            <a:r>
              <a:rPr lang="en-CA" sz="2800" dirty="0"/>
              <a:t>Permitted (bedrock) but not preferred (overburden)</a:t>
            </a:r>
          </a:p>
          <a:p>
            <a:pPr lvl="2"/>
            <a:r>
              <a:rPr lang="en-CA" sz="2800" dirty="0"/>
              <a:t>Remove LNAPL to the </a:t>
            </a:r>
            <a:r>
              <a:rPr lang="en-CA" sz="2800" b="1" dirty="0"/>
              <a:t>“extent </a:t>
            </a:r>
            <a:r>
              <a:rPr lang="en-CA" sz="2800" b="1" u="sng" dirty="0"/>
              <a:t>technologically</a:t>
            </a:r>
            <a:r>
              <a:rPr lang="en-CA" sz="2800" b="1" dirty="0"/>
              <a:t> practicable” (includes films, sheen, and &gt;50% solubility)</a:t>
            </a:r>
          </a:p>
          <a:p>
            <a:pPr lvl="2">
              <a:spcAft>
                <a:spcPts val="1800"/>
              </a:spcAft>
            </a:pPr>
            <a:r>
              <a:rPr lang="en-CA" sz="2800" dirty="0"/>
              <a:t>Must assess vapour intrusion concerns</a:t>
            </a:r>
          </a:p>
        </p:txBody>
      </p:sp>
      <p:pic>
        <p:nvPicPr>
          <p:cNvPr id="4" name="Picture 3" descr="A test tube with brown liquid&#10;&#10;AI-generated content may be incorrect.">
            <a:extLst>
              <a:ext uri="{FF2B5EF4-FFF2-40B4-BE49-F238E27FC236}">
                <a16:creationId xmlns:a16="http://schemas.microsoft.com/office/drawing/2014/main" id="{04B5A7C8-EC25-8F2A-4275-02879DB7F2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2" t="546" r="36880" b="-546"/>
          <a:stretch>
            <a:fillRect/>
          </a:stretch>
        </p:blipFill>
        <p:spPr>
          <a:xfrm>
            <a:off x="14393333" y="477589"/>
            <a:ext cx="3743455" cy="805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5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E33D4-B839-26A6-8653-B6BA806D5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>
            <a:extLst>
              <a:ext uri="{FF2B5EF4-FFF2-40B4-BE49-F238E27FC236}">
                <a16:creationId xmlns:a16="http://schemas.microsoft.com/office/drawing/2014/main" id="{576D61F9-58F0-CEDB-104D-662D9E4BF1ED}"/>
              </a:ext>
            </a:extLst>
          </p:cNvPr>
          <p:cNvSpPr/>
          <p:nvPr/>
        </p:nvSpPr>
        <p:spPr>
          <a:xfrm>
            <a:off x="171586" y="556954"/>
            <a:ext cx="4628582" cy="1824433"/>
          </a:xfrm>
          <a:custGeom>
            <a:avLst/>
            <a:gdLst/>
            <a:ahLst/>
            <a:cxnLst/>
            <a:rect l="l" t="t" r="r" b="b"/>
            <a:pathLst>
              <a:path w="4628582" h="1824433">
                <a:moveTo>
                  <a:pt x="0" y="0"/>
                </a:moveTo>
                <a:lnTo>
                  <a:pt x="4628582" y="0"/>
                </a:lnTo>
                <a:lnTo>
                  <a:pt x="4628582" y="1824433"/>
                </a:lnTo>
                <a:lnTo>
                  <a:pt x="0" y="18244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33EBA52C-6034-2359-9F0B-26F008243C30}"/>
              </a:ext>
            </a:extLst>
          </p:cNvPr>
          <p:cNvSpPr txBox="1">
            <a:spLocks noChangeArrowheads="1"/>
          </p:cNvSpPr>
          <p:nvPr/>
        </p:nvSpPr>
        <p:spPr>
          <a:xfrm>
            <a:off x="5693434" y="3390900"/>
            <a:ext cx="12594566" cy="44073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Core Technologies</a:t>
            </a:r>
          </a:p>
          <a:p>
            <a:pPr marL="914400" indent="-914400" algn="l">
              <a:buFont typeface="Arial" panose="020B0604020202020204" pitchFamily="34" charset="0"/>
              <a:buChar char="•"/>
            </a:pPr>
            <a:r>
              <a:rPr lang="en-US" sz="4800" b="1" dirty="0">
                <a:latin typeface="+mn-lt"/>
              </a:rPr>
              <a:t>Characterization</a:t>
            </a:r>
            <a:r>
              <a:rPr lang="en-US" sz="4800" dirty="0">
                <a:latin typeface="+mn-lt"/>
              </a:rPr>
              <a:t> using </a:t>
            </a:r>
            <a:r>
              <a:rPr lang="en-US" sz="4800" kern="0" dirty="0">
                <a:latin typeface="+mn-lt"/>
                <a:cs typeface="Calibri" panose="020F0502020204030204" pitchFamily="34" charset="0"/>
              </a:rPr>
              <a:t>Laser Induced Fluorescence (LIF)</a:t>
            </a:r>
            <a:endParaRPr lang="en-US" sz="4800" dirty="0">
              <a:latin typeface="+mn-lt"/>
            </a:endParaRPr>
          </a:p>
          <a:p>
            <a:pPr marL="914400" indent="-914400" algn="l">
              <a:buFont typeface="Arial" panose="020B0604020202020204" pitchFamily="34" charset="0"/>
              <a:buChar char="•"/>
            </a:pPr>
            <a:r>
              <a:rPr lang="en-US" sz="4800" b="1" dirty="0">
                <a:latin typeface="+mn-lt"/>
              </a:rPr>
              <a:t>Immobilization</a:t>
            </a:r>
            <a:r>
              <a:rPr lang="en-US" sz="4800" dirty="0">
                <a:latin typeface="+mn-lt"/>
              </a:rPr>
              <a:t> using Block &amp; Absorb©</a:t>
            </a:r>
          </a:p>
          <a:p>
            <a:pPr marL="914400" indent="-914400" algn="l">
              <a:buFont typeface="Arial" panose="020B0604020202020204" pitchFamily="34" charset="0"/>
              <a:buChar char="•"/>
            </a:pPr>
            <a:r>
              <a:rPr lang="en-US" sz="4800" b="1" dirty="0">
                <a:latin typeface="+mn-lt"/>
              </a:rPr>
              <a:t>Destruction</a:t>
            </a:r>
            <a:r>
              <a:rPr lang="en-US" sz="4800" dirty="0">
                <a:latin typeface="+mn-lt"/>
              </a:rPr>
              <a:t> using Trap &amp; Treat® BOS 200+® </a:t>
            </a:r>
          </a:p>
          <a:p>
            <a:endParaRPr lang="en-US" sz="4800" b="1" dirty="0"/>
          </a:p>
          <a:p>
            <a:endParaRPr lang="en-US" sz="4800" b="1" dirty="0"/>
          </a:p>
        </p:txBody>
      </p:sp>
      <p:sp>
        <p:nvSpPr>
          <p:cNvPr id="3" name="Rectangle 2052">
            <a:extLst>
              <a:ext uri="{FF2B5EF4-FFF2-40B4-BE49-F238E27FC236}">
                <a16:creationId xmlns:a16="http://schemas.microsoft.com/office/drawing/2014/main" id="{7AA0C2D0-D751-0D13-9E2E-B069EE97A96F}"/>
              </a:ext>
            </a:extLst>
          </p:cNvPr>
          <p:cNvSpPr txBox="1">
            <a:spLocks noChangeArrowheads="1"/>
          </p:cNvSpPr>
          <p:nvPr/>
        </p:nvSpPr>
        <p:spPr>
          <a:xfrm>
            <a:off x="171586" y="3505200"/>
            <a:ext cx="4267200" cy="6781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cs typeface="Arial Bold" panose="020B0704020202020204" pitchFamily="34" charset="0"/>
              </a:rPr>
              <a:t>Agenda:</a:t>
            </a:r>
          </a:p>
          <a:p>
            <a:endParaRPr lang="en-US" sz="2800" dirty="0">
              <a:solidFill>
                <a:schemeClr val="bg1"/>
              </a:solidFill>
              <a:cs typeface="Arial Bold" panose="020B07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Introduction &amp; VEI Overview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Evolution of Practice – From “Just Dig” to “First, Risk”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 Why is LNAPL is a Special Problem for Risk Assessments?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cs typeface="Arial Bold" panose="020B0704020202020204" pitchFamily="34" charset="0"/>
              </a:rPr>
              <a:t>Core Technologies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cs typeface="Arial Bold" panose="020B0704020202020204" pitchFamily="34" charset="0"/>
              </a:rPr>
              <a:t>Characterization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cs typeface="Arial Bold" panose="020B0704020202020204" pitchFamily="34" charset="0"/>
              </a:rPr>
              <a:t>Immobilization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cs typeface="Arial Bold" panose="020B0704020202020204" pitchFamily="34" charset="0"/>
              </a:rPr>
              <a:t>Destruction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Case Study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Closing Thoughts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Questions</a:t>
            </a:r>
            <a:endParaRPr lang="en-US" sz="2800" b="1" dirty="0">
              <a:solidFill>
                <a:srgbClr val="7F7F7F"/>
              </a:solidFill>
              <a:cs typeface="Arial Bold" panose="020B07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cs typeface="Arial Bold" panose="020B07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598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3A0C4-DE09-2FDE-A9D0-A45596085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7EF0C6F3-ADBF-8449-3C91-AF7C7F4C4620}"/>
              </a:ext>
            </a:extLst>
          </p:cNvPr>
          <p:cNvSpPr txBox="1">
            <a:spLocks noChangeArrowheads="1"/>
          </p:cNvSpPr>
          <p:nvPr/>
        </p:nvSpPr>
        <p:spPr>
          <a:xfrm>
            <a:off x="6480000" y="4320000"/>
            <a:ext cx="103632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LNAPL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3962857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54857-0FFB-1BAE-F3FD-88F9186E8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4413558-C9BB-0596-5A4D-CE4A37723B84}"/>
              </a:ext>
            </a:extLst>
          </p:cNvPr>
          <p:cNvSpPr txBox="1">
            <a:spLocks/>
          </p:cNvSpPr>
          <p:nvPr/>
        </p:nvSpPr>
        <p:spPr>
          <a:xfrm>
            <a:off x="4263658" y="-166466"/>
            <a:ext cx="7351954" cy="898724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LNAPL Characterization - LIF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6EFF0B-714D-B017-F68E-092A71EF5531}"/>
              </a:ext>
            </a:extLst>
          </p:cNvPr>
          <p:cNvSpPr txBox="1"/>
          <p:nvPr/>
        </p:nvSpPr>
        <p:spPr>
          <a:xfrm>
            <a:off x="0" y="624227"/>
            <a:ext cx="7834240" cy="61247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Laser Induced Fluorescence (LIF)</a:t>
            </a:r>
            <a:endParaRPr lang="en-US" sz="3000" dirty="0"/>
          </a:p>
          <a:p>
            <a:pPr marL="457223" indent="-457223">
              <a:buFont typeface="Arial" panose="020B0604020202020204" pitchFamily="34" charset="0"/>
              <a:buChar char="•"/>
            </a:pPr>
            <a:r>
              <a:rPr lang="en-US" sz="3000" dirty="0"/>
              <a:t>Ultraviolet Optical Screening Tool (UVOST)</a:t>
            </a:r>
          </a:p>
          <a:p>
            <a:pPr marL="457223" indent="-457223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23" indent="-457223">
              <a:buFont typeface="Arial" panose="020B0604020202020204" pitchFamily="34" charset="0"/>
              <a:buChar char="•"/>
            </a:pPr>
            <a:r>
              <a:rPr lang="en-US" sz="3000" dirty="0"/>
              <a:t>UV Wavelengths of Laser:​</a:t>
            </a:r>
          </a:p>
          <a:p>
            <a:pPr marL="914445" lvl="1" indent="-457223">
              <a:buFont typeface="Arial" panose="020B0604020202020204" pitchFamily="34" charset="0"/>
              <a:buChar char="•"/>
            </a:pPr>
            <a:r>
              <a:rPr lang="en-US" sz="3000" dirty="0"/>
              <a:t>Excites PAHs to fluoresce​</a:t>
            </a:r>
          </a:p>
          <a:p>
            <a:pPr marL="914445" lvl="1" indent="-457223">
              <a:buFont typeface="Arial" panose="020B0604020202020204" pitchFamily="34" charset="0"/>
              <a:buChar char="•"/>
            </a:pPr>
            <a:r>
              <a:rPr lang="en-US" sz="3000" dirty="0"/>
              <a:t>Fluorescence is detected​</a:t>
            </a:r>
          </a:p>
          <a:p>
            <a:pPr marL="914445" lvl="1" indent="-457223">
              <a:buFont typeface="Arial" panose="020B0604020202020204" pitchFamily="34" charset="0"/>
              <a:buChar char="•"/>
            </a:pPr>
            <a:r>
              <a:rPr lang="en-US" sz="3000" dirty="0"/>
              <a:t>Semi-quantitative concentration (“response”)​</a:t>
            </a:r>
          </a:p>
          <a:p>
            <a:pPr marL="914445" lvl="1" indent="-457223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23" indent="-457223">
              <a:buFont typeface="Arial" panose="020B0604020202020204" pitchFamily="34" charset="0"/>
              <a:buChar char="•"/>
            </a:pPr>
            <a:r>
              <a:rPr lang="en-US" sz="3000" dirty="0"/>
              <a:t>Detection of Free-Phased PHCs:​</a:t>
            </a:r>
          </a:p>
          <a:p>
            <a:pPr marL="914445" lvl="1" indent="-457223">
              <a:buFont typeface="Arial" panose="020B0604020202020204" pitchFamily="34" charset="0"/>
              <a:buChar char="•"/>
            </a:pPr>
            <a:r>
              <a:rPr lang="en-US" sz="3000" dirty="0"/>
              <a:t>Mobile (flowing) or non-mobile (sorbed)​</a:t>
            </a:r>
          </a:p>
          <a:p>
            <a:pPr marL="914445" lvl="1" indent="-457223">
              <a:buFont typeface="Arial" panose="020B0604020202020204" pitchFamily="34" charset="0"/>
              <a:buChar char="•"/>
            </a:pPr>
            <a:r>
              <a:rPr lang="en-US" sz="3000" dirty="0"/>
              <a:t>Above or below the water table​</a:t>
            </a:r>
          </a:p>
          <a:p>
            <a:pPr marL="914445" lvl="1" indent="-457223">
              <a:buFont typeface="Arial" panose="020B0604020202020204" pitchFamily="34" charset="0"/>
              <a:buChar char="•"/>
            </a:pPr>
            <a:r>
              <a:rPr lang="en-CA" sz="3000" dirty="0"/>
              <a:t>“Fingerprint” of PHC type and age</a:t>
            </a:r>
            <a:endParaRPr lang="en-US" sz="3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E76CCB2-05BF-F443-F460-2A06D4521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960" y="733282"/>
            <a:ext cx="3187264" cy="566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15DD75-B517-1FF7-9D47-C1C9DB33F5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" t="4813" r="5454" b="19002"/>
          <a:stretch>
            <a:fillRect/>
          </a:stretch>
        </p:blipFill>
        <p:spPr>
          <a:xfrm>
            <a:off x="12651744" y="31293"/>
            <a:ext cx="5518097" cy="60266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D6F7A51-6DD2-7A2C-2A16-76F21E7C4610}"/>
              </a:ext>
            </a:extLst>
          </p:cNvPr>
          <p:cNvSpPr txBox="1"/>
          <p:nvPr/>
        </p:nvSpPr>
        <p:spPr>
          <a:xfrm>
            <a:off x="14595815" y="256229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rgbClr val="FF0000"/>
                </a:solidFill>
              </a:rPr>
              <a:t>Diesel/Heating Oil “Finger Print”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F2E8F83-5DA2-863D-5494-7E323220D1BD}"/>
              </a:ext>
            </a:extLst>
          </p:cNvPr>
          <p:cNvCxnSpPr>
            <a:cxnSpLocks/>
          </p:cNvCxnSpPr>
          <p:nvPr/>
        </p:nvCxnSpPr>
        <p:spPr>
          <a:xfrm flipH="1">
            <a:off x="13833815" y="1241062"/>
            <a:ext cx="1518639" cy="8165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FD6F10A-78BF-6CF2-C3CB-5B1861C6474D}"/>
              </a:ext>
            </a:extLst>
          </p:cNvPr>
          <p:cNvCxnSpPr>
            <a:cxnSpLocks/>
          </p:cNvCxnSpPr>
          <p:nvPr/>
        </p:nvCxnSpPr>
        <p:spPr>
          <a:xfrm flipH="1">
            <a:off x="13822899" y="1241062"/>
            <a:ext cx="1529555" cy="19531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DF0F82A-551A-91B5-5EEB-837DEE67BBE9}"/>
              </a:ext>
            </a:extLst>
          </p:cNvPr>
          <p:cNvCxnSpPr>
            <a:cxnSpLocks/>
          </p:cNvCxnSpPr>
          <p:nvPr/>
        </p:nvCxnSpPr>
        <p:spPr>
          <a:xfrm flipH="1">
            <a:off x="13822899" y="1241062"/>
            <a:ext cx="1529555" cy="31847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>
            <a:extLst>
              <a:ext uri="{FF2B5EF4-FFF2-40B4-BE49-F238E27FC236}">
                <a16:creationId xmlns:a16="http://schemas.microsoft.com/office/drawing/2014/main" id="{60D1E677-ABD6-DC51-9918-37207CC81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t="46097" r="4629" b="7460"/>
          <a:stretch/>
        </p:blipFill>
        <p:spPr bwMode="auto">
          <a:xfrm>
            <a:off x="6622494" y="6592944"/>
            <a:ext cx="3501430" cy="264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DB964E4-5CCF-1946-4CA1-D5084018CB17}"/>
              </a:ext>
            </a:extLst>
          </p:cNvPr>
          <p:cNvSpPr txBox="1"/>
          <p:nvPr/>
        </p:nvSpPr>
        <p:spPr>
          <a:xfrm>
            <a:off x="6064983" y="9139553"/>
            <a:ext cx="111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solidFill>
                  <a:srgbClr val="FF0000"/>
                </a:solidFill>
              </a:rPr>
              <a:t>LNAPL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855604-09AB-45F8-CD10-020849414566}"/>
              </a:ext>
            </a:extLst>
          </p:cNvPr>
          <p:cNvSpPr txBox="1"/>
          <p:nvPr/>
        </p:nvSpPr>
        <p:spPr>
          <a:xfrm>
            <a:off x="9010763" y="9085401"/>
            <a:ext cx="2226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solidFill>
                  <a:srgbClr val="FF0000"/>
                </a:solidFill>
              </a:rPr>
              <a:t>Hidden LNAPL</a:t>
            </a: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7AD5D246-5B2A-1996-1027-A609A70D6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t="9163" r="4629" b="48144"/>
          <a:stretch/>
        </p:blipFill>
        <p:spPr bwMode="auto">
          <a:xfrm>
            <a:off x="3166644" y="6748981"/>
            <a:ext cx="3297567" cy="228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A05822F-63B9-4A1A-0C07-634942B39917}"/>
              </a:ext>
            </a:extLst>
          </p:cNvPr>
          <p:cNvCxnSpPr>
            <a:cxnSpLocks/>
          </p:cNvCxnSpPr>
          <p:nvPr/>
        </p:nvCxnSpPr>
        <p:spPr>
          <a:xfrm>
            <a:off x="10123924" y="8217979"/>
            <a:ext cx="0" cy="10153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F511986-570A-EC7A-7BA8-99B83C18C5B5}"/>
              </a:ext>
            </a:extLst>
          </p:cNvPr>
          <p:cNvCxnSpPr>
            <a:cxnSpLocks/>
          </p:cNvCxnSpPr>
          <p:nvPr/>
        </p:nvCxnSpPr>
        <p:spPr>
          <a:xfrm>
            <a:off x="6622494" y="8263223"/>
            <a:ext cx="0" cy="9701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603F7F1C-7CB7-C381-323A-3C03E6BA92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744" y="6282836"/>
            <a:ext cx="5518097" cy="310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53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43A1D-7313-718A-4388-816659351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573ED1D8-804E-26B4-B7C1-50337A5CC04E}"/>
              </a:ext>
            </a:extLst>
          </p:cNvPr>
          <p:cNvSpPr txBox="1">
            <a:spLocks noChangeArrowheads="1"/>
          </p:cNvSpPr>
          <p:nvPr/>
        </p:nvSpPr>
        <p:spPr>
          <a:xfrm>
            <a:off x="6480000" y="4320000"/>
            <a:ext cx="103632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LNAPL Immobilization</a:t>
            </a:r>
          </a:p>
        </p:txBody>
      </p:sp>
    </p:spTree>
    <p:extLst>
      <p:ext uri="{BB962C8B-B14F-4D97-AF65-F5344CB8AC3E}">
        <p14:creationId xmlns:p14="http://schemas.microsoft.com/office/powerpoint/2010/main" val="3877805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6D662-0AFB-BB07-A4A7-F92DD4B25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46D5FB56-41C1-709F-E29F-D8B237545CE4}"/>
              </a:ext>
            </a:extLst>
          </p:cNvPr>
          <p:cNvSpPr txBox="1">
            <a:spLocks noChangeArrowheads="1"/>
          </p:cNvSpPr>
          <p:nvPr/>
        </p:nvSpPr>
        <p:spPr>
          <a:xfrm>
            <a:off x="3657600" y="180000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LNAPL Immobilization – Block &amp; Adsorb©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7887D0-28B7-247F-14CC-436462C465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5513" y="1485900"/>
            <a:ext cx="7200000" cy="4335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07CD6B-CA9E-1093-E939-736566401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4000" y="2755173"/>
            <a:ext cx="7200000" cy="447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691283-3835-DA4E-3A91-9734488492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25000" y="4076700"/>
            <a:ext cx="7200000" cy="4673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5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E85C1-0907-AB82-C21E-BA3688ADC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74FB3379-DD1E-3263-CE7A-A056DD015749}"/>
              </a:ext>
            </a:extLst>
          </p:cNvPr>
          <p:cNvSpPr txBox="1">
            <a:spLocks noChangeArrowheads="1"/>
          </p:cNvSpPr>
          <p:nvPr/>
        </p:nvSpPr>
        <p:spPr>
          <a:xfrm>
            <a:off x="3657600" y="180000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LNAPL Immobilization – Block &amp; Adsorb©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3B423669-D271-1101-7444-E1042B13F7C8}"/>
              </a:ext>
            </a:extLst>
          </p:cNvPr>
          <p:cNvSpPr txBox="1">
            <a:spLocks/>
          </p:cNvSpPr>
          <p:nvPr/>
        </p:nvSpPr>
        <p:spPr>
          <a:xfrm>
            <a:off x="2492244" y="1543500"/>
            <a:ext cx="13303512" cy="43561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CA" u="sng" kern="0" dirty="0"/>
              <a:t>Concept</a:t>
            </a:r>
            <a:r>
              <a:rPr lang="en-CA" kern="0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kern="0" dirty="0"/>
              <a:t>Bind mobile LNAPL &amp; high concentrations of PHCs in soil and groundwater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kern="0" dirty="0"/>
              <a:t>Lower formation permeability</a:t>
            </a:r>
          </a:p>
          <a:p>
            <a:pPr>
              <a:buFont typeface="Arial" panose="020B0604020202020204" pitchFamily="34" charset="0"/>
              <a:buChar char="•"/>
            </a:pPr>
            <a:endParaRPr lang="en-CA" kern="0" dirty="0"/>
          </a:p>
          <a:p>
            <a:pPr marL="0" indent="0" algn="ctr">
              <a:buNone/>
            </a:pPr>
            <a:r>
              <a:rPr lang="en-CA" b="1" kern="0" dirty="0"/>
              <a:t>Block</a:t>
            </a:r>
            <a:r>
              <a:rPr lang="en-CA" kern="0" dirty="0"/>
              <a:t> = Portland Cement (PC)</a:t>
            </a:r>
          </a:p>
          <a:p>
            <a:pPr marL="0" indent="0" algn="ctr">
              <a:buNone/>
            </a:pPr>
            <a:r>
              <a:rPr lang="en-CA" b="1" kern="0" dirty="0"/>
              <a:t>&amp; Adsorb</a:t>
            </a:r>
            <a:r>
              <a:rPr lang="en-CA" kern="0" dirty="0"/>
              <a:t> = Activated Carbon (GAC / PAC)</a:t>
            </a:r>
          </a:p>
          <a:p>
            <a:pPr marL="0" indent="0">
              <a:buNone/>
            </a:pPr>
            <a:endParaRPr lang="en-CA" kern="0" dirty="0"/>
          </a:p>
        </p:txBody>
      </p:sp>
      <p:pic>
        <p:nvPicPr>
          <p:cNvPr id="3" name="Picture 2" descr="C:\Users\kevinf\Desktop\GAC.jpg">
            <a:extLst>
              <a:ext uri="{FF2B5EF4-FFF2-40B4-BE49-F238E27FC236}">
                <a16:creationId xmlns:a16="http://schemas.microsoft.com/office/drawing/2014/main" id="{23BFA20C-1448-5863-E400-507FAF4F1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550" y="5338875"/>
            <a:ext cx="5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kevinf\Desktop\PC.jpg">
            <a:extLst>
              <a:ext uri="{FF2B5EF4-FFF2-40B4-BE49-F238E27FC236}">
                <a16:creationId xmlns:a16="http://schemas.microsoft.com/office/drawing/2014/main" id="{1B00B92C-F63D-8D78-D6A1-FB65DE720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834" y="5143500"/>
            <a:ext cx="5381166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kevinf\Desktop\plus sign.png">
            <a:extLst>
              <a:ext uri="{FF2B5EF4-FFF2-40B4-BE49-F238E27FC236}">
                <a16:creationId xmlns:a16="http://schemas.microsoft.com/office/drawing/2014/main" id="{F9722C3E-13C3-109A-8A15-E4269AB6F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000" y="623375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1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E85C1-0907-AB82-C21E-BA3688ADC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74FB3379-DD1E-3263-CE7A-A056DD015749}"/>
              </a:ext>
            </a:extLst>
          </p:cNvPr>
          <p:cNvSpPr txBox="1">
            <a:spLocks noChangeArrowheads="1"/>
          </p:cNvSpPr>
          <p:nvPr/>
        </p:nvSpPr>
        <p:spPr>
          <a:xfrm>
            <a:off x="3657600" y="143768"/>
            <a:ext cx="10972800" cy="73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LNAPL Immobilization – Block &amp; Adsorb©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3B423669-D271-1101-7444-E1042B13F7C8}"/>
              </a:ext>
            </a:extLst>
          </p:cNvPr>
          <p:cNvSpPr txBox="1">
            <a:spLocks/>
          </p:cNvSpPr>
          <p:nvPr/>
        </p:nvSpPr>
        <p:spPr>
          <a:xfrm>
            <a:off x="120104" y="646833"/>
            <a:ext cx="17690818" cy="338182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CA" kern="0" dirty="0"/>
              <a:t>Concept: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kern="0" dirty="0"/>
              <a:t>Bind mobile LNAPL &amp; high concentration PHCs in soil and groundwater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kern="0" dirty="0"/>
              <a:t>Lower formation permeability</a:t>
            </a:r>
          </a:p>
          <a:p>
            <a:pPr marL="0" indent="0">
              <a:buNone/>
            </a:pPr>
            <a:endParaRPr lang="en-CA" b="1" kern="0" dirty="0"/>
          </a:p>
          <a:p>
            <a:pPr marL="0" indent="0">
              <a:buNone/>
            </a:pPr>
            <a:r>
              <a:rPr lang="en-CA" b="1" kern="0" dirty="0"/>
              <a:t>                               Block</a:t>
            </a:r>
            <a:r>
              <a:rPr lang="en-CA" kern="0" dirty="0"/>
              <a:t> = Portland Cement (PC) </a:t>
            </a:r>
            <a:r>
              <a:rPr lang="en-CA" b="1" kern="0" dirty="0"/>
              <a:t>&amp; Adsorb</a:t>
            </a:r>
            <a:r>
              <a:rPr lang="en-CA" kern="0" dirty="0"/>
              <a:t> = Activated Carbon (GAC / PAC)</a:t>
            </a:r>
          </a:p>
          <a:p>
            <a:pPr marL="0" indent="0">
              <a:buNone/>
            </a:pPr>
            <a:endParaRPr lang="en-CA" kern="0" dirty="0"/>
          </a:p>
        </p:txBody>
      </p:sp>
      <p:pic>
        <p:nvPicPr>
          <p:cNvPr id="3" name="Picture 2" descr="C:\Users\kevinf\Desktop\GAC.jpg">
            <a:extLst>
              <a:ext uri="{FF2B5EF4-FFF2-40B4-BE49-F238E27FC236}">
                <a16:creationId xmlns:a16="http://schemas.microsoft.com/office/drawing/2014/main" id="{23BFA20C-1448-5863-E400-507FAF4F1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524" y="3888046"/>
            <a:ext cx="3980876" cy="265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kevinf\Desktop\PC.jpg">
            <a:extLst>
              <a:ext uri="{FF2B5EF4-FFF2-40B4-BE49-F238E27FC236}">
                <a16:creationId xmlns:a16="http://schemas.microsoft.com/office/drawing/2014/main" id="{1B00B92C-F63D-8D78-D6A1-FB65DE720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946" y="3739846"/>
            <a:ext cx="3966992" cy="265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kevinf\Desktop\plus sign.png">
            <a:extLst>
              <a:ext uri="{FF2B5EF4-FFF2-40B4-BE49-F238E27FC236}">
                <a16:creationId xmlns:a16="http://schemas.microsoft.com/office/drawing/2014/main" id="{F9722C3E-13C3-109A-8A15-E4269AB6F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798" y="394845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890509-CB43-2E67-AAFA-CFF2464601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026" y="2553042"/>
            <a:ext cx="9130437" cy="5670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BDC171-D4A1-91AD-F4E8-AF0E60A06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63463" y="2562673"/>
            <a:ext cx="8737285" cy="5670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4E01E9-6351-4932-26AF-401D26ADAE7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33026" y="2543411"/>
            <a:ext cx="9106736" cy="62496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44A4E2-6D49-2750-1C3E-F300A136CB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39762" y="2543411"/>
            <a:ext cx="8713584" cy="61205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834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16184-AD84-888D-E039-6EEEE0718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81">
            <a:extLst>
              <a:ext uri="{FF2B5EF4-FFF2-40B4-BE49-F238E27FC236}">
                <a16:creationId xmlns:a16="http://schemas.microsoft.com/office/drawing/2014/main" id="{20A1BF2C-4FC3-8AA5-2C6E-6941EAD82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0857" y="2638975"/>
            <a:ext cx="405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89">
            <a:extLst>
              <a:ext uri="{FF2B5EF4-FFF2-40B4-BE49-F238E27FC236}">
                <a16:creationId xmlns:a16="http://schemas.microsoft.com/office/drawing/2014/main" id="{DFC3178F-E907-9994-8F4F-896D79F9B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784" y="2651675"/>
            <a:ext cx="405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43B5D6-1EB8-3D21-A351-CED445E05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6384" y="1323000"/>
            <a:ext cx="6400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hangingPunct="0"/>
            <a:r>
              <a:rPr kumimoji="0" lang="en-CA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anose="020F0502020204030204" pitchFamily="34" charset="0"/>
                <a:cs typeface="Arial" panose="020B0604020202020204" pitchFamily="34" charset="0"/>
              </a:rPr>
              <a:t>Groundwater Samples Collected:</a:t>
            </a:r>
          </a:p>
          <a:p>
            <a:pPr lvl="0" algn="ctr" eaLnBrk="0" hangingPunct="0"/>
            <a:r>
              <a:rPr lang="en-CA" altLang="en-US" sz="3200" dirty="0">
                <a:latin typeface="Calibri (Body)"/>
                <a:ea typeface="Calibri" panose="020F0502020204030204" pitchFamily="34" charset="0"/>
                <a:cs typeface="Arial" panose="020B0604020202020204" pitchFamily="34" charset="0"/>
              </a:rPr>
              <a:t>Control Plot vs Test </a:t>
            </a:r>
            <a:r>
              <a:rPr kumimoji="0" lang="en-CA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anose="020F0502020204030204" pitchFamily="34" charset="0"/>
                <a:cs typeface="Arial" panose="020B0604020202020204" pitchFamily="34" charset="0"/>
              </a:rPr>
              <a:t>Plot</a:t>
            </a:r>
            <a:endParaRPr kumimoji="0" lang="en-CA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(Body)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EF84EA-75BD-C152-E913-EA805D1B7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6160" y="3986671"/>
            <a:ext cx="118333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=</a:t>
            </a:r>
            <a:endParaRPr kumimoji="0" lang="en-CA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1391">
            <a:extLst>
              <a:ext uri="{FF2B5EF4-FFF2-40B4-BE49-F238E27FC236}">
                <a16:creationId xmlns:a16="http://schemas.microsoft.com/office/drawing/2014/main" id="{EB714DB6-51A9-DDAC-CF35-44D27817C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69685" y="2651675"/>
            <a:ext cx="4051416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95">
            <a:extLst>
              <a:ext uri="{FF2B5EF4-FFF2-40B4-BE49-F238E27FC236}">
                <a16:creationId xmlns:a16="http://schemas.microsoft.com/office/drawing/2014/main" id="{477F1DE5-01BD-483F-EC1C-CC0961A69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17145" y="2651675"/>
            <a:ext cx="4051416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BDC299E9-7EA1-B6F7-62D6-C75F6AE91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7119" y="1323000"/>
            <a:ext cx="720513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anose="020F0502020204030204" pitchFamily="34" charset="0"/>
                <a:cs typeface="Arial" panose="020B0604020202020204" pitchFamily="34" charset="0"/>
              </a:rPr>
              <a:t>Test Pit Excavated: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anose="020F0502020204030204" pitchFamily="34" charset="0"/>
                <a:cs typeface="Arial" panose="020B0604020202020204" pitchFamily="34" charset="0"/>
              </a:rPr>
              <a:t>Adjacent vs Within Treated Soil Mass</a:t>
            </a:r>
            <a:endParaRPr kumimoji="0" lang="en-CA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(Body)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823E6C9D-ECE9-8626-627A-2F4DFB9AFC7F}"/>
              </a:ext>
            </a:extLst>
          </p:cNvPr>
          <p:cNvSpPr txBox="1">
            <a:spLocks noChangeArrowheads="1"/>
          </p:cNvSpPr>
          <p:nvPr/>
        </p:nvSpPr>
        <p:spPr>
          <a:xfrm>
            <a:off x="3657600" y="166018"/>
            <a:ext cx="10972800" cy="73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LNAPL Immobilization – Block &amp; Adsorb©</a:t>
            </a:r>
          </a:p>
        </p:txBody>
      </p:sp>
    </p:spTree>
    <p:extLst>
      <p:ext uri="{BB962C8B-B14F-4D97-AF65-F5344CB8AC3E}">
        <p14:creationId xmlns:p14="http://schemas.microsoft.com/office/powerpoint/2010/main" val="4066670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405C4-A641-6489-9133-AEC73422C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>
            <a:extLst>
              <a:ext uri="{FF2B5EF4-FFF2-40B4-BE49-F238E27FC236}">
                <a16:creationId xmlns:a16="http://schemas.microsoft.com/office/drawing/2014/main" id="{6139C256-986B-31E7-BB57-99F9B2FE5FE1}"/>
              </a:ext>
            </a:extLst>
          </p:cNvPr>
          <p:cNvSpPr/>
          <p:nvPr/>
        </p:nvSpPr>
        <p:spPr>
          <a:xfrm>
            <a:off x="171586" y="556954"/>
            <a:ext cx="4628582" cy="1824433"/>
          </a:xfrm>
          <a:custGeom>
            <a:avLst/>
            <a:gdLst/>
            <a:ahLst/>
            <a:cxnLst/>
            <a:rect l="l" t="t" r="r" b="b"/>
            <a:pathLst>
              <a:path w="4628582" h="1824433">
                <a:moveTo>
                  <a:pt x="0" y="0"/>
                </a:moveTo>
                <a:lnTo>
                  <a:pt x="4628582" y="0"/>
                </a:lnTo>
                <a:lnTo>
                  <a:pt x="4628582" y="1824433"/>
                </a:lnTo>
                <a:lnTo>
                  <a:pt x="0" y="18244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F1F9DC-2B63-75BE-B836-79531228F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652358" y="1713023"/>
            <a:ext cx="7200000" cy="404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F87191-6F88-477A-0FAC-4B4E2967A1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16" t="28038" r="10277" b="13815"/>
          <a:stretch/>
        </p:blipFill>
        <p:spPr>
          <a:xfrm>
            <a:off x="13447281" y="3985864"/>
            <a:ext cx="4702696" cy="6192155"/>
          </a:xfrm>
          <a:prstGeom prst="rect">
            <a:avLst/>
          </a:prstGeom>
        </p:spPr>
      </p:pic>
      <p:pic>
        <p:nvPicPr>
          <p:cNvPr id="4" name="Picture 3" descr="A fire extinguisher on a wall&#10;&#10;Description automatically generated with low confidence">
            <a:extLst>
              <a:ext uri="{FF2B5EF4-FFF2-40B4-BE49-F238E27FC236}">
                <a16:creationId xmlns:a16="http://schemas.microsoft.com/office/drawing/2014/main" id="{663560E2-0C06-228D-04E6-08298BD066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507" y="1887028"/>
            <a:ext cx="3857625" cy="6858000"/>
          </a:xfrm>
          <a:prstGeom prst="rect">
            <a:avLst/>
          </a:prstGeom>
        </p:spPr>
      </p:pic>
      <p:sp>
        <p:nvSpPr>
          <p:cNvPr id="5" name="Rectangle 2052">
            <a:extLst>
              <a:ext uri="{FF2B5EF4-FFF2-40B4-BE49-F238E27FC236}">
                <a16:creationId xmlns:a16="http://schemas.microsoft.com/office/drawing/2014/main" id="{D5698EE7-A65E-B5E3-5AC5-ADAA658405BE}"/>
              </a:ext>
            </a:extLst>
          </p:cNvPr>
          <p:cNvSpPr txBox="1">
            <a:spLocks noChangeArrowheads="1"/>
          </p:cNvSpPr>
          <p:nvPr/>
        </p:nvSpPr>
        <p:spPr>
          <a:xfrm>
            <a:off x="171586" y="3505200"/>
            <a:ext cx="4267200" cy="6781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cs typeface="Arial Bold" panose="020B0704020202020204" pitchFamily="34" charset="0"/>
              </a:rPr>
              <a:t>Agenda:</a:t>
            </a:r>
          </a:p>
          <a:p>
            <a:endParaRPr lang="en-US" sz="2800" dirty="0">
              <a:solidFill>
                <a:schemeClr val="bg1"/>
              </a:solidFill>
              <a:cs typeface="Arial Bold" panose="020B07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Arial Bold" panose="020B0704020202020204" pitchFamily="34" charset="0"/>
              </a:rPr>
              <a:t>Introduction &amp; VEI Overview</a:t>
            </a:r>
            <a:endParaRPr lang="en-US" sz="2400" b="1" dirty="0">
              <a:solidFill>
                <a:srgbClr val="FF0000"/>
              </a:solidFill>
              <a:cs typeface="Arial Bold" panose="020B07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cs typeface="Arial Bold" panose="020B0704020202020204" pitchFamily="34" charset="0"/>
              </a:rPr>
              <a:t>Evolution of Practice – From “Just Dig” to “First, Risk”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 Why is LNAPL is a Special Problem for Risk Assessments?</a:t>
            </a:r>
            <a:endParaRPr lang="en-US" sz="2400" b="1" dirty="0">
              <a:solidFill>
                <a:schemeClr val="bg1">
                  <a:lumMod val="50000"/>
                </a:schemeClr>
              </a:solidFill>
              <a:cs typeface="Arial Bold" panose="020B07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Arial Bold" panose="020B0704020202020204" pitchFamily="34" charset="0"/>
              </a:rPr>
              <a:t>Core Technologies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Arial Bold" panose="020B0704020202020204" pitchFamily="34" charset="0"/>
              </a:rPr>
              <a:t>Cha</a:t>
            </a: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r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Arial Bold" panose="020B0704020202020204" pitchFamily="34" charset="0"/>
              </a:rPr>
              <a:t>acterization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Arial Bold" panose="020B0704020202020204" pitchFamily="34" charset="0"/>
              </a:rPr>
              <a:t>Immobilization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Arial Bold" panose="020B0704020202020204" pitchFamily="34" charset="0"/>
              </a:rPr>
              <a:t>Destruction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Arial Bold" panose="020B0704020202020204" pitchFamily="34" charset="0"/>
              </a:rPr>
              <a:t>Case Study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Arial Bold" panose="020B0704020202020204" pitchFamily="34" charset="0"/>
              </a:rPr>
              <a:t>Closing Thoughts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Arial Bold" panose="020B0704020202020204" pitchFamily="34" charset="0"/>
              </a:rPr>
              <a:t>Questions</a:t>
            </a:r>
            <a:endParaRPr lang="en-US" sz="2800" b="1" dirty="0">
              <a:solidFill>
                <a:schemeClr val="bg1">
                  <a:lumMod val="50000"/>
                </a:schemeClr>
              </a:solidFill>
              <a:cs typeface="Arial Bold" panose="020B07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cs typeface="Arial Bold" panose="020B07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243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366F4-5F38-0943-D58B-7640B3533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A20041BD-6177-E57C-D190-094042E02C98}"/>
              </a:ext>
            </a:extLst>
          </p:cNvPr>
          <p:cNvSpPr txBox="1">
            <a:spLocks noChangeArrowheads="1"/>
          </p:cNvSpPr>
          <p:nvPr/>
        </p:nvSpPr>
        <p:spPr>
          <a:xfrm>
            <a:off x="3657600" y="180000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LNAPL Immobilization – Block &amp; Adsorb©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E6F347-4EFF-995E-FFB9-9E9E88F0D4C2}"/>
              </a:ext>
            </a:extLst>
          </p:cNvPr>
          <p:cNvSpPr txBox="1"/>
          <p:nvPr/>
        </p:nvSpPr>
        <p:spPr>
          <a:xfrm>
            <a:off x="2743200" y="2095500"/>
            <a:ext cx="1341120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Proven effective </a:t>
            </a:r>
            <a:r>
              <a:rPr lang="en-US" sz="3200" dirty="0"/>
              <a:t>at immobilizing LNAPL and sheens in soils   in-situ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Combined PC and GAC is more effective than individually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Still “soil-like” with up to moderate concentrations of PC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Injection suitable</a:t>
            </a:r>
            <a:r>
              <a:rPr lang="en-US" sz="3200" dirty="0"/>
              <a:t> for deep soils and/or bedrock and areas not amenable to physical disturbance via direct soil mixing (e.g. under buildings)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Also drastically reduces formation permeability and dissolved-phase PHC concentrations in groundwater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No excavation / extraction / wastes generated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Sustainable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635D49BA-C0E6-ACDF-F17F-2C44B7BDE2CB}"/>
              </a:ext>
            </a:extLst>
          </p:cNvPr>
          <p:cNvSpPr/>
          <p:nvPr/>
        </p:nvSpPr>
        <p:spPr>
          <a:xfrm>
            <a:off x="2743200" y="2781300"/>
            <a:ext cx="10210800" cy="533400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7334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32EE6-81EF-F146-70B5-57C174915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747D4B0D-D8E2-BAC4-3F34-76649B6C57FC}"/>
              </a:ext>
            </a:extLst>
          </p:cNvPr>
          <p:cNvSpPr txBox="1">
            <a:spLocks noChangeArrowheads="1"/>
          </p:cNvSpPr>
          <p:nvPr/>
        </p:nvSpPr>
        <p:spPr>
          <a:xfrm>
            <a:off x="6480000" y="4320000"/>
            <a:ext cx="103632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LNAPL Destruction</a:t>
            </a:r>
          </a:p>
        </p:txBody>
      </p:sp>
    </p:spTree>
    <p:extLst>
      <p:ext uri="{BB962C8B-B14F-4D97-AF65-F5344CB8AC3E}">
        <p14:creationId xmlns:p14="http://schemas.microsoft.com/office/powerpoint/2010/main" val="1548435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ole&#10;&#10;Description automatically generated">
            <a:extLst>
              <a:ext uri="{FF2B5EF4-FFF2-40B4-BE49-F238E27FC236}">
                <a16:creationId xmlns:a16="http://schemas.microsoft.com/office/drawing/2014/main" id="{400444BD-F6B7-2E78-B1D6-3240C6BF9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395366" y="900418"/>
            <a:ext cx="5097719" cy="33805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065113-566B-5ECA-ABB5-49FDB03AE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872" y="4287915"/>
            <a:ext cx="4092637" cy="4819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62CC8C-81E4-5D07-9086-2A113A715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102" y="4287915"/>
            <a:ext cx="4067251" cy="4819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8FA14E-E276-DE0A-55DF-ADF0075FCA66}"/>
              </a:ext>
            </a:extLst>
          </p:cNvPr>
          <p:cNvSpPr txBox="1"/>
          <p:nvPr/>
        </p:nvSpPr>
        <p:spPr>
          <a:xfrm>
            <a:off x="4146718" y="8522679"/>
            <a:ext cx="1136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/>
              <a:t>Trap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AB5DBF-C41E-0443-9E0D-42F6954D287C}"/>
              </a:ext>
            </a:extLst>
          </p:cNvPr>
          <p:cNvSpPr txBox="1"/>
          <p:nvPr/>
        </p:nvSpPr>
        <p:spPr>
          <a:xfrm>
            <a:off x="12909880" y="8522678"/>
            <a:ext cx="1031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3200" dirty="0"/>
              <a:t>Treat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215575-BC89-BE63-1D52-4136725490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62" t="2922" r="6617"/>
          <a:stretch/>
        </p:blipFill>
        <p:spPr>
          <a:xfrm>
            <a:off x="6539859" y="2628262"/>
            <a:ext cx="4855507" cy="40162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A1B08F-1603-6DBB-50E7-5E8760636966}"/>
              </a:ext>
            </a:extLst>
          </p:cNvPr>
          <p:cNvSpPr txBox="1"/>
          <p:nvPr/>
        </p:nvSpPr>
        <p:spPr>
          <a:xfrm>
            <a:off x="7214252" y="4418850"/>
            <a:ext cx="994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3600" dirty="0">
                <a:solidFill>
                  <a:srgbClr val="FF0000"/>
                </a:solidFill>
              </a:rPr>
              <a:t>Trap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823574-921B-4729-F425-56DF117194F6}"/>
              </a:ext>
            </a:extLst>
          </p:cNvPr>
          <p:cNvSpPr txBox="1"/>
          <p:nvPr/>
        </p:nvSpPr>
        <p:spPr>
          <a:xfrm>
            <a:off x="9160642" y="4418850"/>
            <a:ext cx="1134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3600" dirty="0">
                <a:solidFill>
                  <a:srgbClr val="FF0000"/>
                </a:solidFill>
              </a:rPr>
              <a:t>Treat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80DFDC19-AD4F-69F2-6169-C55ABCDA939D}"/>
              </a:ext>
            </a:extLst>
          </p:cNvPr>
          <p:cNvSpPr txBox="1">
            <a:spLocks noChangeArrowheads="1"/>
          </p:cNvSpPr>
          <p:nvPr/>
        </p:nvSpPr>
        <p:spPr>
          <a:xfrm>
            <a:off x="3481212" y="0"/>
            <a:ext cx="10972800" cy="73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LNAPL Destruction – Trap &amp; Treat® BOS 200+®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101582-E772-2118-6F2E-725A300ED7F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228" y="900418"/>
            <a:ext cx="4513326" cy="338499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0599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CFCBD-9DC7-0292-99DA-EF574478E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0E5B6C05-C11D-0CF0-5092-B8C05F6A30F3}"/>
              </a:ext>
            </a:extLst>
          </p:cNvPr>
          <p:cNvSpPr txBox="1">
            <a:spLocks noChangeArrowheads="1"/>
          </p:cNvSpPr>
          <p:nvPr/>
        </p:nvSpPr>
        <p:spPr>
          <a:xfrm>
            <a:off x="3657600" y="180000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Trap &amp; Treat® BOS 200+®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035139-08BA-B3EE-5D86-2B478557A307}"/>
              </a:ext>
            </a:extLst>
          </p:cNvPr>
          <p:cNvSpPr/>
          <p:nvPr/>
        </p:nvSpPr>
        <p:spPr>
          <a:xfrm>
            <a:off x="1066800" y="1866900"/>
            <a:ext cx="9887247" cy="687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/>
              <a:t>Do sorption limitations of AC prevent its application to LNAPL?</a:t>
            </a:r>
            <a:endParaRPr lang="en-CA" sz="3200" b="1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The saturation adsorption capacity for PHCs on AC is widely considered to be 20 to 25% by wt.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For BOS 200+® coal-based AC it has been </a:t>
            </a:r>
            <a:r>
              <a:rPr lang="en-US" sz="3200" b="1" dirty="0"/>
              <a:t>measured at 58% by wt.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Adsorbed PHCs, including gasoline and diesel range, are bioavailable even when located in the microporous structure of the AC.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Biological </a:t>
            </a:r>
            <a:r>
              <a:rPr lang="en-US" sz="3200" b="1" dirty="0"/>
              <a:t>regeneration</a:t>
            </a:r>
            <a:r>
              <a:rPr lang="en-US" sz="3200" dirty="0"/>
              <a:t> of AC recovers substantial amounts </a:t>
            </a:r>
            <a:r>
              <a:rPr lang="en-US" sz="3200" b="1" dirty="0"/>
              <a:t>(i.e., over 90%) </a:t>
            </a:r>
            <a:r>
              <a:rPr lang="en-US" sz="3200" dirty="0"/>
              <a:t>of the original sorption capacity.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3200" dirty="0"/>
          </a:p>
        </p:txBody>
      </p:sp>
      <p:pic>
        <p:nvPicPr>
          <p:cNvPr id="3" name="Image 9">
            <a:extLst>
              <a:ext uri="{FF2B5EF4-FFF2-40B4-BE49-F238E27FC236}">
                <a16:creationId xmlns:a16="http://schemas.microsoft.com/office/drawing/2014/main" id="{F8D57621-4E54-2C95-64E1-D67727DC690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7600" y="2614210"/>
            <a:ext cx="5400000" cy="4400050"/>
          </a:xfrm>
          <a:prstGeom prst="rect">
            <a:avLst/>
          </a:prstGeom>
        </p:spPr>
      </p:pic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B6F6DF57-BD46-0C67-8CC5-C07D4A402206}"/>
              </a:ext>
            </a:extLst>
          </p:cNvPr>
          <p:cNvSpPr/>
          <p:nvPr/>
        </p:nvSpPr>
        <p:spPr>
          <a:xfrm>
            <a:off x="1447800" y="6591300"/>
            <a:ext cx="9067800" cy="1600200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0089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91945-DC2A-7705-4566-57EB00E35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2E6419DD-84E7-5353-B4B9-C36C778ADA69}"/>
              </a:ext>
            </a:extLst>
          </p:cNvPr>
          <p:cNvSpPr txBox="1">
            <a:spLocks noChangeArrowheads="1"/>
          </p:cNvSpPr>
          <p:nvPr/>
        </p:nvSpPr>
        <p:spPr>
          <a:xfrm>
            <a:off x="3657600" y="180000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Trap &amp; Treat® BOS 200+®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214E53-BE38-ECAD-5D9C-D530D16142EB}"/>
              </a:ext>
            </a:extLst>
          </p:cNvPr>
          <p:cNvSpPr/>
          <p:nvPr/>
        </p:nvSpPr>
        <p:spPr>
          <a:xfrm>
            <a:off x="7239000" y="1950318"/>
            <a:ext cx="10515600" cy="638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/>
              <a:t>Do sorption limitations of AC prevent its application to LNAPL?</a:t>
            </a:r>
            <a:endParaRPr lang="en-CA" sz="3200" b="1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Kinetic data for BOS 200+® suggests that </a:t>
            </a:r>
            <a:r>
              <a:rPr lang="en-US" sz="3200" b="1" dirty="0"/>
              <a:t>between 0.5 to 1 kg of PHC mass can be degraded per kg of AC </a:t>
            </a:r>
            <a:r>
              <a:rPr lang="en-US" sz="3200" b="1" u="sng" dirty="0"/>
              <a:t>per year</a:t>
            </a:r>
            <a:endParaRPr lang="en-CA" sz="3200" b="1" u="sng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There is no need to have enough AC in the ground to account for every kg of PHCs.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Biological regeneration of AC saturated with PHCs is a viable process.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BOS 200® coal-based AC amendment has the necessary properties coupled with a viable degradation mechanism to realistically address LNAPL impacted sites.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3200" dirty="0"/>
          </a:p>
        </p:txBody>
      </p:sp>
      <p:pic>
        <p:nvPicPr>
          <p:cNvPr id="3" name="Picture 2" descr="C:\Users\kevinf\Desktop\SMART Presentation\Source Files Used\Activated-Carbon.jpg">
            <a:extLst>
              <a:ext uri="{FF2B5EF4-FFF2-40B4-BE49-F238E27FC236}">
                <a16:creationId xmlns:a16="http://schemas.microsoft.com/office/drawing/2014/main" id="{F2E48568-03DC-AD8F-AB42-F5220CB4B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00" y="2432554"/>
            <a:ext cx="5400000" cy="492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2B8D729-DA17-AB0E-2A25-D4C50723B572}"/>
              </a:ext>
            </a:extLst>
          </p:cNvPr>
          <p:cNvSpPr/>
          <p:nvPr/>
        </p:nvSpPr>
        <p:spPr>
          <a:xfrm>
            <a:off x="7620000" y="6134100"/>
            <a:ext cx="10363200" cy="1600200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7500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E66A1B0-5E0D-F058-FC28-4349C11DCC1F}"/>
              </a:ext>
            </a:extLst>
          </p:cNvPr>
          <p:cNvSpPr txBox="1">
            <a:spLocks noChangeArrowheads="1"/>
          </p:cNvSpPr>
          <p:nvPr/>
        </p:nvSpPr>
        <p:spPr>
          <a:xfrm>
            <a:off x="3333432" y="-28975"/>
            <a:ext cx="11621136" cy="73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LNAPL Destruction – Soil Mixing &amp; Direct Placement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62E75D-2D92-DE2A-8B5E-A669255F06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9688" y="2121230"/>
            <a:ext cx="7166144" cy="5374608"/>
          </a:xfrm>
          <a:prstGeom prst="rect">
            <a:avLst/>
          </a:prstGeom>
        </p:spPr>
      </p:pic>
      <p:pic>
        <p:nvPicPr>
          <p:cNvPr id="6" name="Picture 2" descr="C:\Users\kevinf\Desktop\ZVI Presentation\Photos Acton\Pilot Test 010818\20180801_092710_resized_1.jpg">
            <a:extLst>
              <a:ext uri="{FF2B5EF4-FFF2-40B4-BE49-F238E27FC236}">
                <a16:creationId xmlns:a16="http://schemas.microsoft.com/office/drawing/2014/main" id="{20D79131-71B6-6FA8-AFA3-72751FBBB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88" y="2619774"/>
            <a:ext cx="6729935" cy="504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083AB6-58EF-1D3E-1E86-00C54115C6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623" y="960433"/>
            <a:ext cx="577215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50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8571BFB-AA40-8118-D0AC-735C483DB31D}"/>
              </a:ext>
            </a:extLst>
          </p:cNvPr>
          <p:cNvSpPr txBox="1">
            <a:spLocks noChangeArrowheads="1"/>
          </p:cNvSpPr>
          <p:nvPr/>
        </p:nvSpPr>
        <p:spPr>
          <a:xfrm>
            <a:off x="3481212" y="0"/>
            <a:ext cx="10972800" cy="73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LNAPL Destruction – Injection Methods</a:t>
            </a:r>
          </a:p>
        </p:txBody>
      </p:sp>
      <p:pic>
        <p:nvPicPr>
          <p:cNvPr id="3" name="Picture 2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B1C09CBE-EC2E-F292-5E6F-DD064D969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6" y="5750477"/>
            <a:ext cx="6204264" cy="2200120"/>
          </a:xfrm>
          <a:prstGeom prst="rect">
            <a:avLst/>
          </a:prstGeom>
        </p:spPr>
      </p:pic>
      <p:pic>
        <p:nvPicPr>
          <p:cNvPr id="4" name="Picture 3" descr="A diagram of a machine&#10;&#10;AI-generated content may be incorrect.">
            <a:extLst>
              <a:ext uri="{FF2B5EF4-FFF2-40B4-BE49-F238E27FC236}">
                <a16:creationId xmlns:a16="http://schemas.microsoft.com/office/drawing/2014/main" id="{F310237F-5D63-DBBB-A5CA-DD837821A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7" y="1311209"/>
            <a:ext cx="6812962" cy="383229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E10542D-8B77-3891-E929-62D9FCB78C6A}"/>
              </a:ext>
            </a:extLst>
          </p:cNvPr>
          <p:cNvGrpSpPr/>
          <p:nvPr/>
        </p:nvGrpSpPr>
        <p:grpSpPr>
          <a:xfrm>
            <a:off x="6551094" y="995081"/>
            <a:ext cx="5185813" cy="7754749"/>
            <a:chOff x="1008593" y="1000179"/>
            <a:chExt cx="3124200" cy="5489840"/>
          </a:xfrm>
        </p:grpSpPr>
        <p:pic>
          <p:nvPicPr>
            <p:cNvPr id="6" name="Picture 5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B3EBB4CF-6012-B296-470D-E2181D165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66"/>
            <a:stretch/>
          </p:blipFill>
          <p:spPr>
            <a:xfrm>
              <a:off x="1008593" y="1000179"/>
              <a:ext cx="3124200" cy="54898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926C86-B59F-C39E-720F-0D1D9C589235}"/>
                </a:ext>
              </a:extLst>
            </p:cNvPr>
            <p:cNvSpPr txBox="1"/>
            <p:nvPr/>
          </p:nvSpPr>
          <p:spPr>
            <a:xfrm>
              <a:off x="2265426" y="5924216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/>
                <a:t>Bedrock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3BCA38-DBA1-D695-152F-C5EC7E845DA7}"/>
                </a:ext>
              </a:extLst>
            </p:cNvPr>
            <p:cNvSpPr txBox="1"/>
            <p:nvPr/>
          </p:nvSpPr>
          <p:spPr>
            <a:xfrm>
              <a:off x="2411619" y="1653637"/>
              <a:ext cx="369332" cy="272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/>
                <a:t>Soil</a:t>
              </a:r>
            </a:p>
          </p:txBody>
        </p: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662EF365-4680-A074-4900-B1B2A1177262}"/>
                </a:ext>
              </a:extLst>
            </p:cNvPr>
            <p:cNvSpPr/>
            <p:nvPr/>
          </p:nvSpPr>
          <p:spPr>
            <a:xfrm>
              <a:off x="2855387" y="3581400"/>
              <a:ext cx="155448" cy="762000"/>
            </a:xfrm>
            <a:prstGeom prst="leftBrac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b="1" dirty="0"/>
            </a:p>
          </p:txBody>
        </p:sp>
      </p:grpSp>
      <p:pic>
        <p:nvPicPr>
          <p:cNvPr id="10" name="Video 2">
            <a:hlinkClick r:id="" action="ppaction://media"/>
            <a:extLst>
              <a:ext uri="{FF2B5EF4-FFF2-40B4-BE49-F238E27FC236}">
                <a16:creationId xmlns:a16="http://schemas.microsoft.com/office/drawing/2014/main" id="{8DCEB7CA-7DE7-682D-4A3F-02DFEEE1AC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8319" y="1422869"/>
            <a:ext cx="6551093" cy="721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9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7BE23-F97A-996A-6120-31DDE64A2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FA29ABE-FE43-778D-CC04-2D3F497E6B52}"/>
              </a:ext>
            </a:extLst>
          </p:cNvPr>
          <p:cNvSpPr txBox="1">
            <a:spLocks noChangeArrowheads="1"/>
          </p:cNvSpPr>
          <p:nvPr/>
        </p:nvSpPr>
        <p:spPr>
          <a:xfrm>
            <a:off x="6480000" y="4320000"/>
            <a:ext cx="103632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Case Study</a:t>
            </a:r>
          </a:p>
        </p:txBody>
      </p:sp>
      <p:sp>
        <p:nvSpPr>
          <p:cNvPr id="3" name="Rectangle 2052">
            <a:extLst>
              <a:ext uri="{FF2B5EF4-FFF2-40B4-BE49-F238E27FC236}">
                <a16:creationId xmlns:a16="http://schemas.microsoft.com/office/drawing/2014/main" id="{D6F4C275-C8A4-EF30-582F-0828977D648D}"/>
              </a:ext>
            </a:extLst>
          </p:cNvPr>
          <p:cNvSpPr txBox="1">
            <a:spLocks noChangeArrowheads="1"/>
          </p:cNvSpPr>
          <p:nvPr/>
        </p:nvSpPr>
        <p:spPr>
          <a:xfrm>
            <a:off x="171586" y="3505200"/>
            <a:ext cx="4267200" cy="6781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cs typeface="Arial Bold" panose="020B0704020202020204" pitchFamily="34" charset="0"/>
              </a:rPr>
              <a:t>Agenda:</a:t>
            </a:r>
          </a:p>
          <a:p>
            <a:endParaRPr lang="en-US" sz="2800" dirty="0">
              <a:solidFill>
                <a:schemeClr val="bg1"/>
              </a:solidFill>
              <a:cs typeface="Arial Bold" panose="020B07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Introduction &amp; VEI Overview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Evolution of Practice – From “Just Dig” to “First, Risk”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 Why is LNAPL is a Special Problem for Risk Assessments?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Core Technologies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Characterization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Immobilization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Destruction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cs typeface="Arial Bold" panose="020B0704020202020204" pitchFamily="34" charset="0"/>
              </a:rPr>
              <a:t>Case Study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Closing Thoughts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Questions</a:t>
            </a:r>
            <a:endParaRPr lang="en-US" sz="2800" b="1" dirty="0">
              <a:solidFill>
                <a:srgbClr val="7F7F7F"/>
              </a:solidFill>
              <a:cs typeface="Arial Bold" panose="020B07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cs typeface="Arial Bold" panose="020B07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919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F625C746-96F2-920F-9E67-63DF9C6B8523}"/>
              </a:ext>
            </a:extLst>
          </p:cNvPr>
          <p:cNvSpPr txBox="1">
            <a:spLocks noChangeArrowheads="1"/>
          </p:cNvSpPr>
          <p:nvPr/>
        </p:nvSpPr>
        <p:spPr>
          <a:xfrm>
            <a:off x="956733" y="1701800"/>
            <a:ext cx="13995401" cy="7340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Historical industrial operations:</a:t>
            </a:r>
          </a:p>
          <a:p>
            <a:pPr lvl="1">
              <a:spcBef>
                <a:spcPts val="900"/>
              </a:spcBef>
            </a:pPr>
            <a:r>
              <a:rPr lang="en-US" altLang="en-US" sz="3200" dirty="0"/>
              <a:t>Leaky fuel tank</a:t>
            </a:r>
          </a:p>
          <a:p>
            <a:pPr lvl="1">
              <a:spcBef>
                <a:spcPts val="900"/>
              </a:spcBef>
            </a:pPr>
            <a:r>
              <a:rPr lang="en-US" altLang="en-US" sz="3200" dirty="0"/>
              <a:t>PHCs and LNAPL primarily in bedrock groundwater </a:t>
            </a:r>
          </a:p>
          <a:p>
            <a:pPr>
              <a:spcBef>
                <a:spcPts val="900"/>
              </a:spcBef>
            </a:pPr>
            <a:r>
              <a:rPr lang="en-CA" altLang="en-US" dirty="0"/>
              <a:t>Future redevelopment planned:</a:t>
            </a:r>
          </a:p>
          <a:p>
            <a:pPr lvl="1">
              <a:spcBef>
                <a:spcPts val="900"/>
              </a:spcBef>
            </a:pPr>
            <a:r>
              <a:rPr lang="en-CA" altLang="en-US" sz="3200" dirty="0"/>
              <a:t>Residential redevelopment</a:t>
            </a:r>
          </a:p>
          <a:p>
            <a:pPr lvl="1">
              <a:spcBef>
                <a:spcPts val="900"/>
              </a:spcBef>
            </a:pPr>
            <a:r>
              <a:rPr lang="en-CA" altLang="en-US" sz="3200" dirty="0"/>
              <a:t>RA and RSC process underway</a:t>
            </a:r>
          </a:p>
          <a:p>
            <a:pPr lvl="1">
              <a:spcBef>
                <a:spcPts val="900"/>
              </a:spcBef>
            </a:pPr>
            <a:r>
              <a:rPr lang="en-CA" altLang="en-US" sz="3200" dirty="0"/>
              <a:t>Remediation required to address free product (LNAPL)</a:t>
            </a:r>
          </a:p>
          <a:p>
            <a:pPr>
              <a:spcBef>
                <a:spcPts val="900"/>
              </a:spcBef>
            </a:pPr>
            <a:r>
              <a:rPr lang="en-CA" altLang="en-US" dirty="0"/>
              <a:t>Staged remedial approach:</a:t>
            </a:r>
          </a:p>
          <a:p>
            <a:pPr lvl="1">
              <a:spcBef>
                <a:spcPts val="900"/>
              </a:spcBef>
            </a:pPr>
            <a:r>
              <a:rPr lang="en-CA" altLang="en-US" sz="3200" dirty="0"/>
              <a:t>Source Removal = Decommission fuel tank &amp; removal of impacted soil</a:t>
            </a:r>
          </a:p>
          <a:p>
            <a:pPr lvl="1">
              <a:spcBef>
                <a:spcPts val="900"/>
              </a:spcBef>
            </a:pPr>
            <a:r>
              <a:rPr lang="en-CA" altLang="en-US" sz="3200" dirty="0"/>
              <a:t>MPE System = Direct LNAPL removal</a:t>
            </a:r>
          </a:p>
          <a:p>
            <a:pPr lvl="1">
              <a:spcBef>
                <a:spcPts val="900"/>
              </a:spcBef>
            </a:pPr>
            <a:r>
              <a:rPr lang="en-CA" altLang="en-US" sz="3200" dirty="0"/>
              <a:t>In-Situ Injection = Polishing step to address residual/remaining PHCs &amp; LNAPL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9312243-2D77-5D77-0174-91F852CF3913}"/>
              </a:ext>
            </a:extLst>
          </p:cNvPr>
          <p:cNvSpPr txBox="1">
            <a:spLocks/>
          </p:cNvSpPr>
          <p:nvPr/>
        </p:nvSpPr>
        <p:spPr>
          <a:xfrm>
            <a:off x="3657600" y="575733"/>
            <a:ext cx="109728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Background – The Situation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65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04969-E9BC-B81E-1328-61778EE7A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0F4892-7388-75FF-4FB6-AB335D4187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4000" y="0"/>
            <a:ext cx="10800000" cy="83454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6479F2-8988-6D21-A656-9ECE31C8B182}"/>
              </a:ext>
            </a:extLst>
          </p:cNvPr>
          <p:cNvSpPr txBox="1"/>
          <p:nvPr/>
        </p:nvSpPr>
        <p:spPr>
          <a:xfrm>
            <a:off x="4114800" y="495300"/>
            <a:ext cx="241217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Site Location</a:t>
            </a:r>
            <a:endParaRPr lang="en-CA" sz="32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CFA0203-D42E-1128-27EE-682C53ED27D9}"/>
              </a:ext>
            </a:extLst>
          </p:cNvPr>
          <p:cNvSpPr/>
          <p:nvPr/>
        </p:nvSpPr>
        <p:spPr>
          <a:xfrm>
            <a:off x="11792190" y="5216353"/>
            <a:ext cx="1619010" cy="1451147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905AF-2135-86EF-7673-217E45518C3F}"/>
              </a:ext>
            </a:extLst>
          </p:cNvPr>
          <p:cNvSpPr txBox="1"/>
          <p:nvPr/>
        </p:nvSpPr>
        <p:spPr>
          <a:xfrm>
            <a:off x="7351776" y="4438966"/>
            <a:ext cx="2656665" cy="58477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Remedial Area</a:t>
            </a:r>
            <a:endParaRPr lang="en-CA" sz="32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8EA8765-F865-1F55-A847-D574E71CE174}"/>
              </a:ext>
            </a:extLst>
          </p:cNvPr>
          <p:cNvCxnSpPr>
            <a:cxnSpLocks/>
          </p:cNvCxnSpPr>
          <p:nvPr/>
        </p:nvCxnSpPr>
        <p:spPr>
          <a:xfrm>
            <a:off x="10008441" y="4731353"/>
            <a:ext cx="1758349" cy="572878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22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F282E-1A01-F14E-476C-45E7C248E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>
            <a:extLst>
              <a:ext uri="{FF2B5EF4-FFF2-40B4-BE49-F238E27FC236}">
                <a16:creationId xmlns:a16="http://schemas.microsoft.com/office/drawing/2014/main" id="{5F845BB4-C49B-16CD-D050-5926ABAE25A3}"/>
              </a:ext>
            </a:extLst>
          </p:cNvPr>
          <p:cNvSpPr/>
          <p:nvPr/>
        </p:nvSpPr>
        <p:spPr>
          <a:xfrm>
            <a:off x="171586" y="556954"/>
            <a:ext cx="4628582" cy="1824433"/>
          </a:xfrm>
          <a:custGeom>
            <a:avLst/>
            <a:gdLst/>
            <a:ahLst/>
            <a:cxnLst/>
            <a:rect l="l" t="t" r="r" b="b"/>
            <a:pathLst>
              <a:path w="4628582" h="1824433">
                <a:moveTo>
                  <a:pt x="0" y="0"/>
                </a:moveTo>
                <a:lnTo>
                  <a:pt x="4628582" y="0"/>
                </a:lnTo>
                <a:lnTo>
                  <a:pt x="4628582" y="1824433"/>
                </a:lnTo>
                <a:lnTo>
                  <a:pt x="0" y="18244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7177253D-3F22-EA56-6C91-DE07341E07B1}"/>
              </a:ext>
            </a:extLst>
          </p:cNvPr>
          <p:cNvSpPr txBox="1">
            <a:spLocks noChangeArrowheads="1"/>
          </p:cNvSpPr>
          <p:nvPr/>
        </p:nvSpPr>
        <p:spPr>
          <a:xfrm>
            <a:off x="8091578" y="4320000"/>
            <a:ext cx="7699200" cy="823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Introduction &amp; VEI Overview</a:t>
            </a:r>
          </a:p>
        </p:txBody>
      </p:sp>
      <p:sp>
        <p:nvSpPr>
          <p:cNvPr id="2" name="Rectangle 2052">
            <a:extLst>
              <a:ext uri="{FF2B5EF4-FFF2-40B4-BE49-F238E27FC236}">
                <a16:creationId xmlns:a16="http://schemas.microsoft.com/office/drawing/2014/main" id="{68FEF3BA-F330-5993-97FE-C3E2FAD2C614}"/>
              </a:ext>
            </a:extLst>
          </p:cNvPr>
          <p:cNvSpPr txBox="1">
            <a:spLocks noChangeArrowheads="1"/>
          </p:cNvSpPr>
          <p:nvPr/>
        </p:nvSpPr>
        <p:spPr>
          <a:xfrm>
            <a:off x="171586" y="3505200"/>
            <a:ext cx="4267200" cy="6781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cs typeface="Arial Bold" panose="020B0704020202020204" pitchFamily="34" charset="0"/>
              </a:rPr>
              <a:t>Agenda:</a:t>
            </a:r>
          </a:p>
          <a:p>
            <a:endParaRPr lang="en-US" sz="2800" dirty="0">
              <a:solidFill>
                <a:schemeClr val="bg1"/>
              </a:solidFill>
              <a:cs typeface="Arial Bold" panose="020B07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Arial Bold" panose="020B0704020202020204" pitchFamily="34" charset="0"/>
              </a:rPr>
              <a:t>Introduction &amp; VEI Overview</a:t>
            </a:r>
            <a:endParaRPr lang="en-US" sz="2400" b="1" dirty="0">
              <a:solidFill>
                <a:srgbClr val="FF0000"/>
              </a:solidFill>
              <a:cs typeface="Arial Bold" panose="020B07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cs typeface="Arial Bold" panose="020B0704020202020204" pitchFamily="34" charset="0"/>
              </a:rPr>
              <a:t>Evolution of Practice – From “Just Dig” to “First, Risk”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 Why is LNAPL is a Special Problem for Risk Assessments?</a:t>
            </a:r>
            <a:endParaRPr lang="en-US" sz="2400" b="1" dirty="0">
              <a:solidFill>
                <a:schemeClr val="bg1">
                  <a:lumMod val="50000"/>
                </a:schemeClr>
              </a:solidFill>
              <a:cs typeface="Arial Bold" panose="020B07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Arial Bold" panose="020B0704020202020204" pitchFamily="34" charset="0"/>
              </a:rPr>
              <a:t>Core Technologies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Arial Bold" panose="020B0704020202020204" pitchFamily="34" charset="0"/>
              </a:rPr>
              <a:t>Cha</a:t>
            </a: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r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Arial Bold" panose="020B0704020202020204" pitchFamily="34" charset="0"/>
              </a:rPr>
              <a:t>acterization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Arial Bold" panose="020B0704020202020204" pitchFamily="34" charset="0"/>
              </a:rPr>
              <a:t>Immobilization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Arial Bold" panose="020B0704020202020204" pitchFamily="34" charset="0"/>
              </a:rPr>
              <a:t>Destruction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Arial Bold" panose="020B0704020202020204" pitchFamily="34" charset="0"/>
              </a:rPr>
              <a:t>Case Study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Arial Bold" panose="020B0704020202020204" pitchFamily="34" charset="0"/>
              </a:rPr>
              <a:t>Closing Thoughts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Arial Bold" panose="020B0704020202020204" pitchFamily="34" charset="0"/>
              </a:rPr>
              <a:t>Questions</a:t>
            </a:r>
            <a:endParaRPr lang="en-US" sz="2800" b="1" dirty="0">
              <a:solidFill>
                <a:schemeClr val="bg1">
                  <a:lumMod val="50000"/>
                </a:schemeClr>
              </a:solidFill>
              <a:cs typeface="Arial Bold" panose="020B07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cs typeface="Arial Bold" panose="020B07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668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D2B41-FB93-0953-4C52-11C63CC70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map, aerial photography, urban design, house&#10;&#10;Description automatically generated">
            <a:extLst>
              <a:ext uri="{FF2B5EF4-FFF2-40B4-BE49-F238E27FC236}">
                <a16:creationId xmlns:a16="http://schemas.microsoft.com/office/drawing/2014/main" id="{0F557708-09B1-B413-02AB-7D4414FC51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30" y="-17895"/>
            <a:ext cx="12235539" cy="900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ACCA6CB-83B5-E691-51F8-089F2568402E}"/>
              </a:ext>
            </a:extLst>
          </p:cNvPr>
          <p:cNvCxnSpPr>
            <a:cxnSpLocks/>
          </p:cNvCxnSpPr>
          <p:nvPr/>
        </p:nvCxnSpPr>
        <p:spPr>
          <a:xfrm rot="20950163">
            <a:off x="4483885" y="2748209"/>
            <a:ext cx="2043112" cy="604599"/>
          </a:xfrm>
          <a:prstGeom prst="straightConnector1">
            <a:avLst/>
          </a:prstGeom>
          <a:ln w="1016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12C8DA7-10C8-8CC7-AE44-40507F6AA112}"/>
              </a:ext>
            </a:extLst>
          </p:cNvPr>
          <p:cNvSpPr txBox="1"/>
          <p:nvPr/>
        </p:nvSpPr>
        <p:spPr>
          <a:xfrm rot="318221">
            <a:off x="4818570" y="2444547"/>
            <a:ext cx="158231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0070C0"/>
                </a:solidFill>
              </a:rPr>
              <a:t>GW Flow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D7F626-71F9-72E7-D6B6-049A44097837}"/>
              </a:ext>
            </a:extLst>
          </p:cNvPr>
          <p:cNvSpPr/>
          <p:nvPr/>
        </p:nvSpPr>
        <p:spPr>
          <a:xfrm rot="2587871">
            <a:off x="9685424" y="5787868"/>
            <a:ext cx="739154" cy="392065"/>
          </a:xfrm>
          <a:prstGeom prst="rect">
            <a:avLst/>
          </a:prstGeom>
          <a:noFill/>
          <a:ln w="635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D39509-2A22-FF4E-84AC-2CA221720AEE}"/>
              </a:ext>
            </a:extLst>
          </p:cNvPr>
          <p:cNvSpPr txBox="1"/>
          <p:nvPr/>
        </p:nvSpPr>
        <p:spPr>
          <a:xfrm rot="2579947">
            <a:off x="9761813" y="5824324"/>
            <a:ext cx="56464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/>
              <a:t>TANK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610BEB2-ACED-C4BC-CC32-A50935AEE558}"/>
              </a:ext>
            </a:extLst>
          </p:cNvPr>
          <p:cNvSpPr/>
          <p:nvPr/>
        </p:nvSpPr>
        <p:spPr>
          <a:xfrm>
            <a:off x="12115800" y="5378138"/>
            <a:ext cx="187325" cy="1777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4F6702-D406-061E-F5AE-86F0F5A876D2}"/>
              </a:ext>
            </a:extLst>
          </p:cNvPr>
          <p:cNvSpPr/>
          <p:nvPr/>
        </p:nvSpPr>
        <p:spPr>
          <a:xfrm>
            <a:off x="11291141" y="6286500"/>
            <a:ext cx="187325" cy="17779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6F32F3-5CEA-0C99-534A-E7743E7CDE41}"/>
              </a:ext>
            </a:extLst>
          </p:cNvPr>
          <p:cNvSpPr/>
          <p:nvPr/>
        </p:nvSpPr>
        <p:spPr>
          <a:xfrm>
            <a:off x="10799038" y="5908056"/>
            <a:ext cx="187325" cy="17779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7154D2-36D7-C580-34EA-18D3B5C11A7A}"/>
              </a:ext>
            </a:extLst>
          </p:cNvPr>
          <p:cNvSpPr/>
          <p:nvPr/>
        </p:nvSpPr>
        <p:spPr>
          <a:xfrm>
            <a:off x="9317876" y="6078858"/>
            <a:ext cx="187325" cy="17779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6192E4-8282-361B-5F85-67FDDA0A4EB8}"/>
              </a:ext>
            </a:extLst>
          </p:cNvPr>
          <p:cNvSpPr/>
          <p:nvPr/>
        </p:nvSpPr>
        <p:spPr>
          <a:xfrm>
            <a:off x="9856811" y="6758712"/>
            <a:ext cx="187325" cy="17779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75CC356-C52F-BD5D-68FB-65FC3278C588}"/>
              </a:ext>
            </a:extLst>
          </p:cNvPr>
          <p:cNvSpPr/>
          <p:nvPr/>
        </p:nvSpPr>
        <p:spPr>
          <a:xfrm>
            <a:off x="12801600" y="4836102"/>
            <a:ext cx="187325" cy="17779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05F136C-BD30-93E0-FAC5-12086DB4FB1F}"/>
              </a:ext>
            </a:extLst>
          </p:cNvPr>
          <p:cNvSpPr/>
          <p:nvPr/>
        </p:nvSpPr>
        <p:spPr>
          <a:xfrm>
            <a:off x="11171456" y="4815182"/>
            <a:ext cx="187325" cy="1777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B4C02A4-1437-A9D1-D0DF-78952977ACC1}"/>
              </a:ext>
            </a:extLst>
          </p:cNvPr>
          <p:cNvSpPr/>
          <p:nvPr/>
        </p:nvSpPr>
        <p:spPr>
          <a:xfrm>
            <a:off x="11514403" y="4709102"/>
            <a:ext cx="187325" cy="1777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6AFDE58-0DC1-272E-5B02-573EA1B53420}"/>
              </a:ext>
            </a:extLst>
          </p:cNvPr>
          <p:cNvSpPr/>
          <p:nvPr/>
        </p:nvSpPr>
        <p:spPr>
          <a:xfrm>
            <a:off x="10763281" y="3189606"/>
            <a:ext cx="187325" cy="17779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24A5C1C-7BB2-A909-7CFE-982426AC803E}"/>
              </a:ext>
            </a:extLst>
          </p:cNvPr>
          <p:cNvSpPr/>
          <p:nvPr/>
        </p:nvSpPr>
        <p:spPr>
          <a:xfrm>
            <a:off x="10611713" y="4210932"/>
            <a:ext cx="187325" cy="17779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24B7468-88B7-08DD-961E-645573D2CC3F}"/>
              </a:ext>
            </a:extLst>
          </p:cNvPr>
          <p:cNvSpPr/>
          <p:nvPr/>
        </p:nvSpPr>
        <p:spPr>
          <a:xfrm>
            <a:off x="10002152" y="3822701"/>
            <a:ext cx="187325" cy="17779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1E5809C-A49C-7952-73C8-F7493263966F}"/>
              </a:ext>
            </a:extLst>
          </p:cNvPr>
          <p:cNvSpPr/>
          <p:nvPr/>
        </p:nvSpPr>
        <p:spPr>
          <a:xfrm>
            <a:off x="9904532" y="4810949"/>
            <a:ext cx="187325" cy="17779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2587639-EEBD-284A-2307-455DFBFB566A}"/>
              </a:ext>
            </a:extLst>
          </p:cNvPr>
          <p:cNvSpPr/>
          <p:nvPr/>
        </p:nvSpPr>
        <p:spPr>
          <a:xfrm>
            <a:off x="8081155" y="4992982"/>
            <a:ext cx="187325" cy="17779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8FD8BC0-9532-C45B-5796-68851BD00D10}"/>
              </a:ext>
            </a:extLst>
          </p:cNvPr>
          <p:cNvSpPr/>
          <p:nvPr/>
        </p:nvSpPr>
        <p:spPr>
          <a:xfrm>
            <a:off x="11420741" y="3189607"/>
            <a:ext cx="187325" cy="17779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981E35B-D0CD-04E5-3F56-B1791DD363E4}"/>
              </a:ext>
            </a:extLst>
          </p:cNvPr>
          <p:cNvSpPr/>
          <p:nvPr/>
        </p:nvSpPr>
        <p:spPr>
          <a:xfrm>
            <a:off x="7919289" y="2218206"/>
            <a:ext cx="187325" cy="17779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A57C4FA-E791-F92E-ACDD-C8CA7ADC6752}"/>
              </a:ext>
            </a:extLst>
          </p:cNvPr>
          <p:cNvSpPr/>
          <p:nvPr/>
        </p:nvSpPr>
        <p:spPr>
          <a:xfrm>
            <a:off x="9570441" y="2940396"/>
            <a:ext cx="187325" cy="17779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301E193-E382-B6E4-828A-3D410C4984D5}"/>
              </a:ext>
            </a:extLst>
          </p:cNvPr>
          <p:cNvSpPr/>
          <p:nvPr/>
        </p:nvSpPr>
        <p:spPr>
          <a:xfrm>
            <a:off x="8866748" y="3651324"/>
            <a:ext cx="187325" cy="17779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3BD2493-87F2-7896-8BD5-DD0010625366}"/>
              </a:ext>
            </a:extLst>
          </p:cNvPr>
          <p:cNvSpPr/>
          <p:nvPr/>
        </p:nvSpPr>
        <p:spPr>
          <a:xfrm>
            <a:off x="11939897" y="5901059"/>
            <a:ext cx="187325" cy="1777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7BD296C-7B42-5CB1-D664-E1DE33F045F4}"/>
              </a:ext>
            </a:extLst>
          </p:cNvPr>
          <p:cNvSpPr/>
          <p:nvPr/>
        </p:nvSpPr>
        <p:spPr>
          <a:xfrm>
            <a:off x="9341216" y="4362754"/>
            <a:ext cx="187325" cy="17779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C7BC5F5-A610-2E6C-AFDF-4EE7254DD956}"/>
              </a:ext>
            </a:extLst>
          </p:cNvPr>
          <p:cNvSpPr/>
          <p:nvPr/>
        </p:nvSpPr>
        <p:spPr>
          <a:xfrm>
            <a:off x="11308073" y="5550841"/>
            <a:ext cx="187325" cy="1777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2150B6-425E-342D-AE93-290E95E886A1}"/>
              </a:ext>
            </a:extLst>
          </p:cNvPr>
          <p:cNvSpPr txBox="1"/>
          <p:nvPr/>
        </p:nvSpPr>
        <p:spPr>
          <a:xfrm>
            <a:off x="3221803" y="268951"/>
            <a:ext cx="529907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PHCs &amp; LNAPL in Groundwater</a:t>
            </a:r>
            <a:endParaRPr lang="en-CA" sz="32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763B0AC-393F-3E35-90D2-C126083C87BF}"/>
              </a:ext>
            </a:extLst>
          </p:cNvPr>
          <p:cNvSpPr/>
          <p:nvPr/>
        </p:nvSpPr>
        <p:spPr>
          <a:xfrm>
            <a:off x="11032149" y="448010"/>
            <a:ext cx="187325" cy="17779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E16AE1-F7F3-1DAE-B294-9697DBAFF83C}"/>
              </a:ext>
            </a:extLst>
          </p:cNvPr>
          <p:cNvSpPr txBox="1"/>
          <p:nvPr/>
        </p:nvSpPr>
        <p:spPr>
          <a:xfrm>
            <a:off x="11419130" y="402966"/>
            <a:ext cx="224152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400" dirty="0"/>
              <a:t>No LNAPL, GW&lt;SCS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4CCCEAA-0EA4-E952-5570-69919B310E4C}"/>
              </a:ext>
            </a:extLst>
          </p:cNvPr>
          <p:cNvSpPr/>
          <p:nvPr/>
        </p:nvSpPr>
        <p:spPr>
          <a:xfrm>
            <a:off x="11032148" y="762497"/>
            <a:ext cx="187325" cy="17779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D5B496F-88EA-9540-D4E7-A6CE7995C1A8}"/>
              </a:ext>
            </a:extLst>
          </p:cNvPr>
          <p:cNvSpPr txBox="1"/>
          <p:nvPr/>
        </p:nvSpPr>
        <p:spPr>
          <a:xfrm>
            <a:off x="11419131" y="710743"/>
            <a:ext cx="224152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400" dirty="0"/>
              <a:t>No LNAPL, GW&gt;SCS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94DCF25-DFE1-2118-770B-3FBB9CBBCA32}"/>
              </a:ext>
            </a:extLst>
          </p:cNvPr>
          <p:cNvSpPr/>
          <p:nvPr/>
        </p:nvSpPr>
        <p:spPr>
          <a:xfrm>
            <a:off x="11032148" y="1056336"/>
            <a:ext cx="187325" cy="17779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F704CA-F20B-89F2-EE56-19DCBCB7CFCC}"/>
              </a:ext>
            </a:extLst>
          </p:cNvPr>
          <p:cNvSpPr txBox="1"/>
          <p:nvPr/>
        </p:nvSpPr>
        <p:spPr>
          <a:xfrm>
            <a:off x="11417760" y="1007441"/>
            <a:ext cx="224152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400" dirty="0"/>
              <a:t>No LNAPL, Odours, GW&gt;SCS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F5ABE13-BB7B-AA11-4554-9AECDBA5FF74}"/>
              </a:ext>
            </a:extLst>
          </p:cNvPr>
          <p:cNvSpPr/>
          <p:nvPr/>
        </p:nvSpPr>
        <p:spPr>
          <a:xfrm>
            <a:off x="11032148" y="1350175"/>
            <a:ext cx="187325" cy="1777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0C20E04-187E-87EB-EB9A-66EE5F87EC93}"/>
              </a:ext>
            </a:extLst>
          </p:cNvPr>
          <p:cNvSpPr txBox="1"/>
          <p:nvPr/>
        </p:nvSpPr>
        <p:spPr>
          <a:xfrm>
            <a:off x="11417761" y="1315526"/>
            <a:ext cx="224152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400" dirty="0"/>
              <a:t>LNAPL, GW&gt;SCS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BF59AB5-A888-B89B-4797-99A7FD790FDE}"/>
              </a:ext>
            </a:extLst>
          </p:cNvPr>
          <p:cNvSpPr/>
          <p:nvPr/>
        </p:nvSpPr>
        <p:spPr>
          <a:xfrm>
            <a:off x="11363234" y="3832792"/>
            <a:ext cx="187325" cy="1777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5E7A0A5-D438-8FE3-5022-35ECF0FB78A2}"/>
              </a:ext>
            </a:extLst>
          </p:cNvPr>
          <p:cNvSpPr>
            <a:spLocks noChangeAspect="1"/>
          </p:cNvSpPr>
          <p:nvPr/>
        </p:nvSpPr>
        <p:spPr>
          <a:xfrm>
            <a:off x="10842498" y="3668658"/>
            <a:ext cx="1718460" cy="2691544"/>
          </a:xfrm>
          <a:custGeom>
            <a:avLst/>
            <a:gdLst>
              <a:gd name="connsiteX0" fmla="*/ 93942 w 1325387"/>
              <a:gd name="connsiteY0" fmla="*/ 536517 h 2075892"/>
              <a:gd name="connsiteX1" fmla="*/ 341592 w 1325387"/>
              <a:gd name="connsiteY1" fmla="*/ 60267 h 2075892"/>
              <a:gd name="connsiteX2" fmla="*/ 689254 w 1325387"/>
              <a:gd name="connsiteY2" fmla="*/ 122180 h 2075892"/>
              <a:gd name="connsiteX3" fmla="*/ 1275042 w 1325387"/>
              <a:gd name="connsiteY3" fmla="*/ 1103255 h 2075892"/>
              <a:gd name="connsiteX4" fmla="*/ 1260754 w 1325387"/>
              <a:gd name="connsiteY4" fmla="*/ 1812867 h 2075892"/>
              <a:gd name="connsiteX5" fmla="*/ 979767 w 1325387"/>
              <a:gd name="connsiteY5" fmla="*/ 2074805 h 2075892"/>
              <a:gd name="connsiteX6" fmla="*/ 213004 w 1325387"/>
              <a:gd name="connsiteY6" fmla="*/ 1731905 h 2075892"/>
              <a:gd name="connsiteX7" fmla="*/ 3454 w 1325387"/>
              <a:gd name="connsiteY7" fmla="*/ 1241367 h 2075892"/>
              <a:gd name="connsiteX8" fmla="*/ 93942 w 1325387"/>
              <a:gd name="connsiteY8" fmla="*/ 536517 h 207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5387" h="2075892">
                <a:moveTo>
                  <a:pt x="93942" y="536517"/>
                </a:moveTo>
                <a:cubicBezTo>
                  <a:pt x="150298" y="339667"/>
                  <a:pt x="242373" y="129323"/>
                  <a:pt x="341592" y="60267"/>
                </a:cubicBezTo>
                <a:cubicBezTo>
                  <a:pt x="440811" y="-8789"/>
                  <a:pt x="533679" y="-51651"/>
                  <a:pt x="689254" y="122180"/>
                </a:cubicBezTo>
                <a:cubicBezTo>
                  <a:pt x="844829" y="296011"/>
                  <a:pt x="1179792" y="821474"/>
                  <a:pt x="1275042" y="1103255"/>
                </a:cubicBezTo>
                <a:cubicBezTo>
                  <a:pt x="1370292" y="1385036"/>
                  <a:pt x="1309966" y="1650942"/>
                  <a:pt x="1260754" y="1812867"/>
                </a:cubicBezTo>
                <a:cubicBezTo>
                  <a:pt x="1211542" y="1974792"/>
                  <a:pt x="1154392" y="2088299"/>
                  <a:pt x="979767" y="2074805"/>
                </a:cubicBezTo>
                <a:cubicBezTo>
                  <a:pt x="805142" y="2061311"/>
                  <a:pt x="375723" y="1870811"/>
                  <a:pt x="213004" y="1731905"/>
                </a:cubicBezTo>
                <a:cubicBezTo>
                  <a:pt x="50285" y="1592999"/>
                  <a:pt x="20916" y="1439805"/>
                  <a:pt x="3454" y="1241367"/>
                </a:cubicBezTo>
                <a:cubicBezTo>
                  <a:pt x="-14009" y="1042930"/>
                  <a:pt x="37586" y="733367"/>
                  <a:pt x="93942" y="536517"/>
                </a:cubicBez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9297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B9550-2852-A3B1-C819-C79B069D2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machine&#10;&#10;AI-generated content may be incorrect.">
            <a:extLst>
              <a:ext uri="{FF2B5EF4-FFF2-40B4-BE49-F238E27FC236}">
                <a16:creationId xmlns:a16="http://schemas.microsoft.com/office/drawing/2014/main" id="{0E2881A4-0FC9-73E7-B780-DC821CCD08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15577659" cy="87624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4E1B4A-A320-E7B4-CE20-0D61EF67CD5A}"/>
              </a:ext>
            </a:extLst>
          </p:cNvPr>
          <p:cNvSpPr txBox="1">
            <a:spLocks noChangeArrowheads="1"/>
          </p:cNvSpPr>
          <p:nvPr/>
        </p:nvSpPr>
        <p:spPr>
          <a:xfrm>
            <a:off x="3657600" y="180000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Multi-Phase Extraction (MPE) System</a:t>
            </a:r>
          </a:p>
        </p:txBody>
      </p:sp>
    </p:spTree>
    <p:extLst>
      <p:ext uri="{BB962C8B-B14F-4D97-AF65-F5344CB8AC3E}">
        <p14:creationId xmlns:p14="http://schemas.microsoft.com/office/powerpoint/2010/main" val="2669968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56F85-6105-2F45-7200-D897ED570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25A15409-0DC0-B4A2-C2CF-C06023BBA759}"/>
              </a:ext>
            </a:extLst>
          </p:cNvPr>
          <p:cNvSpPr txBox="1">
            <a:spLocks noChangeArrowheads="1"/>
          </p:cNvSpPr>
          <p:nvPr/>
        </p:nvSpPr>
        <p:spPr>
          <a:xfrm>
            <a:off x="3657600" y="180000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Multi-Phase Extraction (MPE) System</a:t>
            </a:r>
          </a:p>
        </p:txBody>
      </p:sp>
      <p:pic>
        <p:nvPicPr>
          <p:cNvPr id="2" name="Picture 1" descr="A picture containing outdoor, building, machine, gas&#10;&#10;Description automatically generated">
            <a:extLst>
              <a:ext uri="{FF2B5EF4-FFF2-40B4-BE49-F238E27FC236}">
                <a16:creationId xmlns:a16="http://schemas.microsoft.com/office/drawing/2014/main" id="{8BD39BAE-F105-B315-E710-13E1CF2900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85" y="1181100"/>
            <a:ext cx="14811430" cy="72000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569599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84A7D-E625-A548-D9D7-FF5FB65C5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picture containing map, screenshot, urban design&#10;&#10;Description automatically generated">
            <a:extLst>
              <a:ext uri="{FF2B5EF4-FFF2-40B4-BE49-F238E27FC236}">
                <a16:creationId xmlns:a16="http://schemas.microsoft.com/office/drawing/2014/main" id="{7B8529D0-7C0E-86C5-574C-B1F6802DFC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-38100"/>
            <a:ext cx="12225566" cy="90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EE2D569-A36E-1D69-D041-A812A59AC602}"/>
              </a:ext>
            </a:extLst>
          </p:cNvPr>
          <p:cNvSpPr/>
          <p:nvPr/>
        </p:nvSpPr>
        <p:spPr>
          <a:xfrm>
            <a:off x="12115800" y="5378138"/>
            <a:ext cx="187325" cy="1777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D3FB5B-6944-935C-A4C5-A80473107424}"/>
              </a:ext>
            </a:extLst>
          </p:cNvPr>
          <p:cNvSpPr/>
          <p:nvPr/>
        </p:nvSpPr>
        <p:spPr>
          <a:xfrm>
            <a:off x="11291141" y="6286500"/>
            <a:ext cx="187325" cy="17779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C0F4E9A-85BE-7464-5ADB-AE96D633C540}"/>
              </a:ext>
            </a:extLst>
          </p:cNvPr>
          <p:cNvSpPr/>
          <p:nvPr/>
        </p:nvSpPr>
        <p:spPr>
          <a:xfrm>
            <a:off x="10799038" y="5908056"/>
            <a:ext cx="187325" cy="17779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036D801-B101-48E6-7403-B3118487EDBA}"/>
              </a:ext>
            </a:extLst>
          </p:cNvPr>
          <p:cNvSpPr/>
          <p:nvPr/>
        </p:nvSpPr>
        <p:spPr>
          <a:xfrm>
            <a:off x="9317876" y="6078858"/>
            <a:ext cx="187325" cy="17779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C97385-BDC2-3EC3-3CB9-7A86BEF654FF}"/>
              </a:ext>
            </a:extLst>
          </p:cNvPr>
          <p:cNvSpPr/>
          <p:nvPr/>
        </p:nvSpPr>
        <p:spPr>
          <a:xfrm>
            <a:off x="9856811" y="6758712"/>
            <a:ext cx="187325" cy="17779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FB31643-518E-2EA1-BCED-49360724B377}"/>
              </a:ext>
            </a:extLst>
          </p:cNvPr>
          <p:cNvSpPr/>
          <p:nvPr/>
        </p:nvSpPr>
        <p:spPr>
          <a:xfrm>
            <a:off x="12801600" y="4836102"/>
            <a:ext cx="187325" cy="17779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D719FB-E541-4F46-F32D-61A28D1BC3F1}"/>
              </a:ext>
            </a:extLst>
          </p:cNvPr>
          <p:cNvSpPr/>
          <p:nvPr/>
        </p:nvSpPr>
        <p:spPr>
          <a:xfrm>
            <a:off x="11171456" y="4815182"/>
            <a:ext cx="187325" cy="1777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24E44A7-928E-87CE-280D-681FF06045BE}"/>
              </a:ext>
            </a:extLst>
          </p:cNvPr>
          <p:cNvSpPr/>
          <p:nvPr/>
        </p:nvSpPr>
        <p:spPr>
          <a:xfrm>
            <a:off x="11514403" y="4709102"/>
            <a:ext cx="187325" cy="1777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FBF9EA8-4E05-F9B2-FFD2-D82E105D7C0C}"/>
              </a:ext>
            </a:extLst>
          </p:cNvPr>
          <p:cNvSpPr/>
          <p:nvPr/>
        </p:nvSpPr>
        <p:spPr>
          <a:xfrm>
            <a:off x="10763281" y="3189606"/>
            <a:ext cx="187325" cy="17779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9AFA6E3-B2DE-1895-1AA5-DCCC3654F04B}"/>
              </a:ext>
            </a:extLst>
          </p:cNvPr>
          <p:cNvSpPr/>
          <p:nvPr/>
        </p:nvSpPr>
        <p:spPr>
          <a:xfrm>
            <a:off x="10611713" y="4210932"/>
            <a:ext cx="187325" cy="17779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8EEADA1-7AE0-FA74-958F-31E6ACC64B46}"/>
              </a:ext>
            </a:extLst>
          </p:cNvPr>
          <p:cNvSpPr/>
          <p:nvPr/>
        </p:nvSpPr>
        <p:spPr>
          <a:xfrm>
            <a:off x="10002152" y="3822701"/>
            <a:ext cx="187325" cy="17779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8334126-D0FF-7999-6A4D-5EE60DEFBC8B}"/>
              </a:ext>
            </a:extLst>
          </p:cNvPr>
          <p:cNvSpPr/>
          <p:nvPr/>
        </p:nvSpPr>
        <p:spPr>
          <a:xfrm>
            <a:off x="9904532" y="4810949"/>
            <a:ext cx="187325" cy="17779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CC8860D-2F99-87B8-498F-416A8630F450}"/>
              </a:ext>
            </a:extLst>
          </p:cNvPr>
          <p:cNvSpPr/>
          <p:nvPr/>
        </p:nvSpPr>
        <p:spPr>
          <a:xfrm>
            <a:off x="8081155" y="4992982"/>
            <a:ext cx="187325" cy="17779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FB776A1-1A07-1743-511A-7CEEE87E9FD9}"/>
              </a:ext>
            </a:extLst>
          </p:cNvPr>
          <p:cNvSpPr/>
          <p:nvPr/>
        </p:nvSpPr>
        <p:spPr>
          <a:xfrm>
            <a:off x="11420741" y="3189607"/>
            <a:ext cx="187325" cy="17779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C5F5173-2539-A4DE-276E-6312FE83B2DC}"/>
              </a:ext>
            </a:extLst>
          </p:cNvPr>
          <p:cNvSpPr/>
          <p:nvPr/>
        </p:nvSpPr>
        <p:spPr>
          <a:xfrm>
            <a:off x="7919289" y="2218206"/>
            <a:ext cx="187325" cy="17779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B7BD420-7F23-A7F7-11EB-4E44F3E9A921}"/>
              </a:ext>
            </a:extLst>
          </p:cNvPr>
          <p:cNvSpPr/>
          <p:nvPr/>
        </p:nvSpPr>
        <p:spPr>
          <a:xfrm>
            <a:off x="9570441" y="2940396"/>
            <a:ext cx="187325" cy="17779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8E9A992-6ECB-E58D-3367-69BFE2BE1B7B}"/>
              </a:ext>
            </a:extLst>
          </p:cNvPr>
          <p:cNvSpPr/>
          <p:nvPr/>
        </p:nvSpPr>
        <p:spPr>
          <a:xfrm>
            <a:off x="8866748" y="3651324"/>
            <a:ext cx="187325" cy="17779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4D4C865-6B85-174C-F3C8-6688C8BE02D5}"/>
              </a:ext>
            </a:extLst>
          </p:cNvPr>
          <p:cNvSpPr/>
          <p:nvPr/>
        </p:nvSpPr>
        <p:spPr>
          <a:xfrm>
            <a:off x="11939897" y="5901059"/>
            <a:ext cx="187325" cy="1777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11A054C-B3B5-D345-74FC-D6791CCD6B38}"/>
              </a:ext>
            </a:extLst>
          </p:cNvPr>
          <p:cNvSpPr/>
          <p:nvPr/>
        </p:nvSpPr>
        <p:spPr>
          <a:xfrm>
            <a:off x="9341216" y="4362754"/>
            <a:ext cx="187325" cy="17779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DD86FC5-504B-88A6-4D05-1A045D2E26CE}"/>
              </a:ext>
            </a:extLst>
          </p:cNvPr>
          <p:cNvSpPr/>
          <p:nvPr/>
        </p:nvSpPr>
        <p:spPr>
          <a:xfrm>
            <a:off x="11308073" y="5550841"/>
            <a:ext cx="187325" cy="1777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0DF5AB-DA98-FB7A-47F5-2B3662CF7BA8}"/>
              </a:ext>
            </a:extLst>
          </p:cNvPr>
          <p:cNvSpPr txBox="1"/>
          <p:nvPr/>
        </p:nvSpPr>
        <p:spPr>
          <a:xfrm>
            <a:off x="3221803" y="268951"/>
            <a:ext cx="224152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MPE System</a:t>
            </a:r>
            <a:endParaRPr lang="en-CA" sz="32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3356861-457A-7765-24B6-76DEB9039F35}"/>
              </a:ext>
            </a:extLst>
          </p:cNvPr>
          <p:cNvSpPr/>
          <p:nvPr/>
        </p:nvSpPr>
        <p:spPr>
          <a:xfrm>
            <a:off x="11032149" y="448010"/>
            <a:ext cx="187325" cy="17779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23702A-6039-34C3-4456-F7B907A8453A}"/>
              </a:ext>
            </a:extLst>
          </p:cNvPr>
          <p:cNvSpPr txBox="1"/>
          <p:nvPr/>
        </p:nvSpPr>
        <p:spPr>
          <a:xfrm>
            <a:off x="11419130" y="402966"/>
            <a:ext cx="224152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400" dirty="0"/>
              <a:t>No LNAPL, GW&lt;SCS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C2AB887-253C-6E93-D0ED-AE55D823BC7C}"/>
              </a:ext>
            </a:extLst>
          </p:cNvPr>
          <p:cNvSpPr/>
          <p:nvPr/>
        </p:nvSpPr>
        <p:spPr>
          <a:xfrm>
            <a:off x="11032148" y="762497"/>
            <a:ext cx="187325" cy="17779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7CC507-245E-0783-BE5E-8FFB5930C7C6}"/>
              </a:ext>
            </a:extLst>
          </p:cNvPr>
          <p:cNvSpPr txBox="1"/>
          <p:nvPr/>
        </p:nvSpPr>
        <p:spPr>
          <a:xfrm>
            <a:off x="11419131" y="710743"/>
            <a:ext cx="224152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400" dirty="0"/>
              <a:t>No LNAPL, GW&gt;SCS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54EFF56-4FB9-1D52-691F-4AFA7DA34FE9}"/>
              </a:ext>
            </a:extLst>
          </p:cNvPr>
          <p:cNvSpPr/>
          <p:nvPr/>
        </p:nvSpPr>
        <p:spPr>
          <a:xfrm>
            <a:off x="11032148" y="1056336"/>
            <a:ext cx="187325" cy="17779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02413C-44E2-4372-877C-7CB651D67570}"/>
              </a:ext>
            </a:extLst>
          </p:cNvPr>
          <p:cNvSpPr txBox="1"/>
          <p:nvPr/>
        </p:nvSpPr>
        <p:spPr>
          <a:xfrm>
            <a:off x="11417760" y="1007441"/>
            <a:ext cx="224152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400" dirty="0"/>
              <a:t>No LNAPL, Odours, GW&gt;SCS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CDC66FF-82B9-4F61-159A-75C80AF493BD}"/>
              </a:ext>
            </a:extLst>
          </p:cNvPr>
          <p:cNvSpPr/>
          <p:nvPr/>
        </p:nvSpPr>
        <p:spPr>
          <a:xfrm>
            <a:off x="11032148" y="1350175"/>
            <a:ext cx="187325" cy="1777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213AA7-3652-78BA-BB61-4413B10F0679}"/>
              </a:ext>
            </a:extLst>
          </p:cNvPr>
          <p:cNvSpPr txBox="1"/>
          <p:nvPr/>
        </p:nvSpPr>
        <p:spPr>
          <a:xfrm>
            <a:off x="11417761" y="1315526"/>
            <a:ext cx="224152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400" dirty="0"/>
              <a:t>LNAPL, GW&gt;SCS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CDDC460-21BD-900D-1727-8AE53A1BE435}"/>
              </a:ext>
            </a:extLst>
          </p:cNvPr>
          <p:cNvSpPr/>
          <p:nvPr/>
        </p:nvSpPr>
        <p:spPr>
          <a:xfrm>
            <a:off x="11363234" y="3832792"/>
            <a:ext cx="187325" cy="1777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C95946F-38C5-E8B5-7F61-A67E02C9B029}"/>
              </a:ext>
            </a:extLst>
          </p:cNvPr>
          <p:cNvSpPr txBox="1">
            <a:spLocks noChangeArrowheads="1"/>
          </p:cNvSpPr>
          <p:nvPr/>
        </p:nvSpPr>
        <p:spPr>
          <a:xfrm>
            <a:off x="905199" y="2845115"/>
            <a:ext cx="6583764" cy="391359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900"/>
              </a:spcAft>
              <a:buFont typeface="Arial" pitchFamily="34" charset="0"/>
              <a:buNone/>
            </a:pPr>
            <a:r>
              <a:rPr lang="en-CA" altLang="en-US" dirty="0"/>
              <a:t>MPE System Details: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CA" dirty="0">
                <a:cs typeface="Arial"/>
              </a:rPr>
              <a:t>6 wells with recent LNAPL presence</a:t>
            </a:r>
            <a:endParaRPr lang="en-US" dirty="0">
              <a:cs typeface="Arial"/>
            </a:endParaRP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CA" altLang="en-US" dirty="0"/>
              <a:t>Good containment of LNAPL body</a:t>
            </a:r>
            <a:endParaRPr lang="en-CA" altLang="en-US" dirty="0">
              <a:cs typeface="Arial"/>
            </a:endParaRP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CA" altLang="en-US" dirty="0"/>
              <a:t>Overland extraction lines</a:t>
            </a:r>
            <a:endParaRPr lang="en-CA" altLang="en-US" dirty="0">
              <a:cs typeface="Arial"/>
            </a:endParaRPr>
          </a:p>
          <a:p>
            <a:pPr lvl="1">
              <a:spcBef>
                <a:spcPts val="0"/>
              </a:spcBef>
              <a:spcAft>
                <a:spcPts val="900"/>
              </a:spcAft>
            </a:pPr>
            <a:r>
              <a:rPr lang="en-CA" altLang="en-US" sz="3200" dirty="0"/>
              <a:t>Save on cost (no trenching)</a:t>
            </a:r>
            <a:endParaRPr lang="en-CA" altLang="en-US" sz="3200" dirty="0">
              <a:cs typeface="Arial"/>
            </a:endParaRPr>
          </a:p>
          <a:p>
            <a:pPr lvl="1">
              <a:spcBef>
                <a:spcPts val="0"/>
              </a:spcBef>
              <a:spcAft>
                <a:spcPts val="900"/>
              </a:spcAft>
            </a:pPr>
            <a:r>
              <a:rPr lang="en-CA" altLang="en-US" sz="3200" dirty="0"/>
              <a:t>Quicker set up </a:t>
            </a:r>
            <a:endParaRPr lang="en-CA" altLang="en-US" sz="3200" dirty="0">
              <a:cs typeface="Arial"/>
            </a:endParaRPr>
          </a:p>
          <a:p>
            <a:pPr lvl="1">
              <a:spcBef>
                <a:spcPts val="0"/>
              </a:spcBef>
              <a:spcAft>
                <a:spcPts val="900"/>
              </a:spcAft>
            </a:pPr>
            <a:endParaRPr lang="en-CA" altLang="en-US" sz="3200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spcAft>
                <a:spcPts val="900"/>
              </a:spcAft>
            </a:pPr>
            <a:endParaRPr lang="en-CA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8326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ECA20-B7AB-984C-EBB7-93BBA4F42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map, aerial photography, urban design, house&#10;&#10;Description automatically generated">
            <a:extLst>
              <a:ext uri="{FF2B5EF4-FFF2-40B4-BE49-F238E27FC236}">
                <a16:creationId xmlns:a16="http://schemas.microsoft.com/office/drawing/2014/main" id="{6169DEC8-4BBD-7B21-0B5B-0F25B26AF8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30" y="-17895"/>
            <a:ext cx="12235539" cy="900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9C9B40F-CD88-7692-1836-5A8F98F79427}"/>
              </a:ext>
            </a:extLst>
          </p:cNvPr>
          <p:cNvSpPr>
            <a:spLocks noChangeAspect="1"/>
          </p:cNvSpPr>
          <p:nvPr/>
        </p:nvSpPr>
        <p:spPr>
          <a:xfrm>
            <a:off x="10842498" y="3668658"/>
            <a:ext cx="1718460" cy="2691544"/>
          </a:xfrm>
          <a:custGeom>
            <a:avLst/>
            <a:gdLst>
              <a:gd name="connsiteX0" fmla="*/ 93942 w 1325387"/>
              <a:gd name="connsiteY0" fmla="*/ 536517 h 2075892"/>
              <a:gd name="connsiteX1" fmla="*/ 341592 w 1325387"/>
              <a:gd name="connsiteY1" fmla="*/ 60267 h 2075892"/>
              <a:gd name="connsiteX2" fmla="*/ 689254 w 1325387"/>
              <a:gd name="connsiteY2" fmla="*/ 122180 h 2075892"/>
              <a:gd name="connsiteX3" fmla="*/ 1275042 w 1325387"/>
              <a:gd name="connsiteY3" fmla="*/ 1103255 h 2075892"/>
              <a:gd name="connsiteX4" fmla="*/ 1260754 w 1325387"/>
              <a:gd name="connsiteY4" fmla="*/ 1812867 h 2075892"/>
              <a:gd name="connsiteX5" fmla="*/ 979767 w 1325387"/>
              <a:gd name="connsiteY5" fmla="*/ 2074805 h 2075892"/>
              <a:gd name="connsiteX6" fmla="*/ 213004 w 1325387"/>
              <a:gd name="connsiteY6" fmla="*/ 1731905 h 2075892"/>
              <a:gd name="connsiteX7" fmla="*/ 3454 w 1325387"/>
              <a:gd name="connsiteY7" fmla="*/ 1241367 h 2075892"/>
              <a:gd name="connsiteX8" fmla="*/ 93942 w 1325387"/>
              <a:gd name="connsiteY8" fmla="*/ 536517 h 207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5387" h="2075892">
                <a:moveTo>
                  <a:pt x="93942" y="536517"/>
                </a:moveTo>
                <a:cubicBezTo>
                  <a:pt x="150298" y="339667"/>
                  <a:pt x="242373" y="129323"/>
                  <a:pt x="341592" y="60267"/>
                </a:cubicBezTo>
                <a:cubicBezTo>
                  <a:pt x="440811" y="-8789"/>
                  <a:pt x="533679" y="-51651"/>
                  <a:pt x="689254" y="122180"/>
                </a:cubicBezTo>
                <a:cubicBezTo>
                  <a:pt x="844829" y="296011"/>
                  <a:pt x="1179792" y="821474"/>
                  <a:pt x="1275042" y="1103255"/>
                </a:cubicBezTo>
                <a:cubicBezTo>
                  <a:pt x="1370292" y="1385036"/>
                  <a:pt x="1309966" y="1650942"/>
                  <a:pt x="1260754" y="1812867"/>
                </a:cubicBezTo>
                <a:cubicBezTo>
                  <a:pt x="1211542" y="1974792"/>
                  <a:pt x="1154392" y="2088299"/>
                  <a:pt x="979767" y="2074805"/>
                </a:cubicBezTo>
                <a:cubicBezTo>
                  <a:pt x="805142" y="2061311"/>
                  <a:pt x="375723" y="1870811"/>
                  <a:pt x="213004" y="1731905"/>
                </a:cubicBezTo>
                <a:cubicBezTo>
                  <a:pt x="50285" y="1592999"/>
                  <a:pt x="20916" y="1439805"/>
                  <a:pt x="3454" y="1241367"/>
                </a:cubicBezTo>
                <a:cubicBezTo>
                  <a:pt x="-14009" y="1042930"/>
                  <a:pt x="37586" y="733367"/>
                  <a:pt x="93942" y="536517"/>
                </a:cubicBez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57C75B-EAE2-1A10-9A52-77A4C48F7DD0}"/>
              </a:ext>
            </a:extLst>
          </p:cNvPr>
          <p:cNvSpPr txBox="1"/>
          <p:nvPr/>
        </p:nvSpPr>
        <p:spPr>
          <a:xfrm>
            <a:off x="3221803" y="268951"/>
            <a:ext cx="3636197" cy="6073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MPE System Results</a:t>
            </a:r>
            <a:endParaRPr lang="en-CA" sz="3200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45043F7-C3BC-F528-D937-7ED0857BA3A7}"/>
              </a:ext>
            </a:extLst>
          </p:cNvPr>
          <p:cNvSpPr>
            <a:spLocks noChangeAspect="1"/>
          </p:cNvSpPr>
          <p:nvPr/>
        </p:nvSpPr>
        <p:spPr>
          <a:xfrm>
            <a:off x="11125200" y="4610100"/>
            <a:ext cx="1143362" cy="1750102"/>
          </a:xfrm>
          <a:custGeom>
            <a:avLst/>
            <a:gdLst>
              <a:gd name="connsiteX0" fmla="*/ 834928 w 840584"/>
              <a:gd name="connsiteY0" fmla="*/ 1250736 h 1286651"/>
              <a:gd name="connsiteX1" fmla="*/ 14046 w 840584"/>
              <a:gd name="connsiteY1" fmla="*/ 866272 h 1286651"/>
              <a:gd name="connsiteX2" fmla="*/ 356946 w 840584"/>
              <a:gd name="connsiteY2" fmla="*/ 3827 h 1286651"/>
              <a:gd name="connsiteX3" fmla="*/ 834928 w 840584"/>
              <a:gd name="connsiteY3" fmla="*/ 1250736 h 128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584" h="1286651">
                <a:moveTo>
                  <a:pt x="834928" y="1250736"/>
                </a:moveTo>
                <a:cubicBezTo>
                  <a:pt x="777778" y="1394477"/>
                  <a:pt x="93710" y="1074090"/>
                  <a:pt x="14046" y="866272"/>
                </a:cubicBezTo>
                <a:cubicBezTo>
                  <a:pt x="-65618" y="658454"/>
                  <a:pt x="213205" y="-58518"/>
                  <a:pt x="356946" y="3827"/>
                </a:cubicBezTo>
                <a:cubicBezTo>
                  <a:pt x="500687" y="66172"/>
                  <a:pt x="892078" y="1106995"/>
                  <a:pt x="834928" y="1250736"/>
                </a:cubicBez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39" name="Picture 38" descr="A picture containing diagram, line, plot&#10;&#10;Description automatically generated">
            <a:extLst>
              <a:ext uri="{FF2B5EF4-FFF2-40B4-BE49-F238E27FC236}">
                <a16:creationId xmlns:a16="http://schemas.microsoft.com/office/drawing/2014/main" id="{9E8A24EC-A062-EC97-9102-B851144055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6" t="8442" r="6515" b="8427"/>
          <a:stretch/>
        </p:blipFill>
        <p:spPr>
          <a:xfrm>
            <a:off x="-2" y="1010100"/>
            <a:ext cx="9705263" cy="72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Picture 39" descr="A picture containing line, diagram, plot, text&#10;&#10;Description automatically generated">
            <a:extLst>
              <a:ext uri="{FF2B5EF4-FFF2-40B4-BE49-F238E27FC236}">
                <a16:creationId xmlns:a16="http://schemas.microsoft.com/office/drawing/2014/main" id="{BD80D516-5CF4-9191-2116-1841B2CD73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7962" r="7098" b="12032"/>
          <a:stretch/>
        </p:blipFill>
        <p:spPr>
          <a:xfrm>
            <a:off x="-2" y="1010100"/>
            <a:ext cx="9848535" cy="72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076ED6-F9CE-FF65-D689-62F153173770}"/>
              </a:ext>
            </a:extLst>
          </p:cNvPr>
          <p:cNvSpPr txBox="1"/>
          <p:nvPr/>
        </p:nvSpPr>
        <p:spPr>
          <a:xfrm>
            <a:off x="6035648" y="5485151"/>
            <a:ext cx="3108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Diminishing Returns</a:t>
            </a:r>
            <a:endParaRPr lang="en-CA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DB3A3B-15B0-2E87-7B6E-4038AE223F03}"/>
              </a:ext>
            </a:extLst>
          </p:cNvPr>
          <p:cNvSpPr txBox="1"/>
          <p:nvPr/>
        </p:nvSpPr>
        <p:spPr>
          <a:xfrm>
            <a:off x="10125879" y="2674717"/>
            <a:ext cx="44958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LNAPL Area reduced by &gt;75%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45183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" grpId="0" animBg="1"/>
      <p:bldP spid="3" grpId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570E7-2F4F-8719-A648-5B2415E17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map, aerial photography, urban design, house&#10;&#10;Description automatically generated">
            <a:extLst>
              <a:ext uri="{FF2B5EF4-FFF2-40B4-BE49-F238E27FC236}">
                <a16:creationId xmlns:a16="http://schemas.microsoft.com/office/drawing/2014/main" id="{BDAA6915-8BFF-EDFC-92CD-7EB23C206E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30" y="-17895"/>
            <a:ext cx="12235539" cy="900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A5735A9-F2F9-61A8-A474-B75BE564B3A6}"/>
              </a:ext>
            </a:extLst>
          </p:cNvPr>
          <p:cNvSpPr txBox="1"/>
          <p:nvPr/>
        </p:nvSpPr>
        <p:spPr>
          <a:xfrm>
            <a:off x="3221803" y="268951"/>
            <a:ext cx="3178997" cy="6073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Injection Program</a:t>
            </a:r>
            <a:endParaRPr lang="en-CA" sz="3200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320F2FB-740F-3572-4AAB-85ED9946117C}"/>
              </a:ext>
            </a:extLst>
          </p:cNvPr>
          <p:cNvSpPr>
            <a:spLocks noChangeAspect="1"/>
          </p:cNvSpPr>
          <p:nvPr/>
        </p:nvSpPr>
        <p:spPr>
          <a:xfrm>
            <a:off x="11125200" y="4610100"/>
            <a:ext cx="1143362" cy="1750102"/>
          </a:xfrm>
          <a:custGeom>
            <a:avLst/>
            <a:gdLst>
              <a:gd name="connsiteX0" fmla="*/ 834928 w 840584"/>
              <a:gd name="connsiteY0" fmla="*/ 1250736 h 1286651"/>
              <a:gd name="connsiteX1" fmla="*/ 14046 w 840584"/>
              <a:gd name="connsiteY1" fmla="*/ 866272 h 1286651"/>
              <a:gd name="connsiteX2" fmla="*/ 356946 w 840584"/>
              <a:gd name="connsiteY2" fmla="*/ 3827 h 1286651"/>
              <a:gd name="connsiteX3" fmla="*/ 834928 w 840584"/>
              <a:gd name="connsiteY3" fmla="*/ 1250736 h 128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584" h="1286651">
                <a:moveTo>
                  <a:pt x="834928" y="1250736"/>
                </a:moveTo>
                <a:cubicBezTo>
                  <a:pt x="777778" y="1394477"/>
                  <a:pt x="93710" y="1074090"/>
                  <a:pt x="14046" y="866272"/>
                </a:cubicBezTo>
                <a:cubicBezTo>
                  <a:pt x="-65618" y="658454"/>
                  <a:pt x="213205" y="-58518"/>
                  <a:pt x="356946" y="3827"/>
                </a:cubicBezTo>
                <a:cubicBezTo>
                  <a:pt x="500687" y="66172"/>
                  <a:pt x="892078" y="1106995"/>
                  <a:pt x="834928" y="1250736"/>
                </a:cubicBez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753B9B-4A57-989F-B5E2-18153F4E19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1" t="22435" r="54316" b="24682"/>
          <a:stretch/>
        </p:blipFill>
        <p:spPr>
          <a:xfrm>
            <a:off x="4848235" y="1742493"/>
            <a:ext cx="3568832" cy="72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63EBD3-2E37-DFEF-1052-7F9379FC2389}"/>
              </a:ext>
            </a:extLst>
          </p:cNvPr>
          <p:cNvSpPr txBox="1"/>
          <p:nvPr/>
        </p:nvSpPr>
        <p:spPr>
          <a:xfrm>
            <a:off x="5948738" y="1133245"/>
            <a:ext cx="1367826" cy="523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BH19-1</a:t>
            </a:r>
            <a:endParaRPr lang="en-CA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B5508D-5DFB-9806-B313-1C396E1130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6" t="22617" r="54108" b="24545"/>
          <a:stretch/>
        </p:blipFill>
        <p:spPr>
          <a:xfrm>
            <a:off x="837864" y="1742493"/>
            <a:ext cx="3568831" cy="72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B1C496-D8FE-B75A-9DAD-672A1E8EA582}"/>
              </a:ext>
            </a:extLst>
          </p:cNvPr>
          <p:cNvSpPr txBox="1"/>
          <p:nvPr/>
        </p:nvSpPr>
        <p:spPr>
          <a:xfrm>
            <a:off x="1938366" y="1133245"/>
            <a:ext cx="136782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BH19-3</a:t>
            </a:r>
            <a:endParaRPr lang="en-CA" sz="28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5D86EC9-7FBB-9062-C496-8344B1A151F5}"/>
              </a:ext>
            </a:extLst>
          </p:cNvPr>
          <p:cNvSpPr>
            <a:spLocks noChangeAspect="1"/>
          </p:cNvSpPr>
          <p:nvPr/>
        </p:nvSpPr>
        <p:spPr>
          <a:xfrm>
            <a:off x="10416524" y="5753100"/>
            <a:ext cx="1318276" cy="540000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C4C43F-7263-3D3C-8176-29EA858132E6}"/>
              </a:ext>
            </a:extLst>
          </p:cNvPr>
          <p:cNvSpPr>
            <a:spLocks noChangeAspect="1"/>
          </p:cNvSpPr>
          <p:nvPr/>
        </p:nvSpPr>
        <p:spPr>
          <a:xfrm>
            <a:off x="11811000" y="5219700"/>
            <a:ext cx="1318276" cy="540000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6D88069-62E1-16F6-8AF8-818EE825D15B}"/>
              </a:ext>
            </a:extLst>
          </p:cNvPr>
          <p:cNvSpPr>
            <a:spLocks noChangeAspect="1"/>
          </p:cNvSpPr>
          <p:nvPr/>
        </p:nvSpPr>
        <p:spPr>
          <a:xfrm>
            <a:off x="6858000" y="4775523"/>
            <a:ext cx="900000" cy="291777"/>
          </a:xfrm>
          <a:prstGeom prst="round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2AAA7BD-9C67-8D93-E500-925EAAEB2715}"/>
              </a:ext>
            </a:extLst>
          </p:cNvPr>
          <p:cNvSpPr>
            <a:spLocks noChangeAspect="1"/>
          </p:cNvSpPr>
          <p:nvPr/>
        </p:nvSpPr>
        <p:spPr>
          <a:xfrm>
            <a:off x="2148000" y="5219700"/>
            <a:ext cx="900000" cy="291777"/>
          </a:xfrm>
          <a:prstGeom prst="round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218EA3D-2D00-D037-2696-87DBD63E4A8D}"/>
              </a:ext>
            </a:extLst>
          </p:cNvPr>
          <p:cNvSpPr>
            <a:spLocks noChangeAspect="1"/>
          </p:cNvSpPr>
          <p:nvPr/>
        </p:nvSpPr>
        <p:spPr>
          <a:xfrm>
            <a:off x="4662731" y="5067300"/>
            <a:ext cx="518869" cy="900000"/>
          </a:xfrm>
          <a:prstGeom prst="round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4F58E08-0A1A-287C-1A74-2A23AD2E0013}"/>
              </a:ext>
            </a:extLst>
          </p:cNvPr>
          <p:cNvSpPr>
            <a:spLocks noChangeAspect="1"/>
          </p:cNvSpPr>
          <p:nvPr/>
        </p:nvSpPr>
        <p:spPr>
          <a:xfrm>
            <a:off x="623729" y="5067300"/>
            <a:ext cx="519271" cy="900000"/>
          </a:xfrm>
          <a:prstGeom prst="round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2533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F2253-D9E9-C7E7-BE5F-D43D61F57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A4A1B742-218D-EC17-7DB0-8DE3A3C4CB81}"/>
              </a:ext>
            </a:extLst>
          </p:cNvPr>
          <p:cNvSpPr txBox="1">
            <a:spLocks noChangeArrowheads="1"/>
          </p:cNvSpPr>
          <p:nvPr/>
        </p:nvSpPr>
        <p:spPr>
          <a:xfrm>
            <a:off x="3657600" y="180000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Injection Summary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005DD5-B238-3EA8-190E-C3C6E70C59DE}"/>
              </a:ext>
            </a:extLst>
          </p:cNvPr>
          <p:cNvGrpSpPr>
            <a:grpSpLocks noChangeAspect="1"/>
          </p:cNvGrpSpPr>
          <p:nvPr/>
        </p:nvGrpSpPr>
        <p:grpSpPr>
          <a:xfrm>
            <a:off x="5943998" y="4744535"/>
            <a:ext cx="6400001" cy="3600000"/>
            <a:chOff x="5029200" y="3502820"/>
            <a:chExt cx="5562600" cy="31289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646B04-710D-89F1-5B67-235924242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200" y="3502820"/>
              <a:ext cx="5562600" cy="31289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00A861-30D5-33FB-168A-9337431CE56B}"/>
                </a:ext>
              </a:extLst>
            </p:cNvPr>
            <p:cNvSpPr txBox="1"/>
            <p:nvPr/>
          </p:nvSpPr>
          <p:spPr>
            <a:xfrm>
              <a:off x="5181600" y="3581400"/>
              <a:ext cx="13716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CA" b="1" dirty="0"/>
                <a:t>GeoTAP</a:t>
              </a:r>
              <a:r>
                <a:rPr lang="en-CA" b="1" baseline="30000" dirty="0"/>
                <a:t>TM</a:t>
              </a:r>
              <a:endParaRPr lang="en-CA" b="1" dirty="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07B45BD-EF92-8F68-57D5-C9E22287C23E}"/>
              </a:ext>
            </a:extLst>
          </p:cNvPr>
          <p:cNvSpPr txBox="1">
            <a:spLocks noChangeArrowheads="1"/>
          </p:cNvSpPr>
          <p:nvPr/>
        </p:nvSpPr>
        <p:spPr>
          <a:xfrm>
            <a:off x="5055465" y="1395751"/>
            <a:ext cx="8177069" cy="236628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altLang="en-US" dirty="0"/>
              <a:t>Completed over 2 days in Fall 2022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altLang="en-US" dirty="0"/>
              <a:t>5 bedrock GeoTAP</a:t>
            </a:r>
            <a:r>
              <a:rPr lang="en-US" altLang="en-US" baseline="30000" dirty="0"/>
              <a:t>TM</a:t>
            </a:r>
            <a:r>
              <a:rPr lang="en-US" altLang="en-US" dirty="0"/>
              <a:t> injection points (IPs)</a:t>
            </a:r>
            <a:endParaRPr lang="en-US" altLang="en-US" baseline="30000" dirty="0"/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altLang="en-US" dirty="0"/>
              <a:t>10 overburden direct-push IPs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CA" altLang="en-US" dirty="0"/>
              <a:t>15 IPs in total to target “Hot Spot” area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CA" altLang="en-US" dirty="0"/>
              <a:t>Injected 2,200 kg BOS 200+® in 4,000 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F161A4-DB88-7A91-1F8E-F3350858BE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" b="24530"/>
          <a:stretch/>
        </p:blipFill>
        <p:spPr>
          <a:xfrm>
            <a:off x="5482666" y="4744535"/>
            <a:ext cx="7322664" cy="3600000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31644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2E598-261F-10E6-2747-799B6F33B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D726DCA0-9D72-FEE1-A855-E063FB91D667}"/>
              </a:ext>
            </a:extLst>
          </p:cNvPr>
          <p:cNvSpPr txBox="1">
            <a:spLocks noChangeArrowheads="1"/>
          </p:cNvSpPr>
          <p:nvPr/>
        </p:nvSpPr>
        <p:spPr>
          <a:xfrm>
            <a:off x="3657600" y="180000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Injection Results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95C920-3790-B50C-9CC2-FECECDC27990}"/>
              </a:ext>
            </a:extLst>
          </p:cNvPr>
          <p:cNvSpPr txBox="1"/>
          <p:nvPr/>
        </p:nvSpPr>
        <p:spPr>
          <a:xfrm>
            <a:off x="9291963" y="5143500"/>
            <a:ext cx="990600" cy="520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/>
              <a:t>EW-2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4C890-BA2C-31D5-02BA-7419A27FF86E}"/>
              </a:ext>
            </a:extLst>
          </p:cNvPr>
          <p:cNvSpPr txBox="1"/>
          <p:nvPr/>
        </p:nvSpPr>
        <p:spPr>
          <a:xfrm>
            <a:off x="1311584" y="5148773"/>
            <a:ext cx="1481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/>
              <a:t>MW401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A9E7EA-BC02-BA64-12F9-C262325EDEDA}"/>
              </a:ext>
            </a:extLst>
          </p:cNvPr>
          <p:cNvSpPr txBox="1"/>
          <p:nvPr/>
        </p:nvSpPr>
        <p:spPr>
          <a:xfrm>
            <a:off x="8913513" y="1168742"/>
            <a:ext cx="1497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/>
              <a:t>MW19-5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D37380-8552-B512-2327-7F88E968C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" b="2033"/>
          <a:stretch/>
        </p:blipFill>
        <p:spPr>
          <a:xfrm>
            <a:off x="2770193" y="1150400"/>
            <a:ext cx="5432415" cy="32895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8A823D-46E0-909B-DE53-AC31C8F6818F}"/>
              </a:ext>
            </a:extLst>
          </p:cNvPr>
          <p:cNvSpPr txBox="1"/>
          <p:nvPr/>
        </p:nvSpPr>
        <p:spPr>
          <a:xfrm>
            <a:off x="1000116" y="1150400"/>
            <a:ext cx="1755064" cy="138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Post Injection Analytical</a:t>
            </a:r>
            <a:endParaRPr lang="en-CA" sz="28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44AE50-02F3-D170-2327-16B7E1242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8" t="13119" r="9860" b="21785"/>
          <a:stretch/>
        </p:blipFill>
        <p:spPr>
          <a:xfrm>
            <a:off x="10396862" y="1168742"/>
            <a:ext cx="5730546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243F3A-0AC6-A006-8F93-9379A793A9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9" t="13545" r="9949" b="21357"/>
          <a:stretch/>
        </p:blipFill>
        <p:spPr>
          <a:xfrm>
            <a:off x="10396862" y="5235234"/>
            <a:ext cx="5730546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A923D2F-309A-79F4-9C70-451EAF2DF9ED}"/>
              </a:ext>
            </a:extLst>
          </p:cNvPr>
          <p:cNvSpPr/>
          <p:nvPr/>
        </p:nvSpPr>
        <p:spPr>
          <a:xfrm>
            <a:off x="5118261" y="1419851"/>
            <a:ext cx="1219200" cy="1834426"/>
          </a:xfrm>
          <a:custGeom>
            <a:avLst/>
            <a:gdLst>
              <a:gd name="connsiteX0" fmla="*/ 834928 w 840584"/>
              <a:gd name="connsiteY0" fmla="*/ 1250736 h 1286651"/>
              <a:gd name="connsiteX1" fmla="*/ 14046 w 840584"/>
              <a:gd name="connsiteY1" fmla="*/ 866272 h 1286651"/>
              <a:gd name="connsiteX2" fmla="*/ 356946 w 840584"/>
              <a:gd name="connsiteY2" fmla="*/ 3827 h 1286651"/>
              <a:gd name="connsiteX3" fmla="*/ 834928 w 840584"/>
              <a:gd name="connsiteY3" fmla="*/ 1250736 h 128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584" h="1286651">
                <a:moveTo>
                  <a:pt x="834928" y="1250736"/>
                </a:moveTo>
                <a:cubicBezTo>
                  <a:pt x="777778" y="1394477"/>
                  <a:pt x="93710" y="1074090"/>
                  <a:pt x="14046" y="866272"/>
                </a:cubicBezTo>
                <a:cubicBezTo>
                  <a:pt x="-65618" y="658454"/>
                  <a:pt x="213205" y="-58518"/>
                  <a:pt x="356946" y="3827"/>
                </a:cubicBezTo>
                <a:cubicBezTo>
                  <a:pt x="500687" y="66172"/>
                  <a:pt x="892078" y="1106995"/>
                  <a:pt x="834928" y="1250736"/>
                </a:cubicBez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FBC157-0FC1-4F1E-2484-156AA47503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1" t="12807" r="9493" b="22553"/>
          <a:stretch/>
        </p:blipFill>
        <p:spPr>
          <a:xfrm>
            <a:off x="2792773" y="5235234"/>
            <a:ext cx="5870175" cy="36000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A6F233-D0C4-22EC-1AEE-5B24EFAF06E5}"/>
              </a:ext>
            </a:extLst>
          </p:cNvPr>
          <p:cNvSpPr txBox="1"/>
          <p:nvPr/>
        </p:nvSpPr>
        <p:spPr>
          <a:xfrm>
            <a:off x="13337730" y="6210300"/>
            <a:ext cx="229595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Success!</a:t>
            </a:r>
          </a:p>
          <a:p>
            <a:pPr algn="ctr"/>
            <a:r>
              <a:rPr lang="en-US" sz="2800" b="1" dirty="0"/>
              <a:t>8 months</a:t>
            </a:r>
            <a:br>
              <a:rPr lang="en-US" sz="2800" b="1" dirty="0"/>
            </a:br>
            <a:r>
              <a:rPr lang="en-US" sz="2800" b="1" dirty="0"/>
              <a:t>after Injection</a:t>
            </a:r>
            <a:endParaRPr lang="en-CA" sz="28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AE512D-F88A-590D-E721-FEB0D59E7733}"/>
              </a:ext>
            </a:extLst>
          </p:cNvPr>
          <p:cNvSpPr/>
          <p:nvPr/>
        </p:nvSpPr>
        <p:spPr>
          <a:xfrm>
            <a:off x="5858562" y="2567991"/>
            <a:ext cx="785946" cy="44848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7FF7D1D-EB46-9A42-20B6-7C7FE20C3F22}"/>
              </a:ext>
            </a:extLst>
          </p:cNvPr>
          <p:cNvSpPr/>
          <p:nvPr/>
        </p:nvSpPr>
        <p:spPr>
          <a:xfrm>
            <a:off x="5438914" y="1357230"/>
            <a:ext cx="785946" cy="45783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3D2D61C-C0BD-93C1-CB30-390AD228F525}"/>
              </a:ext>
            </a:extLst>
          </p:cNvPr>
          <p:cNvSpPr/>
          <p:nvPr/>
        </p:nvSpPr>
        <p:spPr>
          <a:xfrm>
            <a:off x="4732928" y="2165985"/>
            <a:ext cx="785946" cy="44848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9957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3" grpId="0" animBg="1"/>
      <p:bldP spid="15" grpId="0"/>
      <p:bldP spid="8" grpId="0" animBg="1"/>
      <p:bldP spid="9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44320-615F-C36E-8B12-2287633E2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3BA65CA0-39F5-45A4-4189-87777493311B}"/>
              </a:ext>
            </a:extLst>
          </p:cNvPr>
          <p:cNvSpPr txBox="1">
            <a:spLocks noChangeArrowheads="1"/>
          </p:cNvSpPr>
          <p:nvPr/>
        </p:nvSpPr>
        <p:spPr>
          <a:xfrm>
            <a:off x="3657600" y="180000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Case Study Wrap-Up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75E08818-4160-BFEC-FECF-527A9E01CDE8}"/>
              </a:ext>
            </a:extLst>
          </p:cNvPr>
          <p:cNvSpPr txBox="1">
            <a:spLocks noChangeArrowheads="1"/>
          </p:cNvSpPr>
          <p:nvPr/>
        </p:nvSpPr>
        <p:spPr>
          <a:xfrm>
            <a:off x="3829050" y="1342133"/>
            <a:ext cx="10629900" cy="5486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CA" altLang="en-US" dirty="0"/>
              <a:t>Remediation of Bedrock with LNAPL:</a:t>
            </a:r>
          </a:p>
          <a:p>
            <a:pPr>
              <a:spcBef>
                <a:spcPts val="900"/>
              </a:spcBef>
            </a:pPr>
            <a:r>
              <a:rPr lang="en-CA" altLang="en-US" dirty="0"/>
              <a:t>UST Removal:</a:t>
            </a:r>
          </a:p>
          <a:p>
            <a:pPr lvl="1">
              <a:spcBef>
                <a:spcPts val="900"/>
              </a:spcBef>
            </a:pPr>
            <a:r>
              <a:rPr lang="en-CA" altLang="en-US" sz="3200" dirty="0"/>
              <a:t>Source removal of leaky UST</a:t>
            </a:r>
          </a:p>
          <a:p>
            <a:pPr>
              <a:spcBef>
                <a:spcPts val="900"/>
              </a:spcBef>
            </a:pPr>
            <a:r>
              <a:rPr lang="en-CA" altLang="en-US" dirty="0"/>
              <a:t>MPE System:</a:t>
            </a:r>
          </a:p>
          <a:p>
            <a:pPr lvl="1">
              <a:spcBef>
                <a:spcPts val="900"/>
              </a:spcBef>
            </a:pPr>
            <a:r>
              <a:rPr lang="en-CA" altLang="en-US" sz="3200" dirty="0"/>
              <a:t>Implemented for a period of 12 months</a:t>
            </a:r>
          </a:p>
          <a:p>
            <a:pPr lvl="1">
              <a:spcBef>
                <a:spcPts val="900"/>
              </a:spcBef>
            </a:pPr>
            <a:r>
              <a:rPr lang="en-CA" altLang="en-US" sz="3200" dirty="0"/>
              <a:t>Removal of majority (~75%) of the LNAPL volume</a:t>
            </a:r>
          </a:p>
          <a:p>
            <a:pPr>
              <a:spcBef>
                <a:spcPts val="900"/>
              </a:spcBef>
            </a:pPr>
            <a:r>
              <a:rPr lang="en-CA" altLang="en-US" dirty="0"/>
              <a:t>Trap &amp; Treat® BOS 200+® Injection:</a:t>
            </a:r>
          </a:p>
          <a:p>
            <a:pPr lvl="1">
              <a:spcBef>
                <a:spcPts val="900"/>
              </a:spcBef>
            </a:pPr>
            <a:r>
              <a:rPr lang="en-CA" altLang="en-US" sz="3200" dirty="0"/>
              <a:t>Implemented GeoTAP</a:t>
            </a:r>
            <a:r>
              <a:rPr lang="en-CA" altLang="en-US" sz="3200" baseline="30000" dirty="0"/>
              <a:t>TM</a:t>
            </a:r>
            <a:r>
              <a:rPr lang="en-CA" altLang="en-US" sz="3200" dirty="0"/>
              <a:t> method to allow in-situ injection into fractured bedrock and overburden bedrock interface</a:t>
            </a:r>
          </a:p>
          <a:p>
            <a:pPr lvl="1">
              <a:spcBef>
                <a:spcPts val="900"/>
              </a:spcBef>
            </a:pPr>
            <a:r>
              <a:rPr lang="en-CA" altLang="en-US" sz="3200" dirty="0"/>
              <a:t>Amendment selected to destroy LNAPL, control migration and prevent back diffusion of PHCs</a:t>
            </a:r>
          </a:p>
          <a:p>
            <a:pPr lvl="1">
              <a:spcBef>
                <a:spcPts val="900"/>
              </a:spcBef>
            </a:pPr>
            <a:r>
              <a:rPr lang="en-CA" altLang="en-US" sz="3200" b="1" dirty="0"/>
              <a:t>Sustained treatment in LNAPL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A71FFECB-CEDA-1BA8-35C4-3F2F3E4898B8}"/>
              </a:ext>
            </a:extLst>
          </p:cNvPr>
          <p:cNvSpPr/>
          <p:nvPr/>
        </p:nvSpPr>
        <p:spPr>
          <a:xfrm>
            <a:off x="4191000" y="7658100"/>
            <a:ext cx="5715000" cy="838200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4502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6793A-15F0-8AFA-40D4-4A0456987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>
            <a:extLst>
              <a:ext uri="{FF2B5EF4-FFF2-40B4-BE49-F238E27FC236}">
                <a16:creationId xmlns:a16="http://schemas.microsoft.com/office/drawing/2014/main" id="{69EB66ED-78B7-A27C-0F48-9FB47D5FEF78}"/>
              </a:ext>
            </a:extLst>
          </p:cNvPr>
          <p:cNvSpPr/>
          <p:nvPr/>
        </p:nvSpPr>
        <p:spPr>
          <a:xfrm>
            <a:off x="171586" y="556954"/>
            <a:ext cx="4628582" cy="1824433"/>
          </a:xfrm>
          <a:custGeom>
            <a:avLst/>
            <a:gdLst/>
            <a:ahLst/>
            <a:cxnLst/>
            <a:rect l="l" t="t" r="r" b="b"/>
            <a:pathLst>
              <a:path w="4628582" h="1824433">
                <a:moveTo>
                  <a:pt x="0" y="0"/>
                </a:moveTo>
                <a:lnTo>
                  <a:pt x="4628582" y="0"/>
                </a:lnTo>
                <a:lnTo>
                  <a:pt x="4628582" y="1824433"/>
                </a:lnTo>
                <a:lnTo>
                  <a:pt x="0" y="18244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52225E20-5399-5EB2-2098-561277FA01EC}"/>
              </a:ext>
            </a:extLst>
          </p:cNvPr>
          <p:cNvSpPr txBox="1">
            <a:spLocks noChangeArrowheads="1"/>
          </p:cNvSpPr>
          <p:nvPr/>
        </p:nvSpPr>
        <p:spPr>
          <a:xfrm>
            <a:off x="7671840" y="145204"/>
            <a:ext cx="7699200" cy="823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Closing Thoughts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AE2540D-C404-9DDF-2162-31D2AFC93F77}"/>
              </a:ext>
            </a:extLst>
          </p:cNvPr>
          <p:cNvSpPr txBox="1">
            <a:spLocks noChangeArrowheads="1"/>
          </p:cNvSpPr>
          <p:nvPr/>
        </p:nvSpPr>
        <p:spPr>
          <a:xfrm>
            <a:off x="5444258" y="1656520"/>
            <a:ext cx="12472416" cy="797055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b="1" dirty="0"/>
              <a:t>LNAPL Characterization: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Success remedial programs start with a comprehensive CSM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LIF can assist in delineation of LNAPL</a:t>
            </a:r>
          </a:p>
          <a:p>
            <a:pPr>
              <a:spcAft>
                <a:spcPts val="600"/>
              </a:spcAft>
            </a:pPr>
            <a:r>
              <a:rPr lang="en-US" b="1" dirty="0"/>
              <a:t>LNAPL Immobilization: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Block &amp; Adsorb©: combined PC and GAC more effective than either individually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Proven effective at immobilizing LNAPL and sheens in soils in-situ</a:t>
            </a:r>
          </a:p>
          <a:p>
            <a:pPr>
              <a:spcAft>
                <a:spcPts val="600"/>
              </a:spcAft>
            </a:pPr>
            <a:r>
              <a:rPr lang="en-US" b="1" dirty="0"/>
              <a:t>LNAPL Destruction: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Trap &amp; Treat® BOS 200+®: robust particulate based remedial amendment which overcomes mass limitations of AC sorption alone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Application through soil mixing, direct placement, and injection technologies (overburden, bedrock, and complex geologies)</a:t>
            </a:r>
          </a:p>
        </p:txBody>
      </p:sp>
      <p:sp>
        <p:nvSpPr>
          <p:cNvPr id="2" name="Rectangle 2052">
            <a:extLst>
              <a:ext uri="{FF2B5EF4-FFF2-40B4-BE49-F238E27FC236}">
                <a16:creationId xmlns:a16="http://schemas.microsoft.com/office/drawing/2014/main" id="{A421667C-21EC-CDB1-2847-0CA6B3D4A434}"/>
              </a:ext>
            </a:extLst>
          </p:cNvPr>
          <p:cNvSpPr txBox="1">
            <a:spLocks noChangeArrowheads="1"/>
          </p:cNvSpPr>
          <p:nvPr/>
        </p:nvSpPr>
        <p:spPr>
          <a:xfrm>
            <a:off x="171586" y="3505200"/>
            <a:ext cx="4267200" cy="6781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cs typeface="Arial Bold" panose="020B0704020202020204" pitchFamily="34" charset="0"/>
              </a:rPr>
              <a:t>Agenda:</a:t>
            </a:r>
          </a:p>
          <a:p>
            <a:endParaRPr lang="en-US" sz="2800" dirty="0">
              <a:solidFill>
                <a:schemeClr val="bg1"/>
              </a:solidFill>
              <a:cs typeface="Arial Bold" panose="020B07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Introduction &amp; VEI Overview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Evolution of Practice – From “Just Dig” to “First, Risk”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 Why is LNAPL is a Special Problem for Risk Assessments?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Core Technologies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Characterization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Immobilization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Destruction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Case Study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cs typeface="Arial Bold" panose="020B0704020202020204" pitchFamily="34" charset="0"/>
              </a:rPr>
              <a:t>Closing Thoughts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Questions</a:t>
            </a:r>
            <a:endParaRPr lang="en-US" sz="2800" b="1" dirty="0">
              <a:solidFill>
                <a:srgbClr val="7F7F7F"/>
              </a:solidFill>
              <a:cs typeface="Arial Bold" panose="020B07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cs typeface="Arial Bold" panose="020B07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286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C230B-47BE-75C4-C607-2193670F3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C36637AA-5ED3-8D52-17F6-64A82794A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4235" y="1909482"/>
            <a:ext cx="7933765" cy="532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en-US" sz="3200" b="1" kern="0" dirty="0"/>
              <a:t>VEI Contracting Inc.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altLang="en-US" sz="3200" kern="0" dirty="0"/>
              <a:t>Founded in 2003 as Vertex Environmental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altLang="en-US" sz="3200" kern="0" dirty="0"/>
              <a:t>&gt;1400 Projects Completed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3200" kern="0" dirty="0"/>
              <a:t> Specialty contractor/subcontractor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altLang="en-US" sz="3200" kern="0" dirty="0"/>
              <a:t>Specializes in Environmental Remediation, Treatment Systems &amp; Construction Dewatering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altLang="en-US" sz="3200" kern="0" dirty="0"/>
              <a:t>Provides services, incl. design support, across Canada and Internationally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6DEE6F21-B399-4602-EDA0-C75676D1CE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9482"/>
            <a:ext cx="9970543" cy="5856195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15163A22-0132-E5E2-6265-26E221BAE424}"/>
              </a:ext>
            </a:extLst>
          </p:cNvPr>
          <p:cNvSpPr txBox="1">
            <a:spLocks noChangeArrowheads="1"/>
          </p:cNvSpPr>
          <p:nvPr/>
        </p:nvSpPr>
        <p:spPr>
          <a:xfrm>
            <a:off x="3657600" y="180000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60382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E30E3-A6B4-3E88-27C8-B34521280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>
            <a:extLst>
              <a:ext uri="{FF2B5EF4-FFF2-40B4-BE49-F238E27FC236}">
                <a16:creationId xmlns:a16="http://schemas.microsoft.com/office/drawing/2014/main" id="{7F6A718A-E687-38F8-A113-8EB82A2994DA}"/>
              </a:ext>
            </a:extLst>
          </p:cNvPr>
          <p:cNvSpPr/>
          <p:nvPr/>
        </p:nvSpPr>
        <p:spPr>
          <a:xfrm>
            <a:off x="171586" y="556954"/>
            <a:ext cx="4628582" cy="1824433"/>
          </a:xfrm>
          <a:custGeom>
            <a:avLst/>
            <a:gdLst/>
            <a:ahLst/>
            <a:cxnLst/>
            <a:rect l="l" t="t" r="r" b="b"/>
            <a:pathLst>
              <a:path w="4628582" h="1824433">
                <a:moveTo>
                  <a:pt x="0" y="0"/>
                </a:moveTo>
                <a:lnTo>
                  <a:pt x="4628582" y="0"/>
                </a:lnTo>
                <a:lnTo>
                  <a:pt x="4628582" y="1824433"/>
                </a:lnTo>
                <a:lnTo>
                  <a:pt x="0" y="18244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FA1A712-89B6-38C9-7E7B-A08535B2F568}"/>
              </a:ext>
            </a:extLst>
          </p:cNvPr>
          <p:cNvSpPr txBox="1">
            <a:spLocks noChangeArrowheads="1"/>
          </p:cNvSpPr>
          <p:nvPr/>
        </p:nvSpPr>
        <p:spPr>
          <a:xfrm>
            <a:off x="7539485" y="830892"/>
            <a:ext cx="7699200" cy="823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Questions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814EA9D1-EF7F-760B-B0E1-AFDAE1159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7945" y="2185422"/>
            <a:ext cx="5862275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3200" dirty="0">
                <a:latin typeface="+mn-lt"/>
              </a:rPr>
              <a:t>Pete Craig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sz="3200" dirty="0">
                <a:latin typeface="+mn-lt"/>
              </a:rPr>
              <a:t>VEI Contracting Inc.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sz="3200" dirty="0">
                <a:latin typeface="+mn-lt"/>
              </a:rPr>
              <a:t>(226) 338-3248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sz="3200" dirty="0">
                <a:solidFill>
                  <a:srgbClr val="0070C0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petec@vei.ca</a:t>
            </a:r>
            <a:endParaRPr lang="en-US" sz="3200" dirty="0">
              <a:solidFill>
                <a:srgbClr val="0070C0"/>
              </a:solidFill>
              <a:latin typeface="+mn-lt"/>
            </a:endParaRPr>
          </a:p>
          <a:p>
            <a:pPr algn="ctr" eaLnBrk="1" hangingPunct="1"/>
            <a:r>
              <a:rPr lang="en-US" sz="3200" dirty="0">
                <a:solidFill>
                  <a:srgbClr val="0070C0"/>
                </a:solidFill>
                <a:latin typeface="+mn-lt"/>
              </a:rPr>
              <a:t>www.vei.ca</a:t>
            </a:r>
          </a:p>
          <a:p>
            <a:pPr algn="ctr" eaLnBrk="1" hangingPunct="1"/>
            <a:endParaRPr lang="en-US" sz="3200" dirty="0">
              <a:solidFill>
                <a:srgbClr val="003399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76DCE5-6C29-EF54-2975-64577F57D35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691" y="5540187"/>
            <a:ext cx="4230781" cy="4230781"/>
          </a:xfrm>
          <a:prstGeom prst="rect">
            <a:avLst/>
          </a:prstGeom>
          <a:ln>
            <a:noFill/>
          </a:ln>
        </p:spPr>
      </p:pic>
      <p:sp>
        <p:nvSpPr>
          <p:cNvPr id="12" name="Rectangle 2052">
            <a:extLst>
              <a:ext uri="{FF2B5EF4-FFF2-40B4-BE49-F238E27FC236}">
                <a16:creationId xmlns:a16="http://schemas.microsoft.com/office/drawing/2014/main" id="{9BED07DA-F35C-321C-DBBB-AE373C821CBC}"/>
              </a:ext>
            </a:extLst>
          </p:cNvPr>
          <p:cNvSpPr txBox="1">
            <a:spLocks noChangeArrowheads="1"/>
          </p:cNvSpPr>
          <p:nvPr/>
        </p:nvSpPr>
        <p:spPr>
          <a:xfrm>
            <a:off x="171586" y="3505200"/>
            <a:ext cx="4267200" cy="6781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cs typeface="Arial Bold" panose="020B0704020202020204" pitchFamily="34" charset="0"/>
              </a:rPr>
              <a:t>Agenda:</a:t>
            </a:r>
          </a:p>
          <a:p>
            <a:endParaRPr lang="en-US" sz="2800" dirty="0">
              <a:solidFill>
                <a:srgbClr val="7F7F7F"/>
              </a:solidFill>
              <a:cs typeface="Arial Bold" panose="020B07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Introduction &amp; VEI Overview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Evolution of Practice – From “Just Dig” to “First, Risk”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 Why is LNAPL is a Special Problem for Risk Assessments?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Core Technologies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Characterization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Immobilization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Destruction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Case Study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Arial Bold" panose="020B0704020202020204" pitchFamily="34" charset="0"/>
              </a:rPr>
              <a:t>Closing Thoughts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cs typeface="Arial Bold" panose="020B0704020202020204" pitchFamily="34" charset="0"/>
              </a:rPr>
              <a:t>Questions</a:t>
            </a:r>
            <a:endParaRPr lang="en-US" sz="2800" b="1" dirty="0">
              <a:solidFill>
                <a:schemeClr val="bg1"/>
              </a:solidFill>
              <a:cs typeface="Arial Bold" panose="020B07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cs typeface="Arial Bold" panose="020B07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741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68CB1032-5404-36C0-62B3-4FA1A2091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04" y="2693182"/>
            <a:ext cx="4318000" cy="615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4425" indent="-428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200">
                <a:solidFill>
                  <a:schemeClr val="tx1"/>
                </a:solidFill>
                <a:latin typeface="+mn-lt"/>
              </a:defRPr>
            </a:lvl2pPr>
            <a:lvl3pPr marL="1714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>
                <a:solidFill>
                  <a:schemeClr val="tx1"/>
                </a:solidFill>
                <a:latin typeface="+mn-lt"/>
              </a:defRPr>
            </a:lvl3pPr>
            <a:lvl4pPr marL="24003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+mn-lt"/>
              </a:defRPr>
            </a:lvl4pPr>
            <a:lvl5pPr marL="30861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+mn-lt"/>
              </a:defRPr>
            </a:lvl5pPr>
            <a:lvl6pPr marL="3771900" indent="-3429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+mn-lt"/>
              </a:defRPr>
            </a:lvl6pPr>
            <a:lvl7pPr marL="4457700" indent="-3429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+mn-lt"/>
              </a:defRPr>
            </a:lvl7pPr>
            <a:lvl8pPr marL="5143500" indent="-3429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+mn-lt"/>
              </a:defRPr>
            </a:lvl8pPr>
            <a:lvl9pPr marL="5829300" indent="-3429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lnSpc>
                <a:spcPct val="150000"/>
              </a:lnSpc>
              <a:buFontTx/>
              <a:buNone/>
            </a:pPr>
            <a:r>
              <a:rPr lang="en-US" altLang="en-US" sz="28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Presenter Overview: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endParaRPr lang="en-US" altLang="en-US" sz="3200" b="1" kern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eaLnBrk="1" hangingPunct="1">
              <a:lnSpc>
                <a:spcPct val="150000"/>
              </a:lnSpc>
              <a:buNone/>
            </a:pPr>
            <a:endParaRPr lang="en-US" altLang="en-US" sz="3200" b="1" kern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eaLnBrk="1" hangingPunct="1">
              <a:lnSpc>
                <a:spcPct val="150000"/>
              </a:lnSpc>
              <a:buNone/>
            </a:pPr>
            <a:endParaRPr lang="en-US" altLang="en-US" sz="3200" b="1" kern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eaLnBrk="1" hangingPunct="1">
              <a:lnSpc>
                <a:spcPct val="150000"/>
              </a:lnSpc>
              <a:buNone/>
            </a:pPr>
            <a:endParaRPr lang="en-US" altLang="en-US" sz="3200" b="1" kern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eaLnBrk="1" hangingPunct="1">
              <a:buNone/>
            </a:pPr>
            <a:endParaRPr lang="en-US" altLang="en-US" sz="2800" b="1" kern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28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Pete Craig, </a:t>
            </a:r>
            <a:r>
              <a:rPr lang="en-US" altLang="en-US" sz="2800" b="1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PChem</a:t>
            </a:r>
            <a:r>
              <a:rPr lang="en-US" altLang="en-US" sz="28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(BC)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28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Corporate Development Manager</a:t>
            </a:r>
          </a:p>
          <a:p>
            <a:pPr marL="0" indent="0" algn="ctr" eaLnBrk="1" hangingPunct="1">
              <a:buNone/>
            </a:pPr>
            <a:r>
              <a:rPr lang="en-US" altLang="en-US" sz="20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M.Sc., Environmental Engineering, Stanford</a:t>
            </a:r>
          </a:p>
          <a:p>
            <a:pPr marL="0" indent="0" algn="ctr" eaLnBrk="1" hangingPunct="1">
              <a:buNone/>
            </a:pPr>
            <a:r>
              <a:rPr lang="en-US" altLang="en-US" sz="20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B.Sc., Chemistry, UC Berkeley</a:t>
            </a:r>
          </a:p>
        </p:txBody>
      </p:sp>
      <p:pic>
        <p:nvPicPr>
          <p:cNvPr id="3" name="Picture 2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F5A6A804-3BC7-3467-C097-C7A4F6C0C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4" r="23999" b="4740"/>
          <a:stretch/>
        </p:blipFill>
        <p:spPr>
          <a:xfrm>
            <a:off x="927987" y="3845912"/>
            <a:ext cx="2647624" cy="2786278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68688F7-40D6-3EF6-A08E-E3423D8EB7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57" y="2354269"/>
            <a:ext cx="12033802" cy="6313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897F29-9485-C175-76E1-69F92AB8337F}"/>
              </a:ext>
            </a:extLst>
          </p:cNvPr>
          <p:cNvSpPr txBox="1"/>
          <p:nvPr/>
        </p:nvSpPr>
        <p:spPr>
          <a:xfrm>
            <a:off x="6303493" y="1807031"/>
            <a:ext cx="2607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In-Situ Remediation</a:t>
            </a:r>
            <a:endParaRPr lang="en-CA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80DAC7-7A1E-BC4F-FDCD-2400892B1AEC}"/>
              </a:ext>
            </a:extLst>
          </p:cNvPr>
          <p:cNvSpPr txBox="1"/>
          <p:nvPr/>
        </p:nvSpPr>
        <p:spPr>
          <a:xfrm>
            <a:off x="9173756" y="1807031"/>
            <a:ext cx="2490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WTS &amp; Dewatering</a:t>
            </a:r>
            <a:endParaRPr lang="en-CA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A8DD91-8592-5F92-FE2E-A0056D0F7E0C}"/>
              </a:ext>
            </a:extLst>
          </p:cNvPr>
          <p:cNvSpPr txBox="1"/>
          <p:nvPr/>
        </p:nvSpPr>
        <p:spPr>
          <a:xfrm>
            <a:off x="12209127" y="1807032"/>
            <a:ext cx="2651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Ex-Situ Remediation</a:t>
            </a:r>
            <a:endParaRPr lang="en-CA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9624D7-2E5A-3078-90AC-057E0FC58930}"/>
              </a:ext>
            </a:extLst>
          </p:cNvPr>
          <p:cNvSpPr txBox="1"/>
          <p:nvPr/>
        </p:nvSpPr>
        <p:spPr>
          <a:xfrm>
            <a:off x="15614046" y="1807032"/>
            <a:ext cx="1669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HRSC &amp; RDC</a:t>
            </a:r>
            <a:endParaRPr lang="en-CA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471604-FF55-2970-AA10-2928F55994DC}"/>
              </a:ext>
            </a:extLst>
          </p:cNvPr>
          <p:cNvSpPr txBox="1"/>
          <p:nvPr/>
        </p:nvSpPr>
        <p:spPr>
          <a:xfrm>
            <a:off x="6540867" y="8383730"/>
            <a:ext cx="2230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Vapour</a:t>
            </a:r>
            <a:r>
              <a:rPr lang="en-US" sz="2400" dirty="0"/>
              <a:t> Intrusion</a:t>
            </a:r>
            <a:endParaRPr lang="en-CA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E0554F-C019-ED6B-070F-B4B8A1293B6D}"/>
              </a:ext>
            </a:extLst>
          </p:cNvPr>
          <p:cNvSpPr txBox="1"/>
          <p:nvPr/>
        </p:nvSpPr>
        <p:spPr>
          <a:xfrm>
            <a:off x="9173756" y="8383731"/>
            <a:ext cx="2587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Bench-Scale Testing</a:t>
            </a:r>
            <a:endParaRPr lang="en-CA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46FF19-A575-E9BF-C92B-D24CC8DA6E1D}"/>
              </a:ext>
            </a:extLst>
          </p:cNvPr>
          <p:cNvSpPr txBox="1"/>
          <p:nvPr/>
        </p:nvSpPr>
        <p:spPr>
          <a:xfrm>
            <a:off x="12477067" y="8383731"/>
            <a:ext cx="2212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Remedial Design</a:t>
            </a:r>
            <a:endParaRPr lang="en-CA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967A8F-F2F3-3084-D918-CE0344202420}"/>
              </a:ext>
            </a:extLst>
          </p:cNvPr>
          <p:cNvSpPr txBox="1"/>
          <p:nvPr/>
        </p:nvSpPr>
        <p:spPr>
          <a:xfrm>
            <a:off x="15805806" y="8383731"/>
            <a:ext cx="1383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Outreach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005743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2FBE-74D5-BAC1-7747-7F3985AE5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>
            <a:extLst>
              <a:ext uri="{FF2B5EF4-FFF2-40B4-BE49-F238E27FC236}">
                <a16:creationId xmlns:a16="http://schemas.microsoft.com/office/drawing/2014/main" id="{2F49A10E-90BB-1882-BCD2-A39EAD11A916}"/>
              </a:ext>
            </a:extLst>
          </p:cNvPr>
          <p:cNvSpPr/>
          <p:nvPr/>
        </p:nvSpPr>
        <p:spPr>
          <a:xfrm>
            <a:off x="171586" y="556954"/>
            <a:ext cx="4628582" cy="1824433"/>
          </a:xfrm>
          <a:custGeom>
            <a:avLst/>
            <a:gdLst/>
            <a:ahLst/>
            <a:cxnLst/>
            <a:rect l="l" t="t" r="r" b="b"/>
            <a:pathLst>
              <a:path w="4628582" h="1824433">
                <a:moveTo>
                  <a:pt x="0" y="0"/>
                </a:moveTo>
                <a:lnTo>
                  <a:pt x="4628582" y="0"/>
                </a:lnTo>
                <a:lnTo>
                  <a:pt x="4628582" y="1824433"/>
                </a:lnTo>
                <a:lnTo>
                  <a:pt x="0" y="18244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11" name="Rectangle 2052">
            <a:extLst>
              <a:ext uri="{FF2B5EF4-FFF2-40B4-BE49-F238E27FC236}">
                <a16:creationId xmlns:a16="http://schemas.microsoft.com/office/drawing/2014/main" id="{C9B0FA43-3D62-FADC-6F33-530AE44E4040}"/>
              </a:ext>
            </a:extLst>
          </p:cNvPr>
          <p:cNvSpPr txBox="1">
            <a:spLocks noChangeArrowheads="1"/>
          </p:cNvSpPr>
          <p:nvPr/>
        </p:nvSpPr>
        <p:spPr>
          <a:xfrm>
            <a:off x="171586" y="3505200"/>
            <a:ext cx="4267200" cy="6781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cs typeface="Arial Bold" panose="020B0704020202020204" pitchFamily="34" charset="0"/>
              </a:rPr>
              <a:t>Agenda:</a:t>
            </a:r>
          </a:p>
          <a:p>
            <a:endParaRPr lang="en-US" sz="2800" dirty="0">
              <a:solidFill>
                <a:schemeClr val="bg1"/>
              </a:solidFill>
              <a:cs typeface="Arial Bold" panose="020B07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Arial Bold" panose="020B0704020202020204" pitchFamily="34" charset="0"/>
              </a:rPr>
              <a:t>Introduction &amp; VEI Overview</a:t>
            </a:r>
            <a:endParaRPr lang="en-US" sz="2400" b="1" dirty="0">
              <a:solidFill>
                <a:srgbClr val="FF0000"/>
              </a:solidFill>
              <a:cs typeface="Arial Bold" panose="020B07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cs typeface="Arial Bold" panose="020B0704020202020204" pitchFamily="34" charset="0"/>
              </a:rPr>
              <a:t>Evolution of Practice – From “Just Dig” to “First, Risk”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 Why is LNAPL is a Special Problem for Risk Assessments?</a:t>
            </a:r>
            <a:endParaRPr lang="en-US" sz="2400" b="1" dirty="0">
              <a:solidFill>
                <a:schemeClr val="bg1">
                  <a:lumMod val="50000"/>
                </a:schemeClr>
              </a:solidFill>
              <a:cs typeface="Arial Bold" panose="020B07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Arial Bold" panose="020B0704020202020204" pitchFamily="34" charset="0"/>
              </a:rPr>
              <a:t>Core Technologies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Arial Bold" panose="020B0704020202020204" pitchFamily="34" charset="0"/>
              </a:rPr>
              <a:t>Cha</a:t>
            </a:r>
            <a:r>
              <a:rPr lang="en-US" sz="2400" b="1" dirty="0">
                <a:solidFill>
                  <a:srgbClr val="7F7F7F"/>
                </a:solidFill>
                <a:cs typeface="Arial Bold" panose="020B0704020202020204" pitchFamily="34" charset="0"/>
              </a:rPr>
              <a:t>r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Arial Bold" panose="020B0704020202020204" pitchFamily="34" charset="0"/>
              </a:rPr>
              <a:t>acterization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Arial Bold" panose="020B0704020202020204" pitchFamily="34" charset="0"/>
              </a:rPr>
              <a:t>Immobilization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Arial Bold" panose="020B0704020202020204" pitchFamily="34" charset="0"/>
              </a:rPr>
              <a:t>Destruction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Arial Bold" panose="020B0704020202020204" pitchFamily="34" charset="0"/>
              </a:rPr>
              <a:t>Case Study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Arial Bold" panose="020B0704020202020204" pitchFamily="34" charset="0"/>
              </a:rPr>
              <a:t>Closing Thoughts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Arial Bold" panose="020B0704020202020204" pitchFamily="34" charset="0"/>
              </a:rPr>
              <a:t>Questions</a:t>
            </a:r>
            <a:endParaRPr lang="en-US" sz="2800" b="1" dirty="0">
              <a:solidFill>
                <a:schemeClr val="bg1">
                  <a:lumMod val="50000"/>
                </a:schemeClr>
              </a:solidFill>
              <a:cs typeface="Arial Bold" panose="020B07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cs typeface="Arial Bold" panose="020B07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cs typeface="Arial Bold" panose="020B0704020202020204" pitchFamily="34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F3F8E73F-E9A7-C26E-DD0C-3DAE4D889D64}"/>
              </a:ext>
            </a:extLst>
          </p:cNvPr>
          <p:cNvSpPr txBox="1">
            <a:spLocks noChangeArrowheads="1"/>
          </p:cNvSpPr>
          <p:nvPr/>
        </p:nvSpPr>
        <p:spPr>
          <a:xfrm>
            <a:off x="8108831" y="4179794"/>
            <a:ext cx="7699200" cy="161497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Evolution of Remediation Practice</a:t>
            </a:r>
          </a:p>
        </p:txBody>
      </p:sp>
    </p:spTree>
    <p:extLst>
      <p:ext uri="{BB962C8B-B14F-4D97-AF65-F5344CB8AC3E}">
        <p14:creationId xmlns:p14="http://schemas.microsoft.com/office/powerpoint/2010/main" val="3935283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AD885-9695-EC44-C212-7E5002D17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FF5A893-188A-05AB-A8AE-5A0A96A87DD5}"/>
              </a:ext>
            </a:extLst>
          </p:cNvPr>
          <p:cNvSpPr txBox="1">
            <a:spLocks noChangeArrowheads="1"/>
          </p:cNvSpPr>
          <p:nvPr/>
        </p:nvSpPr>
        <p:spPr>
          <a:xfrm>
            <a:off x="3657600" y="180000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/>
              <a:t>1970s &amp; 1980s – D&amp;D &amp; P&amp;T</a:t>
            </a:r>
            <a:endParaRPr lang="en-US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9B4CF7-EEB7-C26F-E325-C0C2EF71DABE}"/>
              </a:ext>
            </a:extLst>
          </p:cNvPr>
          <p:cNvSpPr txBox="1"/>
          <p:nvPr/>
        </p:nvSpPr>
        <p:spPr>
          <a:xfrm>
            <a:off x="990600" y="1479884"/>
            <a:ext cx="9601200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CA" sz="3200" b="1" dirty="0"/>
              <a:t>Excavation &amp; Off-Site Disposal (a.k.a. “Dig &amp; Dump”):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3200" u="sng" dirty="0"/>
              <a:t>Only solution for dealing with soil contamination regardless of contaminant – dig until “clean” line reached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3200" dirty="0"/>
              <a:t>Often times also used to address groundwater only contamination due to lack of remediation solutions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3200" dirty="0"/>
              <a:t>Was effective at soil remediation but revealed the idea of “rebound” or “back diffusion” in groundwater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3200" dirty="0"/>
              <a:t>Soil could pass but could still contain enough residual sorbed mass of organics to fail groundwater standards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3200" u="sng" dirty="0"/>
              <a:t>Still has its place today for mass removal when accessible (e.g., source area extraction)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3200" dirty="0"/>
          </a:p>
        </p:txBody>
      </p:sp>
      <p:pic>
        <p:nvPicPr>
          <p:cNvPr id="4" name="Picture 3" descr="A picture containing outdoor, ground&#10;&#10;Description automatically generated">
            <a:extLst>
              <a:ext uri="{FF2B5EF4-FFF2-40B4-BE49-F238E27FC236}">
                <a16:creationId xmlns:a16="http://schemas.microsoft.com/office/drawing/2014/main" id="{17786311-AF12-D96C-96A8-79B6B8EFDD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800" y="1485900"/>
            <a:ext cx="5040000" cy="3358689"/>
          </a:xfrm>
          <a:prstGeom prst="rect">
            <a:avLst/>
          </a:prstGeom>
        </p:spPr>
      </p:pic>
      <p:pic>
        <p:nvPicPr>
          <p:cNvPr id="5" name="Picture 6" descr="C:\Users\BruceT\Documents\Vertex\0 New Stuff\Photos for presentations\leaking-UST1.jpg">
            <a:extLst>
              <a:ext uri="{FF2B5EF4-FFF2-40B4-BE49-F238E27FC236}">
                <a16:creationId xmlns:a16="http://schemas.microsoft.com/office/drawing/2014/main" id="{6D3CC74C-E66F-F873-8A56-AE4CF4852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800" y="4844589"/>
            <a:ext cx="5040000" cy="410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11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A1E1D-CF2B-7248-6D57-7D07ACDDF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51EC9538-389A-B707-505C-601778267322}"/>
              </a:ext>
            </a:extLst>
          </p:cNvPr>
          <p:cNvSpPr txBox="1">
            <a:spLocks noChangeArrowheads="1"/>
          </p:cNvSpPr>
          <p:nvPr/>
        </p:nvSpPr>
        <p:spPr>
          <a:xfrm>
            <a:off x="3657600" y="180000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/>
              <a:t>1970s &amp; 1980s – D&amp;D &amp; P&amp;T</a:t>
            </a:r>
            <a:endParaRPr lang="en-US" sz="4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A2D9E5-B0C1-8BCA-87E3-28504DC7E8B7}"/>
              </a:ext>
            </a:extLst>
          </p:cNvPr>
          <p:cNvSpPr txBox="1"/>
          <p:nvPr/>
        </p:nvSpPr>
        <p:spPr>
          <a:xfrm>
            <a:off x="1154533" y="1866900"/>
            <a:ext cx="10123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sz="3200" b="1" dirty="0"/>
              <a:t>Pump &amp; Treat Systems: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3200" u="sng" dirty="0"/>
              <a:t>Originally believed to be able to remediate to permanent low concentrations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3200" dirty="0"/>
              <a:t>Good for removing initial high concentrations, mass and *mobile* LNAPL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3200" dirty="0"/>
              <a:t>Diminishing returns realized after years; sometimes plans changed to operate “into perpetuity”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3200" u="sng" dirty="0"/>
              <a:t>Still has its place for mass removal and hydraulic control</a:t>
            </a:r>
          </a:p>
          <a:p>
            <a:endParaRPr lang="en-CA" sz="3200" dirty="0"/>
          </a:p>
        </p:txBody>
      </p:sp>
      <p:pic>
        <p:nvPicPr>
          <p:cNvPr id="5" name="Picture 4" descr="C:\Users\BruceT\Documents\Vertex\0 New Stuff\Photos for presentations\Drum spill with oil.jpg">
            <a:extLst>
              <a:ext uri="{FF2B5EF4-FFF2-40B4-BE49-F238E27FC236}">
                <a16:creationId xmlns:a16="http://schemas.microsoft.com/office/drawing/2014/main" id="{223D576C-72CB-719A-C691-59F0E2EE7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0" y="1391836"/>
            <a:ext cx="5040000" cy="395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004FFF31-5D10-9216-25C3-CF8A61596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0" y="5344775"/>
            <a:ext cx="5040000" cy="382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6BDAE-3FD0-98B5-93A3-3EB08A97F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E62CE9F-A792-4DC0-542B-DD9D2166AF98}"/>
              </a:ext>
            </a:extLst>
          </p:cNvPr>
          <p:cNvSpPr txBox="1">
            <a:spLocks noChangeArrowheads="1"/>
          </p:cNvSpPr>
          <p:nvPr/>
        </p:nvSpPr>
        <p:spPr>
          <a:xfrm>
            <a:off x="3657600" y="180000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1990s – (Biopiles, PRBs) &amp; </a:t>
            </a:r>
            <a:r>
              <a:rPr lang="en-US" sz="4000" b="1" u="sng" dirty="0"/>
              <a:t>RAs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437A03-CA0F-58AE-1AF6-7C3D298033D4}"/>
              </a:ext>
            </a:extLst>
          </p:cNvPr>
          <p:cNvSpPr txBox="1"/>
          <p:nvPr/>
        </p:nvSpPr>
        <p:spPr>
          <a:xfrm>
            <a:off x="7772400" y="2019300"/>
            <a:ext cx="10033000" cy="687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sz="3200" b="1" dirty="0"/>
              <a:t>Risk Assessments (RAs):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3200" dirty="0"/>
              <a:t>A means to derive site-specific soil and groundwater standards based on exposure routes, toxicity and receptors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3200" dirty="0"/>
              <a:t>RAs established and accepted earliest in BC ~late 1980s/early 1990s</a:t>
            </a:r>
            <a:endParaRPr lang="en-CA" sz="3200" dirty="0">
              <a:highlight>
                <a:srgbClr val="FFFF00"/>
              </a:highlight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3200" dirty="0"/>
              <a:t>First “unofficial” RA in Ontario approved ~1994 at the former Gooderham &amp; Worts site with coal tar in bedrock (Distillery District site in Toronto)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3200" dirty="0"/>
              <a:t>Concept written into Guidelines in ON in 1996 and in AB in 2001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3200" u="sng" dirty="0"/>
              <a:t>RAs accepted in most jurisdictions, including Quebec (with the notable exception of PHCs)</a:t>
            </a:r>
            <a:endParaRPr lang="en-CA" sz="3200" u="sng" dirty="0">
              <a:highlight>
                <a:srgbClr val="FFFF00"/>
              </a:highlight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245D868E-88B2-9AF2-6ECF-5E11414F0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2266260"/>
            <a:ext cx="683091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3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ccde23a-e9a7-4f62-90ee-817f2ae64475" xsi:nil="true"/>
    <lcf76f155ced4ddcb4097134ff3c332f xmlns="67b36701-dfc5-42b7-8c56-cf010d2cd8e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7E7FB99B52ED439AA858C9906679F6" ma:contentTypeVersion="19" ma:contentTypeDescription="Create a new document." ma:contentTypeScope="" ma:versionID="05c301c58ab36d64128b56bb17ce256c">
  <xsd:schema xmlns:xsd="http://www.w3.org/2001/XMLSchema" xmlns:xs="http://www.w3.org/2001/XMLSchema" xmlns:p="http://schemas.microsoft.com/office/2006/metadata/properties" xmlns:ns2="67b36701-dfc5-42b7-8c56-cf010d2cd8e1" xmlns:ns3="cccde23a-e9a7-4f62-90ee-817f2ae64475" targetNamespace="http://schemas.microsoft.com/office/2006/metadata/properties" ma:root="true" ma:fieldsID="595e72d01b89a4f328795e4284c848eb" ns2:_="" ns3:_="">
    <xsd:import namespace="67b36701-dfc5-42b7-8c56-cf010d2cd8e1"/>
    <xsd:import namespace="cccde23a-e9a7-4f62-90ee-817f2ae644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b36701-dfc5-42b7-8c56-cf010d2cd8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2d69c51-fa83-431b-8648-5477f1b3a2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de23a-e9a7-4f62-90ee-817f2ae64475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8ec1109-b533-4ce5-a3d7-7a26e5d36444}" ma:internalName="TaxCatchAll" ma:showField="CatchAllData" ma:web="cccde23a-e9a7-4f62-90ee-817f2ae644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9D6A2F-6E3A-4A8C-BAB4-E4343BF935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C708F5-0AD2-47B6-9C3B-B42BFBCFAD69}">
  <ds:schemaRefs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cccde23a-e9a7-4f62-90ee-817f2ae64475"/>
    <ds:schemaRef ds:uri="67b36701-dfc5-42b7-8c56-cf010d2cd8e1"/>
    <ds:schemaRef ds:uri="http://purl.org/dc/elements/1.1/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D443875-5874-4E85-AE41-8690261E09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b36701-dfc5-42b7-8c56-cf010d2cd8e1"/>
    <ds:schemaRef ds:uri="cccde23a-e9a7-4f62-90ee-817f2ae644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3974</TotalTime>
  <Words>2084</Words>
  <Application>Microsoft Office PowerPoint</Application>
  <PresentationFormat>Custom</PresentationFormat>
  <Paragraphs>376</Paragraphs>
  <Slides>40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 (Body)</vt:lpstr>
      <vt:lpstr>ＭＳ Ｐゴシック</vt:lpstr>
      <vt:lpstr>Arial Bold</vt:lpstr>
      <vt:lpstr>Calibri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Updated VEI - Template</dc:title>
  <dc:creator>Farouk Abu-HIjleh</dc:creator>
  <cp:lastModifiedBy>Pete Craig</cp:lastModifiedBy>
  <cp:revision>142</cp:revision>
  <dcterms:created xsi:type="dcterms:W3CDTF">2006-08-16T00:00:00Z</dcterms:created>
  <dcterms:modified xsi:type="dcterms:W3CDTF">2026-03-29T21:04:46Z</dcterms:modified>
  <dc:identifier>DAGYQNPyygY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0x010100357E7FB99B52ED439AA858C9906679F6</vt:lpwstr>
  </property>
  <property fmtid="{D5CDD505-2E9C-101B-9397-08002B2CF9AE}" pid="3" name="MediaServiceImageTags">
    <vt:lpwstr/>
  </property>
</Properties>
</file>