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68" r:id="rId5"/>
    <p:sldId id="350" r:id="rId6"/>
    <p:sldId id="344" r:id="rId7"/>
    <p:sldId id="343" r:id="rId8"/>
    <p:sldId id="265" r:id="rId9"/>
    <p:sldId id="346" r:id="rId10"/>
    <p:sldId id="349" r:id="rId11"/>
    <p:sldId id="340" r:id="rId12"/>
    <p:sldId id="345" r:id="rId13"/>
    <p:sldId id="351" r:id="rId14"/>
    <p:sldId id="354" r:id="rId15"/>
    <p:sldId id="355" r:id="rId16"/>
    <p:sldId id="366" r:id="rId17"/>
    <p:sldId id="367" r:id="rId18"/>
    <p:sldId id="361" r:id="rId19"/>
    <p:sldId id="363" r:id="rId20"/>
    <p:sldId id="362" r:id="rId21"/>
    <p:sldId id="360" r:id="rId22"/>
    <p:sldId id="359" r:id="rId23"/>
    <p:sldId id="326" r:id="rId24"/>
    <p:sldId id="35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DBA"/>
    <a:srgbClr val="363231"/>
    <a:srgbClr val="FFFF00"/>
    <a:srgbClr val="317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BBAB93-3E70-4C27-9CA7-F6251C4D75DF}" v="443" dt="2026-03-30T21:26:13.3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77" autoAdjust="0"/>
    <p:restoredTop sz="90920" autoAdjust="0"/>
  </p:normalViewPr>
  <p:slideViewPr>
    <p:cSldViewPr snapToGrid="0">
      <p:cViewPr varScale="1">
        <p:scale>
          <a:sx n="100" d="100"/>
          <a:sy n="100" d="100"/>
        </p:scale>
        <p:origin x="51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2419" y="7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Sutton" userId="bc70ae7d-ad8f-49ae-b370-b294a329cf04" providerId="ADAL" clId="{BB595871-0F89-46FB-9474-0594BFB4D97D}"/>
    <pc:docChg chg="undo custSel addSld delSld modSld sldOrd">
      <pc:chgData name="Peter Sutton" userId="bc70ae7d-ad8f-49ae-b370-b294a329cf04" providerId="ADAL" clId="{BB595871-0F89-46FB-9474-0594BFB4D97D}" dt="2026-03-20T16:59:27.386" v="14126" actId="6549"/>
      <pc:docMkLst>
        <pc:docMk/>
      </pc:docMkLst>
      <pc:sldChg chg="modSp">
        <pc:chgData name="Peter Sutton" userId="bc70ae7d-ad8f-49ae-b370-b294a329cf04" providerId="ADAL" clId="{BB595871-0F89-46FB-9474-0594BFB4D97D}" dt="2026-03-20T16:59:27.386" v="14126" actId="6549"/>
        <pc:sldMkLst>
          <pc:docMk/>
          <pc:sldMk cId="240599443" sldId="265"/>
        </pc:sldMkLst>
        <pc:spChg chg="mod">
          <ac:chgData name="Peter Sutton" userId="bc70ae7d-ad8f-49ae-b370-b294a329cf04" providerId="ADAL" clId="{BB595871-0F89-46FB-9474-0594BFB4D97D}" dt="2026-03-20T16:59:27.386" v="14126" actId="6549"/>
          <ac:spMkLst>
            <pc:docMk/>
            <pc:sldMk cId="240599443" sldId="265"/>
            <ac:spMk id="31" creationId="{0C923BCE-2CC5-38F9-B05C-B3994D282AE4}"/>
          </ac:spMkLst>
        </pc:spChg>
      </pc:sldChg>
      <pc:sldChg chg="modSp mod">
        <pc:chgData name="Peter Sutton" userId="bc70ae7d-ad8f-49ae-b370-b294a329cf04" providerId="ADAL" clId="{BB595871-0F89-46FB-9474-0594BFB4D97D}" dt="2026-03-20T13:48:40.243" v="11749" actId="20577"/>
        <pc:sldMkLst>
          <pc:docMk/>
          <pc:sldMk cId="2659659027" sldId="268"/>
        </pc:sldMkLst>
        <pc:spChg chg="mod">
          <ac:chgData name="Peter Sutton" userId="bc70ae7d-ad8f-49ae-b370-b294a329cf04" providerId="ADAL" clId="{BB595871-0F89-46FB-9474-0594BFB4D97D}" dt="2026-03-20T13:48:40.243" v="11749" actId="20577"/>
          <ac:spMkLst>
            <pc:docMk/>
            <pc:sldMk cId="2659659027" sldId="268"/>
            <ac:spMk id="4" creationId="{6FA405E1-F29E-AB81-5AC3-F67246992C7C}"/>
          </ac:spMkLst>
        </pc:spChg>
      </pc:sldChg>
      <pc:sldChg chg="ord">
        <pc:chgData name="Peter Sutton" userId="bc70ae7d-ad8f-49ae-b370-b294a329cf04" providerId="ADAL" clId="{BB595871-0F89-46FB-9474-0594BFB4D97D}" dt="2026-03-20T14:06:39.249" v="11751"/>
        <pc:sldMkLst>
          <pc:docMk/>
          <pc:sldMk cId="904465832" sldId="326"/>
        </pc:sldMkLst>
      </pc:sldChg>
      <pc:sldChg chg="modSp">
        <pc:chgData name="Peter Sutton" userId="bc70ae7d-ad8f-49ae-b370-b294a329cf04" providerId="ADAL" clId="{BB595871-0F89-46FB-9474-0594BFB4D97D}" dt="2026-03-20T16:52:52.236" v="14125" actId="6549"/>
        <pc:sldMkLst>
          <pc:docMk/>
          <pc:sldMk cId="3925184388" sldId="340"/>
        </pc:sldMkLst>
        <pc:spChg chg="mod">
          <ac:chgData name="Peter Sutton" userId="bc70ae7d-ad8f-49ae-b370-b294a329cf04" providerId="ADAL" clId="{BB595871-0F89-46FB-9474-0594BFB4D97D}" dt="2026-03-20T16:52:52.236" v="14125" actId="6549"/>
          <ac:spMkLst>
            <pc:docMk/>
            <pc:sldMk cId="3925184388" sldId="340"/>
            <ac:spMk id="4" creationId="{FF2948A7-F31A-98B9-F2CE-FFF2A4FDA219}"/>
          </ac:spMkLst>
        </pc:spChg>
        <pc:spChg chg="mod">
          <ac:chgData name="Peter Sutton" userId="bc70ae7d-ad8f-49ae-b370-b294a329cf04" providerId="ADAL" clId="{BB595871-0F89-46FB-9474-0594BFB4D97D}" dt="2026-03-20T14:18:49.498" v="11822" actId="5793"/>
          <ac:spMkLst>
            <pc:docMk/>
            <pc:sldMk cId="3925184388" sldId="340"/>
            <ac:spMk id="37" creationId="{1F54D7DA-3DFE-408B-AD0D-9139DDCF21C0}"/>
          </ac:spMkLst>
        </pc:spChg>
      </pc:sldChg>
      <pc:sldChg chg="modSp mod ord">
        <pc:chgData name="Peter Sutton" userId="bc70ae7d-ad8f-49ae-b370-b294a329cf04" providerId="ADAL" clId="{BB595871-0F89-46FB-9474-0594BFB4D97D}" dt="2026-03-20T14:18:12.621" v="11818" actId="552"/>
        <pc:sldMkLst>
          <pc:docMk/>
          <pc:sldMk cId="3819357006" sldId="343"/>
        </pc:sldMkLst>
        <pc:spChg chg="mod">
          <ac:chgData name="Peter Sutton" userId="bc70ae7d-ad8f-49ae-b370-b294a329cf04" providerId="ADAL" clId="{BB595871-0F89-46FB-9474-0594BFB4D97D}" dt="2026-03-20T14:18:12.621" v="11818" actId="552"/>
          <ac:spMkLst>
            <pc:docMk/>
            <pc:sldMk cId="3819357006" sldId="343"/>
            <ac:spMk id="3" creationId="{D6E38031-D076-BAD2-23EF-2FE8A3FABE64}"/>
          </ac:spMkLst>
        </pc:spChg>
        <pc:picChg chg="mod">
          <ac:chgData name="Peter Sutton" userId="bc70ae7d-ad8f-49ae-b370-b294a329cf04" providerId="ADAL" clId="{BB595871-0F89-46FB-9474-0594BFB4D97D}" dt="2026-03-20T14:17:57.596" v="11817" actId="14826"/>
          <ac:picMkLst>
            <pc:docMk/>
            <pc:sldMk cId="3819357006" sldId="343"/>
            <ac:picMk id="44" creationId="{3B97CCC9-89D0-3C8D-84D9-3308AC619634}"/>
          </ac:picMkLst>
        </pc:picChg>
      </pc:sldChg>
      <pc:sldChg chg="modSp mod">
        <pc:chgData name="Peter Sutton" userId="bc70ae7d-ad8f-49ae-b370-b294a329cf04" providerId="ADAL" clId="{BB595871-0F89-46FB-9474-0594BFB4D97D}" dt="2026-03-20T16:50:04.932" v="14103" actId="20577"/>
        <pc:sldMkLst>
          <pc:docMk/>
          <pc:sldMk cId="1812138039" sldId="345"/>
        </pc:sldMkLst>
        <pc:spChg chg="mod">
          <ac:chgData name="Peter Sutton" userId="bc70ae7d-ad8f-49ae-b370-b294a329cf04" providerId="ADAL" clId="{BB595871-0F89-46FB-9474-0594BFB4D97D}" dt="2026-03-20T16:50:04.932" v="14103" actId="20577"/>
          <ac:spMkLst>
            <pc:docMk/>
            <pc:sldMk cId="1812138039" sldId="345"/>
            <ac:spMk id="2" creationId="{7CB8FAB1-8A3F-675F-8B0F-3774525FA35B}"/>
          </ac:spMkLst>
        </pc:spChg>
        <pc:spChg chg="mod">
          <ac:chgData name="Peter Sutton" userId="bc70ae7d-ad8f-49ae-b370-b294a329cf04" providerId="ADAL" clId="{BB595871-0F89-46FB-9474-0594BFB4D97D}" dt="2026-03-20T16:49:55.532" v="14101" actId="1037"/>
          <ac:spMkLst>
            <pc:docMk/>
            <pc:sldMk cId="1812138039" sldId="345"/>
            <ac:spMk id="3" creationId="{B411782D-F607-4847-88BB-F8AB56D1538E}"/>
          </ac:spMkLst>
        </pc:spChg>
      </pc:sldChg>
      <pc:sldChg chg="addSp delSp modSp mod modAnim">
        <pc:chgData name="Peter Sutton" userId="bc70ae7d-ad8f-49ae-b370-b294a329cf04" providerId="ADAL" clId="{BB595871-0F89-46FB-9474-0594BFB4D97D}" dt="2026-03-20T16:07:23.351" v="12833" actId="1035"/>
        <pc:sldMkLst>
          <pc:docMk/>
          <pc:sldMk cId="2830436224" sldId="354"/>
        </pc:sldMkLst>
        <pc:spChg chg="mod">
          <ac:chgData name="Peter Sutton" userId="bc70ae7d-ad8f-49ae-b370-b294a329cf04" providerId="ADAL" clId="{BB595871-0F89-46FB-9474-0594BFB4D97D}" dt="2026-03-20T14:47:23.558" v="12175" actId="12788"/>
          <ac:spMkLst>
            <pc:docMk/>
            <pc:sldMk cId="2830436224" sldId="354"/>
            <ac:spMk id="13" creationId="{35DFA2BE-A73A-FC8E-346A-C07F3B956568}"/>
          </ac:spMkLst>
        </pc:spChg>
        <pc:spChg chg="mod topLvl">
          <ac:chgData name="Peter Sutton" userId="bc70ae7d-ad8f-49ae-b370-b294a329cf04" providerId="ADAL" clId="{BB595871-0F89-46FB-9474-0594BFB4D97D}" dt="2026-03-20T16:06:40.941" v="12810" actId="1037"/>
          <ac:spMkLst>
            <pc:docMk/>
            <pc:sldMk cId="2830436224" sldId="354"/>
            <ac:spMk id="17" creationId="{A7722778-A627-B886-3F8C-816FC38CB7E4}"/>
          </ac:spMkLst>
        </pc:spChg>
        <pc:spChg chg="mod topLvl">
          <ac:chgData name="Peter Sutton" userId="bc70ae7d-ad8f-49ae-b370-b294a329cf04" providerId="ADAL" clId="{BB595871-0F89-46FB-9474-0594BFB4D97D}" dt="2026-03-20T16:06:40.941" v="12810" actId="1037"/>
          <ac:spMkLst>
            <pc:docMk/>
            <pc:sldMk cId="2830436224" sldId="354"/>
            <ac:spMk id="19" creationId="{E390079E-8F7C-7DF2-7E57-3D531DD12047}"/>
          </ac:spMkLst>
        </pc:spChg>
        <pc:spChg chg="mod topLvl">
          <ac:chgData name="Peter Sutton" userId="bc70ae7d-ad8f-49ae-b370-b294a329cf04" providerId="ADAL" clId="{BB595871-0F89-46FB-9474-0594BFB4D97D}" dt="2026-03-20T16:07:23.351" v="12833" actId="1035"/>
          <ac:spMkLst>
            <pc:docMk/>
            <pc:sldMk cId="2830436224" sldId="354"/>
            <ac:spMk id="20" creationId="{E77A0C37-2883-F9D5-79FB-51319E992262}"/>
          </ac:spMkLst>
        </pc:spChg>
        <pc:spChg chg="mod topLvl">
          <ac:chgData name="Peter Sutton" userId="bc70ae7d-ad8f-49ae-b370-b294a329cf04" providerId="ADAL" clId="{BB595871-0F89-46FB-9474-0594BFB4D97D}" dt="2026-03-20T16:07:23.351" v="12833" actId="1035"/>
          <ac:spMkLst>
            <pc:docMk/>
            <pc:sldMk cId="2830436224" sldId="354"/>
            <ac:spMk id="21" creationId="{726B44A4-B51A-F6B8-DA74-DC77EC31B482}"/>
          </ac:spMkLst>
        </pc:spChg>
        <pc:picChg chg="mod ord topLvl">
          <ac:chgData name="Peter Sutton" userId="bc70ae7d-ad8f-49ae-b370-b294a329cf04" providerId="ADAL" clId="{BB595871-0F89-46FB-9474-0594BFB4D97D}" dt="2026-03-20T16:07:11.428" v="12818" actId="1036"/>
          <ac:picMkLst>
            <pc:docMk/>
            <pc:sldMk cId="2830436224" sldId="354"/>
            <ac:picMk id="14" creationId="{4D6306D3-3D5C-1423-6BB6-8664DD85F457}"/>
          </ac:picMkLst>
        </pc:picChg>
      </pc:sldChg>
      <pc:sldChg chg="addSp delSp modSp mod delAnim modAnim">
        <pc:chgData name="Peter Sutton" userId="bc70ae7d-ad8f-49ae-b370-b294a329cf04" providerId="ADAL" clId="{BB595871-0F89-46FB-9474-0594BFB4D97D}" dt="2026-03-20T16:49:07.436" v="14094" actId="1036"/>
        <pc:sldMkLst>
          <pc:docMk/>
          <pc:sldMk cId="3514482505" sldId="355"/>
        </pc:sldMkLst>
        <pc:spChg chg="mod">
          <ac:chgData name="Peter Sutton" userId="bc70ae7d-ad8f-49ae-b370-b294a329cf04" providerId="ADAL" clId="{BB595871-0F89-46FB-9474-0594BFB4D97D}" dt="2026-03-20T16:49:07.436" v="14094" actId="1036"/>
          <ac:spMkLst>
            <pc:docMk/>
            <pc:sldMk cId="3514482505" sldId="355"/>
            <ac:spMk id="5" creationId="{193B226A-C4CD-7798-9838-69704BF0F37B}"/>
          </ac:spMkLst>
        </pc:spChg>
        <pc:spChg chg="mod">
          <ac:chgData name="Peter Sutton" userId="bc70ae7d-ad8f-49ae-b370-b294a329cf04" providerId="ADAL" clId="{BB595871-0F89-46FB-9474-0594BFB4D97D}" dt="2026-03-20T16:49:07.436" v="14094" actId="1036"/>
          <ac:spMkLst>
            <pc:docMk/>
            <pc:sldMk cId="3514482505" sldId="355"/>
            <ac:spMk id="7" creationId="{DFDB02AE-DF50-0DCD-317C-570B5FCC56F5}"/>
          </ac:spMkLst>
        </pc:spChg>
        <pc:spChg chg="mod">
          <ac:chgData name="Peter Sutton" userId="bc70ae7d-ad8f-49ae-b370-b294a329cf04" providerId="ADAL" clId="{BB595871-0F89-46FB-9474-0594BFB4D97D}" dt="2026-03-20T16:13:30.724" v="12953" actId="1037"/>
          <ac:spMkLst>
            <pc:docMk/>
            <pc:sldMk cId="3514482505" sldId="355"/>
            <ac:spMk id="12" creationId="{32FC57A3-1A81-AB81-FDFB-5D66136A2167}"/>
          </ac:spMkLst>
        </pc:spChg>
        <pc:spChg chg="mod">
          <ac:chgData name="Peter Sutton" userId="bc70ae7d-ad8f-49ae-b370-b294a329cf04" providerId="ADAL" clId="{BB595871-0F89-46FB-9474-0594BFB4D97D}" dt="2026-03-20T16:13:24.108" v="12952" actId="1038"/>
          <ac:spMkLst>
            <pc:docMk/>
            <pc:sldMk cId="3514482505" sldId="355"/>
            <ac:spMk id="14" creationId="{E6CE26BB-ACBD-A3D8-B301-9050904CB93B}"/>
          </ac:spMkLst>
        </pc:spChg>
        <pc:spChg chg="mod">
          <ac:chgData name="Peter Sutton" userId="bc70ae7d-ad8f-49ae-b370-b294a329cf04" providerId="ADAL" clId="{BB595871-0F89-46FB-9474-0594BFB4D97D}" dt="2026-03-20T16:11:04.293" v="12895" actId="1037"/>
          <ac:spMkLst>
            <pc:docMk/>
            <pc:sldMk cId="3514482505" sldId="355"/>
            <ac:spMk id="15" creationId="{5A0608B3-96D2-3B9B-2F41-E4119864600E}"/>
          </ac:spMkLst>
        </pc:spChg>
        <pc:spChg chg="mod">
          <ac:chgData name="Peter Sutton" userId="bc70ae7d-ad8f-49ae-b370-b294a329cf04" providerId="ADAL" clId="{BB595871-0F89-46FB-9474-0594BFB4D97D}" dt="2026-03-20T16:11:24.965" v="12907" actId="1037"/>
          <ac:spMkLst>
            <pc:docMk/>
            <pc:sldMk cId="3514482505" sldId="355"/>
            <ac:spMk id="16" creationId="{08F8F92C-8BFD-1945-8B61-F3DF8C668495}"/>
          </ac:spMkLst>
        </pc:spChg>
        <pc:spChg chg="mod topLvl">
          <ac:chgData name="Peter Sutton" userId="bc70ae7d-ad8f-49ae-b370-b294a329cf04" providerId="ADAL" clId="{BB595871-0F89-46FB-9474-0594BFB4D97D}" dt="2026-03-20T16:12:47.220" v="12938" actId="165"/>
          <ac:spMkLst>
            <pc:docMk/>
            <pc:sldMk cId="3514482505" sldId="355"/>
            <ac:spMk id="17" creationId="{D363080B-F6A2-BE37-0EA2-747D51673E59}"/>
          </ac:spMkLst>
        </pc:spChg>
        <pc:spChg chg="mod topLvl">
          <ac:chgData name="Peter Sutton" userId="bc70ae7d-ad8f-49ae-b370-b294a329cf04" providerId="ADAL" clId="{BB595871-0F89-46FB-9474-0594BFB4D97D}" dt="2026-03-20T16:12:47.220" v="12938" actId="165"/>
          <ac:spMkLst>
            <pc:docMk/>
            <pc:sldMk cId="3514482505" sldId="355"/>
            <ac:spMk id="18" creationId="{8BC70BB6-92CE-EB1B-C636-BDDEC09C75AB}"/>
          </ac:spMkLst>
        </pc:spChg>
        <pc:picChg chg="add mod ord topLvl">
          <ac:chgData name="Peter Sutton" userId="bc70ae7d-ad8f-49ae-b370-b294a329cf04" providerId="ADAL" clId="{BB595871-0F89-46FB-9474-0594BFB4D97D}" dt="2026-03-20T16:49:07.436" v="14094" actId="1036"/>
          <ac:picMkLst>
            <pc:docMk/>
            <pc:sldMk cId="3514482505" sldId="355"/>
            <ac:picMk id="20" creationId="{30D9FC7A-9F64-99F3-F281-0B3DE785EC91}"/>
          </ac:picMkLst>
        </pc:picChg>
        <pc:picChg chg="add mod ord">
          <ac:chgData name="Peter Sutton" userId="bc70ae7d-ad8f-49ae-b370-b294a329cf04" providerId="ADAL" clId="{BB595871-0F89-46FB-9474-0594BFB4D97D}" dt="2026-03-20T16:49:07.436" v="14094" actId="1036"/>
          <ac:picMkLst>
            <pc:docMk/>
            <pc:sldMk cId="3514482505" sldId="355"/>
            <ac:picMk id="22" creationId="{8F47F922-D3B5-C47A-E715-9DEDCD11B0F1}"/>
          </ac:picMkLst>
        </pc:picChg>
      </pc:sldChg>
      <pc:sldChg chg="modSp">
        <pc:chgData name="Peter Sutton" userId="bc70ae7d-ad8f-49ae-b370-b294a329cf04" providerId="ADAL" clId="{BB595871-0F89-46FB-9474-0594BFB4D97D}" dt="2026-03-20T16:37:00.770" v="14092" actId="20577"/>
        <pc:sldMkLst>
          <pc:docMk/>
          <pc:sldMk cId="2711877930" sldId="359"/>
        </pc:sldMkLst>
        <pc:spChg chg="mod">
          <ac:chgData name="Peter Sutton" userId="bc70ae7d-ad8f-49ae-b370-b294a329cf04" providerId="ADAL" clId="{BB595871-0F89-46FB-9474-0594BFB4D97D}" dt="2026-03-20T16:37:00.770" v="14092" actId="20577"/>
          <ac:spMkLst>
            <pc:docMk/>
            <pc:sldMk cId="2711877930" sldId="359"/>
            <ac:spMk id="5" creationId="{7B76982F-EE92-C9A7-CA65-048FF984E7F8}"/>
          </ac:spMkLst>
        </pc:spChg>
      </pc:sldChg>
      <pc:sldChg chg="modSp mod">
        <pc:chgData name="Peter Sutton" userId="bc70ae7d-ad8f-49ae-b370-b294a329cf04" providerId="ADAL" clId="{BB595871-0F89-46FB-9474-0594BFB4D97D}" dt="2026-03-20T14:13:40.719" v="11785" actId="553"/>
        <pc:sldMkLst>
          <pc:docMk/>
          <pc:sldMk cId="1058934616" sldId="360"/>
        </pc:sldMkLst>
        <pc:spChg chg="mod">
          <ac:chgData name="Peter Sutton" userId="bc70ae7d-ad8f-49ae-b370-b294a329cf04" providerId="ADAL" clId="{BB595871-0F89-46FB-9474-0594BFB4D97D}" dt="2026-03-20T14:13:40.719" v="11785" actId="553"/>
          <ac:spMkLst>
            <pc:docMk/>
            <pc:sldMk cId="1058934616" sldId="360"/>
            <ac:spMk id="10" creationId="{68184ED7-B882-B615-94F8-DD7DE0A31CE3}"/>
          </ac:spMkLst>
        </pc:spChg>
        <pc:picChg chg="mod">
          <ac:chgData name="Peter Sutton" userId="bc70ae7d-ad8f-49ae-b370-b294a329cf04" providerId="ADAL" clId="{BB595871-0F89-46FB-9474-0594BFB4D97D}" dt="2026-03-20T14:13:29.217" v="11784" actId="14826"/>
          <ac:picMkLst>
            <pc:docMk/>
            <pc:sldMk cId="1058934616" sldId="360"/>
            <ac:picMk id="59" creationId="{75AEFC77-789D-FF00-7534-96BDF6611481}"/>
          </ac:picMkLst>
        </pc:picChg>
      </pc:sldChg>
      <pc:sldChg chg="modSp add modAnim">
        <pc:chgData name="Peter Sutton" userId="bc70ae7d-ad8f-49ae-b370-b294a329cf04" providerId="ADAL" clId="{BB595871-0F89-46FB-9474-0594BFB4D97D}" dt="2026-03-20T16:32:12.472" v="14059" actId="207"/>
        <pc:sldMkLst>
          <pc:docMk/>
          <pc:sldMk cId="1354082124" sldId="366"/>
        </pc:sldMkLst>
        <pc:spChg chg="mod">
          <ac:chgData name="Peter Sutton" userId="bc70ae7d-ad8f-49ae-b370-b294a329cf04" providerId="ADAL" clId="{BB595871-0F89-46FB-9474-0594BFB4D97D}" dt="2026-03-20T16:25:35.670" v="13730" actId="20577"/>
          <ac:spMkLst>
            <pc:docMk/>
            <pc:sldMk cId="1354082124" sldId="366"/>
            <ac:spMk id="5" creationId="{344650CC-E578-5A4E-8756-AE3316877965}"/>
          </ac:spMkLst>
        </pc:spChg>
        <pc:spChg chg="mod">
          <ac:chgData name="Peter Sutton" userId="bc70ae7d-ad8f-49ae-b370-b294a329cf04" providerId="ADAL" clId="{BB595871-0F89-46FB-9474-0594BFB4D97D}" dt="2026-03-20T16:32:12.472" v="14059" actId="207"/>
          <ac:spMkLst>
            <pc:docMk/>
            <pc:sldMk cId="1354082124" sldId="366"/>
            <ac:spMk id="13" creationId="{14F42489-CDA1-BAB7-69E6-A784BC146666}"/>
          </ac:spMkLst>
        </pc:spChg>
      </pc:sldChg>
      <pc:sldChg chg="addSp delSp modSp add mod">
        <pc:chgData name="Peter Sutton" userId="bc70ae7d-ad8f-49ae-b370-b294a329cf04" providerId="ADAL" clId="{BB595871-0F89-46FB-9474-0594BFB4D97D}" dt="2026-03-20T16:32:22.378" v="14062" actId="207"/>
        <pc:sldMkLst>
          <pc:docMk/>
          <pc:sldMk cId="4259247167" sldId="367"/>
        </pc:sldMkLst>
        <pc:spChg chg="mod">
          <ac:chgData name="Peter Sutton" userId="bc70ae7d-ad8f-49ae-b370-b294a329cf04" providerId="ADAL" clId="{BB595871-0F89-46FB-9474-0594BFB4D97D}" dt="2026-03-20T16:27:38.236" v="13790" actId="20577"/>
          <ac:spMkLst>
            <pc:docMk/>
            <pc:sldMk cId="4259247167" sldId="367"/>
            <ac:spMk id="6" creationId="{F178DE7E-4179-C636-8E47-31B6B5259984}"/>
          </ac:spMkLst>
        </pc:spChg>
        <pc:spChg chg="mod">
          <ac:chgData name="Peter Sutton" userId="bc70ae7d-ad8f-49ae-b370-b294a329cf04" providerId="ADAL" clId="{BB595871-0F89-46FB-9474-0594BFB4D97D}" dt="2026-03-20T16:32:22.378" v="14062" actId="207"/>
          <ac:spMkLst>
            <pc:docMk/>
            <pc:sldMk cId="4259247167" sldId="367"/>
            <ac:spMk id="13" creationId="{F690F1AA-F1FC-6DCA-BD0D-0E4A3D955639}"/>
          </ac:spMkLst>
        </pc:spChg>
        <pc:spChg chg="mod">
          <ac:chgData name="Peter Sutton" userId="bc70ae7d-ad8f-49ae-b370-b294a329cf04" providerId="ADAL" clId="{BB595871-0F89-46FB-9474-0594BFB4D97D}" dt="2026-03-20T16:30:53.635" v="14056" actId="20577"/>
          <ac:spMkLst>
            <pc:docMk/>
            <pc:sldMk cId="4259247167" sldId="367"/>
            <ac:spMk id="15" creationId="{5A4C716A-3234-131C-54DC-C91F2D511E68}"/>
          </ac:spMkLst>
        </pc:spChg>
        <pc:spChg chg="mod">
          <ac:chgData name="Peter Sutton" userId="bc70ae7d-ad8f-49ae-b370-b294a329cf04" providerId="ADAL" clId="{BB595871-0F89-46FB-9474-0594BFB4D97D}" dt="2026-03-20T16:30:33.323" v="13984" actId="1037"/>
          <ac:spMkLst>
            <pc:docMk/>
            <pc:sldMk cId="4259247167" sldId="367"/>
            <ac:spMk id="16" creationId="{DB3CE4C8-73DA-82FC-C3E0-6BC68CEA5966}"/>
          </ac:spMkLst>
        </pc:spChg>
        <pc:spChg chg="mod">
          <ac:chgData name="Peter Sutton" userId="bc70ae7d-ad8f-49ae-b370-b294a329cf04" providerId="ADAL" clId="{BB595871-0F89-46FB-9474-0594BFB4D97D}" dt="2026-03-20T16:29:04.732" v="13886" actId="20577"/>
          <ac:spMkLst>
            <pc:docMk/>
            <pc:sldMk cId="4259247167" sldId="367"/>
            <ac:spMk id="17" creationId="{397FCD73-7B98-3E8B-7C05-D08E8F3FE71D}"/>
          </ac:spMkLst>
        </pc:spChg>
        <pc:spChg chg="mod">
          <ac:chgData name="Peter Sutton" userId="bc70ae7d-ad8f-49ae-b370-b294a329cf04" providerId="ADAL" clId="{BB595871-0F89-46FB-9474-0594BFB4D97D}" dt="2026-03-20T16:30:38.995" v="13985" actId="1037"/>
          <ac:spMkLst>
            <pc:docMk/>
            <pc:sldMk cId="4259247167" sldId="367"/>
            <ac:spMk id="18" creationId="{241FDA48-617A-42B1-9F95-19A57C4A8186}"/>
          </ac:spMkLst>
        </pc:spChg>
        <pc:picChg chg="add mod ord">
          <ac:chgData name="Peter Sutton" userId="bc70ae7d-ad8f-49ae-b370-b294a329cf04" providerId="ADAL" clId="{BB595871-0F89-46FB-9474-0594BFB4D97D}" dt="2026-03-20T16:30:15.561" v="13978" actId="167"/>
          <ac:picMkLst>
            <pc:docMk/>
            <pc:sldMk cId="4259247167" sldId="367"/>
            <ac:picMk id="4" creationId="{7C3F0E46-7242-22F8-8A18-03AEB8C785CF}"/>
          </ac:picMkLst>
        </pc:picChg>
        <pc:picChg chg="add mod ord">
          <ac:chgData name="Peter Sutton" userId="bc70ae7d-ad8f-49ae-b370-b294a329cf04" providerId="ADAL" clId="{BB595871-0F89-46FB-9474-0594BFB4D97D}" dt="2026-03-20T16:30:15.561" v="13978" actId="167"/>
          <ac:picMkLst>
            <pc:docMk/>
            <pc:sldMk cId="4259247167" sldId="367"/>
            <ac:picMk id="8" creationId="{15E0935F-E829-9705-FCF4-2BC5231E13E0}"/>
          </ac:picMkLst>
        </pc:picChg>
      </pc:sldChg>
    </pc:docChg>
  </pc:docChgLst>
  <pc:docChgLst>
    <pc:chgData name="Peter Sutton" userId="bc70ae7d-ad8f-49ae-b370-b294a329cf04" providerId="ADAL" clId="{40CF5125-19BD-4541-AAC8-4B6E94009607}"/>
    <pc:docChg chg="undo custSel delSld modSld">
      <pc:chgData name="Peter Sutton" userId="bc70ae7d-ad8f-49ae-b370-b294a329cf04" providerId="ADAL" clId="{40CF5125-19BD-4541-AAC8-4B6E94009607}" dt="2026-03-30T21:26:21.272" v="920" actId="1035"/>
      <pc:docMkLst>
        <pc:docMk/>
      </pc:docMkLst>
      <pc:sldChg chg="modAnim">
        <pc:chgData name="Peter Sutton" userId="bc70ae7d-ad8f-49ae-b370-b294a329cf04" providerId="ADAL" clId="{40CF5125-19BD-4541-AAC8-4B6E94009607}" dt="2026-03-30T21:16:06.634" v="757"/>
        <pc:sldMkLst>
          <pc:docMk/>
          <pc:sldMk cId="240599443" sldId="265"/>
        </pc:sldMkLst>
      </pc:sldChg>
      <pc:sldChg chg="modSp mod modAnim">
        <pc:chgData name="Peter Sutton" userId="bc70ae7d-ad8f-49ae-b370-b294a329cf04" providerId="ADAL" clId="{40CF5125-19BD-4541-AAC8-4B6E94009607}" dt="2026-03-30T21:16:58.582" v="764"/>
        <pc:sldMkLst>
          <pc:docMk/>
          <pc:sldMk cId="3925184388" sldId="340"/>
        </pc:sldMkLst>
        <pc:spChg chg="mod">
          <ac:chgData name="Peter Sutton" userId="bc70ae7d-ad8f-49ae-b370-b294a329cf04" providerId="ADAL" clId="{40CF5125-19BD-4541-AAC8-4B6E94009607}" dt="2026-03-30T21:16:26.862" v="758" actId="1076"/>
          <ac:spMkLst>
            <pc:docMk/>
            <pc:sldMk cId="3925184388" sldId="340"/>
            <ac:spMk id="3" creationId="{68027267-3B8E-4719-A417-9BA9948EB113}"/>
          </ac:spMkLst>
        </pc:spChg>
      </pc:sldChg>
      <pc:sldChg chg="addSp delSp modSp mod modAnim">
        <pc:chgData name="Peter Sutton" userId="bc70ae7d-ad8f-49ae-b370-b294a329cf04" providerId="ADAL" clId="{40CF5125-19BD-4541-AAC8-4B6E94009607}" dt="2026-03-30T21:02:23.814" v="753"/>
        <pc:sldMkLst>
          <pc:docMk/>
          <pc:sldMk cId="3819357006" sldId="343"/>
        </pc:sldMkLst>
        <pc:spChg chg="add mod">
          <ac:chgData name="Peter Sutton" userId="bc70ae7d-ad8f-49ae-b370-b294a329cf04" providerId="ADAL" clId="{40CF5125-19BD-4541-AAC8-4B6E94009607}" dt="2026-03-30T20:42:02.235" v="493" actId="207"/>
          <ac:spMkLst>
            <pc:docMk/>
            <pc:sldMk cId="3819357006" sldId="343"/>
            <ac:spMk id="4" creationId="{7B6A9F64-17EA-E487-D697-7361A4D933D7}"/>
          </ac:spMkLst>
        </pc:spChg>
        <pc:spChg chg="add del mod">
          <ac:chgData name="Peter Sutton" userId="bc70ae7d-ad8f-49ae-b370-b294a329cf04" providerId="ADAL" clId="{40CF5125-19BD-4541-AAC8-4B6E94009607}" dt="2026-03-30T20:40:52.734" v="433"/>
          <ac:spMkLst>
            <pc:docMk/>
            <pc:sldMk cId="3819357006" sldId="343"/>
            <ac:spMk id="5" creationId="{3DFFEAD6-937B-B5BA-09DC-F2B8F68265B9}"/>
          </ac:spMkLst>
        </pc:spChg>
        <pc:spChg chg="add mod">
          <ac:chgData name="Peter Sutton" userId="bc70ae7d-ad8f-49ae-b370-b294a329cf04" providerId="ADAL" clId="{40CF5125-19BD-4541-AAC8-4B6E94009607}" dt="2026-03-30T20:42:24.794" v="498" actId="1076"/>
          <ac:spMkLst>
            <pc:docMk/>
            <pc:sldMk cId="3819357006" sldId="343"/>
            <ac:spMk id="6" creationId="{1E18A95A-64BD-4F9E-8566-A07AECE62AC7}"/>
          </ac:spMkLst>
        </pc:spChg>
      </pc:sldChg>
      <pc:sldChg chg="addSp delSp modSp mod modAnim">
        <pc:chgData name="Peter Sutton" userId="bc70ae7d-ad8f-49ae-b370-b294a329cf04" providerId="ADAL" clId="{40CF5125-19BD-4541-AAC8-4B6E94009607}" dt="2026-03-30T20:37:32.021" v="353" actId="6549"/>
        <pc:sldMkLst>
          <pc:docMk/>
          <pc:sldMk cId="2277661775" sldId="344"/>
        </pc:sldMkLst>
        <pc:spChg chg="add del mod">
          <ac:chgData name="Peter Sutton" userId="bc70ae7d-ad8f-49ae-b370-b294a329cf04" providerId="ADAL" clId="{40CF5125-19BD-4541-AAC8-4B6E94009607}" dt="2026-03-30T20:33:18.248" v="118" actId="21"/>
          <ac:spMkLst>
            <pc:docMk/>
            <pc:sldMk cId="2277661775" sldId="344"/>
            <ac:spMk id="9" creationId="{C29491AF-7EE9-3947-54BF-862230B7D426}"/>
          </ac:spMkLst>
        </pc:spChg>
        <pc:spChg chg="add mod">
          <ac:chgData name="Peter Sutton" userId="bc70ae7d-ad8f-49ae-b370-b294a329cf04" providerId="ADAL" clId="{40CF5125-19BD-4541-AAC8-4B6E94009607}" dt="2026-03-30T20:37:32.021" v="353" actId="6549"/>
          <ac:spMkLst>
            <pc:docMk/>
            <pc:sldMk cId="2277661775" sldId="344"/>
            <ac:spMk id="11" creationId="{C2882AD2-060F-939A-9E2C-A429EF4E61A5}"/>
          </ac:spMkLst>
        </pc:spChg>
        <pc:spChg chg="add mod">
          <ac:chgData name="Peter Sutton" userId="bc70ae7d-ad8f-49ae-b370-b294a329cf04" providerId="ADAL" clId="{40CF5125-19BD-4541-AAC8-4B6E94009607}" dt="2026-03-30T20:36:17.460" v="337" actId="1038"/>
          <ac:spMkLst>
            <pc:docMk/>
            <pc:sldMk cId="2277661775" sldId="344"/>
            <ac:spMk id="12" creationId="{56FEC3B9-75BF-4121-7A9A-4113D9429C9C}"/>
          </ac:spMkLst>
        </pc:spChg>
      </pc:sldChg>
      <pc:sldChg chg="addSp modSp modAnim">
        <pc:chgData name="Peter Sutton" userId="bc70ae7d-ad8f-49ae-b370-b294a329cf04" providerId="ADAL" clId="{40CF5125-19BD-4541-AAC8-4B6E94009607}" dt="2026-03-30T21:15:51.010" v="755"/>
        <pc:sldMkLst>
          <pc:docMk/>
          <pc:sldMk cId="4084670674" sldId="350"/>
        </pc:sldMkLst>
        <pc:spChg chg="add mod">
          <ac:chgData name="Peter Sutton" userId="bc70ae7d-ad8f-49ae-b370-b294a329cf04" providerId="ADAL" clId="{40CF5125-19BD-4541-AAC8-4B6E94009607}" dt="2026-03-30T20:33:21.724" v="119"/>
          <ac:spMkLst>
            <pc:docMk/>
            <pc:sldMk cId="4084670674" sldId="350"/>
            <ac:spMk id="4" creationId="{C29491AF-7EE9-3947-54BF-862230B7D426}"/>
          </ac:spMkLst>
        </pc:spChg>
      </pc:sldChg>
      <pc:sldChg chg="modAnim">
        <pc:chgData name="Peter Sutton" userId="bc70ae7d-ad8f-49ae-b370-b294a329cf04" providerId="ADAL" clId="{40CF5125-19BD-4541-AAC8-4B6E94009607}" dt="2026-03-30T21:17:17.153" v="766"/>
        <pc:sldMkLst>
          <pc:docMk/>
          <pc:sldMk cId="2830436224" sldId="354"/>
        </pc:sldMkLst>
      </pc:sldChg>
      <pc:sldChg chg="modSp mod modAnim">
        <pc:chgData name="Peter Sutton" userId="bc70ae7d-ad8f-49ae-b370-b294a329cf04" providerId="ADAL" clId="{40CF5125-19BD-4541-AAC8-4B6E94009607}" dt="2026-03-30T21:17:33.462" v="768"/>
        <pc:sldMkLst>
          <pc:docMk/>
          <pc:sldMk cId="3514482505" sldId="355"/>
        </pc:sldMkLst>
        <pc:spChg chg="mod">
          <ac:chgData name="Peter Sutton" userId="bc70ae7d-ad8f-49ae-b370-b294a329cf04" providerId="ADAL" clId="{40CF5125-19BD-4541-AAC8-4B6E94009607}" dt="2026-03-30T20:46:59.273" v="550" actId="1037"/>
          <ac:spMkLst>
            <pc:docMk/>
            <pc:sldMk cId="3514482505" sldId="355"/>
            <ac:spMk id="18" creationId="{8BC70BB6-92CE-EB1B-C636-BDDEC09C75AB}"/>
          </ac:spMkLst>
        </pc:spChg>
      </pc:sldChg>
      <pc:sldChg chg="modSp mod">
        <pc:chgData name="Peter Sutton" userId="bc70ae7d-ad8f-49ae-b370-b294a329cf04" providerId="ADAL" clId="{40CF5125-19BD-4541-AAC8-4B6E94009607}" dt="2026-03-30T21:26:21.272" v="920" actId="1035"/>
        <pc:sldMkLst>
          <pc:docMk/>
          <pc:sldMk cId="2711877930" sldId="359"/>
        </pc:sldMkLst>
        <pc:spChg chg="mod">
          <ac:chgData name="Peter Sutton" userId="bc70ae7d-ad8f-49ae-b370-b294a329cf04" providerId="ADAL" clId="{40CF5125-19BD-4541-AAC8-4B6E94009607}" dt="2026-03-30T21:26:21.272" v="920" actId="1035"/>
          <ac:spMkLst>
            <pc:docMk/>
            <pc:sldMk cId="2711877930" sldId="359"/>
            <ac:spMk id="5" creationId="{7B76982F-EE92-C9A7-CA65-048FF984E7F8}"/>
          </ac:spMkLst>
        </pc:spChg>
      </pc:sldChg>
      <pc:sldChg chg="addSp modSp mod modAnim">
        <pc:chgData name="Peter Sutton" userId="bc70ae7d-ad8f-49ae-b370-b294a329cf04" providerId="ADAL" clId="{40CF5125-19BD-4541-AAC8-4B6E94009607}" dt="2026-03-30T21:24:28.923" v="872"/>
        <pc:sldMkLst>
          <pc:docMk/>
          <pc:sldMk cId="3169848466" sldId="361"/>
        </pc:sldMkLst>
        <pc:spChg chg="mod">
          <ac:chgData name="Peter Sutton" userId="bc70ae7d-ad8f-49ae-b370-b294a329cf04" providerId="ADAL" clId="{40CF5125-19BD-4541-AAC8-4B6E94009607}" dt="2026-03-30T20:57:37.296" v="720" actId="164"/>
          <ac:spMkLst>
            <pc:docMk/>
            <pc:sldMk cId="3169848466" sldId="361"/>
            <ac:spMk id="6" creationId="{D6213D84-D853-4F18-9232-055DA4D0D9D6}"/>
          </ac:spMkLst>
        </pc:spChg>
        <pc:spChg chg="mod">
          <ac:chgData name="Peter Sutton" userId="bc70ae7d-ad8f-49ae-b370-b294a329cf04" providerId="ADAL" clId="{40CF5125-19BD-4541-AAC8-4B6E94009607}" dt="2026-03-30T20:59:13.324" v="746" actId="1076"/>
          <ac:spMkLst>
            <pc:docMk/>
            <pc:sldMk cId="3169848466" sldId="361"/>
            <ac:spMk id="7" creationId="{61CDA1E5-BE02-FA84-E44D-0D966515E413}"/>
          </ac:spMkLst>
        </pc:spChg>
        <pc:spChg chg="mod">
          <ac:chgData name="Peter Sutton" userId="bc70ae7d-ad8f-49ae-b370-b294a329cf04" providerId="ADAL" clId="{40CF5125-19BD-4541-AAC8-4B6E94009607}" dt="2026-03-30T20:57:45.036" v="721" actId="164"/>
          <ac:spMkLst>
            <pc:docMk/>
            <pc:sldMk cId="3169848466" sldId="361"/>
            <ac:spMk id="9" creationId="{41F5FCCC-D314-5303-6000-A6222A47365D}"/>
          </ac:spMkLst>
        </pc:spChg>
        <pc:grpChg chg="add mod">
          <ac:chgData name="Peter Sutton" userId="bc70ae7d-ad8f-49ae-b370-b294a329cf04" providerId="ADAL" clId="{40CF5125-19BD-4541-AAC8-4B6E94009607}" dt="2026-03-30T20:57:37.296" v="720" actId="164"/>
          <ac:grpSpMkLst>
            <pc:docMk/>
            <pc:sldMk cId="3169848466" sldId="361"/>
            <ac:grpSpMk id="8" creationId="{910AB2D8-3517-1504-6C31-584DFE98FA7E}"/>
          </ac:grpSpMkLst>
        </pc:grpChg>
        <pc:grpChg chg="add mod">
          <ac:chgData name="Peter Sutton" userId="bc70ae7d-ad8f-49ae-b370-b294a329cf04" providerId="ADAL" clId="{40CF5125-19BD-4541-AAC8-4B6E94009607}" dt="2026-03-30T20:57:45.036" v="721" actId="164"/>
          <ac:grpSpMkLst>
            <pc:docMk/>
            <pc:sldMk cId="3169848466" sldId="361"/>
            <ac:grpSpMk id="10" creationId="{233998A1-2EB5-174F-225B-2ADE5EB9F6E6}"/>
          </ac:grpSpMkLst>
        </pc:grpChg>
        <pc:picChg chg="mod">
          <ac:chgData name="Peter Sutton" userId="bc70ae7d-ad8f-49ae-b370-b294a329cf04" providerId="ADAL" clId="{40CF5125-19BD-4541-AAC8-4B6E94009607}" dt="2026-03-30T20:57:37.296" v="720" actId="164"/>
          <ac:picMkLst>
            <pc:docMk/>
            <pc:sldMk cId="3169848466" sldId="361"/>
            <ac:picMk id="4" creationId="{C9BC346F-BF54-F5B6-B32E-832EB5B5BF1B}"/>
          </ac:picMkLst>
        </pc:picChg>
        <pc:picChg chg="mod">
          <ac:chgData name="Peter Sutton" userId="bc70ae7d-ad8f-49ae-b370-b294a329cf04" providerId="ADAL" clId="{40CF5125-19BD-4541-AAC8-4B6E94009607}" dt="2026-03-30T20:57:45.036" v="721" actId="164"/>
          <ac:picMkLst>
            <pc:docMk/>
            <pc:sldMk cId="3169848466" sldId="361"/>
            <ac:picMk id="20" creationId="{9F834D58-2B57-FE19-8D15-8537169FC5B1}"/>
          </ac:picMkLst>
        </pc:picChg>
      </pc:sldChg>
      <pc:sldChg chg="del modAnim">
        <pc:chgData name="Peter Sutton" userId="bc70ae7d-ad8f-49ae-b370-b294a329cf04" providerId="ADAL" clId="{40CF5125-19BD-4541-AAC8-4B6E94009607}" dt="2026-03-30T20:50:50.629" v="615" actId="47"/>
        <pc:sldMkLst>
          <pc:docMk/>
          <pc:sldMk cId="3503329827" sldId="365"/>
        </pc:sldMkLst>
      </pc:sldChg>
      <pc:sldChg chg="modAnim">
        <pc:chgData name="Peter Sutton" userId="bc70ae7d-ad8f-49ae-b370-b294a329cf04" providerId="ADAL" clId="{40CF5125-19BD-4541-AAC8-4B6E94009607}" dt="2026-03-30T21:20:08.736" v="806"/>
        <pc:sldMkLst>
          <pc:docMk/>
          <pc:sldMk cId="1354082124" sldId="366"/>
        </pc:sldMkLst>
      </pc:sldChg>
      <pc:sldChg chg="modAnim">
        <pc:chgData name="Peter Sutton" userId="bc70ae7d-ad8f-49ae-b370-b294a329cf04" providerId="ADAL" clId="{40CF5125-19BD-4541-AAC8-4B6E94009607}" dt="2026-03-30T21:22:17.817" v="847"/>
        <pc:sldMkLst>
          <pc:docMk/>
          <pc:sldMk cId="4259247167" sldId="36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3844E85-3099-47EE-BBFD-74426BF351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BE1DA2-C3A6-4BC7-9005-5B95192990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AA8E8-E65F-4DC0-9012-7C26AC8BBB6E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DF1AC1-5399-47B1-9442-CC53D9E07C9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D3CEF3-86AE-4DA4-B6F9-888D4F8736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9E55BD-6D96-4BE2-B3FC-EB1F683B0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14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5D3D36-C43E-4410-8968-CAAECED460CE}" type="datetimeFigureOut">
              <a:rPr lang="en-CA" smtClean="0"/>
              <a:t>2026-03-30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0AD074-5992-4112-AE99-9D15642774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1735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AD074-5992-4112-AE99-9D156427741B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6890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27A5F-4D5A-0B07-15A2-BFE37C959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652A4E-4EAE-68FF-ACDF-C9801BBFB2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CFF2DA-16F8-0388-7474-77566EB4DB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Purposes of this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275CC-BEF9-0FB8-BFEC-1A042B783B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AD074-5992-4112-AE99-9D156427741B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20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40736-38BD-45CC-6E41-5BAD7549F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581753-3F4A-59EE-C77C-B9146D5B38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EFAAB5-86DF-E87C-B22D-898B932DC9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Purposes of this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AE238-E1F2-787C-4048-8375EC1C1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AD074-5992-4112-AE99-9D156427741B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9673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C21A0-B043-E263-B915-D739042BE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9A88CF-B0AF-1CB2-F192-7FEC3CA123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4C4046-8EE4-79C6-8CF9-4AE0F95F54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Lots of reasons why detailed SAR studies aren’t completed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50967C-9875-6916-A8F0-01166955DC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AD074-5992-4112-AE99-9D156427741B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34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00AF0-75FF-C9BB-4CEF-E0A1874D2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7AED54-5CEE-6CD5-A494-8E53DA72BF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C6753E-ED58-F346-E755-91C933C568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FF8CB-3869-49DB-C2AE-6B159F03C0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AD074-5992-4112-AE99-9D156427741B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3856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0DED7-9200-BDAF-0E9D-8C7E836CA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C5FB18-333B-C974-8C31-D03F50A8C0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08F0A0-9F9D-F213-72DA-66A1658628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7D3DED-90FB-07C7-22D3-B26B8E2456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AD074-5992-4112-AE99-9D156427741B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09551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1C067-AAE8-24E4-0EED-5F5549D0A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E68B35-CBF6-202A-533B-0ED1C4C4DB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B3E4A7-63E8-0D74-CBB6-3689240922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19732-4742-2654-9084-79E4FEE83E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AD074-5992-4112-AE99-9D156427741B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14680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AD074-5992-4112-AE99-9D156427741B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6060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8884C-A293-6A75-BEBF-2278E34BC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F012E7-DE65-4C9A-51B0-51B9432496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B06690-9A8F-5DA0-F6EB-3687E1753F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372D1-6853-FA31-6929-D0B529E43B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AD074-5992-4112-AE99-9D156427741B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0122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B0438-C6F8-C35C-A4DF-436726045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73542D-BADA-7986-8A4D-5B3190C16E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292994-EC3A-C1D5-F68A-CDF6FC9E35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#6: vestigial reference to MNR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7DD4B-4050-1EFE-D391-45D9C0D74A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AD074-5992-4112-AE99-9D156427741B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5636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B5F23-A96C-2A08-1FC3-3EDCFAA35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B6B844-52EE-6C5A-0531-FD2FDABD83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801BC6-9913-49EC-79F4-6CEC9E286A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#6: corrected vestigial reference in O. Reg. 153/04;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171FF4-346F-D453-434D-2116439A37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AD074-5992-4112-AE99-9D156427741B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6669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SAR list is not static; it is updated regularly (though not every year)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AD074-5992-4112-AE99-9D156427741B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7902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AD074-5992-4112-AE99-9D156427741B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2605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E6C87-4FCD-C929-A6F2-89965DAAE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A47AE4-0978-B05A-026A-539C4FB4AE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044D7B-B84D-0FDC-2B0A-2B90031A98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As part of these updates, three more bat species in Ontario were designated as “endangered”, bringing the total number of so-designated species to 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D17A9-C9F4-9EE0-7291-EF17DF5F52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AD074-5992-4112-AE99-9D156427741B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0202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94F72-3F33-28BB-57DB-46E7612CD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FF7AB0-AC9E-836C-6520-362BC2575D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B931BA-FD4D-C0CF-246F-B2E04EDC44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01E48-8028-D4A2-C12A-8A02B0BDF5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AD074-5992-4112-AE99-9D156427741B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8723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34A9E-ABD1-0142-A6B4-3B9FA4898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C58D64-AA14-7691-04A5-E4C9ADE121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4AC00A-4B4F-1E87-DF40-C03EA22258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C875C2-753B-5685-66F4-E154623E90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AD074-5992-4112-AE99-9D156427741B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8036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D7861-E77D-455D-A3F0-F36F6770D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A4C4BF-9D93-5A73-77FD-B9AD2DA0E7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5603CD-B23E-42B5-AD5D-E11C4F766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Purposes of this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DC752-4F20-2F26-1CF6-70E2D3AA87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AD074-5992-4112-AE99-9D156427741B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7937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E05F4F-13D8-4880-9605-1A6A369AB8A9}"/>
              </a:ext>
            </a:extLst>
          </p:cNvPr>
          <p:cNvCxnSpPr>
            <a:cxnSpLocks/>
          </p:cNvCxnSpPr>
          <p:nvPr userDrawn="1"/>
        </p:nvCxnSpPr>
        <p:spPr>
          <a:xfrm>
            <a:off x="1589005" y="846742"/>
            <a:ext cx="10197985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77EB162A-B76B-4143-9B8F-B1267DDD34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4480" y="197730"/>
            <a:ext cx="8806180" cy="50673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3200" b="1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E7B012-6B35-4AD4-A036-D1252FE2BBF8}"/>
              </a:ext>
            </a:extLst>
          </p:cNvPr>
          <p:cNvSpPr/>
          <p:nvPr userDrawn="1"/>
        </p:nvSpPr>
        <p:spPr>
          <a:xfrm>
            <a:off x="383379" y="805594"/>
            <a:ext cx="1240868" cy="82296"/>
          </a:xfrm>
          <a:prstGeom prst="roundRect">
            <a:avLst>
              <a:gd name="adj" fmla="val 50000"/>
            </a:avLst>
          </a:prstGeom>
          <a:solidFill>
            <a:srgbClr val="317A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9" name="Picture 18" descr="A black and white text&#10;&#10;Description automatically generated">
            <a:extLst>
              <a:ext uri="{FF2B5EF4-FFF2-40B4-BE49-F238E27FC236}">
                <a16:creationId xmlns:a16="http://schemas.microsoft.com/office/drawing/2014/main" id="{B5E85470-F235-408C-AA4C-09DF46FC9E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278" y="228446"/>
            <a:ext cx="1682712" cy="43791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2A8BDFE-E6E0-4F29-8CF0-3BE9B15A184A}"/>
              </a:ext>
            </a:extLst>
          </p:cNvPr>
          <p:cNvGrpSpPr/>
          <p:nvPr userDrawn="1"/>
        </p:nvGrpSpPr>
        <p:grpSpPr>
          <a:xfrm>
            <a:off x="0" y="6577588"/>
            <a:ext cx="12195048" cy="280412"/>
            <a:chOff x="0" y="6577588"/>
            <a:chExt cx="12195048" cy="280412"/>
          </a:xfrm>
          <a:gradFill>
            <a:gsLst>
              <a:gs pos="0">
                <a:srgbClr val="363231"/>
              </a:gs>
              <a:gs pos="86000">
                <a:srgbClr val="317ABE"/>
              </a:gs>
            </a:gsLst>
            <a:lin ang="0" scaled="1"/>
          </a:gra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061FA62-8783-4705-80B3-ACEE840E5ACF}"/>
                </a:ext>
              </a:extLst>
            </p:cNvPr>
            <p:cNvSpPr/>
            <p:nvPr userDrawn="1"/>
          </p:nvSpPr>
          <p:spPr>
            <a:xfrm>
              <a:off x="6096000" y="6775704"/>
              <a:ext cx="6099048" cy="82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46D3192-284E-421C-96E5-6C779C7EBE09}"/>
                </a:ext>
              </a:extLst>
            </p:cNvPr>
            <p:cNvGrpSpPr/>
            <p:nvPr userDrawn="1"/>
          </p:nvGrpSpPr>
          <p:grpSpPr>
            <a:xfrm>
              <a:off x="0" y="6577588"/>
              <a:ext cx="6338083" cy="280412"/>
              <a:chOff x="0" y="6577588"/>
              <a:chExt cx="6338083" cy="280412"/>
            </a:xfrm>
            <a:grpFill/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5DCCE9-6840-4565-A37E-E7D51AA4D315}"/>
                  </a:ext>
                </a:extLst>
              </p:cNvPr>
              <p:cNvSpPr/>
              <p:nvPr userDrawn="1"/>
            </p:nvSpPr>
            <p:spPr>
              <a:xfrm>
                <a:off x="0" y="6775704"/>
                <a:ext cx="6099048" cy="8229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Google Shape;24;p54">
                <a:extLst>
                  <a:ext uri="{FF2B5EF4-FFF2-40B4-BE49-F238E27FC236}">
                    <a16:creationId xmlns:a16="http://schemas.microsoft.com/office/drawing/2014/main" id="{1985B8AB-4A49-44FE-8A93-11733DB74087}"/>
                  </a:ext>
                </a:extLst>
              </p:cNvPr>
              <p:cNvSpPr/>
              <p:nvPr userDrawn="1"/>
            </p:nvSpPr>
            <p:spPr>
              <a:xfrm>
                <a:off x="5853918" y="6577588"/>
                <a:ext cx="484165" cy="268981"/>
              </a:xfrm>
              <a:custGeom>
                <a:avLst/>
                <a:gdLst/>
                <a:ahLst/>
                <a:cxnLst/>
                <a:rect l="l" t="t" r="r" b="b"/>
                <a:pathLst>
                  <a:path w="365760" h="203200" extrusionOk="0">
                    <a:moveTo>
                      <a:pt x="182880" y="0"/>
                    </a:moveTo>
                    <a:cubicBezTo>
                      <a:pt x="283882" y="0"/>
                      <a:pt x="365760" y="81878"/>
                      <a:pt x="365760" y="182880"/>
                    </a:cubicBezTo>
                    <a:lnTo>
                      <a:pt x="361658" y="203200"/>
                    </a:lnTo>
                    <a:lnTo>
                      <a:pt x="4103" y="203200"/>
                    </a:lnTo>
                    <a:lnTo>
                      <a:pt x="0" y="182880"/>
                    </a:lnTo>
                    <a:cubicBezTo>
                      <a:pt x="0" y="81878"/>
                      <a:pt x="81878" y="0"/>
                      <a:pt x="18288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E5299E65-816A-46AC-B55A-825948B80C42}"/>
              </a:ext>
            </a:extLst>
          </p:cNvPr>
          <p:cNvSpPr txBox="1">
            <a:spLocks/>
          </p:cNvSpPr>
          <p:nvPr userDrawn="1"/>
        </p:nvSpPr>
        <p:spPr>
          <a:xfrm>
            <a:off x="5699948" y="6529516"/>
            <a:ext cx="792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8868B4-BCB4-40C5-8F5B-96F1F985AC30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7029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7AF34-5AA7-40B0-BD61-37401A9AC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07B5A-67DB-4E7B-AEB3-630FE096F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E665D-0A1D-4A34-B890-41288178EE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A767E2-7531-4D30-84C9-62CA77CFEF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E8AFED-F472-410F-A9A6-D30436BCCF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D9C433-47E8-43BE-B8DD-3C15CAB4F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E10F3-D7CA-4320-93FF-148AF03C4406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A62388-70AB-4AB2-A08C-38BD6CFA3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A31C9D-C8EF-4586-98A6-74F840C5F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DF66-7BD5-4F7B-9F1C-9520DCF6A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69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EB42C-9379-46E8-AA9A-D243848A1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B1D14F-FAF1-47AF-B77D-7C0CB21D5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E10F3-D7CA-4320-93FF-148AF03C4406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57C5EB-B10B-46D1-8C51-B889EC5BB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149756-D573-462F-869A-F28E647C9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DF66-7BD5-4F7B-9F1C-9520DCF6A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8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8B1B05-8EE7-4FBD-B51D-D24A39097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E10F3-D7CA-4320-93FF-148AF03C4406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50B313-BC43-4CBC-83ED-95393764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28A845-2FD2-456B-93F7-A63AD251D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DF66-7BD5-4F7B-9F1C-9520DCF6A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59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B5A9A-B5A0-419C-BED0-40EFFDD0E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E0E72-A7FB-43D8-AF54-CEE5261D0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2EE14-29E8-445D-AE1A-142B470CF1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8F5EA-2DD1-4153-9ABB-3A3E83F9B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E10F3-D7CA-4320-93FF-148AF03C4406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4CA79-408C-445E-920D-70E5EEA4A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34B1CB-6560-41DE-B730-180E665EE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DF66-7BD5-4F7B-9F1C-9520DCF6A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08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68F80-5297-4491-9CF4-7EB61057F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83E0D5-2277-4E37-BF19-66D08392B0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50460-4C4A-4A39-A496-F0A7C989C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59D1F1-FF4B-46DC-9529-4B3D54508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E10F3-D7CA-4320-93FF-148AF03C4406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D4D72D-29CA-4A03-9F58-A9ED17E98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1DFC20-7B69-4F3B-A447-DA341B28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DF66-7BD5-4F7B-9F1C-9520DCF6A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54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7D396-9ADC-4615-90E4-EFD93E018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3BC452-403A-4FAC-BDAF-DF3B593F4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927C7-270F-4147-84C6-00C20979B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E10F3-D7CA-4320-93FF-148AF03C4406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EB118-4DC8-4BEC-BEF0-1E01206D6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A0B5F-0319-46EE-B6AD-B249A6F14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DF66-7BD5-4F7B-9F1C-9520DCF6A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91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4891FF-B68B-426D-98F6-BF321EB3B3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BB3256-A9BC-4B3A-B79D-D1DCBAFC2E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20E0D-955A-43DA-99FE-4443C4313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E10F3-D7CA-4320-93FF-148AF03C4406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08CDC-FCC8-4611-ADD3-C8B2B18BE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A5D8D-D62D-4D0B-8442-C6A123DE0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DF66-7BD5-4F7B-9F1C-9520DCF6A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90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77EB162A-B76B-4143-9B8F-B1267DDD34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4480" y="197730"/>
            <a:ext cx="9511028" cy="50673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3200" b="1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E7B012-6B35-4AD4-A036-D1252FE2BBF8}"/>
              </a:ext>
            </a:extLst>
          </p:cNvPr>
          <p:cNvSpPr/>
          <p:nvPr userDrawn="1"/>
        </p:nvSpPr>
        <p:spPr>
          <a:xfrm>
            <a:off x="383379" y="0"/>
            <a:ext cx="1240868" cy="82296"/>
          </a:xfrm>
          <a:prstGeom prst="roundRect">
            <a:avLst>
              <a:gd name="adj" fmla="val 50000"/>
            </a:avLst>
          </a:prstGeom>
          <a:solidFill>
            <a:srgbClr val="317A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7" name="Picture 16" descr="A black and white text&#10;&#10;Description automatically generated">
            <a:extLst>
              <a:ext uri="{FF2B5EF4-FFF2-40B4-BE49-F238E27FC236}">
                <a16:creationId xmlns:a16="http://schemas.microsoft.com/office/drawing/2014/main" id="{1BD0B300-0228-4496-92A6-01A025C5E3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278" y="228446"/>
            <a:ext cx="1682712" cy="43791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0A938E7-8759-4911-95C4-F2CC8E59C927}"/>
              </a:ext>
            </a:extLst>
          </p:cNvPr>
          <p:cNvGrpSpPr/>
          <p:nvPr userDrawn="1"/>
        </p:nvGrpSpPr>
        <p:grpSpPr>
          <a:xfrm>
            <a:off x="0" y="6577588"/>
            <a:ext cx="12195048" cy="280412"/>
            <a:chOff x="0" y="6577588"/>
            <a:chExt cx="12195048" cy="280412"/>
          </a:xfrm>
          <a:gradFill>
            <a:gsLst>
              <a:gs pos="0">
                <a:srgbClr val="363231"/>
              </a:gs>
              <a:gs pos="86000">
                <a:srgbClr val="317ABE"/>
              </a:gs>
            </a:gsLst>
            <a:lin ang="0" scaled="1"/>
          </a:gra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4DBDCD3-F542-4745-8673-D73E73824C67}"/>
                </a:ext>
              </a:extLst>
            </p:cNvPr>
            <p:cNvSpPr/>
            <p:nvPr userDrawn="1"/>
          </p:nvSpPr>
          <p:spPr>
            <a:xfrm>
              <a:off x="6096000" y="6775704"/>
              <a:ext cx="6099048" cy="82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F2D5FDD-E9DF-4B5F-8EBA-0D190B0D2EBF}"/>
                </a:ext>
              </a:extLst>
            </p:cNvPr>
            <p:cNvGrpSpPr/>
            <p:nvPr userDrawn="1"/>
          </p:nvGrpSpPr>
          <p:grpSpPr>
            <a:xfrm>
              <a:off x="0" y="6577588"/>
              <a:ext cx="6338083" cy="280412"/>
              <a:chOff x="0" y="6577588"/>
              <a:chExt cx="6338083" cy="280412"/>
            </a:xfrm>
            <a:grpFill/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F12449F-D3A5-4A6F-A55C-0C97D34ACA04}"/>
                  </a:ext>
                </a:extLst>
              </p:cNvPr>
              <p:cNvSpPr/>
              <p:nvPr userDrawn="1"/>
            </p:nvSpPr>
            <p:spPr>
              <a:xfrm>
                <a:off x="0" y="6775704"/>
                <a:ext cx="6099048" cy="8229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Google Shape;24;p54">
                <a:extLst>
                  <a:ext uri="{FF2B5EF4-FFF2-40B4-BE49-F238E27FC236}">
                    <a16:creationId xmlns:a16="http://schemas.microsoft.com/office/drawing/2014/main" id="{BB0F4DA1-2073-471A-ACB3-DC0A3046D8A2}"/>
                  </a:ext>
                </a:extLst>
              </p:cNvPr>
              <p:cNvSpPr/>
              <p:nvPr userDrawn="1"/>
            </p:nvSpPr>
            <p:spPr>
              <a:xfrm>
                <a:off x="5853918" y="6577588"/>
                <a:ext cx="484165" cy="268981"/>
              </a:xfrm>
              <a:custGeom>
                <a:avLst/>
                <a:gdLst/>
                <a:ahLst/>
                <a:cxnLst/>
                <a:rect l="l" t="t" r="r" b="b"/>
                <a:pathLst>
                  <a:path w="365760" h="203200" extrusionOk="0">
                    <a:moveTo>
                      <a:pt x="182880" y="0"/>
                    </a:moveTo>
                    <a:cubicBezTo>
                      <a:pt x="283882" y="0"/>
                      <a:pt x="365760" y="81878"/>
                      <a:pt x="365760" y="182880"/>
                    </a:cubicBezTo>
                    <a:lnTo>
                      <a:pt x="361658" y="203200"/>
                    </a:lnTo>
                    <a:lnTo>
                      <a:pt x="4103" y="203200"/>
                    </a:lnTo>
                    <a:lnTo>
                      <a:pt x="0" y="182880"/>
                    </a:lnTo>
                    <a:cubicBezTo>
                      <a:pt x="0" y="81878"/>
                      <a:pt x="81878" y="0"/>
                      <a:pt x="18288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873E43F5-F452-4F81-BC03-7A572C56B7B9}"/>
              </a:ext>
            </a:extLst>
          </p:cNvPr>
          <p:cNvSpPr txBox="1">
            <a:spLocks/>
          </p:cNvSpPr>
          <p:nvPr userDrawn="1"/>
        </p:nvSpPr>
        <p:spPr>
          <a:xfrm>
            <a:off x="5699948" y="6529516"/>
            <a:ext cx="792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8868B4-BCB4-40C5-8F5B-96F1F985AC30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5531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77EB162A-B76B-4143-9B8F-B1267DDD34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4480" y="197730"/>
            <a:ext cx="9511028" cy="50673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3200" b="1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 descr="A black and white text&#10;&#10;Description automatically generated">
            <a:extLst>
              <a:ext uri="{FF2B5EF4-FFF2-40B4-BE49-F238E27FC236}">
                <a16:creationId xmlns:a16="http://schemas.microsoft.com/office/drawing/2014/main" id="{E88A88BF-7D1B-4522-861F-28A307CA1F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278" y="228446"/>
            <a:ext cx="1682712" cy="43791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2BD80D0-43DC-4F23-8023-43D3854C214D}"/>
              </a:ext>
            </a:extLst>
          </p:cNvPr>
          <p:cNvGrpSpPr/>
          <p:nvPr userDrawn="1"/>
        </p:nvGrpSpPr>
        <p:grpSpPr>
          <a:xfrm>
            <a:off x="0" y="6577588"/>
            <a:ext cx="12195048" cy="280412"/>
            <a:chOff x="0" y="6577588"/>
            <a:chExt cx="12195048" cy="280412"/>
          </a:xfrm>
          <a:gradFill>
            <a:gsLst>
              <a:gs pos="0">
                <a:srgbClr val="363231"/>
              </a:gs>
              <a:gs pos="86000">
                <a:srgbClr val="317ABE"/>
              </a:gs>
            </a:gsLst>
            <a:lin ang="0" scaled="1"/>
          </a:gra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1D7FC92-9678-44C7-BA78-DE30FDE43B13}"/>
                </a:ext>
              </a:extLst>
            </p:cNvPr>
            <p:cNvSpPr/>
            <p:nvPr userDrawn="1"/>
          </p:nvSpPr>
          <p:spPr>
            <a:xfrm>
              <a:off x="6096000" y="6775704"/>
              <a:ext cx="6099048" cy="82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6CBD4EA-9FDD-4AFB-AC6B-5EB1ED7F85EE}"/>
                </a:ext>
              </a:extLst>
            </p:cNvPr>
            <p:cNvGrpSpPr/>
            <p:nvPr userDrawn="1"/>
          </p:nvGrpSpPr>
          <p:grpSpPr>
            <a:xfrm>
              <a:off x="0" y="6577588"/>
              <a:ext cx="6338083" cy="280412"/>
              <a:chOff x="0" y="6577588"/>
              <a:chExt cx="6338083" cy="280412"/>
            </a:xfrm>
            <a:grpFill/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06144C6-3E00-4334-9203-79B7676F0DA1}"/>
                  </a:ext>
                </a:extLst>
              </p:cNvPr>
              <p:cNvSpPr/>
              <p:nvPr userDrawn="1"/>
            </p:nvSpPr>
            <p:spPr>
              <a:xfrm>
                <a:off x="0" y="6775704"/>
                <a:ext cx="6099048" cy="8229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Google Shape;24;p54">
                <a:extLst>
                  <a:ext uri="{FF2B5EF4-FFF2-40B4-BE49-F238E27FC236}">
                    <a16:creationId xmlns:a16="http://schemas.microsoft.com/office/drawing/2014/main" id="{55D16FF2-A9BB-4225-A7DF-A833B3578D92}"/>
                  </a:ext>
                </a:extLst>
              </p:cNvPr>
              <p:cNvSpPr/>
              <p:nvPr userDrawn="1"/>
            </p:nvSpPr>
            <p:spPr>
              <a:xfrm>
                <a:off x="5853918" y="6577588"/>
                <a:ext cx="484165" cy="268981"/>
              </a:xfrm>
              <a:custGeom>
                <a:avLst/>
                <a:gdLst/>
                <a:ahLst/>
                <a:cxnLst/>
                <a:rect l="l" t="t" r="r" b="b"/>
                <a:pathLst>
                  <a:path w="365760" h="203200" extrusionOk="0">
                    <a:moveTo>
                      <a:pt x="182880" y="0"/>
                    </a:moveTo>
                    <a:cubicBezTo>
                      <a:pt x="283882" y="0"/>
                      <a:pt x="365760" y="81878"/>
                      <a:pt x="365760" y="182880"/>
                    </a:cubicBezTo>
                    <a:lnTo>
                      <a:pt x="361658" y="203200"/>
                    </a:lnTo>
                    <a:lnTo>
                      <a:pt x="4103" y="203200"/>
                    </a:lnTo>
                    <a:lnTo>
                      <a:pt x="0" y="182880"/>
                    </a:lnTo>
                    <a:cubicBezTo>
                      <a:pt x="0" y="81878"/>
                      <a:pt x="81878" y="0"/>
                      <a:pt x="18288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FFF37B62-9227-4D0D-90D5-85835F4B7773}"/>
              </a:ext>
            </a:extLst>
          </p:cNvPr>
          <p:cNvSpPr txBox="1">
            <a:spLocks/>
          </p:cNvSpPr>
          <p:nvPr userDrawn="1"/>
        </p:nvSpPr>
        <p:spPr>
          <a:xfrm>
            <a:off x="5699948" y="6529516"/>
            <a:ext cx="792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8868B4-BCB4-40C5-8F5B-96F1F985AC30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3504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and white text&#10;&#10;Description automatically generated">
            <a:extLst>
              <a:ext uri="{FF2B5EF4-FFF2-40B4-BE49-F238E27FC236}">
                <a16:creationId xmlns:a16="http://schemas.microsoft.com/office/drawing/2014/main" id="{8EBB29ED-79C8-41CA-A61E-A32AD284EB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278" y="228446"/>
            <a:ext cx="1682712" cy="43791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83A98BC-530B-4A56-90D2-54E2B400E867}"/>
              </a:ext>
            </a:extLst>
          </p:cNvPr>
          <p:cNvGrpSpPr/>
          <p:nvPr userDrawn="1"/>
        </p:nvGrpSpPr>
        <p:grpSpPr>
          <a:xfrm>
            <a:off x="0" y="6577588"/>
            <a:ext cx="12195048" cy="280412"/>
            <a:chOff x="0" y="6577588"/>
            <a:chExt cx="12195048" cy="280412"/>
          </a:xfrm>
          <a:gradFill>
            <a:gsLst>
              <a:gs pos="0">
                <a:srgbClr val="363231"/>
              </a:gs>
              <a:gs pos="86000">
                <a:srgbClr val="317ABE"/>
              </a:gs>
            </a:gsLst>
            <a:lin ang="0" scaled="1"/>
          </a:gra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E521030-36DF-4573-B6B2-AF3C8A4A4F5E}"/>
                </a:ext>
              </a:extLst>
            </p:cNvPr>
            <p:cNvSpPr/>
            <p:nvPr userDrawn="1"/>
          </p:nvSpPr>
          <p:spPr>
            <a:xfrm>
              <a:off x="6096000" y="6775704"/>
              <a:ext cx="6099048" cy="82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37EC91-47B8-4FA5-BCCB-79B2BA1539A9}"/>
                </a:ext>
              </a:extLst>
            </p:cNvPr>
            <p:cNvGrpSpPr/>
            <p:nvPr userDrawn="1"/>
          </p:nvGrpSpPr>
          <p:grpSpPr>
            <a:xfrm>
              <a:off x="0" y="6577588"/>
              <a:ext cx="6338083" cy="280412"/>
              <a:chOff x="0" y="6577588"/>
              <a:chExt cx="6338083" cy="280412"/>
            </a:xfrm>
            <a:grpFill/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ED6F9AF-75E7-491B-B679-CC37705C38A5}"/>
                  </a:ext>
                </a:extLst>
              </p:cNvPr>
              <p:cNvSpPr/>
              <p:nvPr userDrawn="1"/>
            </p:nvSpPr>
            <p:spPr>
              <a:xfrm>
                <a:off x="0" y="6775704"/>
                <a:ext cx="6099048" cy="8229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Google Shape;24;p54">
                <a:extLst>
                  <a:ext uri="{FF2B5EF4-FFF2-40B4-BE49-F238E27FC236}">
                    <a16:creationId xmlns:a16="http://schemas.microsoft.com/office/drawing/2014/main" id="{E7A1D37F-20CB-469A-9148-088F1F9A1ED0}"/>
                  </a:ext>
                </a:extLst>
              </p:cNvPr>
              <p:cNvSpPr/>
              <p:nvPr userDrawn="1"/>
            </p:nvSpPr>
            <p:spPr>
              <a:xfrm>
                <a:off x="5853918" y="6577588"/>
                <a:ext cx="484165" cy="268981"/>
              </a:xfrm>
              <a:custGeom>
                <a:avLst/>
                <a:gdLst/>
                <a:ahLst/>
                <a:cxnLst/>
                <a:rect l="l" t="t" r="r" b="b"/>
                <a:pathLst>
                  <a:path w="365760" h="203200" extrusionOk="0">
                    <a:moveTo>
                      <a:pt x="182880" y="0"/>
                    </a:moveTo>
                    <a:cubicBezTo>
                      <a:pt x="283882" y="0"/>
                      <a:pt x="365760" y="81878"/>
                      <a:pt x="365760" y="182880"/>
                    </a:cubicBezTo>
                    <a:lnTo>
                      <a:pt x="361658" y="203200"/>
                    </a:lnTo>
                    <a:lnTo>
                      <a:pt x="4103" y="203200"/>
                    </a:lnTo>
                    <a:lnTo>
                      <a:pt x="0" y="182880"/>
                    </a:lnTo>
                    <a:cubicBezTo>
                      <a:pt x="0" y="81878"/>
                      <a:pt x="81878" y="0"/>
                      <a:pt x="18288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15C35D10-680F-4ED6-8364-34F12DC96D6C}"/>
              </a:ext>
            </a:extLst>
          </p:cNvPr>
          <p:cNvSpPr txBox="1">
            <a:spLocks/>
          </p:cNvSpPr>
          <p:nvPr userDrawn="1"/>
        </p:nvSpPr>
        <p:spPr>
          <a:xfrm>
            <a:off x="5699948" y="6529516"/>
            <a:ext cx="792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8868B4-BCB4-40C5-8F5B-96F1F985AC30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851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and white text&#10;&#10;Description automatically generated">
            <a:extLst>
              <a:ext uri="{FF2B5EF4-FFF2-40B4-BE49-F238E27FC236}">
                <a16:creationId xmlns:a16="http://schemas.microsoft.com/office/drawing/2014/main" id="{BF0A1295-278D-4158-9D5C-181B3BFC53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644" y="228446"/>
            <a:ext cx="1682712" cy="43791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D7ADF9F-5E08-4C23-B01A-4790031F4620}"/>
              </a:ext>
            </a:extLst>
          </p:cNvPr>
          <p:cNvGrpSpPr/>
          <p:nvPr userDrawn="1"/>
        </p:nvGrpSpPr>
        <p:grpSpPr>
          <a:xfrm>
            <a:off x="0" y="6577588"/>
            <a:ext cx="12195048" cy="280412"/>
            <a:chOff x="0" y="6577588"/>
            <a:chExt cx="12195048" cy="280412"/>
          </a:xfrm>
          <a:gradFill>
            <a:gsLst>
              <a:gs pos="0">
                <a:srgbClr val="363231"/>
              </a:gs>
              <a:gs pos="86000">
                <a:srgbClr val="317ABE"/>
              </a:gs>
            </a:gsLst>
            <a:lin ang="0" scaled="1"/>
          </a:gra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6AB18EE-D296-462F-A9D1-4872B18D9471}"/>
                </a:ext>
              </a:extLst>
            </p:cNvPr>
            <p:cNvSpPr/>
            <p:nvPr userDrawn="1"/>
          </p:nvSpPr>
          <p:spPr>
            <a:xfrm>
              <a:off x="6096000" y="6775704"/>
              <a:ext cx="6099048" cy="82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F469B1B-575D-4A29-B52C-886BB3029F1B}"/>
                </a:ext>
              </a:extLst>
            </p:cNvPr>
            <p:cNvGrpSpPr/>
            <p:nvPr userDrawn="1"/>
          </p:nvGrpSpPr>
          <p:grpSpPr>
            <a:xfrm>
              <a:off x="0" y="6577588"/>
              <a:ext cx="6338083" cy="280412"/>
              <a:chOff x="0" y="6577588"/>
              <a:chExt cx="6338083" cy="280412"/>
            </a:xfrm>
            <a:grpFill/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E4A34A-12AD-491B-A4D6-A10852D1A282}"/>
                  </a:ext>
                </a:extLst>
              </p:cNvPr>
              <p:cNvSpPr/>
              <p:nvPr userDrawn="1"/>
            </p:nvSpPr>
            <p:spPr>
              <a:xfrm>
                <a:off x="0" y="6775704"/>
                <a:ext cx="6099048" cy="8229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Google Shape;24;p54">
                <a:extLst>
                  <a:ext uri="{FF2B5EF4-FFF2-40B4-BE49-F238E27FC236}">
                    <a16:creationId xmlns:a16="http://schemas.microsoft.com/office/drawing/2014/main" id="{2C9E2884-3CD5-43A8-BC3A-7826EE03646C}"/>
                  </a:ext>
                </a:extLst>
              </p:cNvPr>
              <p:cNvSpPr/>
              <p:nvPr userDrawn="1"/>
            </p:nvSpPr>
            <p:spPr>
              <a:xfrm>
                <a:off x="5853918" y="6577588"/>
                <a:ext cx="484165" cy="268981"/>
              </a:xfrm>
              <a:custGeom>
                <a:avLst/>
                <a:gdLst/>
                <a:ahLst/>
                <a:cxnLst/>
                <a:rect l="l" t="t" r="r" b="b"/>
                <a:pathLst>
                  <a:path w="365760" h="203200" extrusionOk="0">
                    <a:moveTo>
                      <a:pt x="182880" y="0"/>
                    </a:moveTo>
                    <a:cubicBezTo>
                      <a:pt x="283882" y="0"/>
                      <a:pt x="365760" y="81878"/>
                      <a:pt x="365760" y="182880"/>
                    </a:cubicBezTo>
                    <a:lnTo>
                      <a:pt x="361658" y="203200"/>
                    </a:lnTo>
                    <a:lnTo>
                      <a:pt x="4103" y="203200"/>
                    </a:lnTo>
                    <a:lnTo>
                      <a:pt x="0" y="182880"/>
                    </a:lnTo>
                    <a:cubicBezTo>
                      <a:pt x="0" y="81878"/>
                      <a:pt x="81878" y="0"/>
                      <a:pt x="18288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B05A71ED-6BC0-48FF-A4AA-62C86A8EC9BC}"/>
              </a:ext>
            </a:extLst>
          </p:cNvPr>
          <p:cNvSpPr txBox="1">
            <a:spLocks/>
          </p:cNvSpPr>
          <p:nvPr userDrawn="1"/>
        </p:nvSpPr>
        <p:spPr>
          <a:xfrm>
            <a:off x="5699948" y="6529516"/>
            <a:ext cx="792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8868B4-BCB4-40C5-8F5B-96F1F985AC30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7569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69907E9-FFDB-48CF-88C1-5D65CB703181}"/>
              </a:ext>
            </a:extLst>
          </p:cNvPr>
          <p:cNvGrpSpPr/>
          <p:nvPr userDrawn="1"/>
        </p:nvGrpSpPr>
        <p:grpSpPr>
          <a:xfrm>
            <a:off x="0" y="6577588"/>
            <a:ext cx="12195048" cy="280412"/>
            <a:chOff x="0" y="6577588"/>
            <a:chExt cx="12195048" cy="280412"/>
          </a:xfrm>
          <a:gradFill>
            <a:gsLst>
              <a:gs pos="0">
                <a:srgbClr val="363231"/>
              </a:gs>
              <a:gs pos="86000">
                <a:srgbClr val="317ABE"/>
              </a:gs>
            </a:gsLst>
            <a:lin ang="0" scaled="1"/>
          </a:gra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F15D278-4CCD-4563-8E6C-B17376D41A7B}"/>
                </a:ext>
              </a:extLst>
            </p:cNvPr>
            <p:cNvSpPr/>
            <p:nvPr userDrawn="1"/>
          </p:nvSpPr>
          <p:spPr>
            <a:xfrm>
              <a:off x="6096000" y="6775704"/>
              <a:ext cx="6099048" cy="82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B1B2E44-2874-46C9-9B09-1DFF22E4EF38}"/>
                </a:ext>
              </a:extLst>
            </p:cNvPr>
            <p:cNvGrpSpPr/>
            <p:nvPr userDrawn="1"/>
          </p:nvGrpSpPr>
          <p:grpSpPr>
            <a:xfrm>
              <a:off x="0" y="6577588"/>
              <a:ext cx="6338083" cy="280412"/>
              <a:chOff x="0" y="6577588"/>
              <a:chExt cx="6338083" cy="280412"/>
            </a:xfrm>
            <a:grpFill/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F84E5CB-9F68-4D84-802B-BF8A311B2B3D}"/>
                  </a:ext>
                </a:extLst>
              </p:cNvPr>
              <p:cNvSpPr/>
              <p:nvPr userDrawn="1"/>
            </p:nvSpPr>
            <p:spPr>
              <a:xfrm>
                <a:off x="0" y="6775704"/>
                <a:ext cx="6099048" cy="8229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Google Shape;24;p54">
                <a:extLst>
                  <a:ext uri="{FF2B5EF4-FFF2-40B4-BE49-F238E27FC236}">
                    <a16:creationId xmlns:a16="http://schemas.microsoft.com/office/drawing/2014/main" id="{89FAE02A-78CB-430E-ABA0-DB87BED11E53}"/>
                  </a:ext>
                </a:extLst>
              </p:cNvPr>
              <p:cNvSpPr/>
              <p:nvPr userDrawn="1"/>
            </p:nvSpPr>
            <p:spPr>
              <a:xfrm>
                <a:off x="5853918" y="6577588"/>
                <a:ext cx="484165" cy="268981"/>
              </a:xfrm>
              <a:custGeom>
                <a:avLst/>
                <a:gdLst/>
                <a:ahLst/>
                <a:cxnLst/>
                <a:rect l="l" t="t" r="r" b="b"/>
                <a:pathLst>
                  <a:path w="365760" h="203200" extrusionOk="0">
                    <a:moveTo>
                      <a:pt x="182880" y="0"/>
                    </a:moveTo>
                    <a:cubicBezTo>
                      <a:pt x="283882" y="0"/>
                      <a:pt x="365760" y="81878"/>
                      <a:pt x="365760" y="182880"/>
                    </a:cubicBezTo>
                    <a:lnTo>
                      <a:pt x="361658" y="203200"/>
                    </a:lnTo>
                    <a:lnTo>
                      <a:pt x="4103" y="203200"/>
                    </a:lnTo>
                    <a:lnTo>
                      <a:pt x="0" y="182880"/>
                    </a:lnTo>
                    <a:cubicBezTo>
                      <a:pt x="0" y="81878"/>
                      <a:pt x="81878" y="0"/>
                      <a:pt x="18288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2E38FC4-627C-4929-A70D-7EAE41477203}"/>
              </a:ext>
            </a:extLst>
          </p:cNvPr>
          <p:cNvSpPr txBox="1">
            <a:spLocks/>
          </p:cNvSpPr>
          <p:nvPr userDrawn="1"/>
        </p:nvSpPr>
        <p:spPr>
          <a:xfrm>
            <a:off x="5699948" y="6529516"/>
            <a:ext cx="792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8868B4-BCB4-40C5-8F5B-96F1F985AC30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061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E0554-112F-4C43-A473-6FED2C2D7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2E784-8E72-4039-9C6C-728A3A147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A162C-19E7-4A07-BEC8-A3946AB28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E10F3-D7CA-4320-93FF-148AF03C4406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43378-1201-40CB-908B-2C871F0FB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41FC3-3483-4F06-AB23-F62FA7502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DF66-7BD5-4F7B-9F1C-9520DCF6A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9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8B57D-EC71-4F8D-ABB8-6CDCEC0FF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047B3F-3556-4978-996A-79699627A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478C2-D5E8-4E4E-80B5-00FAE6525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E10F3-D7CA-4320-93FF-148AF03C4406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21D45-7A6B-4AB6-A293-E78F86887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0B9A4-AECC-4216-9288-F92E88E31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DF66-7BD5-4F7B-9F1C-9520DCF6A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20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897BE-68BA-445E-8976-AF573C5C7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74767-8221-41C3-9C31-6A98C836C0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EF6293-0EFF-4B15-8A53-613C36ABDA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F24F8F-9D10-4CF4-8E8E-90EAFDBFA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E10F3-D7CA-4320-93FF-148AF03C4406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E58542-ABA8-4A3E-9150-1B7829D77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2FA53B-DAB2-448C-9542-44DA234A5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DF66-7BD5-4F7B-9F1C-9520DCF6A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39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F76B9-9A1D-4B74-8D7D-CEC8D69E9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5FFF9-14C8-4B7F-A3BA-AC26A36A7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FC334-A28A-44DC-951F-937569AFB9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E10F3-D7CA-4320-93FF-148AF03C4406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0ED0E-1E2A-444B-ABA1-1CDD0439A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B91CE-895F-4301-A99E-D120DCBC72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8DF66-7BD5-4F7B-9F1C-9520DCF6A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84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2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G"/><Relationship Id="rId5" Type="http://schemas.openxmlformats.org/officeDocument/2006/relationships/hyperlink" Target="https://www.linkedin.com/in/petersutton/" TargetMode="External"/><Relationship Id="rId4" Type="http://schemas.openxmlformats.org/officeDocument/2006/relationships/hyperlink" Target="mailto:P.Sutton@terrapex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hyperlink" Target="https://www.flickr.com/photos/cogdog/51323784452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3E7F915-1BD1-4175-9973-CBAC98666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4" b="19904"/>
          <a:stretch/>
        </p:blipFill>
        <p:spPr>
          <a:xfrm>
            <a:off x="1" y="-856"/>
            <a:ext cx="10678945" cy="6850258"/>
          </a:xfrm>
          <a:custGeom>
            <a:avLst/>
            <a:gdLst>
              <a:gd name="connsiteX0" fmla="*/ 0 w 10678945"/>
              <a:gd name="connsiteY0" fmla="*/ 0 h 6850258"/>
              <a:gd name="connsiteX1" fmla="*/ 1453647 w 10678945"/>
              <a:gd name="connsiteY1" fmla="*/ 0 h 6850258"/>
              <a:gd name="connsiteX2" fmla="*/ 4372701 w 10678945"/>
              <a:gd name="connsiteY2" fmla="*/ 0 h 6850258"/>
              <a:gd name="connsiteX3" fmla="*/ 5171048 w 10678945"/>
              <a:gd name="connsiteY3" fmla="*/ 0 h 6850258"/>
              <a:gd name="connsiteX4" fmla="*/ 9342272 w 10678945"/>
              <a:gd name="connsiteY4" fmla="*/ 3905419 h 6850258"/>
              <a:gd name="connsiteX5" fmla="*/ 10678706 w 10678945"/>
              <a:gd name="connsiteY5" fmla="*/ 6818702 h 6850258"/>
              <a:gd name="connsiteX6" fmla="*/ 10678945 w 10678945"/>
              <a:gd name="connsiteY6" fmla="*/ 6850258 h 6850258"/>
              <a:gd name="connsiteX7" fmla="*/ 0 w 10678945"/>
              <a:gd name="connsiteY7" fmla="*/ 6850258 h 6850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78945" h="6850258">
                <a:moveTo>
                  <a:pt x="0" y="0"/>
                </a:moveTo>
                <a:lnTo>
                  <a:pt x="1453647" y="0"/>
                </a:lnTo>
                <a:lnTo>
                  <a:pt x="4372701" y="0"/>
                </a:lnTo>
                <a:lnTo>
                  <a:pt x="5171048" y="0"/>
                </a:lnTo>
                <a:lnTo>
                  <a:pt x="9342272" y="3905419"/>
                </a:lnTo>
                <a:cubicBezTo>
                  <a:pt x="10185720" y="4695119"/>
                  <a:pt x="10633916" y="5748802"/>
                  <a:pt x="10678706" y="6818702"/>
                </a:cubicBezTo>
                <a:lnTo>
                  <a:pt x="10678945" y="6850258"/>
                </a:lnTo>
                <a:lnTo>
                  <a:pt x="0" y="6850258"/>
                </a:lnTo>
                <a:close/>
              </a:path>
            </a:pathLst>
          </a:cu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9113AB6-28C4-46E3-8F4B-18617DAB6804}"/>
              </a:ext>
            </a:extLst>
          </p:cNvPr>
          <p:cNvSpPr/>
          <p:nvPr/>
        </p:nvSpPr>
        <p:spPr>
          <a:xfrm>
            <a:off x="0" y="0"/>
            <a:ext cx="10679011" cy="6858000"/>
          </a:xfrm>
          <a:custGeom>
            <a:avLst/>
            <a:gdLst>
              <a:gd name="connsiteX0" fmla="*/ 0 w 10679011"/>
              <a:gd name="connsiteY0" fmla="*/ 0 h 6858000"/>
              <a:gd name="connsiteX1" fmla="*/ 1453654 w 10679011"/>
              <a:gd name="connsiteY1" fmla="*/ 0 h 6858000"/>
              <a:gd name="connsiteX2" fmla="*/ 4372708 w 10679011"/>
              <a:gd name="connsiteY2" fmla="*/ 0 h 6858000"/>
              <a:gd name="connsiteX3" fmla="*/ 5171055 w 10679011"/>
              <a:gd name="connsiteY3" fmla="*/ 0 h 6858000"/>
              <a:gd name="connsiteX4" fmla="*/ 9342279 w 10679011"/>
              <a:gd name="connsiteY4" fmla="*/ 3905419 h 6858000"/>
              <a:gd name="connsiteX5" fmla="*/ 10678713 w 10679011"/>
              <a:gd name="connsiteY5" fmla="*/ 6818702 h 6858000"/>
              <a:gd name="connsiteX6" fmla="*/ 10679011 w 10679011"/>
              <a:gd name="connsiteY6" fmla="*/ 6858000 h 6858000"/>
              <a:gd name="connsiteX7" fmla="*/ 4372708 w 10679011"/>
              <a:gd name="connsiteY7" fmla="*/ 6858000 h 6858000"/>
              <a:gd name="connsiteX8" fmla="*/ 1453654 w 10679011"/>
              <a:gd name="connsiteY8" fmla="*/ 6858000 h 6858000"/>
              <a:gd name="connsiteX9" fmla="*/ 0 w 10679011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79011" h="6858000">
                <a:moveTo>
                  <a:pt x="0" y="0"/>
                </a:moveTo>
                <a:lnTo>
                  <a:pt x="1453654" y="0"/>
                </a:lnTo>
                <a:lnTo>
                  <a:pt x="4372708" y="0"/>
                </a:lnTo>
                <a:lnTo>
                  <a:pt x="5171055" y="0"/>
                </a:lnTo>
                <a:lnTo>
                  <a:pt x="9342279" y="3905419"/>
                </a:lnTo>
                <a:cubicBezTo>
                  <a:pt x="10185727" y="4695119"/>
                  <a:pt x="10633923" y="5748802"/>
                  <a:pt x="10678713" y="6818702"/>
                </a:cubicBezTo>
                <a:lnTo>
                  <a:pt x="10679011" y="6858000"/>
                </a:lnTo>
                <a:lnTo>
                  <a:pt x="4372708" y="6858000"/>
                </a:lnTo>
                <a:lnTo>
                  <a:pt x="145365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00">
                <a:schemeClr val="tx1"/>
              </a:gs>
              <a:gs pos="33000">
                <a:schemeClr val="tx1">
                  <a:alpha val="5600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6FD47D1B-5189-4609-B0A3-51631DAED38F}"/>
              </a:ext>
            </a:extLst>
          </p:cNvPr>
          <p:cNvSpPr/>
          <p:nvPr/>
        </p:nvSpPr>
        <p:spPr>
          <a:xfrm flipV="1">
            <a:off x="5271754" y="856"/>
            <a:ext cx="3616264" cy="1808893"/>
          </a:xfrm>
          <a:prstGeom prst="triangle">
            <a:avLst>
              <a:gd name="adj" fmla="val 52929"/>
            </a:avLst>
          </a:prstGeom>
          <a:solidFill>
            <a:srgbClr val="317A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black and white text&#10;&#10;Description automatically generated">
            <a:extLst>
              <a:ext uri="{FF2B5EF4-FFF2-40B4-BE49-F238E27FC236}">
                <a16:creationId xmlns:a16="http://schemas.microsoft.com/office/drawing/2014/main" id="{9B8D29E4-CCC7-45FD-912D-4CE219A164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33" y="1360438"/>
            <a:ext cx="3453007" cy="8986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A405E1-F29E-AB81-5AC3-F67246992C7C}"/>
              </a:ext>
            </a:extLst>
          </p:cNvPr>
          <p:cNvSpPr/>
          <p:nvPr/>
        </p:nvSpPr>
        <p:spPr>
          <a:xfrm>
            <a:off x="298904" y="1621778"/>
            <a:ext cx="8223993" cy="4803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Unseen Risks</a:t>
            </a:r>
          </a:p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Gaps in the Identification of Potential Habitant </a:t>
            </a:r>
          </a:p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Threatened or Endangered Species during</a:t>
            </a:r>
          </a:p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Site Assessment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0000"/>
              </a:lnSpc>
            </a:pPr>
            <a:r>
              <a:rPr lang="en-US" sz="2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RemTech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East</a:t>
            </a:r>
          </a:p>
          <a:p>
            <a:pPr>
              <a:lnSpc>
                <a:spcPct val="110000"/>
              </a:lnSpc>
            </a:pP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April 9, 2026</a:t>
            </a:r>
          </a:p>
        </p:txBody>
      </p:sp>
    </p:spTree>
    <p:extLst>
      <p:ext uri="{BB962C8B-B14F-4D97-AF65-F5344CB8AC3E}">
        <p14:creationId xmlns:p14="http://schemas.microsoft.com/office/powerpoint/2010/main" val="2659659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D583A-A48D-9EA4-2298-671B1175D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3468BE-1909-5887-6B97-F7A00571D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6" b="5116"/>
          <a:stretch/>
        </p:blipFill>
        <p:spPr>
          <a:xfrm>
            <a:off x="0" y="-1"/>
            <a:ext cx="10679004" cy="6857145"/>
          </a:xfrm>
          <a:custGeom>
            <a:avLst/>
            <a:gdLst>
              <a:gd name="connsiteX0" fmla="*/ 0 w 10679004"/>
              <a:gd name="connsiteY0" fmla="*/ 0 h 6857145"/>
              <a:gd name="connsiteX1" fmla="*/ 5171962 w 10679004"/>
              <a:gd name="connsiteY1" fmla="*/ 0 h 6857145"/>
              <a:gd name="connsiteX2" fmla="*/ 9342272 w 10679004"/>
              <a:gd name="connsiteY2" fmla="*/ 3904564 h 6857145"/>
              <a:gd name="connsiteX3" fmla="*/ 10678706 w 10679004"/>
              <a:gd name="connsiteY3" fmla="*/ 6817847 h 6857145"/>
              <a:gd name="connsiteX4" fmla="*/ 10679004 w 10679004"/>
              <a:gd name="connsiteY4" fmla="*/ 6857145 h 6857145"/>
              <a:gd name="connsiteX5" fmla="*/ 4372701 w 10679004"/>
              <a:gd name="connsiteY5" fmla="*/ 6857145 h 6857145"/>
              <a:gd name="connsiteX6" fmla="*/ 1453647 w 10679004"/>
              <a:gd name="connsiteY6" fmla="*/ 6857145 h 6857145"/>
              <a:gd name="connsiteX7" fmla="*/ 0 w 10679004"/>
              <a:gd name="connsiteY7" fmla="*/ 6857145 h 685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79004" h="6857145">
                <a:moveTo>
                  <a:pt x="0" y="0"/>
                </a:moveTo>
                <a:lnTo>
                  <a:pt x="5171962" y="0"/>
                </a:lnTo>
                <a:lnTo>
                  <a:pt x="9342272" y="3904564"/>
                </a:lnTo>
                <a:cubicBezTo>
                  <a:pt x="10185720" y="4694264"/>
                  <a:pt x="10633916" y="5747947"/>
                  <a:pt x="10678706" y="6817847"/>
                </a:cubicBezTo>
                <a:lnTo>
                  <a:pt x="10679004" y="6857145"/>
                </a:lnTo>
                <a:lnTo>
                  <a:pt x="4372701" y="6857145"/>
                </a:lnTo>
                <a:lnTo>
                  <a:pt x="1453647" y="6857145"/>
                </a:lnTo>
                <a:lnTo>
                  <a:pt x="0" y="6857145"/>
                </a:lnTo>
                <a:close/>
              </a:path>
            </a:pathLst>
          </a:cu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E4E15A5-C8C3-0E64-DD8C-3DBC743FAF61}"/>
              </a:ext>
            </a:extLst>
          </p:cNvPr>
          <p:cNvSpPr/>
          <p:nvPr/>
        </p:nvSpPr>
        <p:spPr>
          <a:xfrm>
            <a:off x="0" y="0"/>
            <a:ext cx="10679011" cy="6858000"/>
          </a:xfrm>
          <a:custGeom>
            <a:avLst/>
            <a:gdLst>
              <a:gd name="connsiteX0" fmla="*/ 0 w 10679011"/>
              <a:gd name="connsiteY0" fmla="*/ 0 h 6858000"/>
              <a:gd name="connsiteX1" fmla="*/ 1453654 w 10679011"/>
              <a:gd name="connsiteY1" fmla="*/ 0 h 6858000"/>
              <a:gd name="connsiteX2" fmla="*/ 4372708 w 10679011"/>
              <a:gd name="connsiteY2" fmla="*/ 0 h 6858000"/>
              <a:gd name="connsiteX3" fmla="*/ 5171055 w 10679011"/>
              <a:gd name="connsiteY3" fmla="*/ 0 h 6858000"/>
              <a:gd name="connsiteX4" fmla="*/ 9342279 w 10679011"/>
              <a:gd name="connsiteY4" fmla="*/ 3905419 h 6858000"/>
              <a:gd name="connsiteX5" fmla="*/ 10678713 w 10679011"/>
              <a:gd name="connsiteY5" fmla="*/ 6818702 h 6858000"/>
              <a:gd name="connsiteX6" fmla="*/ 10679011 w 10679011"/>
              <a:gd name="connsiteY6" fmla="*/ 6858000 h 6858000"/>
              <a:gd name="connsiteX7" fmla="*/ 4372708 w 10679011"/>
              <a:gd name="connsiteY7" fmla="*/ 6858000 h 6858000"/>
              <a:gd name="connsiteX8" fmla="*/ 1453654 w 10679011"/>
              <a:gd name="connsiteY8" fmla="*/ 6858000 h 6858000"/>
              <a:gd name="connsiteX9" fmla="*/ 0 w 10679011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79011" h="6858000">
                <a:moveTo>
                  <a:pt x="0" y="0"/>
                </a:moveTo>
                <a:lnTo>
                  <a:pt x="1453654" y="0"/>
                </a:lnTo>
                <a:lnTo>
                  <a:pt x="4372708" y="0"/>
                </a:lnTo>
                <a:lnTo>
                  <a:pt x="5171055" y="0"/>
                </a:lnTo>
                <a:lnTo>
                  <a:pt x="9342279" y="3905419"/>
                </a:lnTo>
                <a:cubicBezTo>
                  <a:pt x="10185727" y="4695119"/>
                  <a:pt x="10633923" y="5748802"/>
                  <a:pt x="10678713" y="6818702"/>
                </a:cubicBezTo>
                <a:lnTo>
                  <a:pt x="10679011" y="6858000"/>
                </a:lnTo>
                <a:lnTo>
                  <a:pt x="4372708" y="6858000"/>
                </a:lnTo>
                <a:lnTo>
                  <a:pt x="145365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00">
                <a:schemeClr val="tx1"/>
              </a:gs>
              <a:gs pos="33000">
                <a:schemeClr val="tx1">
                  <a:alpha val="4800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DB9FB0B3-2115-12D8-FD09-E5038AF6AFF5}"/>
              </a:ext>
            </a:extLst>
          </p:cNvPr>
          <p:cNvSpPr/>
          <p:nvPr/>
        </p:nvSpPr>
        <p:spPr>
          <a:xfrm flipV="1">
            <a:off x="5271754" y="856"/>
            <a:ext cx="3616264" cy="1808893"/>
          </a:xfrm>
          <a:prstGeom prst="triangle">
            <a:avLst>
              <a:gd name="adj" fmla="val 52929"/>
            </a:avLst>
          </a:prstGeom>
          <a:solidFill>
            <a:srgbClr val="317A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black and white text&#10;&#10;Description automatically generated">
            <a:extLst>
              <a:ext uri="{FF2B5EF4-FFF2-40B4-BE49-F238E27FC236}">
                <a16:creationId xmlns:a16="http://schemas.microsoft.com/office/drawing/2014/main" id="{641A47CB-ECCA-889F-A140-86457B3166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41"/>
          <a:stretch/>
        </p:blipFill>
        <p:spPr>
          <a:xfrm>
            <a:off x="9049132" y="863668"/>
            <a:ext cx="2243708" cy="18921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5C7E36-6499-C5FA-12CC-54F5F2DFD061}"/>
              </a:ext>
            </a:extLst>
          </p:cNvPr>
          <p:cNvSpPr/>
          <p:nvPr/>
        </p:nvSpPr>
        <p:spPr>
          <a:xfrm>
            <a:off x="609641" y="1578421"/>
            <a:ext cx="6839666" cy="4072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Sinking </a:t>
            </a:r>
          </a:p>
          <a:p>
            <a:pPr>
              <a:lnSpc>
                <a:spcPct val="110000"/>
              </a:lnSpc>
            </a:pPr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fangs </a:t>
            </a:r>
          </a:p>
          <a:p>
            <a:pPr>
              <a:lnSpc>
                <a:spcPct val="110000"/>
              </a:lnSpc>
            </a:pPr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into the data…</a:t>
            </a:r>
          </a:p>
        </p:txBody>
      </p:sp>
    </p:spTree>
    <p:extLst>
      <p:ext uri="{BB962C8B-B14F-4D97-AF65-F5344CB8AC3E}">
        <p14:creationId xmlns:p14="http://schemas.microsoft.com/office/powerpoint/2010/main" val="918556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36291-2F85-167D-066B-FBF32A696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4024A4B-86B4-1226-9319-FB6F589031D6}"/>
              </a:ext>
            </a:extLst>
          </p:cNvPr>
          <p:cNvSpPr/>
          <p:nvPr/>
        </p:nvSpPr>
        <p:spPr>
          <a:xfrm>
            <a:off x="0" y="0"/>
            <a:ext cx="4536678" cy="6895825"/>
          </a:xfrm>
          <a:custGeom>
            <a:avLst/>
            <a:gdLst>
              <a:gd name="connsiteX0" fmla="*/ 3769039 w 4536678"/>
              <a:gd name="connsiteY0" fmla="*/ 0 h 6895825"/>
              <a:gd name="connsiteX1" fmla="*/ 0 w 4536678"/>
              <a:gd name="connsiteY1" fmla="*/ 0 h 6895825"/>
              <a:gd name="connsiteX2" fmla="*/ 0 w 4536678"/>
              <a:gd name="connsiteY2" fmla="*/ 6895825 h 6895825"/>
              <a:gd name="connsiteX3" fmla="*/ 3984928 w 4536678"/>
              <a:gd name="connsiteY3" fmla="*/ 6895825 h 6895825"/>
              <a:gd name="connsiteX4" fmla="*/ 4138440 w 4536678"/>
              <a:gd name="connsiteY4" fmla="*/ 6446875 h 6895825"/>
              <a:gd name="connsiteX5" fmla="*/ 4536678 w 4536678"/>
              <a:gd name="connsiteY5" fmla="*/ 3708125 h 6895825"/>
              <a:gd name="connsiteX6" fmla="*/ 3808559 w 4536678"/>
              <a:gd name="connsiteY6" fmla="*/ 84485 h 689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6678" h="6895825">
                <a:moveTo>
                  <a:pt x="3769039" y="0"/>
                </a:moveTo>
                <a:lnTo>
                  <a:pt x="0" y="0"/>
                </a:lnTo>
                <a:lnTo>
                  <a:pt x="0" y="6895825"/>
                </a:lnTo>
                <a:lnTo>
                  <a:pt x="3984928" y="6895825"/>
                </a:lnTo>
                <a:lnTo>
                  <a:pt x="4138440" y="6446875"/>
                </a:lnTo>
                <a:cubicBezTo>
                  <a:pt x="4393963" y="5614942"/>
                  <a:pt x="4536678" y="4686870"/>
                  <a:pt x="4536678" y="3708125"/>
                </a:cubicBezTo>
                <a:cubicBezTo>
                  <a:pt x="4536678" y="2365847"/>
                  <a:pt x="4268256" y="1118874"/>
                  <a:pt x="3808559" y="84485"/>
                </a:cubicBezTo>
                <a:close/>
              </a:path>
            </a:pathLst>
          </a:custGeom>
          <a:gradFill flip="none" rotWithShape="1">
            <a:gsLst>
              <a:gs pos="0">
                <a:srgbClr val="317ABE"/>
              </a:gs>
              <a:gs pos="100000">
                <a:srgbClr val="36323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D60979D-F589-1426-FAA7-164142EF6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4" r="11564"/>
          <a:stretch/>
        </p:blipFill>
        <p:spPr>
          <a:xfrm>
            <a:off x="0" y="0"/>
            <a:ext cx="4378596" cy="6856234"/>
          </a:xfrm>
          <a:custGeom>
            <a:avLst/>
            <a:gdLst>
              <a:gd name="connsiteX0" fmla="*/ 0 w 4378596"/>
              <a:gd name="connsiteY0" fmla="*/ 0 h 6856234"/>
              <a:gd name="connsiteX1" fmla="*/ 3358042 w 4378596"/>
              <a:gd name="connsiteY1" fmla="*/ 0 h 6856234"/>
              <a:gd name="connsiteX2" fmla="*/ 3448008 w 4378596"/>
              <a:gd name="connsiteY2" fmla="*/ 162891 h 6856234"/>
              <a:gd name="connsiteX3" fmla="*/ 4378596 w 4378596"/>
              <a:gd name="connsiteY3" fmla="*/ 4150621 h 6856234"/>
              <a:gd name="connsiteX4" fmla="*/ 4053684 w 4378596"/>
              <a:gd name="connsiteY4" fmla="*/ 6594482 h 6856234"/>
              <a:gd name="connsiteX5" fmla="*/ 3973217 w 4378596"/>
              <a:gd name="connsiteY5" fmla="*/ 6856234 h 6856234"/>
              <a:gd name="connsiteX6" fmla="*/ 0 w 4378596"/>
              <a:gd name="connsiteY6" fmla="*/ 6856234 h 6856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78596" h="6856234">
                <a:moveTo>
                  <a:pt x="0" y="0"/>
                </a:moveTo>
                <a:lnTo>
                  <a:pt x="3358042" y="0"/>
                </a:lnTo>
                <a:lnTo>
                  <a:pt x="3448008" y="162891"/>
                </a:lnTo>
                <a:cubicBezTo>
                  <a:pt x="4032477" y="1274885"/>
                  <a:pt x="4378596" y="2655241"/>
                  <a:pt x="4378596" y="4150621"/>
                </a:cubicBezTo>
                <a:cubicBezTo>
                  <a:pt x="4378596" y="5013341"/>
                  <a:pt x="4263394" y="5837776"/>
                  <a:pt x="4053684" y="6594482"/>
                </a:cubicBezTo>
                <a:lnTo>
                  <a:pt x="3973217" y="6856234"/>
                </a:lnTo>
                <a:lnTo>
                  <a:pt x="0" y="6856234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0A190BC-AE45-C3AD-C013-7AA7D8910CDA}"/>
              </a:ext>
            </a:extLst>
          </p:cNvPr>
          <p:cNvSpPr/>
          <p:nvPr/>
        </p:nvSpPr>
        <p:spPr>
          <a:xfrm>
            <a:off x="0" y="0"/>
            <a:ext cx="4378596" cy="6895825"/>
          </a:xfrm>
          <a:custGeom>
            <a:avLst/>
            <a:gdLst>
              <a:gd name="connsiteX0" fmla="*/ 3358042 w 4378596"/>
              <a:gd name="connsiteY0" fmla="*/ 0 h 6895825"/>
              <a:gd name="connsiteX1" fmla="*/ 0 w 4378596"/>
              <a:gd name="connsiteY1" fmla="*/ 0 h 6895825"/>
              <a:gd name="connsiteX2" fmla="*/ 0 w 4378596"/>
              <a:gd name="connsiteY2" fmla="*/ 6895825 h 6895825"/>
              <a:gd name="connsiteX3" fmla="*/ 3961046 w 4378596"/>
              <a:gd name="connsiteY3" fmla="*/ 6895825 h 6895825"/>
              <a:gd name="connsiteX4" fmla="*/ 4053684 w 4378596"/>
              <a:gd name="connsiteY4" fmla="*/ 6594482 h 6895825"/>
              <a:gd name="connsiteX5" fmla="*/ 4378596 w 4378596"/>
              <a:gd name="connsiteY5" fmla="*/ 4150621 h 6895825"/>
              <a:gd name="connsiteX6" fmla="*/ 3448008 w 4378596"/>
              <a:gd name="connsiteY6" fmla="*/ 162891 h 689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78596" h="6895825">
                <a:moveTo>
                  <a:pt x="3358042" y="0"/>
                </a:moveTo>
                <a:lnTo>
                  <a:pt x="0" y="0"/>
                </a:lnTo>
                <a:lnTo>
                  <a:pt x="0" y="6895825"/>
                </a:lnTo>
                <a:lnTo>
                  <a:pt x="3961046" y="6895825"/>
                </a:lnTo>
                <a:lnTo>
                  <a:pt x="4053684" y="6594482"/>
                </a:lnTo>
                <a:cubicBezTo>
                  <a:pt x="4263394" y="5837776"/>
                  <a:pt x="4378596" y="5013341"/>
                  <a:pt x="4378596" y="4150621"/>
                </a:cubicBezTo>
                <a:cubicBezTo>
                  <a:pt x="4378596" y="2655241"/>
                  <a:pt x="4032477" y="1274885"/>
                  <a:pt x="3448008" y="162891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DFE3059-7BF2-0B7F-9AB1-B7E5F017D4E5}"/>
              </a:ext>
            </a:extLst>
          </p:cNvPr>
          <p:cNvSpPr/>
          <p:nvPr/>
        </p:nvSpPr>
        <p:spPr>
          <a:xfrm>
            <a:off x="502511" y="894005"/>
            <a:ext cx="2886641" cy="2082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Sinking our fangs into the data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2127ACC-112E-2DC3-49F7-727F136DC02B}"/>
              </a:ext>
            </a:extLst>
          </p:cNvPr>
          <p:cNvSpPr/>
          <p:nvPr/>
        </p:nvSpPr>
        <p:spPr>
          <a:xfrm>
            <a:off x="569623" y="3677951"/>
            <a:ext cx="2752417" cy="2717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i="1" dirty="0">
                <a:solidFill>
                  <a:schemeClr val="bg1"/>
                </a:solidFill>
              </a:rPr>
              <a:t>Overall, screening efforts are sufficient to discount potential SAR habitat only half the time!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C3196AE-1691-5ADD-185C-1814D05C5BBF}"/>
              </a:ext>
            </a:extLst>
          </p:cNvPr>
          <p:cNvGrpSpPr/>
          <p:nvPr/>
        </p:nvGrpSpPr>
        <p:grpSpPr>
          <a:xfrm>
            <a:off x="0" y="6577588"/>
            <a:ext cx="12195048" cy="280412"/>
            <a:chOff x="0" y="6577588"/>
            <a:chExt cx="12195048" cy="280412"/>
          </a:xfrm>
          <a:gradFill>
            <a:gsLst>
              <a:gs pos="0">
                <a:srgbClr val="363231"/>
              </a:gs>
              <a:gs pos="86000">
                <a:srgbClr val="317ABE"/>
              </a:gs>
            </a:gsLst>
            <a:lin ang="0" scaled="1"/>
          </a:gra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EC100C8-E69E-B3F6-7EDC-F5D7AF65CD92}"/>
                </a:ext>
              </a:extLst>
            </p:cNvPr>
            <p:cNvSpPr/>
            <p:nvPr userDrawn="1"/>
          </p:nvSpPr>
          <p:spPr>
            <a:xfrm>
              <a:off x="6096000" y="6775704"/>
              <a:ext cx="6099048" cy="82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4154007-EDE7-51CB-6596-9D9D160AE5AE}"/>
                </a:ext>
              </a:extLst>
            </p:cNvPr>
            <p:cNvGrpSpPr/>
            <p:nvPr userDrawn="1"/>
          </p:nvGrpSpPr>
          <p:grpSpPr>
            <a:xfrm>
              <a:off x="0" y="6577588"/>
              <a:ext cx="6338083" cy="280412"/>
              <a:chOff x="0" y="6577588"/>
              <a:chExt cx="6338083" cy="280412"/>
            </a:xfrm>
            <a:grpFill/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CF72767-8C5A-3E5B-3C25-7096BC28C9C8}"/>
                  </a:ext>
                </a:extLst>
              </p:cNvPr>
              <p:cNvSpPr/>
              <p:nvPr userDrawn="1"/>
            </p:nvSpPr>
            <p:spPr>
              <a:xfrm>
                <a:off x="0" y="6775704"/>
                <a:ext cx="6099048" cy="8229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Google Shape;24;p54">
                <a:extLst>
                  <a:ext uri="{FF2B5EF4-FFF2-40B4-BE49-F238E27FC236}">
                    <a16:creationId xmlns:a16="http://schemas.microsoft.com/office/drawing/2014/main" id="{AB890DCF-2942-7CD4-4C21-B321EF702612}"/>
                  </a:ext>
                </a:extLst>
              </p:cNvPr>
              <p:cNvSpPr/>
              <p:nvPr userDrawn="1"/>
            </p:nvSpPr>
            <p:spPr>
              <a:xfrm>
                <a:off x="5853918" y="6577588"/>
                <a:ext cx="484165" cy="268981"/>
              </a:xfrm>
              <a:custGeom>
                <a:avLst/>
                <a:gdLst/>
                <a:ahLst/>
                <a:cxnLst/>
                <a:rect l="l" t="t" r="r" b="b"/>
                <a:pathLst>
                  <a:path w="365760" h="203200" extrusionOk="0">
                    <a:moveTo>
                      <a:pt x="182880" y="0"/>
                    </a:moveTo>
                    <a:cubicBezTo>
                      <a:pt x="283882" y="0"/>
                      <a:pt x="365760" y="81878"/>
                      <a:pt x="365760" y="182880"/>
                    </a:cubicBezTo>
                    <a:lnTo>
                      <a:pt x="361658" y="203200"/>
                    </a:lnTo>
                    <a:lnTo>
                      <a:pt x="4103" y="203200"/>
                    </a:lnTo>
                    <a:lnTo>
                      <a:pt x="0" y="182880"/>
                    </a:lnTo>
                    <a:cubicBezTo>
                      <a:pt x="0" y="81878"/>
                      <a:pt x="81878" y="0"/>
                      <a:pt x="18288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B21842D3-8413-AFD3-0930-4C2BD89BB531}"/>
              </a:ext>
            </a:extLst>
          </p:cNvPr>
          <p:cNvSpPr txBox="1">
            <a:spLocks/>
          </p:cNvSpPr>
          <p:nvPr/>
        </p:nvSpPr>
        <p:spPr>
          <a:xfrm>
            <a:off x="5699948" y="6529516"/>
            <a:ext cx="792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8868B4-BCB4-40C5-8F5B-96F1F985AC30}" type="slidenum">
              <a:rPr lang="en-US" smtClean="0">
                <a:latin typeface="+mn-lt"/>
              </a:rPr>
              <a:pPr/>
              <a:t>11</a:t>
            </a:fld>
            <a:endParaRPr lang="en-US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DFA2BE-A73A-FC8E-346A-C07F3B956568}"/>
              </a:ext>
            </a:extLst>
          </p:cNvPr>
          <p:cNvSpPr txBox="1"/>
          <p:nvPr/>
        </p:nvSpPr>
        <p:spPr>
          <a:xfrm>
            <a:off x="4520293" y="417638"/>
            <a:ext cx="760219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rgbClr val="007DBA"/>
                </a:solidFill>
              </a:rPr>
              <a:t>All Locations</a:t>
            </a:r>
          </a:p>
          <a:p>
            <a:r>
              <a:rPr lang="en-CA" i="1" dirty="0">
                <a:solidFill>
                  <a:srgbClr val="007DBA"/>
                </a:solidFill>
              </a:rPr>
              <a:t>51% of screening locations identified potential habitat for Species at Risk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D6306D3-3D5C-1423-6BB6-8664DD85F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" r="62"/>
          <a:stretch/>
        </p:blipFill>
        <p:spPr>
          <a:xfrm>
            <a:off x="5754486" y="1525779"/>
            <a:ext cx="5133811" cy="51402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7722778-A627-B886-3F8C-816FC38CB7E4}"/>
              </a:ext>
            </a:extLst>
          </p:cNvPr>
          <p:cNvSpPr txBox="1"/>
          <p:nvPr/>
        </p:nvSpPr>
        <p:spPr>
          <a:xfrm>
            <a:off x="10361848" y="2066361"/>
            <a:ext cx="11519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/>
              <a:t>Potential SAR Habitat</a:t>
            </a:r>
          </a:p>
          <a:p>
            <a:pPr algn="ctr"/>
            <a:r>
              <a:rPr lang="en-CA" sz="1400" dirty="0"/>
              <a:t>Identified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90079E-8F7C-7DF2-7E57-3D531DD12047}"/>
              </a:ext>
            </a:extLst>
          </p:cNvPr>
          <p:cNvSpPr txBox="1"/>
          <p:nvPr/>
        </p:nvSpPr>
        <p:spPr>
          <a:xfrm>
            <a:off x="5090883" y="2066361"/>
            <a:ext cx="12889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/>
              <a:t>No Potential SAR Habitat</a:t>
            </a:r>
          </a:p>
          <a:p>
            <a:pPr algn="ctr"/>
            <a:r>
              <a:rPr lang="en-CA" sz="1400" dirty="0"/>
              <a:t>Identified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7A0C37-2883-F9D5-79FB-51319E992262}"/>
              </a:ext>
            </a:extLst>
          </p:cNvPr>
          <p:cNvSpPr txBox="1"/>
          <p:nvPr/>
        </p:nvSpPr>
        <p:spPr>
          <a:xfrm>
            <a:off x="9814447" y="3520864"/>
            <a:ext cx="1151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51%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6B44A4-B51A-F6B8-DA74-DC77EC31B482}"/>
              </a:ext>
            </a:extLst>
          </p:cNvPr>
          <p:cNvSpPr txBox="1"/>
          <p:nvPr/>
        </p:nvSpPr>
        <p:spPr>
          <a:xfrm>
            <a:off x="5743057" y="3520864"/>
            <a:ext cx="1151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49%</a:t>
            </a:r>
          </a:p>
        </p:txBody>
      </p:sp>
    </p:spTree>
    <p:extLst>
      <p:ext uri="{BB962C8B-B14F-4D97-AF65-F5344CB8AC3E}">
        <p14:creationId xmlns:p14="http://schemas.microsoft.com/office/powerpoint/2010/main" val="2830436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7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B64DC-39B8-956D-1253-114B2532F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F47F922-D3B5-C47A-E715-9DEDCD11B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375" y="1790700"/>
            <a:ext cx="2857500" cy="285750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EB9F148-3394-84B7-F337-2A92A604D876}"/>
              </a:ext>
            </a:extLst>
          </p:cNvPr>
          <p:cNvSpPr/>
          <p:nvPr/>
        </p:nvSpPr>
        <p:spPr>
          <a:xfrm>
            <a:off x="0" y="0"/>
            <a:ext cx="4536678" cy="6895825"/>
          </a:xfrm>
          <a:custGeom>
            <a:avLst/>
            <a:gdLst>
              <a:gd name="connsiteX0" fmla="*/ 3769039 w 4536678"/>
              <a:gd name="connsiteY0" fmla="*/ 0 h 6895825"/>
              <a:gd name="connsiteX1" fmla="*/ 0 w 4536678"/>
              <a:gd name="connsiteY1" fmla="*/ 0 h 6895825"/>
              <a:gd name="connsiteX2" fmla="*/ 0 w 4536678"/>
              <a:gd name="connsiteY2" fmla="*/ 6895825 h 6895825"/>
              <a:gd name="connsiteX3" fmla="*/ 3984928 w 4536678"/>
              <a:gd name="connsiteY3" fmla="*/ 6895825 h 6895825"/>
              <a:gd name="connsiteX4" fmla="*/ 4138440 w 4536678"/>
              <a:gd name="connsiteY4" fmla="*/ 6446875 h 6895825"/>
              <a:gd name="connsiteX5" fmla="*/ 4536678 w 4536678"/>
              <a:gd name="connsiteY5" fmla="*/ 3708125 h 6895825"/>
              <a:gd name="connsiteX6" fmla="*/ 3808559 w 4536678"/>
              <a:gd name="connsiteY6" fmla="*/ 84485 h 689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6678" h="6895825">
                <a:moveTo>
                  <a:pt x="3769039" y="0"/>
                </a:moveTo>
                <a:lnTo>
                  <a:pt x="0" y="0"/>
                </a:lnTo>
                <a:lnTo>
                  <a:pt x="0" y="6895825"/>
                </a:lnTo>
                <a:lnTo>
                  <a:pt x="3984928" y="6895825"/>
                </a:lnTo>
                <a:lnTo>
                  <a:pt x="4138440" y="6446875"/>
                </a:lnTo>
                <a:cubicBezTo>
                  <a:pt x="4393963" y="5614942"/>
                  <a:pt x="4536678" y="4686870"/>
                  <a:pt x="4536678" y="3708125"/>
                </a:cubicBezTo>
                <a:cubicBezTo>
                  <a:pt x="4536678" y="2365847"/>
                  <a:pt x="4268256" y="1118874"/>
                  <a:pt x="3808559" y="84485"/>
                </a:cubicBezTo>
                <a:close/>
              </a:path>
            </a:pathLst>
          </a:custGeom>
          <a:gradFill flip="none" rotWithShape="1">
            <a:gsLst>
              <a:gs pos="0">
                <a:srgbClr val="317ABE"/>
              </a:gs>
              <a:gs pos="100000">
                <a:srgbClr val="36323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8FBC865-DC8D-316F-7D9C-D04572E340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4" r="11564"/>
          <a:stretch/>
        </p:blipFill>
        <p:spPr>
          <a:xfrm>
            <a:off x="0" y="0"/>
            <a:ext cx="4378596" cy="6856234"/>
          </a:xfrm>
          <a:custGeom>
            <a:avLst/>
            <a:gdLst>
              <a:gd name="connsiteX0" fmla="*/ 0 w 4378596"/>
              <a:gd name="connsiteY0" fmla="*/ 0 h 6856234"/>
              <a:gd name="connsiteX1" fmla="*/ 3358042 w 4378596"/>
              <a:gd name="connsiteY1" fmla="*/ 0 h 6856234"/>
              <a:gd name="connsiteX2" fmla="*/ 3448008 w 4378596"/>
              <a:gd name="connsiteY2" fmla="*/ 162891 h 6856234"/>
              <a:gd name="connsiteX3" fmla="*/ 4378596 w 4378596"/>
              <a:gd name="connsiteY3" fmla="*/ 4150621 h 6856234"/>
              <a:gd name="connsiteX4" fmla="*/ 4053684 w 4378596"/>
              <a:gd name="connsiteY4" fmla="*/ 6594482 h 6856234"/>
              <a:gd name="connsiteX5" fmla="*/ 3973217 w 4378596"/>
              <a:gd name="connsiteY5" fmla="*/ 6856234 h 6856234"/>
              <a:gd name="connsiteX6" fmla="*/ 0 w 4378596"/>
              <a:gd name="connsiteY6" fmla="*/ 6856234 h 6856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78596" h="6856234">
                <a:moveTo>
                  <a:pt x="0" y="0"/>
                </a:moveTo>
                <a:lnTo>
                  <a:pt x="3358042" y="0"/>
                </a:lnTo>
                <a:lnTo>
                  <a:pt x="3448008" y="162891"/>
                </a:lnTo>
                <a:cubicBezTo>
                  <a:pt x="4032477" y="1274885"/>
                  <a:pt x="4378596" y="2655241"/>
                  <a:pt x="4378596" y="4150621"/>
                </a:cubicBezTo>
                <a:cubicBezTo>
                  <a:pt x="4378596" y="5013341"/>
                  <a:pt x="4263394" y="5837776"/>
                  <a:pt x="4053684" y="6594482"/>
                </a:cubicBezTo>
                <a:lnTo>
                  <a:pt x="3973217" y="6856234"/>
                </a:lnTo>
                <a:lnTo>
                  <a:pt x="0" y="6856234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D66EA55-EEA2-1981-FD2D-C2E1E620547A}"/>
              </a:ext>
            </a:extLst>
          </p:cNvPr>
          <p:cNvSpPr/>
          <p:nvPr/>
        </p:nvSpPr>
        <p:spPr>
          <a:xfrm>
            <a:off x="0" y="-1184"/>
            <a:ext cx="4378596" cy="6895825"/>
          </a:xfrm>
          <a:custGeom>
            <a:avLst/>
            <a:gdLst>
              <a:gd name="connsiteX0" fmla="*/ 3358042 w 4378596"/>
              <a:gd name="connsiteY0" fmla="*/ 0 h 6895825"/>
              <a:gd name="connsiteX1" fmla="*/ 0 w 4378596"/>
              <a:gd name="connsiteY1" fmla="*/ 0 h 6895825"/>
              <a:gd name="connsiteX2" fmla="*/ 0 w 4378596"/>
              <a:gd name="connsiteY2" fmla="*/ 6895825 h 6895825"/>
              <a:gd name="connsiteX3" fmla="*/ 3961046 w 4378596"/>
              <a:gd name="connsiteY3" fmla="*/ 6895825 h 6895825"/>
              <a:gd name="connsiteX4" fmla="*/ 4053684 w 4378596"/>
              <a:gd name="connsiteY4" fmla="*/ 6594482 h 6895825"/>
              <a:gd name="connsiteX5" fmla="*/ 4378596 w 4378596"/>
              <a:gd name="connsiteY5" fmla="*/ 4150621 h 6895825"/>
              <a:gd name="connsiteX6" fmla="*/ 3448008 w 4378596"/>
              <a:gd name="connsiteY6" fmla="*/ 162891 h 689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78596" h="6895825">
                <a:moveTo>
                  <a:pt x="3358042" y="0"/>
                </a:moveTo>
                <a:lnTo>
                  <a:pt x="0" y="0"/>
                </a:lnTo>
                <a:lnTo>
                  <a:pt x="0" y="6895825"/>
                </a:lnTo>
                <a:lnTo>
                  <a:pt x="3961046" y="6895825"/>
                </a:lnTo>
                <a:lnTo>
                  <a:pt x="4053684" y="6594482"/>
                </a:lnTo>
                <a:cubicBezTo>
                  <a:pt x="4263394" y="5837776"/>
                  <a:pt x="4378596" y="5013341"/>
                  <a:pt x="4378596" y="4150621"/>
                </a:cubicBezTo>
                <a:cubicBezTo>
                  <a:pt x="4378596" y="2655241"/>
                  <a:pt x="4032477" y="1274885"/>
                  <a:pt x="3448008" y="162891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486E7E-0065-A7AA-D226-4C73F7CCEA24}"/>
              </a:ext>
            </a:extLst>
          </p:cNvPr>
          <p:cNvSpPr/>
          <p:nvPr/>
        </p:nvSpPr>
        <p:spPr>
          <a:xfrm>
            <a:off x="502511" y="894005"/>
            <a:ext cx="2886641" cy="2082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Sinking our fangs into the data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4FCEDFA-66ED-F49E-1328-F083BD48D5FF}"/>
              </a:ext>
            </a:extLst>
          </p:cNvPr>
          <p:cNvSpPr/>
          <p:nvPr/>
        </p:nvSpPr>
        <p:spPr>
          <a:xfrm>
            <a:off x="569623" y="4135151"/>
            <a:ext cx="2752417" cy="2274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i="1" dirty="0">
                <a:solidFill>
                  <a:schemeClr val="bg1"/>
                </a:solidFill>
              </a:rPr>
              <a:t>Big differences between screening outcomes for Urban and Rural locations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614F7E2-A1B9-97C0-8FC2-62ED6E859DAE}"/>
              </a:ext>
            </a:extLst>
          </p:cNvPr>
          <p:cNvGrpSpPr/>
          <p:nvPr/>
        </p:nvGrpSpPr>
        <p:grpSpPr>
          <a:xfrm>
            <a:off x="0" y="6577588"/>
            <a:ext cx="12195048" cy="280412"/>
            <a:chOff x="0" y="6577588"/>
            <a:chExt cx="12195048" cy="280412"/>
          </a:xfrm>
          <a:gradFill>
            <a:gsLst>
              <a:gs pos="0">
                <a:srgbClr val="363231"/>
              </a:gs>
              <a:gs pos="86000">
                <a:srgbClr val="317ABE"/>
              </a:gs>
            </a:gsLst>
            <a:lin ang="0" scaled="1"/>
          </a:gra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D1A9BEC-725A-A6D2-8808-CFC1231E261A}"/>
                </a:ext>
              </a:extLst>
            </p:cNvPr>
            <p:cNvSpPr/>
            <p:nvPr userDrawn="1"/>
          </p:nvSpPr>
          <p:spPr>
            <a:xfrm>
              <a:off x="6096000" y="6775704"/>
              <a:ext cx="6099048" cy="82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6C6DB1C-11FD-D585-E41E-1EB5122A53EF}"/>
                </a:ext>
              </a:extLst>
            </p:cNvPr>
            <p:cNvGrpSpPr/>
            <p:nvPr userDrawn="1"/>
          </p:nvGrpSpPr>
          <p:grpSpPr>
            <a:xfrm>
              <a:off x="0" y="6577588"/>
              <a:ext cx="6338083" cy="280412"/>
              <a:chOff x="0" y="6577588"/>
              <a:chExt cx="6338083" cy="280412"/>
            </a:xfrm>
            <a:grpFill/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3F23DC8-27D5-DA82-CC0D-0B90C11D476F}"/>
                  </a:ext>
                </a:extLst>
              </p:cNvPr>
              <p:cNvSpPr/>
              <p:nvPr userDrawn="1"/>
            </p:nvSpPr>
            <p:spPr>
              <a:xfrm>
                <a:off x="0" y="6775704"/>
                <a:ext cx="6099048" cy="8229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Google Shape;24;p54">
                <a:extLst>
                  <a:ext uri="{FF2B5EF4-FFF2-40B4-BE49-F238E27FC236}">
                    <a16:creationId xmlns:a16="http://schemas.microsoft.com/office/drawing/2014/main" id="{DAF6BCB5-9B35-6789-1E43-F20CFEF6ACD9}"/>
                  </a:ext>
                </a:extLst>
              </p:cNvPr>
              <p:cNvSpPr/>
              <p:nvPr userDrawn="1"/>
            </p:nvSpPr>
            <p:spPr>
              <a:xfrm>
                <a:off x="5853918" y="6577588"/>
                <a:ext cx="484165" cy="268981"/>
              </a:xfrm>
              <a:custGeom>
                <a:avLst/>
                <a:gdLst/>
                <a:ahLst/>
                <a:cxnLst/>
                <a:rect l="l" t="t" r="r" b="b"/>
                <a:pathLst>
                  <a:path w="365760" h="203200" extrusionOk="0">
                    <a:moveTo>
                      <a:pt x="182880" y="0"/>
                    </a:moveTo>
                    <a:cubicBezTo>
                      <a:pt x="283882" y="0"/>
                      <a:pt x="365760" y="81878"/>
                      <a:pt x="365760" y="182880"/>
                    </a:cubicBezTo>
                    <a:lnTo>
                      <a:pt x="361658" y="203200"/>
                    </a:lnTo>
                    <a:lnTo>
                      <a:pt x="4103" y="203200"/>
                    </a:lnTo>
                    <a:lnTo>
                      <a:pt x="0" y="182880"/>
                    </a:lnTo>
                    <a:cubicBezTo>
                      <a:pt x="0" y="81878"/>
                      <a:pt x="81878" y="0"/>
                      <a:pt x="18288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FB016C80-CF66-714D-F820-FBA4272EBE5E}"/>
              </a:ext>
            </a:extLst>
          </p:cNvPr>
          <p:cNvSpPr txBox="1">
            <a:spLocks/>
          </p:cNvSpPr>
          <p:nvPr/>
        </p:nvSpPr>
        <p:spPr>
          <a:xfrm>
            <a:off x="5699948" y="6529516"/>
            <a:ext cx="792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8868B4-BCB4-40C5-8F5B-96F1F985AC30}" type="slidenum">
              <a:rPr lang="en-US" smtClean="0">
                <a:latin typeface="+mn-lt"/>
              </a:rPr>
              <a:pPr/>
              <a:t>12</a:t>
            </a:fld>
            <a:endParaRPr lang="en-US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CBF7E7-4986-F388-E7E5-3E316773A13C}"/>
              </a:ext>
            </a:extLst>
          </p:cNvPr>
          <p:cNvSpPr txBox="1"/>
          <p:nvPr/>
        </p:nvSpPr>
        <p:spPr>
          <a:xfrm>
            <a:off x="4378596" y="756881"/>
            <a:ext cx="76021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rgbClr val="007DBA"/>
                </a:solidFill>
              </a:rPr>
              <a:t>Urban vs. Rural Locations</a:t>
            </a:r>
            <a:endParaRPr lang="en-CA" sz="4400" i="1" dirty="0">
              <a:solidFill>
                <a:srgbClr val="007DBA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3B226A-C4CD-7798-9838-69704BF0F37B}"/>
              </a:ext>
            </a:extLst>
          </p:cNvPr>
          <p:cNvSpPr txBox="1"/>
          <p:nvPr/>
        </p:nvSpPr>
        <p:spPr>
          <a:xfrm>
            <a:off x="4856958" y="4784469"/>
            <a:ext cx="28615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Urban Locations</a:t>
            </a:r>
          </a:p>
          <a:p>
            <a:r>
              <a:rPr lang="en-CA" i="1" dirty="0"/>
              <a:t>35% of screening locations </a:t>
            </a:r>
          </a:p>
          <a:p>
            <a:r>
              <a:rPr lang="en-CA" i="1" dirty="0"/>
              <a:t>identified potential habitat </a:t>
            </a:r>
          </a:p>
          <a:p>
            <a:r>
              <a:rPr lang="en-CA" i="1" dirty="0"/>
              <a:t>for Species at Risk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DB02AE-DF50-0DCD-317C-570B5FCC56F5}"/>
              </a:ext>
            </a:extLst>
          </p:cNvPr>
          <p:cNvSpPr txBox="1"/>
          <p:nvPr/>
        </p:nvSpPr>
        <p:spPr>
          <a:xfrm>
            <a:off x="8465335" y="4784469"/>
            <a:ext cx="28615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Rural Locations</a:t>
            </a:r>
          </a:p>
          <a:p>
            <a:r>
              <a:rPr lang="en-CA" i="1" dirty="0"/>
              <a:t>93% of screening locations </a:t>
            </a:r>
          </a:p>
          <a:p>
            <a:r>
              <a:rPr lang="en-CA" i="1" dirty="0"/>
              <a:t>identified potential habitat </a:t>
            </a:r>
          </a:p>
          <a:p>
            <a:r>
              <a:rPr lang="en-CA" i="1" dirty="0"/>
              <a:t>for Species at Risk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FC57A3-1A81-AB81-FDFB-5D66136A2167}"/>
              </a:ext>
            </a:extLst>
          </p:cNvPr>
          <p:cNvSpPr txBox="1"/>
          <p:nvPr/>
        </p:nvSpPr>
        <p:spPr>
          <a:xfrm>
            <a:off x="10803448" y="1744830"/>
            <a:ext cx="1151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/>
              <a:t>Potential SAR Habitat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CE26BB-ACBD-A3D8-B301-9050904CB93B}"/>
              </a:ext>
            </a:extLst>
          </p:cNvPr>
          <p:cNvSpPr txBox="1"/>
          <p:nvPr/>
        </p:nvSpPr>
        <p:spPr>
          <a:xfrm>
            <a:off x="7215419" y="1744830"/>
            <a:ext cx="1151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/>
              <a:t>Potential SAR Habitat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0608B3-96D2-3B9B-2F41-E4119864600E}"/>
              </a:ext>
            </a:extLst>
          </p:cNvPr>
          <p:cNvSpPr txBox="1"/>
          <p:nvPr/>
        </p:nvSpPr>
        <p:spPr>
          <a:xfrm>
            <a:off x="9069324" y="1895266"/>
            <a:ext cx="1151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7%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F8F92C-8BFD-1945-8B61-F3DF8C668495}"/>
              </a:ext>
            </a:extLst>
          </p:cNvPr>
          <p:cNvSpPr txBox="1"/>
          <p:nvPr/>
        </p:nvSpPr>
        <p:spPr>
          <a:xfrm>
            <a:off x="10163049" y="2260446"/>
            <a:ext cx="1151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93%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0D9FC7A-9F64-99F3-F281-0B3DE785EC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998" y="1790700"/>
            <a:ext cx="2857500" cy="2857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363080B-F6A2-BE37-0EA2-747D51673E59}"/>
              </a:ext>
            </a:extLst>
          </p:cNvPr>
          <p:cNvSpPr txBox="1"/>
          <p:nvPr/>
        </p:nvSpPr>
        <p:spPr>
          <a:xfrm>
            <a:off x="6621547" y="2260446"/>
            <a:ext cx="1151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35%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C70BB6-92CE-EB1B-C636-BDDEC09C75AB}"/>
              </a:ext>
            </a:extLst>
          </p:cNvPr>
          <p:cNvSpPr txBox="1"/>
          <p:nvPr/>
        </p:nvSpPr>
        <p:spPr>
          <a:xfrm>
            <a:off x="4697870" y="3453344"/>
            <a:ext cx="1151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65%</a:t>
            </a:r>
          </a:p>
        </p:txBody>
      </p:sp>
    </p:spTree>
    <p:extLst>
      <p:ext uri="{BB962C8B-B14F-4D97-AF65-F5344CB8AC3E}">
        <p14:creationId xmlns:p14="http://schemas.microsoft.com/office/powerpoint/2010/main" val="3514482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0AFA8-693C-1C66-90C7-E88566910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B1BB077-7166-8003-F13C-D4A9CB30A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998" y="1903656"/>
            <a:ext cx="2857500" cy="2857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0B1AE5-322B-9024-F928-AD73027C0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973" y="1903656"/>
            <a:ext cx="2857500" cy="285750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2D5DE08-A3E5-6EDE-9E6D-8A230BA840E9}"/>
              </a:ext>
            </a:extLst>
          </p:cNvPr>
          <p:cNvSpPr/>
          <p:nvPr/>
        </p:nvSpPr>
        <p:spPr>
          <a:xfrm>
            <a:off x="0" y="0"/>
            <a:ext cx="4536678" cy="6895825"/>
          </a:xfrm>
          <a:custGeom>
            <a:avLst/>
            <a:gdLst>
              <a:gd name="connsiteX0" fmla="*/ 3769039 w 4536678"/>
              <a:gd name="connsiteY0" fmla="*/ 0 h 6895825"/>
              <a:gd name="connsiteX1" fmla="*/ 0 w 4536678"/>
              <a:gd name="connsiteY1" fmla="*/ 0 h 6895825"/>
              <a:gd name="connsiteX2" fmla="*/ 0 w 4536678"/>
              <a:gd name="connsiteY2" fmla="*/ 6895825 h 6895825"/>
              <a:gd name="connsiteX3" fmla="*/ 3984928 w 4536678"/>
              <a:gd name="connsiteY3" fmla="*/ 6895825 h 6895825"/>
              <a:gd name="connsiteX4" fmla="*/ 4138440 w 4536678"/>
              <a:gd name="connsiteY4" fmla="*/ 6446875 h 6895825"/>
              <a:gd name="connsiteX5" fmla="*/ 4536678 w 4536678"/>
              <a:gd name="connsiteY5" fmla="*/ 3708125 h 6895825"/>
              <a:gd name="connsiteX6" fmla="*/ 3808559 w 4536678"/>
              <a:gd name="connsiteY6" fmla="*/ 84485 h 689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6678" h="6895825">
                <a:moveTo>
                  <a:pt x="3769039" y="0"/>
                </a:moveTo>
                <a:lnTo>
                  <a:pt x="0" y="0"/>
                </a:lnTo>
                <a:lnTo>
                  <a:pt x="0" y="6895825"/>
                </a:lnTo>
                <a:lnTo>
                  <a:pt x="3984928" y="6895825"/>
                </a:lnTo>
                <a:lnTo>
                  <a:pt x="4138440" y="6446875"/>
                </a:lnTo>
                <a:cubicBezTo>
                  <a:pt x="4393963" y="5614942"/>
                  <a:pt x="4536678" y="4686870"/>
                  <a:pt x="4536678" y="3708125"/>
                </a:cubicBezTo>
                <a:cubicBezTo>
                  <a:pt x="4536678" y="2365847"/>
                  <a:pt x="4268256" y="1118874"/>
                  <a:pt x="3808559" y="84485"/>
                </a:cubicBezTo>
                <a:close/>
              </a:path>
            </a:pathLst>
          </a:custGeom>
          <a:gradFill flip="none" rotWithShape="1">
            <a:gsLst>
              <a:gs pos="0">
                <a:srgbClr val="317ABE"/>
              </a:gs>
              <a:gs pos="100000">
                <a:srgbClr val="36323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C169389-D253-B811-AF8C-3B214AACC7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4" r="11564"/>
          <a:stretch/>
        </p:blipFill>
        <p:spPr>
          <a:xfrm>
            <a:off x="0" y="0"/>
            <a:ext cx="4378596" cy="6856234"/>
          </a:xfrm>
          <a:custGeom>
            <a:avLst/>
            <a:gdLst>
              <a:gd name="connsiteX0" fmla="*/ 0 w 4378596"/>
              <a:gd name="connsiteY0" fmla="*/ 0 h 6856234"/>
              <a:gd name="connsiteX1" fmla="*/ 3358042 w 4378596"/>
              <a:gd name="connsiteY1" fmla="*/ 0 h 6856234"/>
              <a:gd name="connsiteX2" fmla="*/ 3448008 w 4378596"/>
              <a:gd name="connsiteY2" fmla="*/ 162891 h 6856234"/>
              <a:gd name="connsiteX3" fmla="*/ 4378596 w 4378596"/>
              <a:gd name="connsiteY3" fmla="*/ 4150621 h 6856234"/>
              <a:gd name="connsiteX4" fmla="*/ 4053684 w 4378596"/>
              <a:gd name="connsiteY4" fmla="*/ 6594482 h 6856234"/>
              <a:gd name="connsiteX5" fmla="*/ 3973217 w 4378596"/>
              <a:gd name="connsiteY5" fmla="*/ 6856234 h 6856234"/>
              <a:gd name="connsiteX6" fmla="*/ 0 w 4378596"/>
              <a:gd name="connsiteY6" fmla="*/ 6856234 h 6856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78596" h="6856234">
                <a:moveTo>
                  <a:pt x="0" y="0"/>
                </a:moveTo>
                <a:lnTo>
                  <a:pt x="3358042" y="0"/>
                </a:lnTo>
                <a:lnTo>
                  <a:pt x="3448008" y="162891"/>
                </a:lnTo>
                <a:cubicBezTo>
                  <a:pt x="4032477" y="1274885"/>
                  <a:pt x="4378596" y="2655241"/>
                  <a:pt x="4378596" y="4150621"/>
                </a:cubicBezTo>
                <a:cubicBezTo>
                  <a:pt x="4378596" y="5013341"/>
                  <a:pt x="4263394" y="5837776"/>
                  <a:pt x="4053684" y="6594482"/>
                </a:cubicBezTo>
                <a:lnTo>
                  <a:pt x="3973217" y="6856234"/>
                </a:lnTo>
                <a:lnTo>
                  <a:pt x="0" y="6856234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A9E567D-B112-780F-06E4-D446091D9E34}"/>
              </a:ext>
            </a:extLst>
          </p:cNvPr>
          <p:cNvSpPr/>
          <p:nvPr/>
        </p:nvSpPr>
        <p:spPr>
          <a:xfrm>
            <a:off x="0" y="-1184"/>
            <a:ext cx="4378596" cy="6895825"/>
          </a:xfrm>
          <a:custGeom>
            <a:avLst/>
            <a:gdLst>
              <a:gd name="connsiteX0" fmla="*/ 3358042 w 4378596"/>
              <a:gd name="connsiteY0" fmla="*/ 0 h 6895825"/>
              <a:gd name="connsiteX1" fmla="*/ 0 w 4378596"/>
              <a:gd name="connsiteY1" fmla="*/ 0 h 6895825"/>
              <a:gd name="connsiteX2" fmla="*/ 0 w 4378596"/>
              <a:gd name="connsiteY2" fmla="*/ 6895825 h 6895825"/>
              <a:gd name="connsiteX3" fmla="*/ 3961046 w 4378596"/>
              <a:gd name="connsiteY3" fmla="*/ 6895825 h 6895825"/>
              <a:gd name="connsiteX4" fmla="*/ 4053684 w 4378596"/>
              <a:gd name="connsiteY4" fmla="*/ 6594482 h 6895825"/>
              <a:gd name="connsiteX5" fmla="*/ 4378596 w 4378596"/>
              <a:gd name="connsiteY5" fmla="*/ 4150621 h 6895825"/>
              <a:gd name="connsiteX6" fmla="*/ 3448008 w 4378596"/>
              <a:gd name="connsiteY6" fmla="*/ 162891 h 689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78596" h="6895825">
                <a:moveTo>
                  <a:pt x="3358042" y="0"/>
                </a:moveTo>
                <a:lnTo>
                  <a:pt x="0" y="0"/>
                </a:lnTo>
                <a:lnTo>
                  <a:pt x="0" y="6895825"/>
                </a:lnTo>
                <a:lnTo>
                  <a:pt x="3961046" y="6895825"/>
                </a:lnTo>
                <a:lnTo>
                  <a:pt x="4053684" y="6594482"/>
                </a:lnTo>
                <a:cubicBezTo>
                  <a:pt x="4263394" y="5837776"/>
                  <a:pt x="4378596" y="5013341"/>
                  <a:pt x="4378596" y="4150621"/>
                </a:cubicBezTo>
                <a:cubicBezTo>
                  <a:pt x="4378596" y="2655241"/>
                  <a:pt x="4032477" y="1274885"/>
                  <a:pt x="3448008" y="162891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9419B49-4994-5D11-97AA-135EEE8BCBE1}"/>
              </a:ext>
            </a:extLst>
          </p:cNvPr>
          <p:cNvSpPr/>
          <p:nvPr/>
        </p:nvSpPr>
        <p:spPr>
          <a:xfrm>
            <a:off x="502511" y="894005"/>
            <a:ext cx="2886641" cy="2082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Sinking our fangs into the data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916BBEB-FC69-B3BB-7F39-410CAA1740FC}"/>
              </a:ext>
            </a:extLst>
          </p:cNvPr>
          <p:cNvGrpSpPr/>
          <p:nvPr/>
        </p:nvGrpSpPr>
        <p:grpSpPr>
          <a:xfrm>
            <a:off x="0" y="6577588"/>
            <a:ext cx="12195048" cy="280412"/>
            <a:chOff x="0" y="6577588"/>
            <a:chExt cx="12195048" cy="280412"/>
          </a:xfrm>
          <a:gradFill>
            <a:gsLst>
              <a:gs pos="0">
                <a:srgbClr val="363231"/>
              </a:gs>
              <a:gs pos="86000">
                <a:srgbClr val="317ABE"/>
              </a:gs>
            </a:gsLst>
            <a:lin ang="0" scaled="1"/>
          </a:gra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690F086-63FC-EF1E-1A7A-0BF21F43DC37}"/>
                </a:ext>
              </a:extLst>
            </p:cNvPr>
            <p:cNvSpPr/>
            <p:nvPr userDrawn="1"/>
          </p:nvSpPr>
          <p:spPr>
            <a:xfrm>
              <a:off x="6096000" y="6775704"/>
              <a:ext cx="6099048" cy="82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A9D157E-E425-B593-1A12-A2FFCEDB2E6A}"/>
                </a:ext>
              </a:extLst>
            </p:cNvPr>
            <p:cNvGrpSpPr/>
            <p:nvPr userDrawn="1"/>
          </p:nvGrpSpPr>
          <p:grpSpPr>
            <a:xfrm>
              <a:off x="0" y="6577588"/>
              <a:ext cx="6338083" cy="280412"/>
              <a:chOff x="0" y="6577588"/>
              <a:chExt cx="6338083" cy="280412"/>
            </a:xfrm>
            <a:grpFill/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C53F6D8-C11A-2BB8-958E-3D4B9A89427B}"/>
                  </a:ext>
                </a:extLst>
              </p:cNvPr>
              <p:cNvSpPr/>
              <p:nvPr userDrawn="1"/>
            </p:nvSpPr>
            <p:spPr>
              <a:xfrm>
                <a:off x="0" y="6775704"/>
                <a:ext cx="6099048" cy="8229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Google Shape;24;p54">
                <a:extLst>
                  <a:ext uri="{FF2B5EF4-FFF2-40B4-BE49-F238E27FC236}">
                    <a16:creationId xmlns:a16="http://schemas.microsoft.com/office/drawing/2014/main" id="{D15D4A27-FC5B-247E-4DAF-E1F34381525B}"/>
                  </a:ext>
                </a:extLst>
              </p:cNvPr>
              <p:cNvSpPr/>
              <p:nvPr userDrawn="1"/>
            </p:nvSpPr>
            <p:spPr>
              <a:xfrm>
                <a:off x="5853918" y="6577588"/>
                <a:ext cx="484165" cy="268981"/>
              </a:xfrm>
              <a:custGeom>
                <a:avLst/>
                <a:gdLst/>
                <a:ahLst/>
                <a:cxnLst/>
                <a:rect l="l" t="t" r="r" b="b"/>
                <a:pathLst>
                  <a:path w="365760" h="203200" extrusionOk="0">
                    <a:moveTo>
                      <a:pt x="182880" y="0"/>
                    </a:moveTo>
                    <a:cubicBezTo>
                      <a:pt x="283882" y="0"/>
                      <a:pt x="365760" y="81878"/>
                      <a:pt x="365760" y="182880"/>
                    </a:cubicBezTo>
                    <a:lnTo>
                      <a:pt x="361658" y="203200"/>
                    </a:lnTo>
                    <a:lnTo>
                      <a:pt x="4103" y="203200"/>
                    </a:lnTo>
                    <a:lnTo>
                      <a:pt x="0" y="182880"/>
                    </a:lnTo>
                    <a:cubicBezTo>
                      <a:pt x="0" y="81878"/>
                      <a:pt x="81878" y="0"/>
                      <a:pt x="18288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4BAF5CAF-D253-9A7A-6986-D45CA42D0100}"/>
              </a:ext>
            </a:extLst>
          </p:cNvPr>
          <p:cNvSpPr txBox="1">
            <a:spLocks/>
          </p:cNvSpPr>
          <p:nvPr/>
        </p:nvSpPr>
        <p:spPr>
          <a:xfrm>
            <a:off x="5699948" y="6529516"/>
            <a:ext cx="792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8868B4-BCB4-40C5-8F5B-96F1F985AC30}" type="slidenum">
              <a:rPr lang="en-US" smtClean="0">
                <a:latin typeface="+mn-lt"/>
              </a:rPr>
              <a:pPr/>
              <a:t>13</a:t>
            </a:fld>
            <a:endParaRPr lang="en-US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F42489-CDA1-BAB7-69E6-A784BC146666}"/>
              </a:ext>
            </a:extLst>
          </p:cNvPr>
          <p:cNvSpPr txBox="1"/>
          <p:nvPr/>
        </p:nvSpPr>
        <p:spPr>
          <a:xfrm>
            <a:off x="4378596" y="756881"/>
            <a:ext cx="76021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rgbClr val="007DBA"/>
                </a:solidFill>
              </a:rPr>
              <a:t>Impact of Bat Habitat </a:t>
            </a:r>
            <a:r>
              <a:rPr lang="en-CA" sz="4400" b="1" dirty="0"/>
              <a:t>| Urban</a:t>
            </a:r>
            <a:endParaRPr lang="en-CA" sz="44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4650CC-E578-5A4E-8756-AE3316877965}"/>
              </a:ext>
            </a:extLst>
          </p:cNvPr>
          <p:cNvSpPr txBox="1"/>
          <p:nvPr/>
        </p:nvSpPr>
        <p:spPr>
          <a:xfrm>
            <a:off x="5118692" y="4870194"/>
            <a:ext cx="233811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/>
              <a:t>Bats</a:t>
            </a:r>
          </a:p>
          <a:p>
            <a:pPr algn="ctr"/>
            <a:r>
              <a:rPr lang="en-CA" i="1" dirty="0"/>
              <a:t>Including bat habitat in Species at Risk screening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289E3B-EFEB-40ED-40FE-8921B1731CA6}"/>
              </a:ext>
            </a:extLst>
          </p:cNvPr>
          <p:cNvSpPr txBox="1"/>
          <p:nvPr/>
        </p:nvSpPr>
        <p:spPr>
          <a:xfrm>
            <a:off x="8728667" y="4870194"/>
            <a:ext cx="233811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/>
              <a:t>No Bats</a:t>
            </a:r>
          </a:p>
          <a:p>
            <a:pPr algn="ctr"/>
            <a:r>
              <a:rPr lang="en-CA" i="1" dirty="0"/>
              <a:t>Excluding bat habitat from Species at Risk screening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0CA3E8-1A42-297A-19D4-73D1ED90188C}"/>
              </a:ext>
            </a:extLst>
          </p:cNvPr>
          <p:cNvSpPr txBox="1"/>
          <p:nvPr/>
        </p:nvSpPr>
        <p:spPr>
          <a:xfrm>
            <a:off x="10803448" y="1744830"/>
            <a:ext cx="1151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/>
              <a:t>Potential SAR Habitat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E3540F-770B-7B79-D593-1A37DF1915BD}"/>
              </a:ext>
            </a:extLst>
          </p:cNvPr>
          <p:cNvSpPr txBox="1"/>
          <p:nvPr/>
        </p:nvSpPr>
        <p:spPr>
          <a:xfrm>
            <a:off x="7215419" y="1744830"/>
            <a:ext cx="1151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/>
              <a:t>Potential SAR Habitat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381A0D-4C06-1345-88DE-0EF11099C50D}"/>
              </a:ext>
            </a:extLst>
          </p:cNvPr>
          <p:cNvSpPr txBox="1"/>
          <p:nvPr/>
        </p:nvSpPr>
        <p:spPr>
          <a:xfrm>
            <a:off x="8240649" y="3453344"/>
            <a:ext cx="1151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69%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6B9798-F964-29CA-A223-F42E5B48CD67}"/>
              </a:ext>
            </a:extLst>
          </p:cNvPr>
          <p:cNvSpPr txBox="1"/>
          <p:nvPr/>
        </p:nvSpPr>
        <p:spPr>
          <a:xfrm>
            <a:off x="10077324" y="2260446"/>
            <a:ext cx="1151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31%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ED2630-4944-0557-2EDC-FF381F259FDD}"/>
              </a:ext>
            </a:extLst>
          </p:cNvPr>
          <p:cNvSpPr txBox="1"/>
          <p:nvPr/>
        </p:nvSpPr>
        <p:spPr>
          <a:xfrm>
            <a:off x="6459622" y="2260446"/>
            <a:ext cx="1151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35%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A4D500-C240-59DA-2C16-E3CE27074252}"/>
              </a:ext>
            </a:extLst>
          </p:cNvPr>
          <p:cNvSpPr txBox="1"/>
          <p:nvPr/>
        </p:nvSpPr>
        <p:spPr>
          <a:xfrm>
            <a:off x="4621670" y="3453344"/>
            <a:ext cx="1151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65%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DA5182-C2CA-D7D1-18E6-16D2FFED169B}"/>
              </a:ext>
            </a:extLst>
          </p:cNvPr>
          <p:cNvSpPr/>
          <p:nvPr/>
        </p:nvSpPr>
        <p:spPr>
          <a:xfrm>
            <a:off x="550573" y="3820826"/>
            <a:ext cx="2886641" cy="2498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i="1" dirty="0">
                <a:solidFill>
                  <a:schemeClr val="bg1"/>
                </a:solidFill>
              </a:rPr>
              <a:t>Screening has identified potential Species at Risk concerns at only 4% of all urban locations solely because of bats</a:t>
            </a:r>
          </a:p>
        </p:txBody>
      </p:sp>
    </p:spTree>
    <p:extLst>
      <p:ext uri="{BB962C8B-B14F-4D97-AF65-F5344CB8AC3E}">
        <p14:creationId xmlns:p14="http://schemas.microsoft.com/office/powerpoint/2010/main" val="1354082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3A50E-DFF4-B772-C796-824611E93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3F0E46-7242-22F8-8A18-03AEB8C78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998" y="1903656"/>
            <a:ext cx="2857500" cy="2857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E0935F-E829-9705-FCF4-2BC5231E1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973" y="1903656"/>
            <a:ext cx="2857500" cy="285750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AFF1E1F-0621-0C97-C4EE-499F24B0A617}"/>
              </a:ext>
            </a:extLst>
          </p:cNvPr>
          <p:cNvSpPr/>
          <p:nvPr/>
        </p:nvSpPr>
        <p:spPr>
          <a:xfrm>
            <a:off x="0" y="0"/>
            <a:ext cx="4536678" cy="6895825"/>
          </a:xfrm>
          <a:custGeom>
            <a:avLst/>
            <a:gdLst>
              <a:gd name="connsiteX0" fmla="*/ 3769039 w 4536678"/>
              <a:gd name="connsiteY0" fmla="*/ 0 h 6895825"/>
              <a:gd name="connsiteX1" fmla="*/ 0 w 4536678"/>
              <a:gd name="connsiteY1" fmla="*/ 0 h 6895825"/>
              <a:gd name="connsiteX2" fmla="*/ 0 w 4536678"/>
              <a:gd name="connsiteY2" fmla="*/ 6895825 h 6895825"/>
              <a:gd name="connsiteX3" fmla="*/ 3984928 w 4536678"/>
              <a:gd name="connsiteY3" fmla="*/ 6895825 h 6895825"/>
              <a:gd name="connsiteX4" fmla="*/ 4138440 w 4536678"/>
              <a:gd name="connsiteY4" fmla="*/ 6446875 h 6895825"/>
              <a:gd name="connsiteX5" fmla="*/ 4536678 w 4536678"/>
              <a:gd name="connsiteY5" fmla="*/ 3708125 h 6895825"/>
              <a:gd name="connsiteX6" fmla="*/ 3808559 w 4536678"/>
              <a:gd name="connsiteY6" fmla="*/ 84485 h 689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6678" h="6895825">
                <a:moveTo>
                  <a:pt x="3769039" y="0"/>
                </a:moveTo>
                <a:lnTo>
                  <a:pt x="0" y="0"/>
                </a:lnTo>
                <a:lnTo>
                  <a:pt x="0" y="6895825"/>
                </a:lnTo>
                <a:lnTo>
                  <a:pt x="3984928" y="6895825"/>
                </a:lnTo>
                <a:lnTo>
                  <a:pt x="4138440" y="6446875"/>
                </a:lnTo>
                <a:cubicBezTo>
                  <a:pt x="4393963" y="5614942"/>
                  <a:pt x="4536678" y="4686870"/>
                  <a:pt x="4536678" y="3708125"/>
                </a:cubicBezTo>
                <a:cubicBezTo>
                  <a:pt x="4536678" y="2365847"/>
                  <a:pt x="4268256" y="1118874"/>
                  <a:pt x="3808559" y="84485"/>
                </a:cubicBezTo>
                <a:close/>
              </a:path>
            </a:pathLst>
          </a:custGeom>
          <a:gradFill flip="none" rotWithShape="1">
            <a:gsLst>
              <a:gs pos="0">
                <a:srgbClr val="317ABE"/>
              </a:gs>
              <a:gs pos="100000">
                <a:srgbClr val="36323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22D9CC4-0F6B-2F70-FD97-A22004D5D2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4" r="11564"/>
          <a:stretch/>
        </p:blipFill>
        <p:spPr>
          <a:xfrm>
            <a:off x="0" y="0"/>
            <a:ext cx="4378596" cy="6856234"/>
          </a:xfrm>
          <a:custGeom>
            <a:avLst/>
            <a:gdLst>
              <a:gd name="connsiteX0" fmla="*/ 0 w 4378596"/>
              <a:gd name="connsiteY0" fmla="*/ 0 h 6856234"/>
              <a:gd name="connsiteX1" fmla="*/ 3358042 w 4378596"/>
              <a:gd name="connsiteY1" fmla="*/ 0 h 6856234"/>
              <a:gd name="connsiteX2" fmla="*/ 3448008 w 4378596"/>
              <a:gd name="connsiteY2" fmla="*/ 162891 h 6856234"/>
              <a:gd name="connsiteX3" fmla="*/ 4378596 w 4378596"/>
              <a:gd name="connsiteY3" fmla="*/ 4150621 h 6856234"/>
              <a:gd name="connsiteX4" fmla="*/ 4053684 w 4378596"/>
              <a:gd name="connsiteY4" fmla="*/ 6594482 h 6856234"/>
              <a:gd name="connsiteX5" fmla="*/ 3973217 w 4378596"/>
              <a:gd name="connsiteY5" fmla="*/ 6856234 h 6856234"/>
              <a:gd name="connsiteX6" fmla="*/ 0 w 4378596"/>
              <a:gd name="connsiteY6" fmla="*/ 6856234 h 6856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78596" h="6856234">
                <a:moveTo>
                  <a:pt x="0" y="0"/>
                </a:moveTo>
                <a:lnTo>
                  <a:pt x="3358042" y="0"/>
                </a:lnTo>
                <a:lnTo>
                  <a:pt x="3448008" y="162891"/>
                </a:lnTo>
                <a:cubicBezTo>
                  <a:pt x="4032477" y="1274885"/>
                  <a:pt x="4378596" y="2655241"/>
                  <a:pt x="4378596" y="4150621"/>
                </a:cubicBezTo>
                <a:cubicBezTo>
                  <a:pt x="4378596" y="5013341"/>
                  <a:pt x="4263394" y="5837776"/>
                  <a:pt x="4053684" y="6594482"/>
                </a:cubicBezTo>
                <a:lnTo>
                  <a:pt x="3973217" y="6856234"/>
                </a:lnTo>
                <a:lnTo>
                  <a:pt x="0" y="6856234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D178134-51E7-587C-8D26-F857B6DB188A}"/>
              </a:ext>
            </a:extLst>
          </p:cNvPr>
          <p:cNvSpPr/>
          <p:nvPr/>
        </p:nvSpPr>
        <p:spPr>
          <a:xfrm>
            <a:off x="0" y="-1184"/>
            <a:ext cx="4378596" cy="6895825"/>
          </a:xfrm>
          <a:custGeom>
            <a:avLst/>
            <a:gdLst>
              <a:gd name="connsiteX0" fmla="*/ 3358042 w 4378596"/>
              <a:gd name="connsiteY0" fmla="*/ 0 h 6895825"/>
              <a:gd name="connsiteX1" fmla="*/ 0 w 4378596"/>
              <a:gd name="connsiteY1" fmla="*/ 0 h 6895825"/>
              <a:gd name="connsiteX2" fmla="*/ 0 w 4378596"/>
              <a:gd name="connsiteY2" fmla="*/ 6895825 h 6895825"/>
              <a:gd name="connsiteX3" fmla="*/ 3961046 w 4378596"/>
              <a:gd name="connsiteY3" fmla="*/ 6895825 h 6895825"/>
              <a:gd name="connsiteX4" fmla="*/ 4053684 w 4378596"/>
              <a:gd name="connsiteY4" fmla="*/ 6594482 h 6895825"/>
              <a:gd name="connsiteX5" fmla="*/ 4378596 w 4378596"/>
              <a:gd name="connsiteY5" fmla="*/ 4150621 h 6895825"/>
              <a:gd name="connsiteX6" fmla="*/ 3448008 w 4378596"/>
              <a:gd name="connsiteY6" fmla="*/ 162891 h 689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78596" h="6895825">
                <a:moveTo>
                  <a:pt x="3358042" y="0"/>
                </a:moveTo>
                <a:lnTo>
                  <a:pt x="0" y="0"/>
                </a:lnTo>
                <a:lnTo>
                  <a:pt x="0" y="6895825"/>
                </a:lnTo>
                <a:lnTo>
                  <a:pt x="3961046" y="6895825"/>
                </a:lnTo>
                <a:lnTo>
                  <a:pt x="4053684" y="6594482"/>
                </a:lnTo>
                <a:cubicBezTo>
                  <a:pt x="4263394" y="5837776"/>
                  <a:pt x="4378596" y="5013341"/>
                  <a:pt x="4378596" y="4150621"/>
                </a:cubicBezTo>
                <a:cubicBezTo>
                  <a:pt x="4378596" y="2655241"/>
                  <a:pt x="4032477" y="1274885"/>
                  <a:pt x="3448008" y="162891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478A200-5C23-C1C0-B63C-AF6D38C15F91}"/>
              </a:ext>
            </a:extLst>
          </p:cNvPr>
          <p:cNvSpPr/>
          <p:nvPr/>
        </p:nvSpPr>
        <p:spPr>
          <a:xfrm>
            <a:off x="502511" y="894005"/>
            <a:ext cx="2886641" cy="2082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Sinking our fangs into the data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5DB02D3-C46A-9611-AC12-86CF96A494AB}"/>
              </a:ext>
            </a:extLst>
          </p:cNvPr>
          <p:cNvGrpSpPr/>
          <p:nvPr/>
        </p:nvGrpSpPr>
        <p:grpSpPr>
          <a:xfrm>
            <a:off x="0" y="6577588"/>
            <a:ext cx="12195048" cy="280412"/>
            <a:chOff x="0" y="6577588"/>
            <a:chExt cx="12195048" cy="280412"/>
          </a:xfrm>
          <a:gradFill>
            <a:gsLst>
              <a:gs pos="0">
                <a:srgbClr val="363231"/>
              </a:gs>
              <a:gs pos="86000">
                <a:srgbClr val="317ABE"/>
              </a:gs>
            </a:gsLst>
            <a:lin ang="0" scaled="1"/>
          </a:gra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7CDD0B0-9F3D-7315-F1C5-982B6D6C7D80}"/>
                </a:ext>
              </a:extLst>
            </p:cNvPr>
            <p:cNvSpPr/>
            <p:nvPr userDrawn="1"/>
          </p:nvSpPr>
          <p:spPr>
            <a:xfrm>
              <a:off x="6096000" y="6775704"/>
              <a:ext cx="6099048" cy="82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53F9E8B-53B3-5D0B-575F-C9EC67542C68}"/>
                </a:ext>
              </a:extLst>
            </p:cNvPr>
            <p:cNvGrpSpPr/>
            <p:nvPr userDrawn="1"/>
          </p:nvGrpSpPr>
          <p:grpSpPr>
            <a:xfrm>
              <a:off x="0" y="6577588"/>
              <a:ext cx="6338083" cy="280412"/>
              <a:chOff x="0" y="6577588"/>
              <a:chExt cx="6338083" cy="280412"/>
            </a:xfrm>
            <a:grpFill/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4ACE270-35EB-7D40-E0F3-6F5F5ADF8356}"/>
                  </a:ext>
                </a:extLst>
              </p:cNvPr>
              <p:cNvSpPr/>
              <p:nvPr userDrawn="1"/>
            </p:nvSpPr>
            <p:spPr>
              <a:xfrm>
                <a:off x="0" y="6775704"/>
                <a:ext cx="6099048" cy="8229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Google Shape;24;p54">
                <a:extLst>
                  <a:ext uri="{FF2B5EF4-FFF2-40B4-BE49-F238E27FC236}">
                    <a16:creationId xmlns:a16="http://schemas.microsoft.com/office/drawing/2014/main" id="{F4928934-C38F-76D9-5122-FE4AB954A689}"/>
                  </a:ext>
                </a:extLst>
              </p:cNvPr>
              <p:cNvSpPr/>
              <p:nvPr userDrawn="1"/>
            </p:nvSpPr>
            <p:spPr>
              <a:xfrm>
                <a:off x="5853918" y="6577588"/>
                <a:ext cx="484165" cy="268981"/>
              </a:xfrm>
              <a:custGeom>
                <a:avLst/>
                <a:gdLst/>
                <a:ahLst/>
                <a:cxnLst/>
                <a:rect l="l" t="t" r="r" b="b"/>
                <a:pathLst>
                  <a:path w="365760" h="203200" extrusionOk="0">
                    <a:moveTo>
                      <a:pt x="182880" y="0"/>
                    </a:moveTo>
                    <a:cubicBezTo>
                      <a:pt x="283882" y="0"/>
                      <a:pt x="365760" y="81878"/>
                      <a:pt x="365760" y="182880"/>
                    </a:cubicBezTo>
                    <a:lnTo>
                      <a:pt x="361658" y="203200"/>
                    </a:lnTo>
                    <a:lnTo>
                      <a:pt x="4103" y="203200"/>
                    </a:lnTo>
                    <a:lnTo>
                      <a:pt x="0" y="182880"/>
                    </a:lnTo>
                    <a:cubicBezTo>
                      <a:pt x="0" y="81878"/>
                      <a:pt x="81878" y="0"/>
                      <a:pt x="18288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0F4F25B2-7B84-99F4-F9BB-4FA736A971B9}"/>
              </a:ext>
            </a:extLst>
          </p:cNvPr>
          <p:cNvSpPr txBox="1">
            <a:spLocks/>
          </p:cNvSpPr>
          <p:nvPr/>
        </p:nvSpPr>
        <p:spPr>
          <a:xfrm>
            <a:off x="5699948" y="6529516"/>
            <a:ext cx="792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8868B4-BCB4-40C5-8F5B-96F1F985AC30}" type="slidenum">
              <a:rPr lang="en-US" smtClean="0">
                <a:latin typeface="+mn-lt"/>
              </a:rPr>
              <a:pPr/>
              <a:t>14</a:t>
            </a:fld>
            <a:endParaRPr lang="en-US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90F1AA-F1FC-6DCA-BD0D-0E4A3D955639}"/>
              </a:ext>
            </a:extLst>
          </p:cNvPr>
          <p:cNvSpPr txBox="1"/>
          <p:nvPr/>
        </p:nvSpPr>
        <p:spPr>
          <a:xfrm>
            <a:off x="4378596" y="756881"/>
            <a:ext cx="76021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rgbClr val="007DBA"/>
                </a:solidFill>
              </a:rPr>
              <a:t>Impact of Bat Habitat </a:t>
            </a:r>
            <a:r>
              <a:rPr lang="en-CA" sz="4400" b="1" dirty="0"/>
              <a:t>| Rural</a:t>
            </a:r>
            <a:endParaRPr lang="en-CA" sz="44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674B98-AA09-4812-E27B-8C1B8B5859F8}"/>
              </a:ext>
            </a:extLst>
          </p:cNvPr>
          <p:cNvSpPr txBox="1"/>
          <p:nvPr/>
        </p:nvSpPr>
        <p:spPr>
          <a:xfrm>
            <a:off x="5118692" y="4870194"/>
            <a:ext cx="233811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/>
              <a:t>Bats</a:t>
            </a:r>
          </a:p>
          <a:p>
            <a:pPr algn="ctr"/>
            <a:r>
              <a:rPr lang="en-CA" i="1" dirty="0"/>
              <a:t>Including bat habitat in Species at Risk screening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FB328E-DE67-AB5A-2FD2-199CF426A458}"/>
              </a:ext>
            </a:extLst>
          </p:cNvPr>
          <p:cNvSpPr txBox="1"/>
          <p:nvPr/>
        </p:nvSpPr>
        <p:spPr>
          <a:xfrm>
            <a:off x="8728667" y="4870194"/>
            <a:ext cx="233811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/>
              <a:t>No Bats</a:t>
            </a:r>
          </a:p>
          <a:p>
            <a:pPr algn="ctr"/>
            <a:r>
              <a:rPr lang="en-CA" i="1" dirty="0"/>
              <a:t>Excluding bat habitat from Species at Risk screening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16F496-2D09-0BFF-23F4-AA10F8D9ED13}"/>
              </a:ext>
            </a:extLst>
          </p:cNvPr>
          <p:cNvSpPr txBox="1"/>
          <p:nvPr/>
        </p:nvSpPr>
        <p:spPr>
          <a:xfrm>
            <a:off x="10803448" y="1744830"/>
            <a:ext cx="1151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/>
              <a:t>Potential SAR Habitat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52FBEC-530D-075D-1022-0926864D9E80}"/>
              </a:ext>
            </a:extLst>
          </p:cNvPr>
          <p:cNvSpPr txBox="1"/>
          <p:nvPr/>
        </p:nvSpPr>
        <p:spPr>
          <a:xfrm>
            <a:off x="7215419" y="1744830"/>
            <a:ext cx="1151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/>
              <a:t>Potential SAR Habitat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4C716A-3234-131C-54DC-C91F2D511E68}"/>
              </a:ext>
            </a:extLst>
          </p:cNvPr>
          <p:cNvSpPr txBox="1"/>
          <p:nvPr/>
        </p:nvSpPr>
        <p:spPr>
          <a:xfrm>
            <a:off x="8716899" y="2167469"/>
            <a:ext cx="1151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19%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3CE4C8-73DA-82FC-C3E0-6BC68CEA5966}"/>
              </a:ext>
            </a:extLst>
          </p:cNvPr>
          <p:cNvSpPr txBox="1"/>
          <p:nvPr/>
        </p:nvSpPr>
        <p:spPr>
          <a:xfrm>
            <a:off x="10029699" y="2260446"/>
            <a:ext cx="1151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81%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7FCD73-7B98-3E8B-7C05-D08E8F3FE71D}"/>
              </a:ext>
            </a:extLst>
          </p:cNvPr>
          <p:cNvSpPr txBox="1"/>
          <p:nvPr/>
        </p:nvSpPr>
        <p:spPr>
          <a:xfrm>
            <a:off x="5491917" y="2009461"/>
            <a:ext cx="1151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7%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1FDA48-617A-42B1-9F95-19A57C4A8186}"/>
              </a:ext>
            </a:extLst>
          </p:cNvPr>
          <p:cNvSpPr txBox="1"/>
          <p:nvPr/>
        </p:nvSpPr>
        <p:spPr>
          <a:xfrm>
            <a:off x="6402845" y="2260446"/>
            <a:ext cx="1151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93%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78DE7E-4179-C636-8E47-31B6B5259984}"/>
              </a:ext>
            </a:extLst>
          </p:cNvPr>
          <p:cNvSpPr/>
          <p:nvPr/>
        </p:nvSpPr>
        <p:spPr>
          <a:xfrm>
            <a:off x="550573" y="3820826"/>
            <a:ext cx="2886641" cy="2498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i="1" dirty="0">
                <a:solidFill>
                  <a:schemeClr val="bg1"/>
                </a:solidFill>
              </a:rPr>
              <a:t>Screening has identified potential Species at Risk concerns at 12% of all rural locations solely because of bats</a:t>
            </a:r>
          </a:p>
        </p:txBody>
      </p:sp>
    </p:spTree>
    <p:extLst>
      <p:ext uri="{BB962C8B-B14F-4D97-AF65-F5344CB8AC3E}">
        <p14:creationId xmlns:p14="http://schemas.microsoft.com/office/powerpoint/2010/main" val="4259247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E5AAB-E337-9A95-D734-58D7C309A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25FA103-E75A-7B68-0E2F-97FB433C156B}"/>
              </a:ext>
            </a:extLst>
          </p:cNvPr>
          <p:cNvSpPr/>
          <p:nvPr/>
        </p:nvSpPr>
        <p:spPr>
          <a:xfrm>
            <a:off x="0" y="0"/>
            <a:ext cx="4536678" cy="6895825"/>
          </a:xfrm>
          <a:custGeom>
            <a:avLst/>
            <a:gdLst>
              <a:gd name="connsiteX0" fmla="*/ 3769039 w 4536678"/>
              <a:gd name="connsiteY0" fmla="*/ 0 h 6895825"/>
              <a:gd name="connsiteX1" fmla="*/ 0 w 4536678"/>
              <a:gd name="connsiteY1" fmla="*/ 0 h 6895825"/>
              <a:gd name="connsiteX2" fmla="*/ 0 w 4536678"/>
              <a:gd name="connsiteY2" fmla="*/ 6895825 h 6895825"/>
              <a:gd name="connsiteX3" fmla="*/ 3984928 w 4536678"/>
              <a:gd name="connsiteY3" fmla="*/ 6895825 h 6895825"/>
              <a:gd name="connsiteX4" fmla="*/ 4138440 w 4536678"/>
              <a:gd name="connsiteY4" fmla="*/ 6446875 h 6895825"/>
              <a:gd name="connsiteX5" fmla="*/ 4536678 w 4536678"/>
              <a:gd name="connsiteY5" fmla="*/ 3708125 h 6895825"/>
              <a:gd name="connsiteX6" fmla="*/ 3808559 w 4536678"/>
              <a:gd name="connsiteY6" fmla="*/ 84485 h 689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6678" h="6895825">
                <a:moveTo>
                  <a:pt x="3769039" y="0"/>
                </a:moveTo>
                <a:lnTo>
                  <a:pt x="0" y="0"/>
                </a:lnTo>
                <a:lnTo>
                  <a:pt x="0" y="6895825"/>
                </a:lnTo>
                <a:lnTo>
                  <a:pt x="3984928" y="6895825"/>
                </a:lnTo>
                <a:lnTo>
                  <a:pt x="4138440" y="6446875"/>
                </a:lnTo>
                <a:cubicBezTo>
                  <a:pt x="4393963" y="5614942"/>
                  <a:pt x="4536678" y="4686870"/>
                  <a:pt x="4536678" y="3708125"/>
                </a:cubicBezTo>
                <a:cubicBezTo>
                  <a:pt x="4536678" y="2365847"/>
                  <a:pt x="4268256" y="1118874"/>
                  <a:pt x="3808559" y="84485"/>
                </a:cubicBezTo>
                <a:close/>
              </a:path>
            </a:pathLst>
          </a:custGeom>
          <a:gradFill flip="none" rotWithShape="1">
            <a:gsLst>
              <a:gs pos="0">
                <a:srgbClr val="317ABE"/>
              </a:gs>
              <a:gs pos="100000">
                <a:srgbClr val="36323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B3FD4CA-01B4-E397-72A2-DF52501B4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4" r="11564"/>
          <a:stretch/>
        </p:blipFill>
        <p:spPr>
          <a:xfrm>
            <a:off x="0" y="0"/>
            <a:ext cx="4378596" cy="6856234"/>
          </a:xfrm>
          <a:custGeom>
            <a:avLst/>
            <a:gdLst>
              <a:gd name="connsiteX0" fmla="*/ 0 w 4378596"/>
              <a:gd name="connsiteY0" fmla="*/ 0 h 6856234"/>
              <a:gd name="connsiteX1" fmla="*/ 3358042 w 4378596"/>
              <a:gd name="connsiteY1" fmla="*/ 0 h 6856234"/>
              <a:gd name="connsiteX2" fmla="*/ 3448008 w 4378596"/>
              <a:gd name="connsiteY2" fmla="*/ 162891 h 6856234"/>
              <a:gd name="connsiteX3" fmla="*/ 4378596 w 4378596"/>
              <a:gd name="connsiteY3" fmla="*/ 4150621 h 6856234"/>
              <a:gd name="connsiteX4" fmla="*/ 4053684 w 4378596"/>
              <a:gd name="connsiteY4" fmla="*/ 6594482 h 6856234"/>
              <a:gd name="connsiteX5" fmla="*/ 3973217 w 4378596"/>
              <a:gd name="connsiteY5" fmla="*/ 6856234 h 6856234"/>
              <a:gd name="connsiteX6" fmla="*/ 0 w 4378596"/>
              <a:gd name="connsiteY6" fmla="*/ 6856234 h 6856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78596" h="6856234">
                <a:moveTo>
                  <a:pt x="0" y="0"/>
                </a:moveTo>
                <a:lnTo>
                  <a:pt x="3358042" y="0"/>
                </a:lnTo>
                <a:lnTo>
                  <a:pt x="3448008" y="162891"/>
                </a:lnTo>
                <a:cubicBezTo>
                  <a:pt x="4032477" y="1274885"/>
                  <a:pt x="4378596" y="2655241"/>
                  <a:pt x="4378596" y="4150621"/>
                </a:cubicBezTo>
                <a:cubicBezTo>
                  <a:pt x="4378596" y="5013341"/>
                  <a:pt x="4263394" y="5837776"/>
                  <a:pt x="4053684" y="6594482"/>
                </a:cubicBezTo>
                <a:lnTo>
                  <a:pt x="3973217" y="6856234"/>
                </a:lnTo>
                <a:lnTo>
                  <a:pt x="0" y="6856234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E4C38926-0FF2-278C-B02E-965A9B8FE6B9}"/>
              </a:ext>
            </a:extLst>
          </p:cNvPr>
          <p:cNvSpPr/>
          <p:nvPr/>
        </p:nvSpPr>
        <p:spPr>
          <a:xfrm>
            <a:off x="0" y="-1184"/>
            <a:ext cx="4378596" cy="6895825"/>
          </a:xfrm>
          <a:custGeom>
            <a:avLst/>
            <a:gdLst>
              <a:gd name="connsiteX0" fmla="*/ 3358042 w 4378596"/>
              <a:gd name="connsiteY0" fmla="*/ 0 h 6895825"/>
              <a:gd name="connsiteX1" fmla="*/ 0 w 4378596"/>
              <a:gd name="connsiteY1" fmla="*/ 0 h 6895825"/>
              <a:gd name="connsiteX2" fmla="*/ 0 w 4378596"/>
              <a:gd name="connsiteY2" fmla="*/ 6895825 h 6895825"/>
              <a:gd name="connsiteX3" fmla="*/ 3961046 w 4378596"/>
              <a:gd name="connsiteY3" fmla="*/ 6895825 h 6895825"/>
              <a:gd name="connsiteX4" fmla="*/ 4053684 w 4378596"/>
              <a:gd name="connsiteY4" fmla="*/ 6594482 h 6895825"/>
              <a:gd name="connsiteX5" fmla="*/ 4378596 w 4378596"/>
              <a:gd name="connsiteY5" fmla="*/ 4150621 h 6895825"/>
              <a:gd name="connsiteX6" fmla="*/ 3448008 w 4378596"/>
              <a:gd name="connsiteY6" fmla="*/ 162891 h 689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78596" h="6895825">
                <a:moveTo>
                  <a:pt x="3358042" y="0"/>
                </a:moveTo>
                <a:lnTo>
                  <a:pt x="0" y="0"/>
                </a:lnTo>
                <a:lnTo>
                  <a:pt x="0" y="6895825"/>
                </a:lnTo>
                <a:lnTo>
                  <a:pt x="3961046" y="6895825"/>
                </a:lnTo>
                <a:lnTo>
                  <a:pt x="4053684" y="6594482"/>
                </a:lnTo>
                <a:cubicBezTo>
                  <a:pt x="4263394" y="5837776"/>
                  <a:pt x="4378596" y="5013341"/>
                  <a:pt x="4378596" y="4150621"/>
                </a:cubicBezTo>
                <a:cubicBezTo>
                  <a:pt x="4378596" y="2655241"/>
                  <a:pt x="4032477" y="1274885"/>
                  <a:pt x="3448008" y="162891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07CA911-127C-9663-6DC7-F6D5EE10CB71}"/>
              </a:ext>
            </a:extLst>
          </p:cNvPr>
          <p:cNvSpPr/>
          <p:nvPr/>
        </p:nvSpPr>
        <p:spPr>
          <a:xfrm>
            <a:off x="502511" y="894005"/>
            <a:ext cx="2886641" cy="2082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Sinking our fangs into the data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25A6037-F8C8-107B-625C-8436CDF099A0}"/>
              </a:ext>
            </a:extLst>
          </p:cNvPr>
          <p:cNvSpPr/>
          <p:nvPr/>
        </p:nvSpPr>
        <p:spPr>
          <a:xfrm>
            <a:off x="569623" y="4001801"/>
            <a:ext cx="2752417" cy="2410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i="1" dirty="0">
                <a:solidFill>
                  <a:schemeClr val="bg1"/>
                </a:solidFill>
              </a:rPr>
              <a:t>But all of this data relates to </a:t>
            </a:r>
            <a:r>
              <a:rPr lang="en-US" sz="3200" b="1" i="1" u="sng" dirty="0">
                <a:solidFill>
                  <a:schemeClr val="bg1"/>
                </a:solidFill>
              </a:rPr>
              <a:t>screening </a:t>
            </a:r>
            <a:r>
              <a:rPr lang="en-US" sz="3200" i="1" dirty="0">
                <a:solidFill>
                  <a:schemeClr val="bg1"/>
                </a:solidFill>
              </a:rPr>
              <a:t>assessments!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6B1E41-E78D-A68B-FF9D-17C7DE122AC3}"/>
              </a:ext>
            </a:extLst>
          </p:cNvPr>
          <p:cNvGrpSpPr/>
          <p:nvPr/>
        </p:nvGrpSpPr>
        <p:grpSpPr>
          <a:xfrm>
            <a:off x="0" y="6577588"/>
            <a:ext cx="12195048" cy="280412"/>
            <a:chOff x="0" y="6577588"/>
            <a:chExt cx="12195048" cy="280412"/>
          </a:xfrm>
          <a:gradFill>
            <a:gsLst>
              <a:gs pos="0">
                <a:srgbClr val="363231"/>
              </a:gs>
              <a:gs pos="86000">
                <a:srgbClr val="317ABE"/>
              </a:gs>
            </a:gsLst>
            <a:lin ang="0" scaled="1"/>
          </a:gra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288E3C8-A5E9-837F-E802-73163B264D27}"/>
                </a:ext>
              </a:extLst>
            </p:cNvPr>
            <p:cNvSpPr/>
            <p:nvPr userDrawn="1"/>
          </p:nvSpPr>
          <p:spPr>
            <a:xfrm>
              <a:off x="6096000" y="6775704"/>
              <a:ext cx="6099048" cy="82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741B225-6F7E-121E-817E-013B08C352D6}"/>
                </a:ext>
              </a:extLst>
            </p:cNvPr>
            <p:cNvGrpSpPr/>
            <p:nvPr userDrawn="1"/>
          </p:nvGrpSpPr>
          <p:grpSpPr>
            <a:xfrm>
              <a:off x="0" y="6577588"/>
              <a:ext cx="6338083" cy="280412"/>
              <a:chOff x="0" y="6577588"/>
              <a:chExt cx="6338083" cy="280412"/>
            </a:xfrm>
            <a:grpFill/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C922F80-16EB-3ECC-DC49-5F26A79F25EE}"/>
                  </a:ext>
                </a:extLst>
              </p:cNvPr>
              <p:cNvSpPr/>
              <p:nvPr userDrawn="1"/>
            </p:nvSpPr>
            <p:spPr>
              <a:xfrm>
                <a:off x="0" y="6775704"/>
                <a:ext cx="6099048" cy="8229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Google Shape;24;p54">
                <a:extLst>
                  <a:ext uri="{FF2B5EF4-FFF2-40B4-BE49-F238E27FC236}">
                    <a16:creationId xmlns:a16="http://schemas.microsoft.com/office/drawing/2014/main" id="{748BEB35-39CC-7D49-D6C1-3DF9AF9000A5}"/>
                  </a:ext>
                </a:extLst>
              </p:cNvPr>
              <p:cNvSpPr/>
              <p:nvPr userDrawn="1"/>
            </p:nvSpPr>
            <p:spPr>
              <a:xfrm>
                <a:off x="5853918" y="6577588"/>
                <a:ext cx="484165" cy="268981"/>
              </a:xfrm>
              <a:custGeom>
                <a:avLst/>
                <a:gdLst/>
                <a:ahLst/>
                <a:cxnLst/>
                <a:rect l="l" t="t" r="r" b="b"/>
                <a:pathLst>
                  <a:path w="365760" h="203200" extrusionOk="0">
                    <a:moveTo>
                      <a:pt x="182880" y="0"/>
                    </a:moveTo>
                    <a:cubicBezTo>
                      <a:pt x="283882" y="0"/>
                      <a:pt x="365760" y="81878"/>
                      <a:pt x="365760" y="182880"/>
                    </a:cubicBezTo>
                    <a:lnTo>
                      <a:pt x="361658" y="203200"/>
                    </a:lnTo>
                    <a:lnTo>
                      <a:pt x="4103" y="203200"/>
                    </a:lnTo>
                    <a:lnTo>
                      <a:pt x="0" y="182880"/>
                    </a:lnTo>
                    <a:cubicBezTo>
                      <a:pt x="0" y="81878"/>
                      <a:pt x="81878" y="0"/>
                      <a:pt x="18288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09B99746-6A51-0B8C-D421-F716F227C358}"/>
              </a:ext>
            </a:extLst>
          </p:cNvPr>
          <p:cNvSpPr txBox="1">
            <a:spLocks/>
          </p:cNvSpPr>
          <p:nvPr/>
        </p:nvSpPr>
        <p:spPr>
          <a:xfrm>
            <a:off x="5699948" y="6529516"/>
            <a:ext cx="792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8868B4-BCB4-40C5-8F5B-96F1F985AC30}" type="slidenum">
              <a:rPr lang="en-US" smtClean="0">
                <a:latin typeface="+mn-lt"/>
              </a:rPr>
              <a:pPr/>
              <a:t>15</a:t>
            </a:fld>
            <a:endParaRPr lang="en-US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880893-D26D-E8EC-BECF-8F1C38848BF0}"/>
              </a:ext>
            </a:extLst>
          </p:cNvPr>
          <p:cNvSpPr txBox="1"/>
          <p:nvPr/>
        </p:nvSpPr>
        <p:spPr>
          <a:xfrm>
            <a:off x="4378596" y="756881"/>
            <a:ext cx="76021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rgbClr val="007DBA"/>
                </a:solidFill>
              </a:rPr>
              <a:t>Detailed SAR Studies</a:t>
            </a:r>
            <a:endParaRPr lang="en-CA" sz="4400" i="1" dirty="0">
              <a:solidFill>
                <a:srgbClr val="007DBA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45D4F6-F9C3-079C-7C1E-114745670734}"/>
              </a:ext>
            </a:extLst>
          </p:cNvPr>
          <p:cNvSpPr txBox="1"/>
          <p:nvPr/>
        </p:nvSpPr>
        <p:spPr>
          <a:xfrm>
            <a:off x="4948219" y="4765419"/>
            <a:ext cx="28615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Urban Locations</a:t>
            </a:r>
          </a:p>
          <a:p>
            <a:r>
              <a:rPr lang="en-CA" i="1" dirty="0"/>
              <a:t>Limited data, potentially biased dataset</a:t>
            </a:r>
            <a:endParaRPr lang="en-CA" b="1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CDA1E5-BE02-FA84-E44D-0D966515E413}"/>
              </a:ext>
            </a:extLst>
          </p:cNvPr>
          <p:cNvSpPr txBox="1"/>
          <p:nvPr/>
        </p:nvSpPr>
        <p:spPr>
          <a:xfrm>
            <a:off x="8491519" y="4765419"/>
            <a:ext cx="28615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Rural Locations</a:t>
            </a:r>
          </a:p>
          <a:p>
            <a:r>
              <a:rPr lang="en-CA" i="1" dirty="0"/>
              <a:t>Limited data, potentially biased dataset</a:t>
            </a:r>
            <a:endParaRPr lang="en-CA" b="1" i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10AB2D8-3517-1504-6C31-584DFE98FA7E}"/>
              </a:ext>
            </a:extLst>
          </p:cNvPr>
          <p:cNvGrpSpPr/>
          <p:nvPr/>
        </p:nvGrpSpPr>
        <p:grpSpPr>
          <a:xfrm>
            <a:off x="5292203" y="1977028"/>
            <a:ext cx="2173612" cy="2194959"/>
            <a:chOff x="5292203" y="1977028"/>
            <a:chExt cx="2173612" cy="219495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9BC346F-BF54-F5B6-B32E-832EB5B5B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4" r="3474"/>
            <a:stretch/>
          </p:blipFill>
          <p:spPr>
            <a:xfrm>
              <a:off x="5292203" y="1977028"/>
              <a:ext cx="2173612" cy="219495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6213D84-D853-4F18-9232-055DA4D0D9D6}"/>
                </a:ext>
              </a:extLst>
            </p:cNvPr>
            <p:cNvSpPr txBox="1"/>
            <p:nvPr/>
          </p:nvSpPr>
          <p:spPr>
            <a:xfrm>
              <a:off x="5646567" y="2417210"/>
              <a:ext cx="14465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3600" b="1" dirty="0"/>
                <a:t>No</a:t>
              </a:r>
            </a:p>
            <a:p>
              <a:pPr algn="ctr"/>
              <a:r>
                <a:rPr lang="en-CA" sz="3600" b="1" dirty="0"/>
                <a:t>Data</a:t>
              </a:r>
              <a:endParaRPr lang="en-CA" sz="36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33998A1-2EB5-174F-225B-2ADE5EB9F6E6}"/>
              </a:ext>
            </a:extLst>
          </p:cNvPr>
          <p:cNvGrpSpPr/>
          <p:nvPr/>
        </p:nvGrpSpPr>
        <p:grpSpPr>
          <a:xfrm>
            <a:off x="8834076" y="1974466"/>
            <a:ext cx="2176466" cy="2207046"/>
            <a:chOff x="8834076" y="1974466"/>
            <a:chExt cx="2176466" cy="220704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F834D58-2B57-FE19-8D15-8537169FC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8" r="3668"/>
            <a:stretch/>
          </p:blipFill>
          <p:spPr>
            <a:xfrm>
              <a:off x="8834076" y="1974466"/>
              <a:ext cx="2176466" cy="220704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F5FCCC-D314-5303-6000-A6222A47365D}"/>
                </a:ext>
              </a:extLst>
            </p:cNvPr>
            <p:cNvSpPr txBox="1"/>
            <p:nvPr/>
          </p:nvSpPr>
          <p:spPr>
            <a:xfrm>
              <a:off x="9189867" y="2417210"/>
              <a:ext cx="14465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3600" b="1" dirty="0"/>
                <a:t>No</a:t>
              </a:r>
            </a:p>
            <a:p>
              <a:pPr algn="ctr"/>
              <a:r>
                <a:rPr lang="en-CA" sz="3600" b="1" dirty="0"/>
                <a:t>Data</a:t>
              </a:r>
              <a:endParaRPr lang="en-CA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69848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B5E9B-3C74-D106-5A87-B0EF4CE68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9FC7076-8993-B4FA-C2F6-9C8129CDF68C}"/>
              </a:ext>
            </a:extLst>
          </p:cNvPr>
          <p:cNvSpPr/>
          <p:nvPr/>
        </p:nvSpPr>
        <p:spPr>
          <a:xfrm>
            <a:off x="1" y="197730"/>
            <a:ext cx="7825066" cy="1424036"/>
          </a:xfrm>
          <a:custGeom>
            <a:avLst/>
            <a:gdLst>
              <a:gd name="connsiteX0" fmla="*/ 0 w 7825066"/>
              <a:gd name="connsiteY0" fmla="*/ 0 h 1764696"/>
              <a:gd name="connsiteX1" fmla="*/ 7225508 w 7825066"/>
              <a:gd name="connsiteY1" fmla="*/ 0 h 1764696"/>
              <a:gd name="connsiteX2" fmla="*/ 7312920 w 7825066"/>
              <a:gd name="connsiteY2" fmla="*/ 62432 h 1764696"/>
              <a:gd name="connsiteX3" fmla="*/ 7651946 w 7825066"/>
              <a:gd name="connsiteY3" fmla="*/ 493709 h 1764696"/>
              <a:gd name="connsiteX4" fmla="*/ 7808184 w 7825066"/>
              <a:gd name="connsiteY4" fmla="*/ 999454 h 1764696"/>
              <a:gd name="connsiteX5" fmla="*/ 7794909 w 7825066"/>
              <a:gd name="connsiteY5" fmla="*/ 1549245 h 1764696"/>
              <a:gd name="connsiteX6" fmla="*/ 7759756 w 7825066"/>
              <a:gd name="connsiteY6" fmla="*/ 1694560 h 1764696"/>
              <a:gd name="connsiteX7" fmla="*/ 7735542 w 7825066"/>
              <a:gd name="connsiteY7" fmla="*/ 1764696 h 1764696"/>
              <a:gd name="connsiteX8" fmla="*/ 0 w 7825066"/>
              <a:gd name="connsiteY8" fmla="*/ 1764696 h 1764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25066" h="1764696">
                <a:moveTo>
                  <a:pt x="0" y="0"/>
                </a:moveTo>
                <a:lnTo>
                  <a:pt x="7225508" y="0"/>
                </a:lnTo>
                <a:lnTo>
                  <a:pt x="7312920" y="62432"/>
                </a:lnTo>
                <a:cubicBezTo>
                  <a:pt x="7451911" y="185065"/>
                  <a:pt x="7566282" y="328930"/>
                  <a:pt x="7651946" y="493709"/>
                </a:cubicBezTo>
                <a:cubicBezTo>
                  <a:pt x="7733866" y="649932"/>
                  <a:pt x="7781521" y="825168"/>
                  <a:pt x="7808184" y="999454"/>
                </a:cubicBezTo>
                <a:cubicBezTo>
                  <a:pt x="7835869" y="1180394"/>
                  <a:pt x="7828154" y="1370206"/>
                  <a:pt x="7794909" y="1549245"/>
                </a:cubicBezTo>
                <a:cubicBezTo>
                  <a:pt x="7785861" y="1598283"/>
                  <a:pt x="7773954" y="1646726"/>
                  <a:pt x="7759756" y="1694560"/>
                </a:cubicBezTo>
                <a:lnTo>
                  <a:pt x="7735542" y="1764696"/>
                </a:lnTo>
                <a:lnTo>
                  <a:pt x="0" y="1764696"/>
                </a:lnTo>
                <a:close/>
              </a:path>
            </a:pathLst>
          </a:custGeom>
          <a:solidFill>
            <a:srgbClr val="007D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4B67C494-B04E-1583-FD0C-8997D4DB4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" b="834"/>
          <a:stretch/>
        </p:blipFill>
        <p:spPr>
          <a:xfrm flipH="1">
            <a:off x="6953221" y="3"/>
            <a:ext cx="5238779" cy="6851331"/>
          </a:xfrm>
          <a:custGeom>
            <a:avLst/>
            <a:gdLst>
              <a:gd name="connsiteX0" fmla="*/ 4676185 w 5238779"/>
              <a:gd name="connsiteY0" fmla="*/ 0 h 6851331"/>
              <a:gd name="connsiteX1" fmla="*/ 3609385 w 5238779"/>
              <a:gd name="connsiteY1" fmla="*/ 0 h 6851331"/>
              <a:gd name="connsiteX2" fmla="*/ 1066800 w 5238779"/>
              <a:gd name="connsiteY2" fmla="*/ 0 h 6851331"/>
              <a:gd name="connsiteX3" fmla="*/ 0 w 5238779"/>
              <a:gd name="connsiteY3" fmla="*/ 0 h 6851331"/>
              <a:gd name="connsiteX4" fmla="*/ 0 w 5238779"/>
              <a:gd name="connsiteY4" fmla="*/ 6851331 h 6851331"/>
              <a:gd name="connsiteX5" fmla="*/ 1066800 w 5238779"/>
              <a:gd name="connsiteY5" fmla="*/ 6851331 h 6851331"/>
              <a:gd name="connsiteX6" fmla="*/ 2178635 w 5238779"/>
              <a:gd name="connsiteY6" fmla="*/ 6851331 h 6851331"/>
              <a:gd name="connsiteX7" fmla="*/ 3245435 w 5238779"/>
              <a:gd name="connsiteY7" fmla="*/ 6851331 h 6851331"/>
              <a:gd name="connsiteX8" fmla="*/ 3260926 w 5238779"/>
              <a:gd name="connsiteY8" fmla="*/ 6844447 h 6851331"/>
              <a:gd name="connsiteX9" fmla="*/ 5082872 w 5238779"/>
              <a:gd name="connsiteY9" fmla="*/ 5193691 h 6851331"/>
              <a:gd name="connsiteX10" fmla="*/ 4530737 w 5238779"/>
              <a:gd name="connsiteY10" fmla="*/ 2544510 h 6851331"/>
              <a:gd name="connsiteX11" fmla="*/ 4074278 w 5238779"/>
              <a:gd name="connsiteY11" fmla="*/ 1064812 h 6851331"/>
              <a:gd name="connsiteX12" fmla="*/ 4676185 w 5238779"/>
              <a:gd name="connsiteY12" fmla="*/ 0 h 685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38779" h="6851331">
                <a:moveTo>
                  <a:pt x="4676185" y="0"/>
                </a:moveTo>
                <a:lnTo>
                  <a:pt x="3609385" y="0"/>
                </a:lnTo>
                <a:lnTo>
                  <a:pt x="1066800" y="0"/>
                </a:lnTo>
                <a:lnTo>
                  <a:pt x="0" y="0"/>
                </a:lnTo>
                <a:lnTo>
                  <a:pt x="0" y="6851331"/>
                </a:lnTo>
                <a:lnTo>
                  <a:pt x="1066800" y="6851331"/>
                </a:lnTo>
                <a:lnTo>
                  <a:pt x="2178635" y="6851331"/>
                </a:lnTo>
                <a:lnTo>
                  <a:pt x="3245435" y="6851331"/>
                </a:lnTo>
                <a:lnTo>
                  <a:pt x="3260926" y="6844447"/>
                </a:lnTo>
                <a:cubicBezTo>
                  <a:pt x="3413112" y="6775721"/>
                  <a:pt x="4644303" y="6194628"/>
                  <a:pt x="5082872" y="5193691"/>
                </a:cubicBezTo>
                <a:cubicBezTo>
                  <a:pt x="5550422" y="4125074"/>
                  <a:pt x="4847421" y="3015538"/>
                  <a:pt x="4530737" y="2544510"/>
                </a:cubicBezTo>
                <a:cubicBezTo>
                  <a:pt x="4214052" y="2073480"/>
                  <a:pt x="3938114" y="1464472"/>
                  <a:pt x="4074278" y="1064812"/>
                </a:cubicBezTo>
                <a:cubicBezTo>
                  <a:pt x="4210442" y="665151"/>
                  <a:pt x="4676185" y="0"/>
                  <a:pt x="4676185" y="0"/>
                </a:cubicBezTo>
                <a:close/>
              </a:path>
            </a:pathLst>
          </a:cu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C416294-6A94-F580-D94C-031DA44916DA}"/>
              </a:ext>
            </a:extLst>
          </p:cNvPr>
          <p:cNvSpPr/>
          <p:nvPr/>
        </p:nvSpPr>
        <p:spPr>
          <a:xfrm flipH="1">
            <a:off x="6953221" y="9527"/>
            <a:ext cx="5238779" cy="6851331"/>
          </a:xfrm>
          <a:custGeom>
            <a:avLst/>
            <a:gdLst>
              <a:gd name="connsiteX0" fmla="*/ 4676185 w 5238779"/>
              <a:gd name="connsiteY0" fmla="*/ 0 h 6851331"/>
              <a:gd name="connsiteX1" fmla="*/ 3609385 w 5238779"/>
              <a:gd name="connsiteY1" fmla="*/ 0 h 6851331"/>
              <a:gd name="connsiteX2" fmla="*/ 1066800 w 5238779"/>
              <a:gd name="connsiteY2" fmla="*/ 0 h 6851331"/>
              <a:gd name="connsiteX3" fmla="*/ 0 w 5238779"/>
              <a:gd name="connsiteY3" fmla="*/ 0 h 6851331"/>
              <a:gd name="connsiteX4" fmla="*/ 0 w 5238779"/>
              <a:gd name="connsiteY4" fmla="*/ 6851331 h 6851331"/>
              <a:gd name="connsiteX5" fmla="*/ 1066800 w 5238779"/>
              <a:gd name="connsiteY5" fmla="*/ 6851331 h 6851331"/>
              <a:gd name="connsiteX6" fmla="*/ 2178635 w 5238779"/>
              <a:gd name="connsiteY6" fmla="*/ 6851331 h 6851331"/>
              <a:gd name="connsiteX7" fmla="*/ 3245435 w 5238779"/>
              <a:gd name="connsiteY7" fmla="*/ 6851331 h 6851331"/>
              <a:gd name="connsiteX8" fmla="*/ 3260926 w 5238779"/>
              <a:gd name="connsiteY8" fmla="*/ 6844447 h 6851331"/>
              <a:gd name="connsiteX9" fmla="*/ 5082872 w 5238779"/>
              <a:gd name="connsiteY9" fmla="*/ 5193691 h 6851331"/>
              <a:gd name="connsiteX10" fmla="*/ 4530737 w 5238779"/>
              <a:gd name="connsiteY10" fmla="*/ 2544510 h 6851331"/>
              <a:gd name="connsiteX11" fmla="*/ 4074278 w 5238779"/>
              <a:gd name="connsiteY11" fmla="*/ 1064812 h 6851331"/>
              <a:gd name="connsiteX12" fmla="*/ 4676185 w 5238779"/>
              <a:gd name="connsiteY12" fmla="*/ 0 h 685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38779" h="6851331">
                <a:moveTo>
                  <a:pt x="4676185" y="0"/>
                </a:moveTo>
                <a:lnTo>
                  <a:pt x="3609385" y="0"/>
                </a:lnTo>
                <a:lnTo>
                  <a:pt x="1066800" y="0"/>
                </a:lnTo>
                <a:lnTo>
                  <a:pt x="0" y="0"/>
                </a:lnTo>
                <a:lnTo>
                  <a:pt x="0" y="6851331"/>
                </a:lnTo>
                <a:lnTo>
                  <a:pt x="1066800" y="6851331"/>
                </a:lnTo>
                <a:lnTo>
                  <a:pt x="2178635" y="6851331"/>
                </a:lnTo>
                <a:lnTo>
                  <a:pt x="3245435" y="6851331"/>
                </a:lnTo>
                <a:lnTo>
                  <a:pt x="3260926" y="6844447"/>
                </a:lnTo>
                <a:cubicBezTo>
                  <a:pt x="3413112" y="6775721"/>
                  <a:pt x="4644303" y="6194628"/>
                  <a:pt x="5082872" y="5193691"/>
                </a:cubicBezTo>
                <a:cubicBezTo>
                  <a:pt x="5550422" y="4125074"/>
                  <a:pt x="4847421" y="3015538"/>
                  <a:pt x="4530737" y="2544510"/>
                </a:cubicBezTo>
                <a:cubicBezTo>
                  <a:pt x="4214052" y="2073480"/>
                  <a:pt x="3938114" y="1464472"/>
                  <a:pt x="4074278" y="1064812"/>
                </a:cubicBezTo>
                <a:cubicBezTo>
                  <a:pt x="4210442" y="665151"/>
                  <a:pt x="4676185" y="0"/>
                  <a:pt x="4676185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Shape">
            <a:extLst>
              <a:ext uri="{FF2B5EF4-FFF2-40B4-BE49-F238E27FC236}">
                <a16:creationId xmlns:a16="http://schemas.microsoft.com/office/drawing/2014/main" id="{3CFDCFDB-CEE9-F3B0-2481-D72D85160987}"/>
              </a:ext>
            </a:extLst>
          </p:cNvPr>
          <p:cNvSpPr/>
          <p:nvPr/>
        </p:nvSpPr>
        <p:spPr>
          <a:xfrm>
            <a:off x="6629519" y="1"/>
            <a:ext cx="2429123" cy="6844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9" h="21600" extrusionOk="0">
                <a:moveTo>
                  <a:pt x="20569" y="21474"/>
                </a:moveTo>
                <a:cubicBezTo>
                  <a:pt x="19705" y="21332"/>
                  <a:pt x="18865" y="21173"/>
                  <a:pt x="18034" y="21011"/>
                </a:cubicBezTo>
                <a:cubicBezTo>
                  <a:pt x="16414" y="20689"/>
                  <a:pt x="14903" y="20317"/>
                  <a:pt x="13467" y="19899"/>
                </a:cubicBezTo>
                <a:cubicBezTo>
                  <a:pt x="11688" y="19358"/>
                  <a:pt x="10059" y="18750"/>
                  <a:pt x="8716" y="18065"/>
                </a:cubicBezTo>
                <a:cubicBezTo>
                  <a:pt x="7339" y="17362"/>
                  <a:pt x="6256" y="16577"/>
                  <a:pt x="5492" y="15763"/>
                </a:cubicBezTo>
                <a:cubicBezTo>
                  <a:pt x="4754" y="14975"/>
                  <a:pt x="4502" y="14127"/>
                  <a:pt x="4519" y="13298"/>
                </a:cubicBezTo>
                <a:cubicBezTo>
                  <a:pt x="4527" y="12865"/>
                  <a:pt x="4678" y="12435"/>
                  <a:pt x="4913" y="12011"/>
                </a:cubicBezTo>
                <a:cubicBezTo>
                  <a:pt x="5157" y="11585"/>
                  <a:pt x="5601" y="11179"/>
                  <a:pt x="6139" y="10791"/>
                </a:cubicBezTo>
                <a:cubicBezTo>
                  <a:pt x="6340" y="10662"/>
                  <a:pt x="6550" y="10532"/>
                  <a:pt x="6752" y="10400"/>
                </a:cubicBezTo>
                <a:cubicBezTo>
                  <a:pt x="6961" y="10268"/>
                  <a:pt x="7205" y="10142"/>
                  <a:pt x="7440" y="10015"/>
                </a:cubicBezTo>
                <a:cubicBezTo>
                  <a:pt x="7843" y="9793"/>
                  <a:pt x="8279" y="9580"/>
                  <a:pt x="8724" y="9369"/>
                </a:cubicBezTo>
                <a:cubicBezTo>
                  <a:pt x="9295" y="9102"/>
                  <a:pt x="9866" y="8837"/>
                  <a:pt x="10437" y="8573"/>
                </a:cubicBezTo>
                <a:cubicBezTo>
                  <a:pt x="10915" y="8353"/>
                  <a:pt x="11402" y="8137"/>
                  <a:pt x="11856" y="7911"/>
                </a:cubicBezTo>
                <a:cubicBezTo>
                  <a:pt x="12175" y="7752"/>
                  <a:pt x="12494" y="7593"/>
                  <a:pt x="12804" y="7433"/>
                </a:cubicBezTo>
                <a:cubicBezTo>
                  <a:pt x="13350" y="7160"/>
                  <a:pt x="13820" y="6862"/>
                  <a:pt x="14257" y="6565"/>
                </a:cubicBezTo>
                <a:cubicBezTo>
                  <a:pt x="14794" y="6195"/>
                  <a:pt x="15230" y="5807"/>
                  <a:pt x="15499" y="5402"/>
                </a:cubicBezTo>
                <a:cubicBezTo>
                  <a:pt x="15776" y="4984"/>
                  <a:pt x="15818" y="4551"/>
                  <a:pt x="15784" y="4124"/>
                </a:cubicBezTo>
                <a:cubicBezTo>
                  <a:pt x="15759" y="3757"/>
                  <a:pt x="15600" y="3394"/>
                  <a:pt x="15407" y="3033"/>
                </a:cubicBezTo>
                <a:cubicBezTo>
                  <a:pt x="15188" y="2636"/>
                  <a:pt x="14853" y="2248"/>
                  <a:pt x="14408" y="1879"/>
                </a:cubicBezTo>
                <a:cubicBezTo>
                  <a:pt x="14005" y="1548"/>
                  <a:pt x="13501" y="1232"/>
                  <a:pt x="12922" y="935"/>
                </a:cubicBezTo>
                <a:cubicBezTo>
                  <a:pt x="12233" y="580"/>
                  <a:pt x="11369" y="277"/>
                  <a:pt x="10428" y="9"/>
                </a:cubicBezTo>
                <a:cubicBezTo>
                  <a:pt x="10420" y="6"/>
                  <a:pt x="10412" y="3"/>
                  <a:pt x="10403" y="0"/>
                </a:cubicBezTo>
                <a:lnTo>
                  <a:pt x="2940" y="0"/>
                </a:lnTo>
                <a:cubicBezTo>
                  <a:pt x="3251" y="39"/>
                  <a:pt x="3561" y="81"/>
                  <a:pt x="3864" y="126"/>
                </a:cubicBezTo>
                <a:cubicBezTo>
                  <a:pt x="5022" y="298"/>
                  <a:pt x="6080" y="535"/>
                  <a:pt x="7054" y="821"/>
                </a:cubicBezTo>
                <a:cubicBezTo>
                  <a:pt x="8279" y="1208"/>
                  <a:pt x="9287" y="1662"/>
                  <a:pt x="10042" y="2182"/>
                </a:cubicBezTo>
                <a:cubicBezTo>
                  <a:pt x="10764" y="2675"/>
                  <a:pt x="11184" y="3228"/>
                  <a:pt x="11419" y="3778"/>
                </a:cubicBezTo>
                <a:cubicBezTo>
                  <a:pt x="11663" y="4349"/>
                  <a:pt x="11595" y="4948"/>
                  <a:pt x="11302" y="5513"/>
                </a:cubicBezTo>
                <a:cubicBezTo>
                  <a:pt x="10983" y="6132"/>
                  <a:pt x="10261" y="6721"/>
                  <a:pt x="9455" y="7277"/>
                </a:cubicBezTo>
                <a:cubicBezTo>
                  <a:pt x="8548" y="7878"/>
                  <a:pt x="7465" y="8434"/>
                  <a:pt x="6315" y="8978"/>
                </a:cubicBezTo>
                <a:cubicBezTo>
                  <a:pt x="5274" y="9471"/>
                  <a:pt x="4183" y="9946"/>
                  <a:pt x="3159" y="10442"/>
                </a:cubicBezTo>
                <a:cubicBezTo>
                  <a:pt x="2453" y="10782"/>
                  <a:pt x="1815" y="11143"/>
                  <a:pt x="1270" y="11518"/>
                </a:cubicBezTo>
                <a:cubicBezTo>
                  <a:pt x="162" y="12276"/>
                  <a:pt x="-191" y="13151"/>
                  <a:pt x="94" y="13998"/>
                </a:cubicBezTo>
                <a:cubicBezTo>
                  <a:pt x="371" y="14837"/>
                  <a:pt x="1186" y="15648"/>
                  <a:pt x="2369" y="16376"/>
                </a:cubicBezTo>
                <a:cubicBezTo>
                  <a:pt x="3612" y="17142"/>
                  <a:pt x="5232" y="17831"/>
                  <a:pt x="6995" y="18447"/>
                </a:cubicBezTo>
                <a:cubicBezTo>
                  <a:pt x="8699" y="19042"/>
                  <a:pt x="10554" y="19574"/>
                  <a:pt x="12502" y="20058"/>
                </a:cubicBezTo>
                <a:cubicBezTo>
                  <a:pt x="14534" y="20563"/>
                  <a:pt x="16716" y="20981"/>
                  <a:pt x="18949" y="21357"/>
                </a:cubicBezTo>
                <a:cubicBezTo>
                  <a:pt x="19436" y="21441"/>
                  <a:pt x="19931" y="21522"/>
                  <a:pt x="20427" y="21600"/>
                </a:cubicBezTo>
                <a:lnTo>
                  <a:pt x="21409" y="21600"/>
                </a:lnTo>
                <a:cubicBezTo>
                  <a:pt x="21132" y="21564"/>
                  <a:pt x="20855" y="21519"/>
                  <a:pt x="20569" y="21474"/>
                </a:cubicBezTo>
                <a:close/>
              </a:path>
            </a:pathLst>
          </a:custGeom>
          <a:gradFill flip="none" rotWithShape="1">
            <a:gsLst>
              <a:gs pos="8000">
                <a:srgbClr val="363231"/>
              </a:gs>
              <a:gs pos="100000">
                <a:srgbClr val="317ABE"/>
              </a:gs>
            </a:gsLst>
            <a:lin ang="5400000" scaled="1"/>
            <a:tileRect/>
          </a:gradFill>
          <a:ln w="12700">
            <a:miter lim="400000"/>
          </a:ln>
          <a:effectLst>
            <a:innerShdw blurRad="63500" dist="50800">
              <a:prstClr val="black">
                <a:alpha val="66000"/>
              </a:prstClr>
            </a:innerShdw>
          </a:effectLst>
        </p:spPr>
        <p:txBody>
          <a:bodyPr lIns="38100" tIns="38100" rIns="38100" bIns="38100" anchor="ctr"/>
          <a:lstStyle/>
          <a:p>
            <a:endParaRPr sz="3000" dirty="0">
              <a:solidFill>
                <a:srgbClr val="FFFFFF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7E7FAB8-C9E3-77E1-7A92-EE72A2F312FB}"/>
              </a:ext>
            </a:extLst>
          </p:cNvPr>
          <p:cNvGrpSpPr/>
          <p:nvPr/>
        </p:nvGrpSpPr>
        <p:grpSpPr>
          <a:xfrm>
            <a:off x="0" y="6577588"/>
            <a:ext cx="12195048" cy="280412"/>
            <a:chOff x="0" y="6577588"/>
            <a:chExt cx="12195048" cy="280412"/>
          </a:xfrm>
          <a:gradFill>
            <a:gsLst>
              <a:gs pos="5000">
                <a:srgbClr val="363231"/>
              </a:gs>
              <a:gs pos="90000">
                <a:srgbClr val="317ABE"/>
              </a:gs>
            </a:gsLst>
            <a:lin ang="0" scaled="1"/>
          </a:gradFill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950A1A5-9379-B527-6622-CBDEBBDA3CE8}"/>
                </a:ext>
              </a:extLst>
            </p:cNvPr>
            <p:cNvGrpSpPr/>
            <p:nvPr userDrawn="1"/>
          </p:nvGrpSpPr>
          <p:grpSpPr>
            <a:xfrm>
              <a:off x="0" y="6775704"/>
              <a:ext cx="12195048" cy="82296"/>
              <a:chOff x="0" y="6775704"/>
              <a:chExt cx="12195048" cy="82296"/>
            </a:xfrm>
            <a:grpFill/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A6D0AC4-B178-6750-86CE-FAF7F9611847}"/>
                  </a:ext>
                </a:extLst>
              </p:cNvPr>
              <p:cNvSpPr/>
              <p:nvPr userDrawn="1"/>
            </p:nvSpPr>
            <p:spPr>
              <a:xfrm>
                <a:off x="0" y="6775704"/>
                <a:ext cx="6099048" cy="8229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9B5C3D5-5897-1C7B-8DEE-2D6C4F56719D}"/>
                  </a:ext>
                </a:extLst>
              </p:cNvPr>
              <p:cNvSpPr/>
              <p:nvPr userDrawn="1"/>
            </p:nvSpPr>
            <p:spPr>
              <a:xfrm>
                <a:off x="6096000" y="6775704"/>
                <a:ext cx="6099048" cy="8229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" name="Google Shape;24;p54">
              <a:extLst>
                <a:ext uri="{FF2B5EF4-FFF2-40B4-BE49-F238E27FC236}">
                  <a16:creationId xmlns:a16="http://schemas.microsoft.com/office/drawing/2014/main" id="{B822DF23-40B1-8AFD-AD68-94E4308219E9}"/>
                </a:ext>
              </a:extLst>
            </p:cNvPr>
            <p:cNvSpPr/>
            <p:nvPr userDrawn="1"/>
          </p:nvSpPr>
          <p:spPr>
            <a:xfrm>
              <a:off x="5874873" y="6577588"/>
              <a:ext cx="484165" cy="268981"/>
            </a:xfrm>
            <a:custGeom>
              <a:avLst/>
              <a:gdLst/>
              <a:ahLst/>
              <a:cxnLst/>
              <a:rect l="l" t="t" r="r" b="b"/>
              <a:pathLst>
                <a:path w="365760" h="203200" extrusionOk="0">
                  <a:moveTo>
                    <a:pt x="182880" y="0"/>
                  </a:moveTo>
                  <a:cubicBezTo>
                    <a:pt x="283882" y="0"/>
                    <a:pt x="365760" y="81878"/>
                    <a:pt x="365760" y="182880"/>
                  </a:cubicBezTo>
                  <a:lnTo>
                    <a:pt x="361658" y="203200"/>
                  </a:lnTo>
                  <a:lnTo>
                    <a:pt x="4103" y="203200"/>
                  </a:lnTo>
                  <a:lnTo>
                    <a:pt x="0" y="182880"/>
                  </a:lnTo>
                  <a:cubicBezTo>
                    <a:pt x="0" y="81878"/>
                    <a:pt x="81878" y="0"/>
                    <a:pt x="1828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579D628-AF0E-0669-96F5-1697F21D77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20903" y="6529516"/>
            <a:ext cx="792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8868B4-BCB4-40C5-8F5B-96F1F985AC3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18AA7F-078C-C458-FFA8-C1BDC622AEF3}"/>
              </a:ext>
            </a:extLst>
          </p:cNvPr>
          <p:cNvSpPr/>
          <p:nvPr/>
        </p:nvSpPr>
        <p:spPr>
          <a:xfrm>
            <a:off x="229865" y="244920"/>
            <a:ext cx="473398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Anecdotal Evidence</a:t>
            </a:r>
          </a:p>
          <a:p>
            <a:r>
              <a:rPr lang="en-US" sz="4000" b="1" dirty="0">
                <a:solidFill>
                  <a:schemeClr val="bg1"/>
                </a:solidFill>
              </a:rPr>
              <a:t>(Case Study 1)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F53A53A8-D0E3-B351-8D5D-F0F9E048F7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192" y="246736"/>
            <a:ext cx="1947912" cy="5067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9C13CC-A776-FBA1-45BD-708B96B34F3E}"/>
              </a:ext>
            </a:extLst>
          </p:cNvPr>
          <p:cNvSpPr txBox="1"/>
          <p:nvPr/>
        </p:nvSpPr>
        <p:spPr>
          <a:xfrm>
            <a:off x="229865" y="1718906"/>
            <a:ext cx="7321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Midtown Toronto</a:t>
            </a:r>
            <a:endParaRPr lang="en-CA" sz="36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D4B9E0-BADD-7BD9-30C3-2F21129C8D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387" t="7648" r="8974" b="5230"/>
          <a:stretch/>
        </p:blipFill>
        <p:spPr>
          <a:xfrm rot="5400000" flipV="1">
            <a:off x="1516172" y="2390447"/>
            <a:ext cx="4040386" cy="40522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CB8032-DECA-FA44-BCE3-C092F1FC264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840" t="-446" r="9224"/>
          <a:stretch/>
        </p:blipFill>
        <p:spPr>
          <a:xfrm rot="5400000" flipV="1">
            <a:off x="1489379" y="2417240"/>
            <a:ext cx="4040387" cy="3998649"/>
          </a:xfrm>
          <a:prstGeom prst="rect">
            <a:avLst/>
          </a:prstGeom>
        </p:spPr>
      </p:pic>
      <p:pic>
        <p:nvPicPr>
          <p:cNvPr id="18" name="Graphic 17" descr="Bats with solid fill">
            <a:extLst>
              <a:ext uri="{FF2B5EF4-FFF2-40B4-BE49-F238E27FC236}">
                <a16:creationId xmlns:a16="http://schemas.microsoft.com/office/drawing/2014/main" id="{8EA9B24D-301B-2276-2373-2CA9778DE7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58405" y="440195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13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F4E6B-1011-EF2D-4ECF-0443DD5FD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5894963-4672-C017-318F-5C136C266C81}"/>
              </a:ext>
            </a:extLst>
          </p:cNvPr>
          <p:cNvSpPr/>
          <p:nvPr/>
        </p:nvSpPr>
        <p:spPr>
          <a:xfrm>
            <a:off x="1" y="197730"/>
            <a:ext cx="7825066" cy="1424036"/>
          </a:xfrm>
          <a:custGeom>
            <a:avLst/>
            <a:gdLst>
              <a:gd name="connsiteX0" fmla="*/ 0 w 7825066"/>
              <a:gd name="connsiteY0" fmla="*/ 0 h 1764696"/>
              <a:gd name="connsiteX1" fmla="*/ 7225508 w 7825066"/>
              <a:gd name="connsiteY1" fmla="*/ 0 h 1764696"/>
              <a:gd name="connsiteX2" fmla="*/ 7312920 w 7825066"/>
              <a:gd name="connsiteY2" fmla="*/ 62432 h 1764696"/>
              <a:gd name="connsiteX3" fmla="*/ 7651946 w 7825066"/>
              <a:gd name="connsiteY3" fmla="*/ 493709 h 1764696"/>
              <a:gd name="connsiteX4" fmla="*/ 7808184 w 7825066"/>
              <a:gd name="connsiteY4" fmla="*/ 999454 h 1764696"/>
              <a:gd name="connsiteX5" fmla="*/ 7794909 w 7825066"/>
              <a:gd name="connsiteY5" fmla="*/ 1549245 h 1764696"/>
              <a:gd name="connsiteX6" fmla="*/ 7759756 w 7825066"/>
              <a:gd name="connsiteY6" fmla="*/ 1694560 h 1764696"/>
              <a:gd name="connsiteX7" fmla="*/ 7735542 w 7825066"/>
              <a:gd name="connsiteY7" fmla="*/ 1764696 h 1764696"/>
              <a:gd name="connsiteX8" fmla="*/ 0 w 7825066"/>
              <a:gd name="connsiteY8" fmla="*/ 1764696 h 1764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25066" h="1764696">
                <a:moveTo>
                  <a:pt x="0" y="0"/>
                </a:moveTo>
                <a:lnTo>
                  <a:pt x="7225508" y="0"/>
                </a:lnTo>
                <a:lnTo>
                  <a:pt x="7312920" y="62432"/>
                </a:lnTo>
                <a:cubicBezTo>
                  <a:pt x="7451911" y="185065"/>
                  <a:pt x="7566282" y="328930"/>
                  <a:pt x="7651946" y="493709"/>
                </a:cubicBezTo>
                <a:cubicBezTo>
                  <a:pt x="7733866" y="649932"/>
                  <a:pt x="7781521" y="825168"/>
                  <a:pt x="7808184" y="999454"/>
                </a:cubicBezTo>
                <a:cubicBezTo>
                  <a:pt x="7835869" y="1180394"/>
                  <a:pt x="7828154" y="1370206"/>
                  <a:pt x="7794909" y="1549245"/>
                </a:cubicBezTo>
                <a:cubicBezTo>
                  <a:pt x="7785861" y="1598283"/>
                  <a:pt x="7773954" y="1646726"/>
                  <a:pt x="7759756" y="1694560"/>
                </a:cubicBezTo>
                <a:lnTo>
                  <a:pt x="7735542" y="1764696"/>
                </a:lnTo>
                <a:lnTo>
                  <a:pt x="0" y="1764696"/>
                </a:lnTo>
                <a:close/>
              </a:path>
            </a:pathLst>
          </a:custGeom>
          <a:solidFill>
            <a:srgbClr val="007D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61E951E9-FA56-36E5-D217-B355E2ECB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9" b="6509"/>
          <a:stretch/>
        </p:blipFill>
        <p:spPr>
          <a:xfrm flipH="1">
            <a:off x="6953221" y="3"/>
            <a:ext cx="5238779" cy="6851331"/>
          </a:xfrm>
          <a:custGeom>
            <a:avLst/>
            <a:gdLst>
              <a:gd name="connsiteX0" fmla="*/ 4676185 w 5238779"/>
              <a:gd name="connsiteY0" fmla="*/ 0 h 6851331"/>
              <a:gd name="connsiteX1" fmla="*/ 3609385 w 5238779"/>
              <a:gd name="connsiteY1" fmla="*/ 0 h 6851331"/>
              <a:gd name="connsiteX2" fmla="*/ 1066800 w 5238779"/>
              <a:gd name="connsiteY2" fmla="*/ 0 h 6851331"/>
              <a:gd name="connsiteX3" fmla="*/ 0 w 5238779"/>
              <a:gd name="connsiteY3" fmla="*/ 0 h 6851331"/>
              <a:gd name="connsiteX4" fmla="*/ 0 w 5238779"/>
              <a:gd name="connsiteY4" fmla="*/ 6851331 h 6851331"/>
              <a:gd name="connsiteX5" fmla="*/ 1066800 w 5238779"/>
              <a:gd name="connsiteY5" fmla="*/ 6851331 h 6851331"/>
              <a:gd name="connsiteX6" fmla="*/ 2178635 w 5238779"/>
              <a:gd name="connsiteY6" fmla="*/ 6851331 h 6851331"/>
              <a:gd name="connsiteX7" fmla="*/ 3245435 w 5238779"/>
              <a:gd name="connsiteY7" fmla="*/ 6851331 h 6851331"/>
              <a:gd name="connsiteX8" fmla="*/ 3260926 w 5238779"/>
              <a:gd name="connsiteY8" fmla="*/ 6844447 h 6851331"/>
              <a:gd name="connsiteX9" fmla="*/ 5082872 w 5238779"/>
              <a:gd name="connsiteY9" fmla="*/ 5193691 h 6851331"/>
              <a:gd name="connsiteX10" fmla="*/ 4530737 w 5238779"/>
              <a:gd name="connsiteY10" fmla="*/ 2544510 h 6851331"/>
              <a:gd name="connsiteX11" fmla="*/ 4074278 w 5238779"/>
              <a:gd name="connsiteY11" fmla="*/ 1064812 h 6851331"/>
              <a:gd name="connsiteX12" fmla="*/ 4676185 w 5238779"/>
              <a:gd name="connsiteY12" fmla="*/ 0 h 685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38779" h="6851331">
                <a:moveTo>
                  <a:pt x="4676185" y="0"/>
                </a:moveTo>
                <a:lnTo>
                  <a:pt x="3609385" y="0"/>
                </a:lnTo>
                <a:lnTo>
                  <a:pt x="1066800" y="0"/>
                </a:lnTo>
                <a:lnTo>
                  <a:pt x="0" y="0"/>
                </a:lnTo>
                <a:lnTo>
                  <a:pt x="0" y="6851331"/>
                </a:lnTo>
                <a:lnTo>
                  <a:pt x="1066800" y="6851331"/>
                </a:lnTo>
                <a:lnTo>
                  <a:pt x="2178635" y="6851331"/>
                </a:lnTo>
                <a:lnTo>
                  <a:pt x="3245435" y="6851331"/>
                </a:lnTo>
                <a:lnTo>
                  <a:pt x="3260926" y="6844447"/>
                </a:lnTo>
                <a:cubicBezTo>
                  <a:pt x="3413112" y="6775721"/>
                  <a:pt x="4644303" y="6194628"/>
                  <a:pt x="5082872" y="5193691"/>
                </a:cubicBezTo>
                <a:cubicBezTo>
                  <a:pt x="5550422" y="4125074"/>
                  <a:pt x="4847421" y="3015538"/>
                  <a:pt x="4530737" y="2544510"/>
                </a:cubicBezTo>
                <a:cubicBezTo>
                  <a:pt x="4214052" y="2073480"/>
                  <a:pt x="3938114" y="1464472"/>
                  <a:pt x="4074278" y="1064812"/>
                </a:cubicBezTo>
                <a:cubicBezTo>
                  <a:pt x="4210442" y="665151"/>
                  <a:pt x="4676185" y="0"/>
                  <a:pt x="4676185" y="0"/>
                </a:cubicBezTo>
                <a:close/>
              </a:path>
            </a:pathLst>
          </a:cu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1498F7C-4799-846D-6116-341186B4A3CA}"/>
              </a:ext>
            </a:extLst>
          </p:cNvPr>
          <p:cNvSpPr/>
          <p:nvPr/>
        </p:nvSpPr>
        <p:spPr>
          <a:xfrm flipH="1">
            <a:off x="6953221" y="9527"/>
            <a:ext cx="5238779" cy="6851331"/>
          </a:xfrm>
          <a:custGeom>
            <a:avLst/>
            <a:gdLst>
              <a:gd name="connsiteX0" fmla="*/ 4676185 w 5238779"/>
              <a:gd name="connsiteY0" fmla="*/ 0 h 6851331"/>
              <a:gd name="connsiteX1" fmla="*/ 3609385 w 5238779"/>
              <a:gd name="connsiteY1" fmla="*/ 0 h 6851331"/>
              <a:gd name="connsiteX2" fmla="*/ 1066800 w 5238779"/>
              <a:gd name="connsiteY2" fmla="*/ 0 h 6851331"/>
              <a:gd name="connsiteX3" fmla="*/ 0 w 5238779"/>
              <a:gd name="connsiteY3" fmla="*/ 0 h 6851331"/>
              <a:gd name="connsiteX4" fmla="*/ 0 w 5238779"/>
              <a:gd name="connsiteY4" fmla="*/ 6851331 h 6851331"/>
              <a:gd name="connsiteX5" fmla="*/ 1066800 w 5238779"/>
              <a:gd name="connsiteY5" fmla="*/ 6851331 h 6851331"/>
              <a:gd name="connsiteX6" fmla="*/ 2178635 w 5238779"/>
              <a:gd name="connsiteY6" fmla="*/ 6851331 h 6851331"/>
              <a:gd name="connsiteX7" fmla="*/ 3245435 w 5238779"/>
              <a:gd name="connsiteY7" fmla="*/ 6851331 h 6851331"/>
              <a:gd name="connsiteX8" fmla="*/ 3260926 w 5238779"/>
              <a:gd name="connsiteY8" fmla="*/ 6844447 h 6851331"/>
              <a:gd name="connsiteX9" fmla="*/ 5082872 w 5238779"/>
              <a:gd name="connsiteY9" fmla="*/ 5193691 h 6851331"/>
              <a:gd name="connsiteX10" fmla="*/ 4530737 w 5238779"/>
              <a:gd name="connsiteY10" fmla="*/ 2544510 h 6851331"/>
              <a:gd name="connsiteX11" fmla="*/ 4074278 w 5238779"/>
              <a:gd name="connsiteY11" fmla="*/ 1064812 h 6851331"/>
              <a:gd name="connsiteX12" fmla="*/ 4676185 w 5238779"/>
              <a:gd name="connsiteY12" fmla="*/ 0 h 685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38779" h="6851331">
                <a:moveTo>
                  <a:pt x="4676185" y="0"/>
                </a:moveTo>
                <a:lnTo>
                  <a:pt x="3609385" y="0"/>
                </a:lnTo>
                <a:lnTo>
                  <a:pt x="1066800" y="0"/>
                </a:lnTo>
                <a:lnTo>
                  <a:pt x="0" y="0"/>
                </a:lnTo>
                <a:lnTo>
                  <a:pt x="0" y="6851331"/>
                </a:lnTo>
                <a:lnTo>
                  <a:pt x="1066800" y="6851331"/>
                </a:lnTo>
                <a:lnTo>
                  <a:pt x="2178635" y="6851331"/>
                </a:lnTo>
                <a:lnTo>
                  <a:pt x="3245435" y="6851331"/>
                </a:lnTo>
                <a:lnTo>
                  <a:pt x="3260926" y="6844447"/>
                </a:lnTo>
                <a:cubicBezTo>
                  <a:pt x="3413112" y="6775721"/>
                  <a:pt x="4644303" y="6194628"/>
                  <a:pt x="5082872" y="5193691"/>
                </a:cubicBezTo>
                <a:cubicBezTo>
                  <a:pt x="5550422" y="4125074"/>
                  <a:pt x="4847421" y="3015538"/>
                  <a:pt x="4530737" y="2544510"/>
                </a:cubicBezTo>
                <a:cubicBezTo>
                  <a:pt x="4214052" y="2073480"/>
                  <a:pt x="3938114" y="1464472"/>
                  <a:pt x="4074278" y="1064812"/>
                </a:cubicBezTo>
                <a:cubicBezTo>
                  <a:pt x="4210442" y="665151"/>
                  <a:pt x="4676185" y="0"/>
                  <a:pt x="4676185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Shape">
            <a:extLst>
              <a:ext uri="{FF2B5EF4-FFF2-40B4-BE49-F238E27FC236}">
                <a16:creationId xmlns:a16="http://schemas.microsoft.com/office/drawing/2014/main" id="{FD226C4B-4A23-31F1-69A3-877B7E6B0D26}"/>
              </a:ext>
            </a:extLst>
          </p:cNvPr>
          <p:cNvSpPr/>
          <p:nvPr/>
        </p:nvSpPr>
        <p:spPr>
          <a:xfrm>
            <a:off x="6629519" y="1"/>
            <a:ext cx="2429123" cy="6844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9" h="21600" extrusionOk="0">
                <a:moveTo>
                  <a:pt x="20569" y="21474"/>
                </a:moveTo>
                <a:cubicBezTo>
                  <a:pt x="19705" y="21332"/>
                  <a:pt x="18865" y="21173"/>
                  <a:pt x="18034" y="21011"/>
                </a:cubicBezTo>
                <a:cubicBezTo>
                  <a:pt x="16414" y="20689"/>
                  <a:pt x="14903" y="20317"/>
                  <a:pt x="13467" y="19899"/>
                </a:cubicBezTo>
                <a:cubicBezTo>
                  <a:pt x="11688" y="19358"/>
                  <a:pt x="10059" y="18750"/>
                  <a:pt x="8716" y="18065"/>
                </a:cubicBezTo>
                <a:cubicBezTo>
                  <a:pt x="7339" y="17362"/>
                  <a:pt x="6256" y="16577"/>
                  <a:pt x="5492" y="15763"/>
                </a:cubicBezTo>
                <a:cubicBezTo>
                  <a:pt x="4754" y="14975"/>
                  <a:pt x="4502" y="14127"/>
                  <a:pt x="4519" y="13298"/>
                </a:cubicBezTo>
                <a:cubicBezTo>
                  <a:pt x="4527" y="12865"/>
                  <a:pt x="4678" y="12435"/>
                  <a:pt x="4913" y="12011"/>
                </a:cubicBezTo>
                <a:cubicBezTo>
                  <a:pt x="5157" y="11585"/>
                  <a:pt x="5601" y="11179"/>
                  <a:pt x="6139" y="10791"/>
                </a:cubicBezTo>
                <a:cubicBezTo>
                  <a:pt x="6340" y="10662"/>
                  <a:pt x="6550" y="10532"/>
                  <a:pt x="6752" y="10400"/>
                </a:cubicBezTo>
                <a:cubicBezTo>
                  <a:pt x="6961" y="10268"/>
                  <a:pt x="7205" y="10142"/>
                  <a:pt x="7440" y="10015"/>
                </a:cubicBezTo>
                <a:cubicBezTo>
                  <a:pt x="7843" y="9793"/>
                  <a:pt x="8279" y="9580"/>
                  <a:pt x="8724" y="9369"/>
                </a:cubicBezTo>
                <a:cubicBezTo>
                  <a:pt x="9295" y="9102"/>
                  <a:pt x="9866" y="8837"/>
                  <a:pt x="10437" y="8573"/>
                </a:cubicBezTo>
                <a:cubicBezTo>
                  <a:pt x="10915" y="8353"/>
                  <a:pt x="11402" y="8137"/>
                  <a:pt x="11856" y="7911"/>
                </a:cubicBezTo>
                <a:cubicBezTo>
                  <a:pt x="12175" y="7752"/>
                  <a:pt x="12494" y="7593"/>
                  <a:pt x="12804" y="7433"/>
                </a:cubicBezTo>
                <a:cubicBezTo>
                  <a:pt x="13350" y="7160"/>
                  <a:pt x="13820" y="6862"/>
                  <a:pt x="14257" y="6565"/>
                </a:cubicBezTo>
                <a:cubicBezTo>
                  <a:pt x="14794" y="6195"/>
                  <a:pt x="15230" y="5807"/>
                  <a:pt x="15499" y="5402"/>
                </a:cubicBezTo>
                <a:cubicBezTo>
                  <a:pt x="15776" y="4984"/>
                  <a:pt x="15818" y="4551"/>
                  <a:pt x="15784" y="4124"/>
                </a:cubicBezTo>
                <a:cubicBezTo>
                  <a:pt x="15759" y="3757"/>
                  <a:pt x="15600" y="3394"/>
                  <a:pt x="15407" y="3033"/>
                </a:cubicBezTo>
                <a:cubicBezTo>
                  <a:pt x="15188" y="2636"/>
                  <a:pt x="14853" y="2248"/>
                  <a:pt x="14408" y="1879"/>
                </a:cubicBezTo>
                <a:cubicBezTo>
                  <a:pt x="14005" y="1548"/>
                  <a:pt x="13501" y="1232"/>
                  <a:pt x="12922" y="935"/>
                </a:cubicBezTo>
                <a:cubicBezTo>
                  <a:pt x="12233" y="580"/>
                  <a:pt x="11369" y="277"/>
                  <a:pt x="10428" y="9"/>
                </a:cubicBezTo>
                <a:cubicBezTo>
                  <a:pt x="10420" y="6"/>
                  <a:pt x="10412" y="3"/>
                  <a:pt x="10403" y="0"/>
                </a:cubicBezTo>
                <a:lnTo>
                  <a:pt x="2940" y="0"/>
                </a:lnTo>
                <a:cubicBezTo>
                  <a:pt x="3251" y="39"/>
                  <a:pt x="3561" y="81"/>
                  <a:pt x="3864" y="126"/>
                </a:cubicBezTo>
                <a:cubicBezTo>
                  <a:pt x="5022" y="298"/>
                  <a:pt x="6080" y="535"/>
                  <a:pt x="7054" y="821"/>
                </a:cubicBezTo>
                <a:cubicBezTo>
                  <a:pt x="8279" y="1208"/>
                  <a:pt x="9287" y="1662"/>
                  <a:pt x="10042" y="2182"/>
                </a:cubicBezTo>
                <a:cubicBezTo>
                  <a:pt x="10764" y="2675"/>
                  <a:pt x="11184" y="3228"/>
                  <a:pt x="11419" y="3778"/>
                </a:cubicBezTo>
                <a:cubicBezTo>
                  <a:pt x="11663" y="4349"/>
                  <a:pt x="11595" y="4948"/>
                  <a:pt x="11302" y="5513"/>
                </a:cubicBezTo>
                <a:cubicBezTo>
                  <a:pt x="10983" y="6132"/>
                  <a:pt x="10261" y="6721"/>
                  <a:pt x="9455" y="7277"/>
                </a:cubicBezTo>
                <a:cubicBezTo>
                  <a:pt x="8548" y="7878"/>
                  <a:pt x="7465" y="8434"/>
                  <a:pt x="6315" y="8978"/>
                </a:cubicBezTo>
                <a:cubicBezTo>
                  <a:pt x="5274" y="9471"/>
                  <a:pt x="4183" y="9946"/>
                  <a:pt x="3159" y="10442"/>
                </a:cubicBezTo>
                <a:cubicBezTo>
                  <a:pt x="2453" y="10782"/>
                  <a:pt x="1815" y="11143"/>
                  <a:pt x="1270" y="11518"/>
                </a:cubicBezTo>
                <a:cubicBezTo>
                  <a:pt x="162" y="12276"/>
                  <a:pt x="-191" y="13151"/>
                  <a:pt x="94" y="13998"/>
                </a:cubicBezTo>
                <a:cubicBezTo>
                  <a:pt x="371" y="14837"/>
                  <a:pt x="1186" y="15648"/>
                  <a:pt x="2369" y="16376"/>
                </a:cubicBezTo>
                <a:cubicBezTo>
                  <a:pt x="3612" y="17142"/>
                  <a:pt x="5232" y="17831"/>
                  <a:pt x="6995" y="18447"/>
                </a:cubicBezTo>
                <a:cubicBezTo>
                  <a:pt x="8699" y="19042"/>
                  <a:pt x="10554" y="19574"/>
                  <a:pt x="12502" y="20058"/>
                </a:cubicBezTo>
                <a:cubicBezTo>
                  <a:pt x="14534" y="20563"/>
                  <a:pt x="16716" y="20981"/>
                  <a:pt x="18949" y="21357"/>
                </a:cubicBezTo>
                <a:cubicBezTo>
                  <a:pt x="19436" y="21441"/>
                  <a:pt x="19931" y="21522"/>
                  <a:pt x="20427" y="21600"/>
                </a:cubicBezTo>
                <a:lnTo>
                  <a:pt x="21409" y="21600"/>
                </a:lnTo>
                <a:cubicBezTo>
                  <a:pt x="21132" y="21564"/>
                  <a:pt x="20855" y="21519"/>
                  <a:pt x="20569" y="21474"/>
                </a:cubicBezTo>
                <a:close/>
              </a:path>
            </a:pathLst>
          </a:custGeom>
          <a:gradFill flip="none" rotWithShape="1">
            <a:gsLst>
              <a:gs pos="8000">
                <a:srgbClr val="363231"/>
              </a:gs>
              <a:gs pos="100000">
                <a:srgbClr val="317ABE"/>
              </a:gs>
            </a:gsLst>
            <a:lin ang="5400000" scaled="1"/>
            <a:tileRect/>
          </a:gradFill>
          <a:ln w="12700">
            <a:miter lim="400000"/>
          </a:ln>
          <a:effectLst>
            <a:innerShdw blurRad="63500" dist="50800">
              <a:prstClr val="black">
                <a:alpha val="66000"/>
              </a:prstClr>
            </a:innerShdw>
          </a:effectLst>
        </p:spPr>
        <p:txBody>
          <a:bodyPr lIns="38100" tIns="38100" rIns="38100" bIns="38100" anchor="ctr"/>
          <a:lstStyle/>
          <a:p>
            <a:endParaRPr sz="3000" dirty="0">
              <a:solidFill>
                <a:srgbClr val="FFFFFF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5713BC-E674-5198-B62C-67ACFBD79C15}"/>
              </a:ext>
            </a:extLst>
          </p:cNvPr>
          <p:cNvGrpSpPr/>
          <p:nvPr/>
        </p:nvGrpSpPr>
        <p:grpSpPr>
          <a:xfrm>
            <a:off x="0" y="6577588"/>
            <a:ext cx="12195048" cy="280412"/>
            <a:chOff x="0" y="6577588"/>
            <a:chExt cx="12195048" cy="280412"/>
          </a:xfrm>
          <a:gradFill>
            <a:gsLst>
              <a:gs pos="5000">
                <a:srgbClr val="363231"/>
              </a:gs>
              <a:gs pos="90000">
                <a:srgbClr val="317ABE"/>
              </a:gs>
            </a:gsLst>
            <a:lin ang="0" scaled="1"/>
          </a:gradFill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73DA5CA-191D-5B86-DE85-3B4CE84A646B}"/>
                </a:ext>
              </a:extLst>
            </p:cNvPr>
            <p:cNvGrpSpPr/>
            <p:nvPr userDrawn="1"/>
          </p:nvGrpSpPr>
          <p:grpSpPr>
            <a:xfrm>
              <a:off x="0" y="6775704"/>
              <a:ext cx="12195048" cy="82296"/>
              <a:chOff x="0" y="6775704"/>
              <a:chExt cx="12195048" cy="82296"/>
            </a:xfrm>
            <a:grpFill/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B805916-BCE1-4699-09F1-317BE0647146}"/>
                  </a:ext>
                </a:extLst>
              </p:cNvPr>
              <p:cNvSpPr/>
              <p:nvPr userDrawn="1"/>
            </p:nvSpPr>
            <p:spPr>
              <a:xfrm>
                <a:off x="0" y="6775704"/>
                <a:ext cx="6099048" cy="8229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1302A37-58F0-5D75-633C-77B20FAE1EC4}"/>
                  </a:ext>
                </a:extLst>
              </p:cNvPr>
              <p:cNvSpPr/>
              <p:nvPr userDrawn="1"/>
            </p:nvSpPr>
            <p:spPr>
              <a:xfrm>
                <a:off x="6096000" y="6775704"/>
                <a:ext cx="6099048" cy="8229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" name="Google Shape;24;p54">
              <a:extLst>
                <a:ext uri="{FF2B5EF4-FFF2-40B4-BE49-F238E27FC236}">
                  <a16:creationId xmlns:a16="http://schemas.microsoft.com/office/drawing/2014/main" id="{CC6E5F9F-528E-6384-9E2E-DFB2A5BED990}"/>
                </a:ext>
              </a:extLst>
            </p:cNvPr>
            <p:cNvSpPr/>
            <p:nvPr userDrawn="1"/>
          </p:nvSpPr>
          <p:spPr>
            <a:xfrm>
              <a:off x="5874873" y="6577588"/>
              <a:ext cx="484165" cy="268981"/>
            </a:xfrm>
            <a:custGeom>
              <a:avLst/>
              <a:gdLst/>
              <a:ahLst/>
              <a:cxnLst/>
              <a:rect l="l" t="t" r="r" b="b"/>
              <a:pathLst>
                <a:path w="365760" h="203200" extrusionOk="0">
                  <a:moveTo>
                    <a:pt x="182880" y="0"/>
                  </a:moveTo>
                  <a:cubicBezTo>
                    <a:pt x="283882" y="0"/>
                    <a:pt x="365760" y="81878"/>
                    <a:pt x="365760" y="182880"/>
                  </a:cubicBezTo>
                  <a:lnTo>
                    <a:pt x="361658" y="203200"/>
                  </a:lnTo>
                  <a:lnTo>
                    <a:pt x="4103" y="203200"/>
                  </a:lnTo>
                  <a:lnTo>
                    <a:pt x="0" y="182880"/>
                  </a:lnTo>
                  <a:cubicBezTo>
                    <a:pt x="0" y="81878"/>
                    <a:pt x="81878" y="0"/>
                    <a:pt x="1828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6D389BE-9E3C-4C66-E457-EA3DA17989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20903" y="6529516"/>
            <a:ext cx="792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8868B4-BCB4-40C5-8F5B-96F1F985AC3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69BBFA-7AAA-53A2-5A7D-89E2875F79B0}"/>
              </a:ext>
            </a:extLst>
          </p:cNvPr>
          <p:cNvSpPr/>
          <p:nvPr/>
        </p:nvSpPr>
        <p:spPr>
          <a:xfrm>
            <a:off x="229865" y="244920"/>
            <a:ext cx="473398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Anecdotal Evidence</a:t>
            </a:r>
          </a:p>
          <a:p>
            <a:r>
              <a:rPr lang="en-US" sz="4000" b="1" dirty="0">
                <a:solidFill>
                  <a:schemeClr val="bg1"/>
                </a:solidFill>
              </a:rPr>
              <a:t>(Case Study 2)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A7457EC8-23E3-1C3D-FE9F-B3503491AB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192" y="246736"/>
            <a:ext cx="1947912" cy="5067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054E88-1F2F-8871-64B3-92E56D59C30F}"/>
              </a:ext>
            </a:extLst>
          </p:cNvPr>
          <p:cNvSpPr txBox="1"/>
          <p:nvPr/>
        </p:nvSpPr>
        <p:spPr>
          <a:xfrm>
            <a:off x="229865" y="1718906"/>
            <a:ext cx="7513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Southwest Ontario (urbanized area)</a:t>
            </a:r>
            <a:endParaRPr lang="en-CA" sz="36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3693AD-1C12-F60A-3012-AEEBB62FAE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92695" y="2330384"/>
            <a:ext cx="5318952" cy="40801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93BE1A-5A5A-7FAA-956B-BA615446C8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6903" t="23314" r="35269" b="35438"/>
          <a:stretch/>
        </p:blipFill>
        <p:spPr>
          <a:xfrm>
            <a:off x="5131452" y="2494687"/>
            <a:ext cx="1495019" cy="1516225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FE698C8-030E-05D2-E3B1-E8463D3A511D}"/>
              </a:ext>
            </a:extLst>
          </p:cNvPr>
          <p:cNvCxnSpPr>
            <a:cxnSpLocks/>
            <a:stCxn id="6" idx="1"/>
            <a:endCxn id="21" idx="3"/>
          </p:cNvCxnSpPr>
          <p:nvPr/>
        </p:nvCxnSpPr>
        <p:spPr>
          <a:xfrm flipH="1">
            <a:off x="3427463" y="3252800"/>
            <a:ext cx="1703989" cy="8416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69D0079-83AB-7E28-446A-04B077BF7574}"/>
              </a:ext>
            </a:extLst>
          </p:cNvPr>
          <p:cNvSpPr/>
          <p:nvPr/>
        </p:nvSpPr>
        <p:spPr>
          <a:xfrm>
            <a:off x="3319463" y="4040409"/>
            <a:ext cx="108000" cy="10800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26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A40DC-5754-81D2-3E9D-B0A8FD83B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5ECD552-6897-3B52-6C74-7F4D94D6E51E}"/>
              </a:ext>
            </a:extLst>
          </p:cNvPr>
          <p:cNvSpPr/>
          <p:nvPr/>
        </p:nvSpPr>
        <p:spPr>
          <a:xfrm>
            <a:off x="1" y="197730"/>
            <a:ext cx="7825066" cy="1424036"/>
          </a:xfrm>
          <a:custGeom>
            <a:avLst/>
            <a:gdLst>
              <a:gd name="connsiteX0" fmla="*/ 0 w 7825066"/>
              <a:gd name="connsiteY0" fmla="*/ 0 h 1764696"/>
              <a:gd name="connsiteX1" fmla="*/ 7225508 w 7825066"/>
              <a:gd name="connsiteY1" fmla="*/ 0 h 1764696"/>
              <a:gd name="connsiteX2" fmla="*/ 7312920 w 7825066"/>
              <a:gd name="connsiteY2" fmla="*/ 62432 h 1764696"/>
              <a:gd name="connsiteX3" fmla="*/ 7651946 w 7825066"/>
              <a:gd name="connsiteY3" fmla="*/ 493709 h 1764696"/>
              <a:gd name="connsiteX4" fmla="*/ 7808184 w 7825066"/>
              <a:gd name="connsiteY4" fmla="*/ 999454 h 1764696"/>
              <a:gd name="connsiteX5" fmla="*/ 7794909 w 7825066"/>
              <a:gd name="connsiteY5" fmla="*/ 1549245 h 1764696"/>
              <a:gd name="connsiteX6" fmla="*/ 7759756 w 7825066"/>
              <a:gd name="connsiteY6" fmla="*/ 1694560 h 1764696"/>
              <a:gd name="connsiteX7" fmla="*/ 7735542 w 7825066"/>
              <a:gd name="connsiteY7" fmla="*/ 1764696 h 1764696"/>
              <a:gd name="connsiteX8" fmla="*/ 0 w 7825066"/>
              <a:gd name="connsiteY8" fmla="*/ 1764696 h 1764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25066" h="1764696">
                <a:moveTo>
                  <a:pt x="0" y="0"/>
                </a:moveTo>
                <a:lnTo>
                  <a:pt x="7225508" y="0"/>
                </a:lnTo>
                <a:lnTo>
                  <a:pt x="7312920" y="62432"/>
                </a:lnTo>
                <a:cubicBezTo>
                  <a:pt x="7451911" y="185065"/>
                  <a:pt x="7566282" y="328930"/>
                  <a:pt x="7651946" y="493709"/>
                </a:cubicBezTo>
                <a:cubicBezTo>
                  <a:pt x="7733866" y="649932"/>
                  <a:pt x="7781521" y="825168"/>
                  <a:pt x="7808184" y="999454"/>
                </a:cubicBezTo>
                <a:cubicBezTo>
                  <a:pt x="7835869" y="1180394"/>
                  <a:pt x="7828154" y="1370206"/>
                  <a:pt x="7794909" y="1549245"/>
                </a:cubicBezTo>
                <a:cubicBezTo>
                  <a:pt x="7785861" y="1598283"/>
                  <a:pt x="7773954" y="1646726"/>
                  <a:pt x="7759756" y="1694560"/>
                </a:cubicBezTo>
                <a:lnTo>
                  <a:pt x="7735542" y="1764696"/>
                </a:lnTo>
                <a:lnTo>
                  <a:pt x="0" y="1764696"/>
                </a:lnTo>
                <a:close/>
              </a:path>
            </a:pathLst>
          </a:custGeom>
          <a:solidFill>
            <a:srgbClr val="007D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75AEFC77-789D-FF00-7534-96BDF6611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b="4469"/>
          <a:stretch/>
        </p:blipFill>
        <p:spPr>
          <a:xfrm flipH="1">
            <a:off x="6953221" y="3"/>
            <a:ext cx="5238779" cy="6851331"/>
          </a:xfrm>
          <a:custGeom>
            <a:avLst/>
            <a:gdLst>
              <a:gd name="connsiteX0" fmla="*/ 4676185 w 5238779"/>
              <a:gd name="connsiteY0" fmla="*/ 0 h 6851331"/>
              <a:gd name="connsiteX1" fmla="*/ 3609385 w 5238779"/>
              <a:gd name="connsiteY1" fmla="*/ 0 h 6851331"/>
              <a:gd name="connsiteX2" fmla="*/ 1066800 w 5238779"/>
              <a:gd name="connsiteY2" fmla="*/ 0 h 6851331"/>
              <a:gd name="connsiteX3" fmla="*/ 0 w 5238779"/>
              <a:gd name="connsiteY3" fmla="*/ 0 h 6851331"/>
              <a:gd name="connsiteX4" fmla="*/ 0 w 5238779"/>
              <a:gd name="connsiteY4" fmla="*/ 6851331 h 6851331"/>
              <a:gd name="connsiteX5" fmla="*/ 1066800 w 5238779"/>
              <a:gd name="connsiteY5" fmla="*/ 6851331 h 6851331"/>
              <a:gd name="connsiteX6" fmla="*/ 2178635 w 5238779"/>
              <a:gd name="connsiteY6" fmla="*/ 6851331 h 6851331"/>
              <a:gd name="connsiteX7" fmla="*/ 3245435 w 5238779"/>
              <a:gd name="connsiteY7" fmla="*/ 6851331 h 6851331"/>
              <a:gd name="connsiteX8" fmla="*/ 3260926 w 5238779"/>
              <a:gd name="connsiteY8" fmla="*/ 6844447 h 6851331"/>
              <a:gd name="connsiteX9" fmla="*/ 5082872 w 5238779"/>
              <a:gd name="connsiteY9" fmla="*/ 5193691 h 6851331"/>
              <a:gd name="connsiteX10" fmla="*/ 4530737 w 5238779"/>
              <a:gd name="connsiteY10" fmla="*/ 2544510 h 6851331"/>
              <a:gd name="connsiteX11" fmla="*/ 4074278 w 5238779"/>
              <a:gd name="connsiteY11" fmla="*/ 1064812 h 6851331"/>
              <a:gd name="connsiteX12" fmla="*/ 4676185 w 5238779"/>
              <a:gd name="connsiteY12" fmla="*/ 0 h 685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38779" h="6851331">
                <a:moveTo>
                  <a:pt x="4676185" y="0"/>
                </a:moveTo>
                <a:lnTo>
                  <a:pt x="3609385" y="0"/>
                </a:lnTo>
                <a:lnTo>
                  <a:pt x="1066800" y="0"/>
                </a:lnTo>
                <a:lnTo>
                  <a:pt x="0" y="0"/>
                </a:lnTo>
                <a:lnTo>
                  <a:pt x="0" y="6851331"/>
                </a:lnTo>
                <a:lnTo>
                  <a:pt x="1066800" y="6851331"/>
                </a:lnTo>
                <a:lnTo>
                  <a:pt x="2178635" y="6851331"/>
                </a:lnTo>
                <a:lnTo>
                  <a:pt x="3245435" y="6851331"/>
                </a:lnTo>
                <a:lnTo>
                  <a:pt x="3260926" y="6844447"/>
                </a:lnTo>
                <a:cubicBezTo>
                  <a:pt x="3413112" y="6775721"/>
                  <a:pt x="4644303" y="6194628"/>
                  <a:pt x="5082872" y="5193691"/>
                </a:cubicBezTo>
                <a:cubicBezTo>
                  <a:pt x="5550422" y="4125074"/>
                  <a:pt x="4847421" y="3015538"/>
                  <a:pt x="4530737" y="2544510"/>
                </a:cubicBezTo>
                <a:cubicBezTo>
                  <a:pt x="4214052" y="2073480"/>
                  <a:pt x="3938114" y="1464472"/>
                  <a:pt x="4074278" y="1064812"/>
                </a:cubicBezTo>
                <a:cubicBezTo>
                  <a:pt x="4210442" y="665151"/>
                  <a:pt x="4676185" y="0"/>
                  <a:pt x="4676185" y="0"/>
                </a:cubicBezTo>
                <a:close/>
              </a:path>
            </a:pathLst>
          </a:cu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8184ED7-B882-B615-94F8-DD7DE0A31CE3}"/>
              </a:ext>
            </a:extLst>
          </p:cNvPr>
          <p:cNvSpPr/>
          <p:nvPr/>
        </p:nvSpPr>
        <p:spPr>
          <a:xfrm flipH="1">
            <a:off x="6953221" y="9527"/>
            <a:ext cx="5238779" cy="6851331"/>
          </a:xfrm>
          <a:custGeom>
            <a:avLst/>
            <a:gdLst>
              <a:gd name="connsiteX0" fmla="*/ 4676185 w 5238779"/>
              <a:gd name="connsiteY0" fmla="*/ 0 h 6851331"/>
              <a:gd name="connsiteX1" fmla="*/ 3609385 w 5238779"/>
              <a:gd name="connsiteY1" fmla="*/ 0 h 6851331"/>
              <a:gd name="connsiteX2" fmla="*/ 1066800 w 5238779"/>
              <a:gd name="connsiteY2" fmla="*/ 0 h 6851331"/>
              <a:gd name="connsiteX3" fmla="*/ 0 w 5238779"/>
              <a:gd name="connsiteY3" fmla="*/ 0 h 6851331"/>
              <a:gd name="connsiteX4" fmla="*/ 0 w 5238779"/>
              <a:gd name="connsiteY4" fmla="*/ 6851331 h 6851331"/>
              <a:gd name="connsiteX5" fmla="*/ 1066800 w 5238779"/>
              <a:gd name="connsiteY5" fmla="*/ 6851331 h 6851331"/>
              <a:gd name="connsiteX6" fmla="*/ 2178635 w 5238779"/>
              <a:gd name="connsiteY6" fmla="*/ 6851331 h 6851331"/>
              <a:gd name="connsiteX7" fmla="*/ 3245435 w 5238779"/>
              <a:gd name="connsiteY7" fmla="*/ 6851331 h 6851331"/>
              <a:gd name="connsiteX8" fmla="*/ 3260926 w 5238779"/>
              <a:gd name="connsiteY8" fmla="*/ 6844447 h 6851331"/>
              <a:gd name="connsiteX9" fmla="*/ 5082872 w 5238779"/>
              <a:gd name="connsiteY9" fmla="*/ 5193691 h 6851331"/>
              <a:gd name="connsiteX10" fmla="*/ 4530737 w 5238779"/>
              <a:gd name="connsiteY10" fmla="*/ 2544510 h 6851331"/>
              <a:gd name="connsiteX11" fmla="*/ 4074278 w 5238779"/>
              <a:gd name="connsiteY11" fmla="*/ 1064812 h 6851331"/>
              <a:gd name="connsiteX12" fmla="*/ 4676185 w 5238779"/>
              <a:gd name="connsiteY12" fmla="*/ 0 h 685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38779" h="6851331">
                <a:moveTo>
                  <a:pt x="4676185" y="0"/>
                </a:moveTo>
                <a:lnTo>
                  <a:pt x="3609385" y="0"/>
                </a:lnTo>
                <a:lnTo>
                  <a:pt x="1066800" y="0"/>
                </a:lnTo>
                <a:lnTo>
                  <a:pt x="0" y="0"/>
                </a:lnTo>
                <a:lnTo>
                  <a:pt x="0" y="6851331"/>
                </a:lnTo>
                <a:lnTo>
                  <a:pt x="1066800" y="6851331"/>
                </a:lnTo>
                <a:lnTo>
                  <a:pt x="2178635" y="6851331"/>
                </a:lnTo>
                <a:lnTo>
                  <a:pt x="3245435" y="6851331"/>
                </a:lnTo>
                <a:lnTo>
                  <a:pt x="3260926" y="6844447"/>
                </a:lnTo>
                <a:cubicBezTo>
                  <a:pt x="3413112" y="6775721"/>
                  <a:pt x="4644303" y="6194628"/>
                  <a:pt x="5082872" y="5193691"/>
                </a:cubicBezTo>
                <a:cubicBezTo>
                  <a:pt x="5550422" y="4125074"/>
                  <a:pt x="4847421" y="3015538"/>
                  <a:pt x="4530737" y="2544510"/>
                </a:cubicBezTo>
                <a:cubicBezTo>
                  <a:pt x="4214052" y="2073480"/>
                  <a:pt x="3938114" y="1464472"/>
                  <a:pt x="4074278" y="1064812"/>
                </a:cubicBezTo>
                <a:cubicBezTo>
                  <a:pt x="4210442" y="665151"/>
                  <a:pt x="4676185" y="0"/>
                  <a:pt x="4676185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Shape">
            <a:extLst>
              <a:ext uri="{FF2B5EF4-FFF2-40B4-BE49-F238E27FC236}">
                <a16:creationId xmlns:a16="http://schemas.microsoft.com/office/drawing/2014/main" id="{E171AB37-C185-5510-72D2-46D4E00DE13A}"/>
              </a:ext>
            </a:extLst>
          </p:cNvPr>
          <p:cNvSpPr/>
          <p:nvPr/>
        </p:nvSpPr>
        <p:spPr>
          <a:xfrm>
            <a:off x="6629519" y="1"/>
            <a:ext cx="2429123" cy="6844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9" h="21600" extrusionOk="0">
                <a:moveTo>
                  <a:pt x="20569" y="21474"/>
                </a:moveTo>
                <a:cubicBezTo>
                  <a:pt x="19705" y="21332"/>
                  <a:pt x="18865" y="21173"/>
                  <a:pt x="18034" y="21011"/>
                </a:cubicBezTo>
                <a:cubicBezTo>
                  <a:pt x="16414" y="20689"/>
                  <a:pt x="14903" y="20317"/>
                  <a:pt x="13467" y="19899"/>
                </a:cubicBezTo>
                <a:cubicBezTo>
                  <a:pt x="11688" y="19358"/>
                  <a:pt x="10059" y="18750"/>
                  <a:pt x="8716" y="18065"/>
                </a:cubicBezTo>
                <a:cubicBezTo>
                  <a:pt x="7339" y="17362"/>
                  <a:pt x="6256" y="16577"/>
                  <a:pt x="5492" y="15763"/>
                </a:cubicBezTo>
                <a:cubicBezTo>
                  <a:pt x="4754" y="14975"/>
                  <a:pt x="4502" y="14127"/>
                  <a:pt x="4519" y="13298"/>
                </a:cubicBezTo>
                <a:cubicBezTo>
                  <a:pt x="4527" y="12865"/>
                  <a:pt x="4678" y="12435"/>
                  <a:pt x="4913" y="12011"/>
                </a:cubicBezTo>
                <a:cubicBezTo>
                  <a:pt x="5157" y="11585"/>
                  <a:pt x="5601" y="11179"/>
                  <a:pt x="6139" y="10791"/>
                </a:cubicBezTo>
                <a:cubicBezTo>
                  <a:pt x="6340" y="10662"/>
                  <a:pt x="6550" y="10532"/>
                  <a:pt x="6752" y="10400"/>
                </a:cubicBezTo>
                <a:cubicBezTo>
                  <a:pt x="6961" y="10268"/>
                  <a:pt x="7205" y="10142"/>
                  <a:pt x="7440" y="10015"/>
                </a:cubicBezTo>
                <a:cubicBezTo>
                  <a:pt x="7843" y="9793"/>
                  <a:pt x="8279" y="9580"/>
                  <a:pt x="8724" y="9369"/>
                </a:cubicBezTo>
                <a:cubicBezTo>
                  <a:pt x="9295" y="9102"/>
                  <a:pt x="9866" y="8837"/>
                  <a:pt x="10437" y="8573"/>
                </a:cubicBezTo>
                <a:cubicBezTo>
                  <a:pt x="10915" y="8353"/>
                  <a:pt x="11402" y="8137"/>
                  <a:pt x="11856" y="7911"/>
                </a:cubicBezTo>
                <a:cubicBezTo>
                  <a:pt x="12175" y="7752"/>
                  <a:pt x="12494" y="7593"/>
                  <a:pt x="12804" y="7433"/>
                </a:cubicBezTo>
                <a:cubicBezTo>
                  <a:pt x="13350" y="7160"/>
                  <a:pt x="13820" y="6862"/>
                  <a:pt x="14257" y="6565"/>
                </a:cubicBezTo>
                <a:cubicBezTo>
                  <a:pt x="14794" y="6195"/>
                  <a:pt x="15230" y="5807"/>
                  <a:pt x="15499" y="5402"/>
                </a:cubicBezTo>
                <a:cubicBezTo>
                  <a:pt x="15776" y="4984"/>
                  <a:pt x="15818" y="4551"/>
                  <a:pt x="15784" y="4124"/>
                </a:cubicBezTo>
                <a:cubicBezTo>
                  <a:pt x="15759" y="3757"/>
                  <a:pt x="15600" y="3394"/>
                  <a:pt x="15407" y="3033"/>
                </a:cubicBezTo>
                <a:cubicBezTo>
                  <a:pt x="15188" y="2636"/>
                  <a:pt x="14853" y="2248"/>
                  <a:pt x="14408" y="1879"/>
                </a:cubicBezTo>
                <a:cubicBezTo>
                  <a:pt x="14005" y="1548"/>
                  <a:pt x="13501" y="1232"/>
                  <a:pt x="12922" y="935"/>
                </a:cubicBezTo>
                <a:cubicBezTo>
                  <a:pt x="12233" y="580"/>
                  <a:pt x="11369" y="277"/>
                  <a:pt x="10428" y="9"/>
                </a:cubicBezTo>
                <a:cubicBezTo>
                  <a:pt x="10420" y="6"/>
                  <a:pt x="10412" y="3"/>
                  <a:pt x="10403" y="0"/>
                </a:cubicBezTo>
                <a:lnTo>
                  <a:pt x="2940" y="0"/>
                </a:lnTo>
                <a:cubicBezTo>
                  <a:pt x="3251" y="39"/>
                  <a:pt x="3561" y="81"/>
                  <a:pt x="3864" y="126"/>
                </a:cubicBezTo>
                <a:cubicBezTo>
                  <a:pt x="5022" y="298"/>
                  <a:pt x="6080" y="535"/>
                  <a:pt x="7054" y="821"/>
                </a:cubicBezTo>
                <a:cubicBezTo>
                  <a:pt x="8279" y="1208"/>
                  <a:pt x="9287" y="1662"/>
                  <a:pt x="10042" y="2182"/>
                </a:cubicBezTo>
                <a:cubicBezTo>
                  <a:pt x="10764" y="2675"/>
                  <a:pt x="11184" y="3228"/>
                  <a:pt x="11419" y="3778"/>
                </a:cubicBezTo>
                <a:cubicBezTo>
                  <a:pt x="11663" y="4349"/>
                  <a:pt x="11595" y="4948"/>
                  <a:pt x="11302" y="5513"/>
                </a:cubicBezTo>
                <a:cubicBezTo>
                  <a:pt x="10983" y="6132"/>
                  <a:pt x="10261" y="6721"/>
                  <a:pt x="9455" y="7277"/>
                </a:cubicBezTo>
                <a:cubicBezTo>
                  <a:pt x="8548" y="7878"/>
                  <a:pt x="7465" y="8434"/>
                  <a:pt x="6315" y="8978"/>
                </a:cubicBezTo>
                <a:cubicBezTo>
                  <a:pt x="5274" y="9471"/>
                  <a:pt x="4183" y="9946"/>
                  <a:pt x="3159" y="10442"/>
                </a:cubicBezTo>
                <a:cubicBezTo>
                  <a:pt x="2453" y="10782"/>
                  <a:pt x="1815" y="11143"/>
                  <a:pt x="1270" y="11518"/>
                </a:cubicBezTo>
                <a:cubicBezTo>
                  <a:pt x="162" y="12276"/>
                  <a:pt x="-191" y="13151"/>
                  <a:pt x="94" y="13998"/>
                </a:cubicBezTo>
                <a:cubicBezTo>
                  <a:pt x="371" y="14837"/>
                  <a:pt x="1186" y="15648"/>
                  <a:pt x="2369" y="16376"/>
                </a:cubicBezTo>
                <a:cubicBezTo>
                  <a:pt x="3612" y="17142"/>
                  <a:pt x="5232" y="17831"/>
                  <a:pt x="6995" y="18447"/>
                </a:cubicBezTo>
                <a:cubicBezTo>
                  <a:pt x="8699" y="19042"/>
                  <a:pt x="10554" y="19574"/>
                  <a:pt x="12502" y="20058"/>
                </a:cubicBezTo>
                <a:cubicBezTo>
                  <a:pt x="14534" y="20563"/>
                  <a:pt x="16716" y="20981"/>
                  <a:pt x="18949" y="21357"/>
                </a:cubicBezTo>
                <a:cubicBezTo>
                  <a:pt x="19436" y="21441"/>
                  <a:pt x="19931" y="21522"/>
                  <a:pt x="20427" y="21600"/>
                </a:cubicBezTo>
                <a:lnTo>
                  <a:pt x="21409" y="21600"/>
                </a:lnTo>
                <a:cubicBezTo>
                  <a:pt x="21132" y="21564"/>
                  <a:pt x="20855" y="21519"/>
                  <a:pt x="20569" y="21474"/>
                </a:cubicBezTo>
                <a:close/>
              </a:path>
            </a:pathLst>
          </a:custGeom>
          <a:gradFill flip="none" rotWithShape="1">
            <a:gsLst>
              <a:gs pos="8000">
                <a:srgbClr val="363231"/>
              </a:gs>
              <a:gs pos="100000">
                <a:srgbClr val="317ABE"/>
              </a:gs>
            </a:gsLst>
            <a:lin ang="5400000" scaled="1"/>
            <a:tileRect/>
          </a:gradFill>
          <a:ln w="12700">
            <a:miter lim="400000"/>
          </a:ln>
          <a:effectLst>
            <a:innerShdw blurRad="63500" dist="50800">
              <a:prstClr val="black">
                <a:alpha val="66000"/>
              </a:prstClr>
            </a:innerShdw>
          </a:effectLst>
        </p:spPr>
        <p:txBody>
          <a:bodyPr lIns="38100" tIns="38100" rIns="38100" bIns="38100" anchor="ctr"/>
          <a:lstStyle/>
          <a:p>
            <a:endParaRPr sz="3000" dirty="0">
              <a:solidFill>
                <a:srgbClr val="FFFFFF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617A9C-B013-C4CC-24E1-28024608EB71}"/>
              </a:ext>
            </a:extLst>
          </p:cNvPr>
          <p:cNvGrpSpPr/>
          <p:nvPr/>
        </p:nvGrpSpPr>
        <p:grpSpPr>
          <a:xfrm>
            <a:off x="0" y="6577588"/>
            <a:ext cx="12195048" cy="280412"/>
            <a:chOff x="0" y="6577588"/>
            <a:chExt cx="12195048" cy="280412"/>
          </a:xfrm>
          <a:gradFill>
            <a:gsLst>
              <a:gs pos="5000">
                <a:srgbClr val="363231"/>
              </a:gs>
              <a:gs pos="90000">
                <a:srgbClr val="317ABE"/>
              </a:gs>
            </a:gsLst>
            <a:lin ang="0" scaled="1"/>
          </a:gradFill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628744E-2C7C-C6D5-8B28-DC479D036F66}"/>
                </a:ext>
              </a:extLst>
            </p:cNvPr>
            <p:cNvGrpSpPr/>
            <p:nvPr userDrawn="1"/>
          </p:nvGrpSpPr>
          <p:grpSpPr>
            <a:xfrm>
              <a:off x="0" y="6775704"/>
              <a:ext cx="12195048" cy="82296"/>
              <a:chOff x="0" y="6775704"/>
              <a:chExt cx="12195048" cy="82296"/>
            </a:xfrm>
            <a:grpFill/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0159542-C84A-E9CE-C2BA-CAF5AD27EDC9}"/>
                  </a:ext>
                </a:extLst>
              </p:cNvPr>
              <p:cNvSpPr/>
              <p:nvPr userDrawn="1"/>
            </p:nvSpPr>
            <p:spPr>
              <a:xfrm>
                <a:off x="0" y="6775704"/>
                <a:ext cx="6099048" cy="8229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1DF6E74-CD78-1039-9F47-6C2F667C7B6B}"/>
                  </a:ext>
                </a:extLst>
              </p:cNvPr>
              <p:cNvSpPr/>
              <p:nvPr userDrawn="1"/>
            </p:nvSpPr>
            <p:spPr>
              <a:xfrm>
                <a:off x="6096000" y="6775704"/>
                <a:ext cx="6099048" cy="8229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" name="Google Shape;24;p54">
              <a:extLst>
                <a:ext uri="{FF2B5EF4-FFF2-40B4-BE49-F238E27FC236}">
                  <a16:creationId xmlns:a16="http://schemas.microsoft.com/office/drawing/2014/main" id="{F96A8F5A-E0ED-902E-CAF0-C5FF78DF6687}"/>
                </a:ext>
              </a:extLst>
            </p:cNvPr>
            <p:cNvSpPr/>
            <p:nvPr userDrawn="1"/>
          </p:nvSpPr>
          <p:spPr>
            <a:xfrm>
              <a:off x="5874873" y="6577588"/>
              <a:ext cx="484165" cy="268981"/>
            </a:xfrm>
            <a:custGeom>
              <a:avLst/>
              <a:gdLst/>
              <a:ahLst/>
              <a:cxnLst/>
              <a:rect l="l" t="t" r="r" b="b"/>
              <a:pathLst>
                <a:path w="365760" h="203200" extrusionOk="0">
                  <a:moveTo>
                    <a:pt x="182880" y="0"/>
                  </a:moveTo>
                  <a:cubicBezTo>
                    <a:pt x="283882" y="0"/>
                    <a:pt x="365760" y="81878"/>
                    <a:pt x="365760" y="182880"/>
                  </a:cubicBezTo>
                  <a:lnTo>
                    <a:pt x="361658" y="203200"/>
                  </a:lnTo>
                  <a:lnTo>
                    <a:pt x="4103" y="203200"/>
                  </a:lnTo>
                  <a:lnTo>
                    <a:pt x="0" y="182880"/>
                  </a:lnTo>
                  <a:cubicBezTo>
                    <a:pt x="0" y="81878"/>
                    <a:pt x="81878" y="0"/>
                    <a:pt x="1828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64D05AE-4BFA-8AC0-0EC1-B41E29035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20903" y="6529516"/>
            <a:ext cx="792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8868B4-BCB4-40C5-8F5B-96F1F985AC30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60FDBD-8C83-FF96-E8E7-B18F0D5D3F83}"/>
              </a:ext>
            </a:extLst>
          </p:cNvPr>
          <p:cNvSpPr/>
          <p:nvPr/>
        </p:nvSpPr>
        <p:spPr>
          <a:xfrm>
            <a:off x="229865" y="244920"/>
            <a:ext cx="473398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Anecdotal Evidence</a:t>
            </a:r>
          </a:p>
          <a:p>
            <a:r>
              <a:rPr lang="en-US" sz="4000" b="1" dirty="0">
                <a:solidFill>
                  <a:schemeClr val="bg1"/>
                </a:solidFill>
              </a:rPr>
              <a:t>(Case Study 3)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AF1E3891-73DC-21CC-E6C8-8F9C060DC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192" y="246736"/>
            <a:ext cx="1947912" cy="5067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931E0E-A472-998A-31C0-31FF1C9C0049}"/>
              </a:ext>
            </a:extLst>
          </p:cNvPr>
          <p:cNvSpPr txBox="1"/>
          <p:nvPr/>
        </p:nvSpPr>
        <p:spPr>
          <a:xfrm>
            <a:off x="229865" y="1718906"/>
            <a:ext cx="7321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Downtown Urban Area</a:t>
            </a:r>
            <a:endParaRPr lang="en-CA" sz="36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C3E256-B43F-02C9-9C48-9A6CABF502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5" b="8315"/>
          <a:stretch/>
        </p:blipFill>
        <p:spPr>
          <a:xfrm rot="5400000" flipV="1">
            <a:off x="1265347" y="2390447"/>
            <a:ext cx="4040386" cy="405223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B681B7-62EE-87E0-407B-9C809FCDD312}"/>
              </a:ext>
            </a:extLst>
          </p:cNvPr>
          <p:cNvSpPr/>
          <p:nvPr/>
        </p:nvSpPr>
        <p:spPr>
          <a:xfrm>
            <a:off x="5391067" y="1728251"/>
            <a:ext cx="1962234" cy="164437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4332BE-7E60-4944-E5BB-E81F5FFC8837}"/>
              </a:ext>
            </a:extLst>
          </p:cNvPr>
          <p:cNvSpPr txBox="1"/>
          <p:nvPr/>
        </p:nvSpPr>
        <p:spPr>
          <a:xfrm>
            <a:off x="5466269" y="1784627"/>
            <a:ext cx="20366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SAR screening identified possible habitat of Red-headed Woodpecker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D89CB92-FF0A-DBDF-A149-6C55594D7A5E}"/>
              </a:ext>
            </a:extLst>
          </p:cNvPr>
          <p:cNvSpPr/>
          <p:nvPr/>
        </p:nvSpPr>
        <p:spPr>
          <a:xfrm>
            <a:off x="5381541" y="4223801"/>
            <a:ext cx="3200483" cy="164437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3502CE-47D3-A586-88DD-636E1C7F3CB9}"/>
              </a:ext>
            </a:extLst>
          </p:cNvPr>
          <p:cNvSpPr txBox="1"/>
          <p:nvPr/>
        </p:nvSpPr>
        <p:spPr>
          <a:xfrm>
            <a:off x="5456744" y="4280177"/>
            <a:ext cx="30502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Site visit by an ecologist did not identify any evidence that the trees on or within 30 m of the property were suitable woodpecker habitat</a:t>
            </a:r>
          </a:p>
        </p:txBody>
      </p:sp>
    </p:spTree>
    <p:extLst>
      <p:ext uri="{BB962C8B-B14F-4D97-AF65-F5344CB8AC3E}">
        <p14:creationId xmlns:p14="http://schemas.microsoft.com/office/powerpoint/2010/main" val="1058934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  <p:bldP spid="21" grpId="0" animBg="1"/>
      <p:bldP spid="19" grpId="0"/>
      <p:bldP spid="22" grpId="0" animBg="1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CF96C-0D72-13C9-DBC3-FD4196247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3FF6720-A96D-427C-9633-E5534C6CF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2" b="7262"/>
          <a:stretch/>
        </p:blipFill>
        <p:spPr>
          <a:xfrm>
            <a:off x="0" y="-1"/>
            <a:ext cx="10679004" cy="6857145"/>
          </a:xfrm>
          <a:custGeom>
            <a:avLst/>
            <a:gdLst>
              <a:gd name="connsiteX0" fmla="*/ 0 w 10679004"/>
              <a:gd name="connsiteY0" fmla="*/ 0 h 6857145"/>
              <a:gd name="connsiteX1" fmla="*/ 5171962 w 10679004"/>
              <a:gd name="connsiteY1" fmla="*/ 0 h 6857145"/>
              <a:gd name="connsiteX2" fmla="*/ 9342272 w 10679004"/>
              <a:gd name="connsiteY2" fmla="*/ 3904564 h 6857145"/>
              <a:gd name="connsiteX3" fmla="*/ 10678706 w 10679004"/>
              <a:gd name="connsiteY3" fmla="*/ 6817847 h 6857145"/>
              <a:gd name="connsiteX4" fmla="*/ 10679004 w 10679004"/>
              <a:gd name="connsiteY4" fmla="*/ 6857145 h 6857145"/>
              <a:gd name="connsiteX5" fmla="*/ 4372701 w 10679004"/>
              <a:gd name="connsiteY5" fmla="*/ 6857145 h 6857145"/>
              <a:gd name="connsiteX6" fmla="*/ 1453647 w 10679004"/>
              <a:gd name="connsiteY6" fmla="*/ 6857145 h 6857145"/>
              <a:gd name="connsiteX7" fmla="*/ 0 w 10679004"/>
              <a:gd name="connsiteY7" fmla="*/ 6857145 h 685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79004" h="6857145">
                <a:moveTo>
                  <a:pt x="0" y="0"/>
                </a:moveTo>
                <a:lnTo>
                  <a:pt x="5171962" y="0"/>
                </a:lnTo>
                <a:lnTo>
                  <a:pt x="9342272" y="3904564"/>
                </a:lnTo>
                <a:cubicBezTo>
                  <a:pt x="10185720" y="4694264"/>
                  <a:pt x="10633916" y="5747947"/>
                  <a:pt x="10678706" y="6817847"/>
                </a:cubicBezTo>
                <a:lnTo>
                  <a:pt x="10679004" y="6857145"/>
                </a:lnTo>
                <a:lnTo>
                  <a:pt x="4372701" y="6857145"/>
                </a:lnTo>
                <a:lnTo>
                  <a:pt x="1453647" y="6857145"/>
                </a:lnTo>
                <a:lnTo>
                  <a:pt x="0" y="6857145"/>
                </a:lnTo>
                <a:close/>
              </a:path>
            </a:pathLst>
          </a:cu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4B244DC-896B-9A8B-A105-DD1EB81E5EE1}"/>
              </a:ext>
            </a:extLst>
          </p:cNvPr>
          <p:cNvSpPr/>
          <p:nvPr/>
        </p:nvSpPr>
        <p:spPr>
          <a:xfrm>
            <a:off x="0" y="0"/>
            <a:ext cx="10679011" cy="6858000"/>
          </a:xfrm>
          <a:custGeom>
            <a:avLst/>
            <a:gdLst>
              <a:gd name="connsiteX0" fmla="*/ 0 w 10679011"/>
              <a:gd name="connsiteY0" fmla="*/ 0 h 6858000"/>
              <a:gd name="connsiteX1" fmla="*/ 1453654 w 10679011"/>
              <a:gd name="connsiteY1" fmla="*/ 0 h 6858000"/>
              <a:gd name="connsiteX2" fmla="*/ 4372708 w 10679011"/>
              <a:gd name="connsiteY2" fmla="*/ 0 h 6858000"/>
              <a:gd name="connsiteX3" fmla="*/ 5171055 w 10679011"/>
              <a:gd name="connsiteY3" fmla="*/ 0 h 6858000"/>
              <a:gd name="connsiteX4" fmla="*/ 9342279 w 10679011"/>
              <a:gd name="connsiteY4" fmla="*/ 3905419 h 6858000"/>
              <a:gd name="connsiteX5" fmla="*/ 10678713 w 10679011"/>
              <a:gd name="connsiteY5" fmla="*/ 6818702 h 6858000"/>
              <a:gd name="connsiteX6" fmla="*/ 10679011 w 10679011"/>
              <a:gd name="connsiteY6" fmla="*/ 6858000 h 6858000"/>
              <a:gd name="connsiteX7" fmla="*/ 4372708 w 10679011"/>
              <a:gd name="connsiteY7" fmla="*/ 6858000 h 6858000"/>
              <a:gd name="connsiteX8" fmla="*/ 1453654 w 10679011"/>
              <a:gd name="connsiteY8" fmla="*/ 6858000 h 6858000"/>
              <a:gd name="connsiteX9" fmla="*/ 0 w 10679011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79011" h="6858000">
                <a:moveTo>
                  <a:pt x="0" y="0"/>
                </a:moveTo>
                <a:lnTo>
                  <a:pt x="1453654" y="0"/>
                </a:lnTo>
                <a:lnTo>
                  <a:pt x="4372708" y="0"/>
                </a:lnTo>
                <a:lnTo>
                  <a:pt x="5171055" y="0"/>
                </a:lnTo>
                <a:lnTo>
                  <a:pt x="9342279" y="3905419"/>
                </a:lnTo>
                <a:cubicBezTo>
                  <a:pt x="10185727" y="4695119"/>
                  <a:pt x="10633923" y="5748802"/>
                  <a:pt x="10678713" y="6818702"/>
                </a:cubicBezTo>
                <a:lnTo>
                  <a:pt x="10679011" y="6858000"/>
                </a:lnTo>
                <a:lnTo>
                  <a:pt x="4372708" y="6858000"/>
                </a:lnTo>
                <a:lnTo>
                  <a:pt x="145365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00">
                <a:schemeClr val="tx1"/>
              </a:gs>
              <a:gs pos="33000">
                <a:schemeClr val="tx1">
                  <a:alpha val="4800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224F9FF4-2CF9-5E1A-991E-7DB99FEC6C2E}"/>
              </a:ext>
            </a:extLst>
          </p:cNvPr>
          <p:cNvSpPr/>
          <p:nvPr/>
        </p:nvSpPr>
        <p:spPr>
          <a:xfrm flipV="1">
            <a:off x="5271754" y="856"/>
            <a:ext cx="3616264" cy="1808893"/>
          </a:xfrm>
          <a:prstGeom prst="triangle">
            <a:avLst>
              <a:gd name="adj" fmla="val 52929"/>
            </a:avLst>
          </a:prstGeom>
          <a:solidFill>
            <a:srgbClr val="317A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black and white text&#10;&#10;Description automatically generated">
            <a:extLst>
              <a:ext uri="{FF2B5EF4-FFF2-40B4-BE49-F238E27FC236}">
                <a16:creationId xmlns:a16="http://schemas.microsoft.com/office/drawing/2014/main" id="{29B9FB62-F92F-C7DB-413F-29C50C64AE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41"/>
          <a:stretch/>
        </p:blipFill>
        <p:spPr>
          <a:xfrm>
            <a:off x="9049132" y="863668"/>
            <a:ext cx="2243708" cy="18921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76982F-EE92-C9A7-CA65-048FF984E7F8}"/>
              </a:ext>
            </a:extLst>
          </p:cNvPr>
          <p:cNvSpPr/>
          <p:nvPr/>
        </p:nvSpPr>
        <p:spPr>
          <a:xfrm>
            <a:off x="228640" y="483046"/>
            <a:ext cx="7562809" cy="6275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Species at Risk screening by individuals with the appropriate skills, knowledge, and competencies is necessary, even in urban locations.</a:t>
            </a:r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potential presence of bat habitat is probably having a noticeable increase in the identification of potential habitat of threatened or endangered species, at least in rural locations.</a:t>
            </a:r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difficulties in differentiating between bat species is likely to pose a significant challenge in the selection of SCS and ESQS, particularly in rural areas.</a:t>
            </a:r>
          </a:p>
        </p:txBody>
      </p:sp>
    </p:spTree>
    <p:extLst>
      <p:ext uri="{BB962C8B-B14F-4D97-AF65-F5344CB8AC3E}">
        <p14:creationId xmlns:p14="http://schemas.microsoft.com/office/powerpoint/2010/main" val="2711877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BC42A-D916-4D9C-23A3-EB560E258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F52016B-FA60-0385-078D-45EE1E5D0982}"/>
              </a:ext>
            </a:extLst>
          </p:cNvPr>
          <p:cNvSpPr/>
          <p:nvPr/>
        </p:nvSpPr>
        <p:spPr>
          <a:xfrm>
            <a:off x="0" y="0"/>
            <a:ext cx="4536678" cy="6895825"/>
          </a:xfrm>
          <a:custGeom>
            <a:avLst/>
            <a:gdLst>
              <a:gd name="connsiteX0" fmla="*/ 3769039 w 4536678"/>
              <a:gd name="connsiteY0" fmla="*/ 0 h 6895825"/>
              <a:gd name="connsiteX1" fmla="*/ 0 w 4536678"/>
              <a:gd name="connsiteY1" fmla="*/ 0 h 6895825"/>
              <a:gd name="connsiteX2" fmla="*/ 0 w 4536678"/>
              <a:gd name="connsiteY2" fmla="*/ 6895825 h 6895825"/>
              <a:gd name="connsiteX3" fmla="*/ 3984928 w 4536678"/>
              <a:gd name="connsiteY3" fmla="*/ 6895825 h 6895825"/>
              <a:gd name="connsiteX4" fmla="*/ 4138440 w 4536678"/>
              <a:gd name="connsiteY4" fmla="*/ 6446875 h 6895825"/>
              <a:gd name="connsiteX5" fmla="*/ 4536678 w 4536678"/>
              <a:gd name="connsiteY5" fmla="*/ 3708125 h 6895825"/>
              <a:gd name="connsiteX6" fmla="*/ 3808559 w 4536678"/>
              <a:gd name="connsiteY6" fmla="*/ 84485 h 689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6678" h="6895825">
                <a:moveTo>
                  <a:pt x="3769039" y="0"/>
                </a:moveTo>
                <a:lnTo>
                  <a:pt x="0" y="0"/>
                </a:lnTo>
                <a:lnTo>
                  <a:pt x="0" y="6895825"/>
                </a:lnTo>
                <a:lnTo>
                  <a:pt x="3984928" y="6895825"/>
                </a:lnTo>
                <a:lnTo>
                  <a:pt x="4138440" y="6446875"/>
                </a:lnTo>
                <a:cubicBezTo>
                  <a:pt x="4393963" y="5614942"/>
                  <a:pt x="4536678" y="4686870"/>
                  <a:pt x="4536678" y="3708125"/>
                </a:cubicBezTo>
                <a:cubicBezTo>
                  <a:pt x="4536678" y="2365847"/>
                  <a:pt x="4268256" y="1118874"/>
                  <a:pt x="3808559" y="84485"/>
                </a:cubicBezTo>
                <a:close/>
              </a:path>
            </a:pathLst>
          </a:custGeom>
          <a:gradFill flip="none" rotWithShape="1">
            <a:gsLst>
              <a:gs pos="0">
                <a:srgbClr val="317ABE"/>
              </a:gs>
              <a:gs pos="100000">
                <a:srgbClr val="36323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2FB962F-E2A7-CA71-DBA5-4EAD3F692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1" r="26051"/>
          <a:stretch/>
        </p:blipFill>
        <p:spPr>
          <a:xfrm>
            <a:off x="0" y="0"/>
            <a:ext cx="4378596" cy="6856234"/>
          </a:xfrm>
          <a:custGeom>
            <a:avLst/>
            <a:gdLst>
              <a:gd name="connsiteX0" fmla="*/ 0 w 4378596"/>
              <a:gd name="connsiteY0" fmla="*/ 0 h 6856234"/>
              <a:gd name="connsiteX1" fmla="*/ 3358042 w 4378596"/>
              <a:gd name="connsiteY1" fmla="*/ 0 h 6856234"/>
              <a:gd name="connsiteX2" fmla="*/ 3448008 w 4378596"/>
              <a:gd name="connsiteY2" fmla="*/ 162891 h 6856234"/>
              <a:gd name="connsiteX3" fmla="*/ 4378596 w 4378596"/>
              <a:gd name="connsiteY3" fmla="*/ 4150621 h 6856234"/>
              <a:gd name="connsiteX4" fmla="*/ 4053684 w 4378596"/>
              <a:gd name="connsiteY4" fmla="*/ 6594482 h 6856234"/>
              <a:gd name="connsiteX5" fmla="*/ 3973217 w 4378596"/>
              <a:gd name="connsiteY5" fmla="*/ 6856234 h 6856234"/>
              <a:gd name="connsiteX6" fmla="*/ 0 w 4378596"/>
              <a:gd name="connsiteY6" fmla="*/ 6856234 h 6856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78596" h="6856234">
                <a:moveTo>
                  <a:pt x="0" y="0"/>
                </a:moveTo>
                <a:lnTo>
                  <a:pt x="3358042" y="0"/>
                </a:lnTo>
                <a:lnTo>
                  <a:pt x="3448008" y="162891"/>
                </a:lnTo>
                <a:cubicBezTo>
                  <a:pt x="4032477" y="1274885"/>
                  <a:pt x="4378596" y="2655241"/>
                  <a:pt x="4378596" y="4150621"/>
                </a:cubicBezTo>
                <a:cubicBezTo>
                  <a:pt x="4378596" y="5013341"/>
                  <a:pt x="4263394" y="5837776"/>
                  <a:pt x="4053684" y="6594482"/>
                </a:cubicBezTo>
                <a:lnTo>
                  <a:pt x="3973217" y="6856234"/>
                </a:lnTo>
                <a:lnTo>
                  <a:pt x="0" y="6856234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E290403-E275-CD50-AD93-B520E3A11C3B}"/>
              </a:ext>
            </a:extLst>
          </p:cNvPr>
          <p:cNvSpPr/>
          <p:nvPr/>
        </p:nvSpPr>
        <p:spPr>
          <a:xfrm>
            <a:off x="0" y="-1184"/>
            <a:ext cx="4378596" cy="6895825"/>
          </a:xfrm>
          <a:custGeom>
            <a:avLst/>
            <a:gdLst>
              <a:gd name="connsiteX0" fmla="*/ 3358042 w 4378596"/>
              <a:gd name="connsiteY0" fmla="*/ 0 h 6895825"/>
              <a:gd name="connsiteX1" fmla="*/ 0 w 4378596"/>
              <a:gd name="connsiteY1" fmla="*/ 0 h 6895825"/>
              <a:gd name="connsiteX2" fmla="*/ 0 w 4378596"/>
              <a:gd name="connsiteY2" fmla="*/ 6895825 h 6895825"/>
              <a:gd name="connsiteX3" fmla="*/ 3961046 w 4378596"/>
              <a:gd name="connsiteY3" fmla="*/ 6895825 h 6895825"/>
              <a:gd name="connsiteX4" fmla="*/ 4053684 w 4378596"/>
              <a:gd name="connsiteY4" fmla="*/ 6594482 h 6895825"/>
              <a:gd name="connsiteX5" fmla="*/ 4378596 w 4378596"/>
              <a:gd name="connsiteY5" fmla="*/ 4150621 h 6895825"/>
              <a:gd name="connsiteX6" fmla="*/ 3448008 w 4378596"/>
              <a:gd name="connsiteY6" fmla="*/ 162891 h 689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78596" h="6895825">
                <a:moveTo>
                  <a:pt x="3358042" y="0"/>
                </a:moveTo>
                <a:lnTo>
                  <a:pt x="0" y="0"/>
                </a:lnTo>
                <a:lnTo>
                  <a:pt x="0" y="6895825"/>
                </a:lnTo>
                <a:lnTo>
                  <a:pt x="3961046" y="6895825"/>
                </a:lnTo>
                <a:lnTo>
                  <a:pt x="4053684" y="6594482"/>
                </a:lnTo>
                <a:cubicBezTo>
                  <a:pt x="4263394" y="5837776"/>
                  <a:pt x="4378596" y="5013341"/>
                  <a:pt x="4378596" y="4150621"/>
                </a:cubicBezTo>
                <a:cubicBezTo>
                  <a:pt x="4378596" y="2655241"/>
                  <a:pt x="4032477" y="1274885"/>
                  <a:pt x="3448008" y="162891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1814A57-C8C1-9B28-8622-C07FB46F316F}"/>
              </a:ext>
            </a:extLst>
          </p:cNvPr>
          <p:cNvSpPr/>
          <p:nvPr/>
        </p:nvSpPr>
        <p:spPr>
          <a:xfrm>
            <a:off x="502511" y="341555"/>
            <a:ext cx="2886641" cy="411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 Condition Standards</a:t>
            </a:r>
          </a:p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</a:p>
          <a:p>
            <a:pPr algn="ctr">
              <a:lnSpc>
                <a:spcPct val="110000"/>
              </a:lnSpc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Excess Soil Quality Standards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2E48D77-B371-0478-4FDD-3C53F235F2B4}"/>
              </a:ext>
            </a:extLst>
          </p:cNvPr>
          <p:cNvSpPr/>
          <p:nvPr/>
        </p:nvSpPr>
        <p:spPr>
          <a:xfrm>
            <a:off x="569623" y="4944776"/>
            <a:ext cx="2752417" cy="138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</a:rPr>
              <a:t>Big implications when “Species at Risk” are present!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85CECC2-C29B-CC55-235C-411CBA578BB7}"/>
              </a:ext>
            </a:extLst>
          </p:cNvPr>
          <p:cNvGrpSpPr/>
          <p:nvPr/>
        </p:nvGrpSpPr>
        <p:grpSpPr>
          <a:xfrm>
            <a:off x="0" y="6577588"/>
            <a:ext cx="12195048" cy="280412"/>
            <a:chOff x="0" y="6577588"/>
            <a:chExt cx="12195048" cy="280412"/>
          </a:xfrm>
          <a:gradFill>
            <a:gsLst>
              <a:gs pos="0">
                <a:srgbClr val="363231"/>
              </a:gs>
              <a:gs pos="86000">
                <a:srgbClr val="317ABE"/>
              </a:gs>
            </a:gsLst>
            <a:lin ang="0" scaled="1"/>
          </a:gra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F105ADE-90F9-C15B-F925-9F738482D3B1}"/>
                </a:ext>
              </a:extLst>
            </p:cNvPr>
            <p:cNvSpPr/>
            <p:nvPr userDrawn="1"/>
          </p:nvSpPr>
          <p:spPr>
            <a:xfrm>
              <a:off x="6096000" y="6775704"/>
              <a:ext cx="6099048" cy="82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A74948F-DDDD-E63F-52CF-C8B62A4A3630}"/>
                </a:ext>
              </a:extLst>
            </p:cNvPr>
            <p:cNvGrpSpPr/>
            <p:nvPr userDrawn="1"/>
          </p:nvGrpSpPr>
          <p:grpSpPr>
            <a:xfrm>
              <a:off x="0" y="6577588"/>
              <a:ext cx="6338083" cy="280412"/>
              <a:chOff x="0" y="6577588"/>
              <a:chExt cx="6338083" cy="280412"/>
            </a:xfrm>
            <a:grpFill/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3390706-0B92-D8FB-BA84-1BBB72F4F892}"/>
                  </a:ext>
                </a:extLst>
              </p:cNvPr>
              <p:cNvSpPr/>
              <p:nvPr userDrawn="1"/>
            </p:nvSpPr>
            <p:spPr>
              <a:xfrm>
                <a:off x="0" y="6775704"/>
                <a:ext cx="6099048" cy="8229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Google Shape;24;p54">
                <a:extLst>
                  <a:ext uri="{FF2B5EF4-FFF2-40B4-BE49-F238E27FC236}">
                    <a16:creationId xmlns:a16="http://schemas.microsoft.com/office/drawing/2014/main" id="{073A9894-5962-997E-22B7-9EF137937C89}"/>
                  </a:ext>
                </a:extLst>
              </p:cNvPr>
              <p:cNvSpPr/>
              <p:nvPr userDrawn="1"/>
            </p:nvSpPr>
            <p:spPr>
              <a:xfrm>
                <a:off x="5853918" y="6577588"/>
                <a:ext cx="484165" cy="268981"/>
              </a:xfrm>
              <a:custGeom>
                <a:avLst/>
                <a:gdLst/>
                <a:ahLst/>
                <a:cxnLst/>
                <a:rect l="l" t="t" r="r" b="b"/>
                <a:pathLst>
                  <a:path w="365760" h="203200" extrusionOk="0">
                    <a:moveTo>
                      <a:pt x="182880" y="0"/>
                    </a:moveTo>
                    <a:cubicBezTo>
                      <a:pt x="283882" y="0"/>
                      <a:pt x="365760" y="81878"/>
                      <a:pt x="365760" y="182880"/>
                    </a:cubicBezTo>
                    <a:lnTo>
                      <a:pt x="361658" y="203200"/>
                    </a:lnTo>
                    <a:lnTo>
                      <a:pt x="4103" y="203200"/>
                    </a:lnTo>
                    <a:lnTo>
                      <a:pt x="0" y="182880"/>
                    </a:lnTo>
                    <a:cubicBezTo>
                      <a:pt x="0" y="81878"/>
                      <a:pt x="81878" y="0"/>
                      <a:pt x="18288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8D53AE4F-9438-557A-A1ED-C08962D963FB}"/>
              </a:ext>
            </a:extLst>
          </p:cNvPr>
          <p:cNvSpPr txBox="1">
            <a:spLocks/>
          </p:cNvSpPr>
          <p:nvPr/>
        </p:nvSpPr>
        <p:spPr>
          <a:xfrm>
            <a:off x="5699948" y="6529516"/>
            <a:ext cx="792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8868B4-BCB4-40C5-8F5B-96F1F985AC30}" type="slidenum">
              <a:rPr lang="en-US" smtClean="0">
                <a:latin typeface="+mn-lt"/>
              </a:rPr>
              <a:pPr/>
              <a:t>2</a:t>
            </a:fld>
            <a:endParaRPr lang="en-US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DA15D-8888-D444-ACF2-DF8582E4C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337" y="1642246"/>
            <a:ext cx="7143602" cy="42846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3CDFCFC-1527-B58B-DC11-6F2859750955}"/>
              </a:ext>
            </a:extLst>
          </p:cNvPr>
          <p:cNvSpPr/>
          <p:nvPr/>
        </p:nvSpPr>
        <p:spPr>
          <a:xfrm>
            <a:off x="4830792" y="4511616"/>
            <a:ext cx="6616460" cy="241540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5F1FBF-237A-7342-FC5A-CD2BF47D25B2}"/>
              </a:ext>
            </a:extLst>
          </p:cNvPr>
          <p:cNvSpPr/>
          <p:nvPr/>
        </p:nvSpPr>
        <p:spPr>
          <a:xfrm>
            <a:off x="4836544" y="4784780"/>
            <a:ext cx="6973017" cy="411232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CF3822-565D-D7D0-F987-4F99A6067BB3}"/>
              </a:ext>
            </a:extLst>
          </p:cNvPr>
          <p:cNvSpPr txBox="1"/>
          <p:nvPr/>
        </p:nvSpPr>
        <p:spPr>
          <a:xfrm>
            <a:off x="4539343" y="836738"/>
            <a:ext cx="76021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007DBA"/>
                </a:solidFill>
              </a:rPr>
              <a:t>O. Reg. 153/04</a:t>
            </a:r>
          </a:p>
          <a:p>
            <a:r>
              <a:rPr lang="en-CA" i="1" dirty="0">
                <a:solidFill>
                  <a:srgbClr val="007DBA"/>
                </a:solidFill>
              </a:rPr>
              <a:t>Records of Site Condition – Part XV.1 of the Act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9491AF-7EE9-3947-54BF-862230B7D426}"/>
              </a:ext>
            </a:extLst>
          </p:cNvPr>
          <p:cNvSpPr txBox="1"/>
          <p:nvPr/>
        </p:nvSpPr>
        <p:spPr>
          <a:xfrm>
            <a:off x="4290731" y="5952181"/>
            <a:ext cx="7760279" cy="6717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FF0000"/>
                </a:solidFill>
              </a:rPr>
              <a:t>N.B on March 30, 2026, the </a:t>
            </a:r>
            <a:r>
              <a:rPr lang="en-CA" b="1" i="1" dirty="0">
                <a:solidFill>
                  <a:srgbClr val="FF0000"/>
                </a:solidFill>
              </a:rPr>
              <a:t>Endangered Species Act, 2007</a:t>
            </a:r>
            <a:r>
              <a:rPr lang="en-CA" b="1" dirty="0">
                <a:solidFill>
                  <a:srgbClr val="FF0000"/>
                </a:solidFill>
              </a:rPr>
              <a:t> was replaced by the </a:t>
            </a:r>
            <a:r>
              <a:rPr lang="en-CA" b="1" i="1" dirty="0">
                <a:solidFill>
                  <a:srgbClr val="FF0000"/>
                </a:solidFill>
              </a:rPr>
              <a:t>Species Conservation Act, 2025</a:t>
            </a:r>
          </a:p>
        </p:txBody>
      </p:sp>
    </p:spTree>
    <p:extLst>
      <p:ext uri="{BB962C8B-B14F-4D97-AF65-F5344CB8AC3E}">
        <p14:creationId xmlns:p14="http://schemas.microsoft.com/office/powerpoint/2010/main" val="4084670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5509B2E-C5F6-4FAE-BAD5-F0E6B031FB88}"/>
              </a:ext>
            </a:extLst>
          </p:cNvPr>
          <p:cNvSpPr/>
          <p:nvPr/>
        </p:nvSpPr>
        <p:spPr>
          <a:xfrm>
            <a:off x="0" y="0"/>
            <a:ext cx="4536678" cy="6895825"/>
          </a:xfrm>
          <a:custGeom>
            <a:avLst/>
            <a:gdLst>
              <a:gd name="connsiteX0" fmla="*/ 3769039 w 4536678"/>
              <a:gd name="connsiteY0" fmla="*/ 0 h 6895825"/>
              <a:gd name="connsiteX1" fmla="*/ 0 w 4536678"/>
              <a:gd name="connsiteY1" fmla="*/ 0 h 6895825"/>
              <a:gd name="connsiteX2" fmla="*/ 0 w 4536678"/>
              <a:gd name="connsiteY2" fmla="*/ 6895825 h 6895825"/>
              <a:gd name="connsiteX3" fmla="*/ 3984928 w 4536678"/>
              <a:gd name="connsiteY3" fmla="*/ 6895825 h 6895825"/>
              <a:gd name="connsiteX4" fmla="*/ 4138440 w 4536678"/>
              <a:gd name="connsiteY4" fmla="*/ 6446875 h 6895825"/>
              <a:gd name="connsiteX5" fmla="*/ 4536678 w 4536678"/>
              <a:gd name="connsiteY5" fmla="*/ 3708125 h 6895825"/>
              <a:gd name="connsiteX6" fmla="*/ 3808559 w 4536678"/>
              <a:gd name="connsiteY6" fmla="*/ 84485 h 689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6678" h="6895825">
                <a:moveTo>
                  <a:pt x="3769039" y="0"/>
                </a:moveTo>
                <a:lnTo>
                  <a:pt x="0" y="0"/>
                </a:lnTo>
                <a:lnTo>
                  <a:pt x="0" y="6895825"/>
                </a:lnTo>
                <a:lnTo>
                  <a:pt x="3984928" y="6895825"/>
                </a:lnTo>
                <a:lnTo>
                  <a:pt x="4138440" y="6446875"/>
                </a:lnTo>
                <a:cubicBezTo>
                  <a:pt x="4393963" y="5614942"/>
                  <a:pt x="4536678" y="4686870"/>
                  <a:pt x="4536678" y="3708125"/>
                </a:cubicBezTo>
                <a:cubicBezTo>
                  <a:pt x="4536678" y="2365847"/>
                  <a:pt x="4268256" y="1118874"/>
                  <a:pt x="3808559" y="84485"/>
                </a:cubicBezTo>
                <a:close/>
              </a:path>
            </a:pathLst>
          </a:custGeom>
          <a:gradFill flip="none" rotWithShape="1">
            <a:gsLst>
              <a:gs pos="0">
                <a:srgbClr val="317ABE"/>
              </a:gs>
              <a:gs pos="100000">
                <a:srgbClr val="36323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0BAB804-71A3-4015-AAC2-EC056FA16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1" r="7531"/>
          <a:stretch/>
        </p:blipFill>
        <p:spPr>
          <a:xfrm>
            <a:off x="0" y="0"/>
            <a:ext cx="4378596" cy="6856234"/>
          </a:xfrm>
          <a:custGeom>
            <a:avLst/>
            <a:gdLst>
              <a:gd name="connsiteX0" fmla="*/ 0 w 4378596"/>
              <a:gd name="connsiteY0" fmla="*/ 0 h 6856234"/>
              <a:gd name="connsiteX1" fmla="*/ 3358042 w 4378596"/>
              <a:gd name="connsiteY1" fmla="*/ 0 h 6856234"/>
              <a:gd name="connsiteX2" fmla="*/ 3448008 w 4378596"/>
              <a:gd name="connsiteY2" fmla="*/ 162891 h 6856234"/>
              <a:gd name="connsiteX3" fmla="*/ 4378596 w 4378596"/>
              <a:gd name="connsiteY3" fmla="*/ 4150621 h 6856234"/>
              <a:gd name="connsiteX4" fmla="*/ 4053684 w 4378596"/>
              <a:gd name="connsiteY4" fmla="*/ 6594482 h 6856234"/>
              <a:gd name="connsiteX5" fmla="*/ 3973217 w 4378596"/>
              <a:gd name="connsiteY5" fmla="*/ 6856234 h 6856234"/>
              <a:gd name="connsiteX6" fmla="*/ 0 w 4378596"/>
              <a:gd name="connsiteY6" fmla="*/ 6856234 h 6856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78596" h="6856234">
                <a:moveTo>
                  <a:pt x="0" y="0"/>
                </a:moveTo>
                <a:lnTo>
                  <a:pt x="3358042" y="0"/>
                </a:lnTo>
                <a:lnTo>
                  <a:pt x="3448008" y="162891"/>
                </a:lnTo>
                <a:cubicBezTo>
                  <a:pt x="4032477" y="1274885"/>
                  <a:pt x="4378596" y="2655241"/>
                  <a:pt x="4378596" y="4150621"/>
                </a:cubicBezTo>
                <a:cubicBezTo>
                  <a:pt x="4378596" y="5013341"/>
                  <a:pt x="4263394" y="5837776"/>
                  <a:pt x="4053684" y="6594482"/>
                </a:cubicBezTo>
                <a:lnTo>
                  <a:pt x="3973217" y="6856234"/>
                </a:lnTo>
                <a:lnTo>
                  <a:pt x="0" y="6856234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8027267-3B8E-4719-A417-9BA9948EB113}"/>
              </a:ext>
            </a:extLst>
          </p:cNvPr>
          <p:cNvSpPr/>
          <p:nvPr/>
        </p:nvSpPr>
        <p:spPr>
          <a:xfrm>
            <a:off x="0" y="0"/>
            <a:ext cx="4378596" cy="6895825"/>
          </a:xfrm>
          <a:custGeom>
            <a:avLst/>
            <a:gdLst>
              <a:gd name="connsiteX0" fmla="*/ 3358042 w 4378596"/>
              <a:gd name="connsiteY0" fmla="*/ 0 h 6895825"/>
              <a:gd name="connsiteX1" fmla="*/ 0 w 4378596"/>
              <a:gd name="connsiteY1" fmla="*/ 0 h 6895825"/>
              <a:gd name="connsiteX2" fmla="*/ 0 w 4378596"/>
              <a:gd name="connsiteY2" fmla="*/ 6895825 h 6895825"/>
              <a:gd name="connsiteX3" fmla="*/ 3961046 w 4378596"/>
              <a:gd name="connsiteY3" fmla="*/ 6895825 h 6895825"/>
              <a:gd name="connsiteX4" fmla="*/ 4053684 w 4378596"/>
              <a:gd name="connsiteY4" fmla="*/ 6594482 h 6895825"/>
              <a:gd name="connsiteX5" fmla="*/ 4378596 w 4378596"/>
              <a:gd name="connsiteY5" fmla="*/ 4150621 h 6895825"/>
              <a:gd name="connsiteX6" fmla="*/ 3448008 w 4378596"/>
              <a:gd name="connsiteY6" fmla="*/ 162891 h 689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78596" h="6895825">
                <a:moveTo>
                  <a:pt x="3358042" y="0"/>
                </a:moveTo>
                <a:lnTo>
                  <a:pt x="0" y="0"/>
                </a:lnTo>
                <a:lnTo>
                  <a:pt x="0" y="6895825"/>
                </a:lnTo>
                <a:lnTo>
                  <a:pt x="3961046" y="6895825"/>
                </a:lnTo>
                <a:lnTo>
                  <a:pt x="4053684" y="6594482"/>
                </a:lnTo>
                <a:cubicBezTo>
                  <a:pt x="4263394" y="5837776"/>
                  <a:pt x="4378596" y="5013341"/>
                  <a:pt x="4378596" y="4150621"/>
                </a:cubicBezTo>
                <a:cubicBezTo>
                  <a:pt x="4378596" y="2655241"/>
                  <a:pt x="4032477" y="1274885"/>
                  <a:pt x="3448008" y="162891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AACA92-5639-4E60-9DAD-A9B304ED0FF0}"/>
              </a:ext>
            </a:extLst>
          </p:cNvPr>
          <p:cNvSpPr/>
          <p:nvPr/>
        </p:nvSpPr>
        <p:spPr>
          <a:xfrm>
            <a:off x="-4491" y="2637080"/>
            <a:ext cx="4378596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Acknowledgements and thanks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07E70BD-A561-4CED-9320-7537982F7DEF}"/>
              </a:ext>
            </a:extLst>
          </p:cNvPr>
          <p:cNvGrpSpPr/>
          <p:nvPr/>
        </p:nvGrpSpPr>
        <p:grpSpPr>
          <a:xfrm>
            <a:off x="0" y="6577588"/>
            <a:ext cx="12195048" cy="280412"/>
            <a:chOff x="0" y="6577588"/>
            <a:chExt cx="12195048" cy="280412"/>
          </a:xfrm>
          <a:gradFill>
            <a:gsLst>
              <a:gs pos="0">
                <a:srgbClr val="363231"/>
              </a:gs>
              <a:gs pos="86000">
                <a:srgbClr val="317ABE"/>
              </a:gs>
            </a:gsLst>
            <a:lin ang="0" scaled="1"/>
          </a:gra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3DE8716-B9E3-42E3-B39D-333B6ACB455B}"/>
                </a:ext>
              </a:extLst>
            </p:cNvPr>
            <p:cNvSpPr/>
            <p:nvPr userDrawn="1"/>
          </p:nvSpPr>
          <p:spPr>
            <a:xfrm>
              <a:off x="6096000" y="6775704"/>
              <a:ext cx="6099048" cy="82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7AB9672-A475-4160-B809-1E7D7A2F99B6}"/>
                </a:ext>
              </a:extLst>
            </p:cNvPr>
            <p:cNvGrpSpPr/>
            <p:nvPr userDrawn="1"/>
          </p:nvGrpSpPr>
          <p:grpSpPr>
            <a:xfrm>
              <a:off x="0" y="6577588"/>
              <a:ext cx="6338083" cy="280412"/>
              <a:chOff x="0" y="6577588"/>
              <a:chExt cx="6338083" cy="280412"/>
            </a:xfrm>
            <a:grpFill/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A69064A-A4A5-4C67-8E99-7321BAE93759}"/>
                  </a:ext>
                </a:extLst>
              </p:cNvPr>
              <p:cNvSpPr/>
              <p:nvPr userDrawn="1"/>
            </p:nvSpPr>
            <p:spPr>
              <a:xfrm>
                <a:off x="0" y="6775704"/>
                <a:ext cx="6099048" cy="8229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Google Shape;24;p54">
                <a:extLst>
                  <a:ext uri="{FF2B5EF4-FFF2-40B4-BE49-F238E27FC236}">
                    <a16:creationId xmlns:a16="http://schemas.microsoft.com/office/drawing/2014/main" id="{5B8A979A-CB94-4F57-B6A6-D52544DC2712}"/>
                  </a:ext>
                </a:extLst>
              </p:cNvPr>
              <p:cNvSpPr/>
              <p:nvPr userDrawn="1"/>
            </p:nvSpPr>
            <p:spPr>
              <a:xfrm>
                <a:off x="5853918" y="6577588"/>
                <a:ext cx="484165" cy="268981"/>
              </a:xfrm>
              <a:custGeom>
                <a:avLst/>
                <a:gdLst/>
                <a:ahLst/>
                <a:cxnLst/>
                <a:rect l="l" t="t" r="r" b="b"/>
                <a:pathLst>
                  <a:path w="365760" h="203200" extrusionOk="0">
                    <a:moveTo>
                      <a:pt x="182880" y="0"/>
                    </a:moveTo>
                    <a:cubicBezTo>
                      <a:pt x="283882" y="0"/>
                      <a:pt x="365760" y="81878"/>
                      <a:pt x="365760" y="182880"/>
                    </a:cubicBezTo>
                    <a:lnTo>
                      <a:pt x="361658" y="203200"/>
                    </a:lnTo>
                    <a:lnTo>
                      <a:pt x="4103" y="203200"/>
                    </a:lnTo>
                    <a:lnTo>
                      <a:pt x="0" y="182880"/>
                    </a:lnTo>
                    <a:cubicBezTo>
                      <a:pt x="0" y="81878"/>
                      <a:pt x="81878" y="0"/>
                      <a:pt x="18288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886E24DC-2683-4138-A19B-B04D7E7E0B8C}"/>
              </a:ext>
            </a:extLst>
          </p:cNvPr>
          <p:cNvSpPr txBox="1">
            <a:spLocks/>
          </p:cNvSpPr>
          <p:nvPr/>
        </p:nvSpPr>
        <p:spPr>
          <a:xfrm>
            <a:off x="5699948" y="6529516"/>
            <a:ext cx="792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8868B4-BCB4-40C5-8F5B-96F1F985AC30}" type="slidenum">
              <a:rPr lang="en-US" smtClean="0">
                <a:latin typeface="+mn-lt"/>
              </a:rPr>
              <a:pPr/>
              <a:t>20</a:t>
            </a:fld>
            <a:endParaRPr lang="en-US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928890-AE9E-4E54-739C-17881DEA6624}"/>
              </a:ext>
            </a:extLst>
          </p:cNvPr>
          <p:cNvSpPr txBox="1"/>
          <p:nvPr/>
        </p:nvSpPr>
        <p:spPr>
          <a:xfrm>
            <a:off x="6252358" y="957093"/>
            <a:ext cx="4972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007DBA"/>
                </a:solidFill>
              </a:rPr>
              <a:t>Roxana </a:t>
            </a:r>
            <a:r>
              <a:rPr lang="en-CA" sz="2400" b="1" dirty="0" err="1">
                <a:solidFill>
                  <a:srgbClr val="007DBA"/>
                </a:solidFill>
              </a:rPr>
              <a:t>Khoshravesh</a:t>
            </a:r>
            <a:r>
              <a:rPr lang="en-CA" sz="2400" b="1" dirty="0">
                <a:solidFill>
                  <a:srgbClr val="007DBA"/>
                </a:solidFill>
              </a:rPr>
              <a:t>, Ph.D.</a:t>
            </a:r>
          </a:p>
          <a:p>
            <a:r>
              <a:rPr lang="en-CA" i="1" dirty="0"/>
              <a:t>Ecologist</a:t>
            </a:r>
          </a:p>
          <a:p>
            <a:r>
              <a:rPr lang="en-CA" i="1" dirty="0"/>
              <a:t>Environmental Services, Terrapex</a:t>
            </a:r>
          </a:p>
        </p:txBody>
      </p:sp>
      <p:pic>
        <p:nvPicPr>
          <p:cNvPr id="16" name="Picture 15" descr="A person with long hair wearing a blue jacket&#10;&#10;AI-generated content may be incorrect.">
            <a:extLst>
              <a:ext uri="{FF2B5EF4-FFF2-40B4-BE49-F238E27FC236}">
                <a16:creationId xmlns:a16="http://schemas.microsoft.com/office/drawing/2014/main" id="{836E684B-1798-734D-6482-98FCB942E8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4" b="14506"/>
          <a:stretch>
            <a:fillRect/>
          </a:stretch>
        </p:blipFill>
        <p:spPr>
          <a:xfrm>
            <a:off x="4768388" y="2189386"/>
            <a:ext cx="1313324" cy="13133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F2A1CB-8112-0D96-F8B8-E03D0F5BB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79"/>
          <a:stretch>
            <a:fillRect/>
          </a:stretch>
        </p:blipFill>
        <p:spPr>
          <a:xfrm>
            <a:off x="4771015" y="4958983"/>
            <a:ext cx="1308070" cy="13133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6CC2907-71D6-112B-8F97-EFBE50BF97FC}"/>
              </a:ext>
            </a:extLst>
          </p:cNvPr>
          <p:cNvSpPr txBox="1"/>
          <p:nvPr/>
        </p:nvSpPr>
        <p:spPr>
          <a:xfrm>
            <a:off x="6252358" y="5107814"/>
            <a:ext cx="4972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007DBA"/>
                </a:solidFill>
              </a:rPr>
              <a:t>Oliver “Ollie” Owens, P.Geo., QP</a:t>
            </a:r>
            <a:r>
              <a:rPr lang="en-CA" sz="2400" b="1" baseline="-25000" dirty="0">
                <a:solidFill>
                  <a:srgbClr val="007DBA"/>
                </a:solidFill>
              </a:rPr>
              <a:t>ESA</a:t>
            </a:r>
          </a:p>
          <a:p>
            <a:r>
              <a:rPr lang="en-CA" i="1" dirty="0"/>
              <a:t>Manager, Site Assessment and Remediation</a:t>
            </a:r>
          </a:p>
          <a:p>
            <a:r>
              <a:rPr lang="en-CA" i="1" dirty="0"/>
              <a:t>Environmental Services, Terrapex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627CD6-235E-500C-B551-1EE4F7DB7F2E}"/>
              </a:ext>
            </a:extLst>
          </p:cNvPr>
          <p:cNvSpPr txBox="1"/>
          <p:nvPr/>
        </p:nvSpPr>
        <p:spPr>
          <a:xfrm>
            <a:off x="6252358" y="3724345"/>
            <a:ext cx="55205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007DBA"/>
                </a:solidFill>
              </a:rPr>
              <a:t>Elizabeth Madden, P.Eng., QP</a:t>
            </a:r>
            <a:r>
              <a:rPr lang="en-CA" sz="2400" b="1" baseline="-25000" dirty="0">
                <a:solidFill>
                  <a:srgbClr val="007DBA"/>
                </a:solidFill>
              </a:rPr>
              <a:t>ESA</a:t>
            </a:r>
            <a:r>
              <a:rPr lang="en-CA" sz="2400" b="1" dirty="0">
                <a:solidFill>
                  <a:srgbClr val="007DBA"/>
                </a:solidFill>
              </a:rPr>
              <a:t>, QP</a:t>
            </a:r>
            <a:r>
              <a:rPr lang="en-CA" sz="2400" b="1" baseline="-25000" dirty="0">
                <a:solidFill>
                  <a:srgbClr val="007DBA"/>
                </a:solidFill>
              </a:rPr>
              <a:t>RA</a:t>
            </a:r>
          </a:p>
          <a:p>
            <a:r>
              <a:rPr lang="en-CA" i="1" dirty="0"/>
              <a:t>Manager, Risk Assessment</a:t>
            </a:r>
          </a:p>
          <a:p>
            <a:r>
              <a:rPr lang="en-CA" i="1" dirty="0"/>
              <a:t>Environmental Services, Terrapex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8451832-E1B2-A494-06C7-DF4471F18E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388" y="808262"/>
            <a:ext cx="1313324" cy="13133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59B666-202A-58FC-EA93-4A1129A6CE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8" b="13708"/>
          <a:stretch>
            <a:fillRect/>
          </a:stretch>
        </p:blipFill>
        <p:spPr>
          <a:xfrm>
            <a:off x="4780942" y="3580958"/>
            <a:ext cx="1288217" cy="130243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651D88B-68C0-C256-2866-1DB4C2A8856B}"/>
              </a:ext>
            </a:extLst>
          </p:cNvPr>
          <p:cNvSpPr txBox="1"/>
          <p:nvPr/>
        </p:nvSpPr>
        <p:spPr>
          <a:xfrm>
            <a:off x="6252358" y="2338217"/>
            <a:ext cx="4972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007DBA"/>
                </a:solidFill>
              </a:rPr>
              <a:t>Michelle Letourneau, M.Sc.</a:t>
            </a:r>
          </a:p>
          <a:p>
            <a:r>
              <a:rPr lang="en-CA" i="1" dirty="0"/>
              <a:t>Manager, Ecological Services</a:t>
            </a:r>
          </a:p>
          <a:p>
            <a:r>
              <a:rPr lang="en-CA" i="1" dirty="0"/>
              <a:t>Environmental Services, Terrapex</a:t>
            </a:r>
          </a:p>
        </p:txBody>
      </p:sp>
    </p:spTree>
    <p:extLst>
      <p:ext uri="{BB962C8B-B14F-4D97-AF65-F5344CB8AC3E}">
        <p14:creationId xmlns:p14="http://schemas.microsoft.com/office/powerpoint/2010/main" val="904465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3" grpId="0"/>
      <p:bldP spid="20" grpId="0"/>
      <p:bldP spid="21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8C43A-A2CB-B411-81EE-5B5482BDC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02E5418-9FD2-0D23-97EE-A83525B47B49}"/>
              </a:ext>
            </a:extLst>
          </p:cNvPr>
          <p:cNvSpPr/>
          <p:nvPr/>
        </p:nvSpPr>
        <p:spPr>
          <a:xfrm>
            <a:off x="0" y="0"/>
            <a:ext cx="4536678" cy="6895825"/>
          </a:xfrm>
          <a:custGeom>
            <a:avLst/>
            <a:gdLst>
              <a:gd name="connsiteX0" fmla="*/ 3769039 w 4536678"/>
              <a:gd name="connsiteY0" fmla="*/ 0 h 6895825"/>
              <a:gd name="connsiteX1" fmla="*/ 0 w 4536678"/>
              <a:gd name="connsiteY1" fmla="*/ 0 h 6895825"/>
              <a:gd name="connsiteX2" fmla="*/ 0 w 4536678"/>
              <a:gd name="connsiteY2" fmla="*/ 6895825 h 6895825"/>
              <a:gd name="connsiteX3" fmla="*/ 3984928 w 4536678"/>
              <a:gd name="connsiteY3" fmla="*/ 6895825 h 6895825"/>
              <a:gd name="connsiteX4" fmla="*/ 4138440 w 4536678"/>
              <a:gd name="connsiteY4" fmla="*/ 6446875 h 6895825"/>
              <a:gd name="connsiteX5" fmla="*/ 4536678 w 4536678"/>
              <a:gd name="connsiteY5" fmla="*/ 3708125 h 6895825"/>
              <a:gd name="connsiteX6" fmla="*/ 3808559 w 4536678"/>
              <a:gd name="connsiteY6" fmla="*/ 84485 h 689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6678" h="6895825">
                <a:moveTo>
                  <a:pt x="3769039" y="0"/>
                </a:moveTo>
                <a:lnTo>
                  <a:pt x="0" y="0"/>
                </a:lnTo>
                <a:lnTo>
                  <a:pt x="0" y="6895825"/>
                </a:lnTo>
                <a:lnTo>
                  <a:pt x="3984928" y="6895825"/>
                </a:lnTo>
                <a:lnTo>
                  <a:pt x="4138440" y="6446875"/>
                </a:lnTo>
                <a:cubicBezTo>
                  <a:pt x="4393963" y="5614942"/>
                  <a:pt x="4536678" y="4686870"/>
                  <a:pt x="4536678" y="3708125"/>
                </a:cubicBezTo>
                <a:cubicBezTo>
                  <a:pt x="4536678" y="2365847"/>
                  <a:pt x="4268256" y="1118874"/>
                  <a:pt x="3808559" y="84485"/>
                </a:cubicBezTo>
                <a:close/>
              </a:path>
            </a:pathLst>
          </a:custGeom>
          <a:gradFill flip="none" rotWithShape="1">
            <a:gsLst>
              <a:gs pos="0">
                <a:srgbClr val="317ABE"/>
              </a:gs>
              <a:gs pos="100000">
                <a:srgbClr val="36323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E834A8E-3C6C-3F50-2344-9F238F346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1" r="12031"/>
          <a:stretch/>
        </p:blipFill>
        <p:spPr>
          <a:xfrm>
            <a:off x="0" y="0"/>
            <a:ext cx="4378596" cy="6856234"/>
          </a:xfrm>
          <a:custGeom>
            <a:avLst/>
            <a:gdLst>
              <a:gd name="connsiteX0" fmla="*/ 0 w 4378596"/>
              <a:gd name="connsiteY0" fmla="*/ 0 h 6856234"/>
              <a:gd name="connsiteX1" fmla="*/ 3358042 w 4378596"/>
              <a:gd name="connsiteY1" fmla="*/ 0 h 6856234"/>
              <a:gd name="connsiteX2" fmla="*/ 3448008 w 4378596"/>
              <a:gd name="connsiteY2" fmla="*/ 162891 h 6856234"/>
              <a:gd name="connsiteX3" fmla="*/ 4378596 w 4378596"/>
              <a:gd name="connsiteY3" fmla="*/ 4150621 h 6856234"/>
              <a:gd name="connsiteX4" fmla="*/ 4053684 w 4378596"/>
              <a:gd name="connsiteY4" fmla="*/ 6594482 h 6856234"/>
              <a:gd name="connsiteX5" fmla="*/ 3973217 w 4378596"/>
              <a:gd name="connsiteY5" fmla="*/ 6856234 h 6856234"/>
              <a:gd name="connsiteX6" fmla="*/ 0 w 4378596"/>
              <a:gd name="connsiteY6" fmla="*/ 6856234 h 6856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78596" h="6856234">
                <a:moveTo>
                  <a:pt x="0" y="0"/>
                </a:moveTo>
                <a:lnTo>
                  <a:pt x="3358042" y="0"/>
                </a:lnTo>
                <a:lnTo>
                  <a:pt x="3448008" y="162891"/>
                </a:lnTo>
                <a:cubicBezTo>
                  <a:pt x="4032477" y="1274885"/>
                  <a:pt x="4378596" y="2655241"/>
                  <a:pt x="4378596" y="4150621"/>
                </a:cubicBezTo>
                <a:cubicBezTo>
                  <a:pt x="4378596" y="5013341"/>
                  <a:pt x="4263394" y="5837776"/>
                  <a:pt x="4053684" y="6594482"/>
                </a:cubicBezTo>
                <a:lnTo>
                  <a:pt x="3973217" y="6856234"/>
                </a:lnTo>
                <a:lnTo>
                  <a:pt x="0" y="6856234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9054FEC-5C24-F2A1-70A2-F78F3CC60549}"/>
              </a:ext>
            </a:extLst>
          </p:cNvPr>
          <p:cNvSpPr/>
          <p:nvPr/>
        </p:nvSpPr>
        <p:spPr>
          <a:xfrm>
            <a:off x="0" y="-1184"/>
            <a:ext cx="4378596" cy="6895825"/>
          </a:xfrm>
          <a:custGeom>
            <a:avLst/>
            <a:gdLst>
              <a:gd name="connsiteX0" fmla="*/ 3358042 w 4378596"/>
              <a:gd name="connsiteY0" fmla="*/ 0 h 6895825"/>
              <a:gd name="connsiteX1" fmla="*/ 0 w 4378596"/>
              <a:gd name="connsiteY1" fmla="*/ 0 h 6895825"/>
              <a:gd name="connsiteX2" fmla="*/ 0 w 4378596"/>
              <a:gd name="connsiteY2" fmla="*/ 6895825 h 6895825"/>
              <a:gd name="connsiteX3" fmla="*/ 3961046 w 4378596"/>
              <a:gd name="connsiteY3" fmla="*/ 6895825 h 6895825"/>
              <a:gd name="connsiteX4" fmla="*/ 4053684 w 4378596"/>
              <a:gd name="connsiteY4" fmla="*/ 6594482 h 6895825"/>
              <a:gd name="connsiteX5" fmla="*/ 4378596 w 4378596"/>
              <a:gd name="connsiteY5" fmla="*/ 4150621 h 6895825"/>
              <a:gd name="connsiteX6" fmla="*/ 3448008 w 4378596"/>
              <a:gd name="connsiteY6" fmla="*/ 162891 h 689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78596" h="6895825">
                <a:moveTo>
                  <a:pt x="3358042" y="0"/>
                </a:moveTo>
                <a:lnTo>
                  <a:pt x="0" y="0"/>
                </a:lnTo>
                <a:lnTo>
                  <a:pt x="0" y="6895825"/>
                </a:lnTo>
                <a:lnTo>
                  <a:pt x="3961046" y="6895825"/>
                </a:lnTo>
                <a:lnTo>
                  <a:pt x="4053684" y="6594482"/>
                </a:lnTo>
                <a:cubicBezTo>
                  <a:pt x="4263394" y="5837776"/>
                  <a:pt x="4378596" y="5013341"/>
                  <a:pt x="4378596" y="4150621"/>
                </a:cubicBezTo>
                <a:cubicBezTo>
                  <a:pt x="4378596" y="2655241"/>
                  <a:pt x="4032477" y="1274885"/>
                  <a:pt x="3448008" y="162891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73019E1-9DF2-4B72-D953-2C6F30888E77}"/>
              </a:ext>
            </a:extLst>
          </p:cNvPr>
          <p:cNvSpPr/>
          <p:nvPr/>
        </p:nvSpPr>
        <p:spPr>
          <a:xfrm>
            <a:off x="304801" y="341555"/>
            <a:ext cx="3286124" cy="664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6929821-A38E-E86B-FCE4-EC1C95909B6D}"/>
              </a:ext>
            </a:extLst>
          </p:cNvPr>
          <p:cNvGrpSpPr/>
          <p:nvPr/>
        </p:nvGrpSpPr>
        <p:grpSpPr>
          <a:xfrm>
            <a:off x="0" y="6577588"/>
            <a:ext cx="12195048" cy="280412"/>
            <a:chOff x="0" y="6577588"/>
            <a:chExt cx="12195048" cy="280412"/>
          </a:xfrm>
          <a:gradFill>
            <a:gsLst>
              <a:gs pos="0">
                <a:srgbClr val="363231"/>
              </a:gs>
              <a:gs pos="86000">
                <a:srgbClr val="317ABE"/>
              </a:gs>
            </a:gsLst>
            <a:lin ang="0" scaled="1"/>
          </a:gra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21D9794-44FA-AD59-C386-DD22F9799C4A}"/>
                </a:ext>
              </a:extLst>
            </p:cNvPr>
            <p:cNvSpPr/>
            <p:nvPr userDrawn="1"/>
          </p:nvSpPr>
          <p:spPr>
            <a:xfrm>
              <a:off x="6096000" y="6775704"/>
              <a:ext cx="6099048" cy="82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141FB4D-2DAC-98E7-01B8-EB7642FE1440}"/>
                </a:ext>
              </a:extLst>
            </p:cNvPr>
            <p:cNvGrpSpPr/>
            <p:nvPr userDrawn="1"/>
          </p:nvGrpSpPr>
          <p:grpSpPr>
            <a:xfrm>
              <a:off x="0" y="6577588"/>
              <a:ext cx="6338083" cy="280412"/>
              <a:chOff x="0" y="6577588"/>
              <a:chExt cx="6338083" cy="280412"/>
            </a:xfrm>
            <a:grpFill/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93D893D-243A-1C04-C771-3A8FF6BF4823}"/>
                  </a:ext>
                </a:extLst>
              </p:cNvPr>
              <p:cNvSpPr/>
              <p:nvPr userDrawn="1"/>
            </p:nvSpPr>
            <p:spPr>
              <a:xfrm>
                <a:off x="0" y="6775704"/>
                <a:ext cx="6099048" cy="8229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Google Shape;24;p54">
                <a:extLst>
                  <a:ext uri="{FF2B5EF4-FFF2-40B4-BE49-F238E27FC236}">
                    <a16:creationId xmlns:a16="http://schemas.microsoft.com/office/drawing/2014/main" id="{A5DE1BB0-BB9A-0D78-9239-CBB3BEB8E209}"/>
                  </a:ext>
                </a:extLst>
              </p:cNvPr>
              <p:cNvSpPr/>
              <p:nvPr userDrawn="1"/>
            </p:nvSpPr>
            <p:spPr>
              <a:xfrm>
                <a:off x="5853918" y="6577588"/>
                <a:ext cx="484165" cy="268981"/>
              </a:xfrm>
              <a:custGeom>
                <a:avLst/>
                <a:gdLst/>
                <a:ahLst/>
                <a:cxnLst/>
                <a:rect l="l" t="t" r="r" b="b"/>
                <a:pathLst>
                  <a:path w="365760" h="203200" extrusionOk="0">
                    <a:moveTo>
                      <a:pt x="182880" y="0"/>
                    </a:moveTo>
                    <a:cubicBezTo>
                      <a:pt x="283882" y="0"/>
                      <a:pt x="365760" y="81878"/>
                      <a:pt x="365760" y="182880"/>
                    </a:cubicBezTo>
                    <a:lnTo>
                      <a:pt x="361658" y="203200"/>
                    </a:lnTo>
                    <a:lnTo>
                      <a:pt x="4103" y="203200"/>
                    </a:lnTo>
                    <a:lnTo>
                      <a:pt x="0" y="182880"/>
                    </a:lnTo>
                    <a:cubicBezTo>
                      <a:pt x="0" y="81878"/>
                      <a:pt x="81878" y="0"/>
                      <a:pt x="18288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C34F82F1-D080-58B9-2686-A233B21A295D}"/>
              </a:ext>
            </a:extLst>
          </p:cNvPr>
          <p:cNvSpPr txBox="1">
            <a:spLocks/>
          </p:cNvSpPr>
          <p:nvPr/>
        </p:nvSpPr>
        <p:spPr>
          <a:xfrm>
            <a:off x="5699948" y="6529516"/>
            <a:ext cx="792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8868B4-BCB4-40C5-8F5B-96F1F985AC30}" type="slidenum">
              <a:rPr lang="en-US" smtClean="0">
                <a:latin typeface="+mn-lt"/>
              </a:rPr>
              <a:pPr/>
              <a:t>21</a:t>
            </a:fld>
            <a:endParaRPr lang="en-US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9BB072-58FD-3946-5C7B-9DE6ACC8AB5E}"/>
              </a:ext>
            </a:extLst>
          </p:cNvPr>
          <p:cNvSpPr txBox="1"/>
          <p:nvPr/>
        </p:nvSpPr>
        <p:spPr>
          <a:xfrm>
            <a:off x="4674770" y="3505005"/>
            <a:ext cx="7014719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solidFill>
                  <a:srgbClr val="007DBA"/>
                </a:solidFill>
              </a:rPr>
              <a:t>Peter Sutton, P.Eng.</a:t>
            </a:r>
          </a:p>
          <a:p>
            <a:r>
              <a:rPr lang="en-CA" sz="2800" dirty="0"/>
              <a:t>Vice President, Environmental Services</a:t>
            </a:r>
          </a:p>
          <a:p>
            <a:endParaRPr lang="en-CA" sz="2800" dirty="0"/>
          </a:p>
          <a:p>
            <a:r>
              <a:rPr lang="en-CA" sz="2800" dirty="0"/>
              <a:t>(416) 245-0011</a:t>
            </a:r>
          </a:p>
          <a:p>
            <a:r>
              <a:rPr lang="en-CA" sz="2800" dirty="0">
                <a:hlinkClick r:id="rId4"/>
              </a:rPr>
              <a:t>P.Sutton@terrapex.com</a:t>
            </a:r>
            <a:r>
              <a:rPr lang="en-CA" sz="2800" dirty="0"/>
              <a:t> </a:t>
            </a:r>
          </a:p>
          <a:p>
            <a:pPr>
              <a:spcBef>
                <a:spcPts val="600"/>
              </a:spcBef>
            </a:pPr>
            <a:r>
              <a:rPr lang="en-CA" sz="2400" dirty="0"/>
              <a:t>      </a:t>
            </a:r>
            <a:r>
              <a:rPr lang="en-CA" sz="2400" dirty="0">
                <a:hlinkClick r:id="rId5"/>
              </a:rPr>
              <a:t>https://www.linkedin.com/in/petersutton/</a:t>
            </a:r>
            <a:endParaRPr lang="en-CA" sz="2400" dirty="0"/>
          </a:p>
          <a:p>
            <a:endParaRPr lang="en-CA" sz="2000" dirty="0"/>
          </a:p>
        </p:txBody>
      </p:sp>
      <p:pic>
        <p:nvPicPr>
          <p:cNvPr id="5" name="Picture 4" descr="A person in a suit&#10;&#10;AI-generated content may be incorrect.">
            <a:extLst>
              <a:ext uri="{FF2B5EF4-FFF2-40B4-BE49-F238E27FC236}">
                <a16:creationId xmlns:a16="http://schemas.microsoft.com/office/drawing/2014/main" id="{43B870C8-F8DC-A3B3-6C84-116671C92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10797"/>
          <a:stretch>
            <a:fillRect/>
          </a:stretch>
        </p:blipFill>
        <p:spPr>
          <a:xfrm>
            <a:off x="4841479" y="448502"/>
            <a:ext cx="2634144" cy="3056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5D6C65-508D-D8F2-7242-98D38EC00C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6195" y="5891184"/>
            <a:ext cx="523948" cy="4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05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3EBDC-35AD-2604-735A-5293F523B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4D86AE4-A25C-42D3-79AE-AC2E18B170F4}"/>
              </a:ext>
            </a:extLst>
          </p:cNvPr>
          <p:cNvSpPr/>
          <p:nvPr/>
        </p:nvSpPr>
        <p:spPr>
          <a:xfrm>
            <a:off x="0" y="0"/>
            <a:ext cx="4536678" cy="6895825"/>
          </a:xfrm>
          <a:custGeom>
            <a:avLst/>
            <a:gdLst>
              <a:gd name="connsiteX0" fmla="*/ 3769039 w 4536678"/>
              <a:gd name="connsiteY0" fmla="*/ 0 h 6895825"/>
              <a:gd name="connsiteX1" fmla="*/ 0 w 4536678"/>
              <a:gd name="connsiteY1" fmla="*/ 0 h 6895825"/>
              <a:gd name="connsiteX2" fmla="*/ 0 w 4536678"/>
              <a:gd name="connsiteY2" fmla="*/ 6895825 h 6895825"/>
              <a:gd name="connsiteX3" fmla="*/ 3984928 w 4536678"/>
              <a:gd name="connsiteY3" fmla="*/ 6895825 h 6895825"/>
              <a:gd name="connsiteX4" fmla="*/ 4138440 w 4536678"/>
              <a:gd name="connsiteY4" fmla="*/ 6446875 h 6895825"/>
              <a:gd name="connsiteX5" fmla="*/ 4536678 w 4536678"/>
              <a:gd name="connsiteY5" fmla="*/ 3708125 h 6895825"/>
              <a:gd name="connsiteX6" fmla="*/ 3808559 w 4536678"/>
              <a:gd name="connsiteY6" fmla="*/ 84485 h 689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6678" h="6895825">
                <a:moveTo>
                  <a:pt x="3769039" y="0"/>
                </a:moveTo>
                <a:lnTo>
                  <a:pt x="0" y="0"/>
                </a:lnTo>
                <a:lnTo>
                  <a:pt x="0" y="6895825"/>
                </a:lnTo>
                <a:lnTo>
                  <a:pt x="3984928" y="6895825"/>
                </a:lnTo>
                <a:lnTo>
                  <a:pt x="4138440" y="6446875"/>
                </a:lnTo>
                <a:cubicBezTo>
                  <a:pt x="4393963" y="5614942"/>
                  <a:pt x="4536678" y="4686870"/>
                  <a:pt x="4536678" y="3708125"/>
                </a:cubicBezTo>
                <a:cubicBezTo>
                  <a:pt x="4536678" y="2365847"/>
                  <a:pt x="4268256" y="1118874"/>
                  <a:pt x="3808559" y="84485"/>
                </a:cubicBezTo>
                <a:close/>
              </a:path>
            </a:pathLst>
          </a:custGeom>
          <a:gradFill flip="none" rotWithShape="1">
            <a:gsLst>
              <a:gs pos="0">
                <a:srgbClr val="317ABE"/>
              </a:gs>
              <a:gs pos="100000">
                <a:srgbClr val="36323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BDB121E4-AA8F-F531-2A5A-FFAD5E348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1699" r="31699"/>
          <a:stretch/>
        </p:blipFill>
        <p:spPr>
          <a:xfrm>
            <a:off x="0" y="0"/>
            <a:ext cx="4378596" cy="6856234"/>
          </a:xfrm>
          <a:custGeom>
            <a:avLst/>
            <a:gdLst>
              <a:gd name="connsiteX0" fmla="*/ 0 w 4378596"/>
              <a:gd name="connsiteY0" fmla="*/ 0 h 6856234"/>
              <a:gd name="connsiteX1" fmla="*/ 3358042 w 4378596"/>
              <a:gd name="connsiteY1" fmla="*/ 0 h 6856234"/>
              <a:gd name="connsiteX2" fmla="*/ 3448008 w 4378596"/>
              <a:gd name="connsiteY2" fmla="*/ 162891 h 6856234"/>
              <a:gd name="connsiteX3" fmla="*/ 4378596 w 4378596"/>
              <a:gd name="connsiteY3" fmla="*/ 4150621 h 6856234"/>
              <a:gd name="connsiteX4" fmla="*/ 4053684 w 4378596"/>
              <a:gd name="connsiteY4" fmla="*/ 6594482 h 6856234"/>
              <a:gd name="connsiteX5" fmla="*/ 3973217 w 4378596"/>
              <a:gd name="connsiteY5" fmla="*/ 6856234 h 6856234"/>
              <a:gd name="connsiteX6" fmla="*/ 0 w 4378596"/>
              <a:gd name="connsiteY6" fmla="*/ 6856234 h 6856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78596" h="6856234">
                <a:moveTo>
                  <a:pt x="0" y="0"/>
                </a:moveTo>
                <a:lnTo>
                  <a:pt x="3358042" y="0"/>
                </a:lnTo>
                <a:lnTo>
                  <a:pt x="3448008" y="162891"/>
                </a:lnTo>
                <a:cubicBezTo>
                  <a:pt x="4032477" y="1274885"/>
                  <a:pt x="4378596" y="2655241"/>
                  <a:pt x="4378596" y="4150621"/>
                </a:cubicBezTo>
                <a:cubicBezTo>
                  <a:pt x="4378596" y="5013341"/>
                  <a:pt x="4263394" y="5837776"/>
                  <a:pt x="4053684" y="6594482"/>
                </a:cubicBezTo>
                <a:lnTo>
                  <a:pt x="3973217" y="6856234"/>
                </a:lnTo>
                <a:lnTo>
                  <a:pt x="0" y="6856234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4D5D383-C928-AE41-82D6-93A461E61FD5}"/>
              </a:ext>
            </a:extLst>
          </p:cNvPr>
          <p:cNvSpPr/>
          <p:nvPr/>
        </p:nvSpPr>
        <p:spPr>
          <a:xfrm>
            <a:off x="0" y="-1184"/>
            <a:ext cx="4378596" cy="6895825"/>
          </a:xfrm>
          <a:custGeom>
            <a:avLst/>
            <a:gdLst>
              <a:gd name="connsiteX0" fmla="*/ 3358042 w 4378596"/>
              <a:gd name="connsiteY0" fmla="*/ 0 h 6895825"/>
              <a:gd name="connsiteX1" fmla="*/ 0 w 4378596"/>
              <a:gd name="connsiteY1" fmla="*/ 0 h 6895825"/>
              <a:gd name="connsiteX2" fmla="*/ 0 w 4378596"/>
              <a:gd name="connsiteY2" fmla="*/ 6895825 h 6895825"/>
              <a:gd name="connsiteX3" fmla="*/ 3961046 w 4378596"/>
              <a:gd name="connsiteY3" fmla="*/ 6895825 h 6895825"/>
              <a:gd name="connsiteX4" fmla="*/ 4053684 w 4378596"/>
              <a:gd name="connsiteY4" fmla="*/ 6594482 h 6895825"/>
              <a:gd name="connsiteX5" fmla="*/ 4378596 w 4378596"/>
              <a:gd name="connsiteY5" fmla="*/ 4150621 h 6895825"/>
              <a:gd name="connsiteX6" fmla="*/ 3448008 w 4378596"/>
              <a:gd name="connsiteY6" fmla="*/ 162891 h 689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78596" h="6895825">
                <a:moveTo>
                  <a:pt x="3358042" y="0"/>
                </a:moveTo>
                <a:lnTo>
                  <a:pt x="0" y="0"/>
                </a:lnTo>
                <a:lnTo>
                  <a:pt x="0" y="6895825"/>
                </a:lnTo>
                <a:lnTo>
                  <a:pt x="3961046" y="6895825"/>
                </a:lnTo>
                <a:lnTo>
                  <a:pt x="4053684" y="6594482"/>
                </a:lnTo>
                <a:cubicBezTo>
                  <a:pt x="4263394" y="5837776"/>
                  <a:pt x="4378596" y="5013341"/>
                  <a:pt x="4378596" y="4150621"/>
                </a:cubicBezTo>
                <a:cubicBezTo>
                  <a:pt x="4378596" y="2655241"/>
                  <a:pt x="4032477" y="1274885"/>
                  <a:pt x="3448008" y="162891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D14BB9C-AE4B-AED6-1C49-80EFB2632164}"/>
              </a:ext>
            </a:extLst>
          </p:cNvPr>
          <p:cNvSpPr/>
          <p:nvPr/>
        </p:nvSpPr>
        <p:spPr>
          <a:xfrm>
            <a:off x="502511" y="341555"/>
            <a:ext cx="2886641" cy="411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 Condition Standards</a:t>
            </a:r>
          </a:p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</a:p>
          <a:p>
            <a:pPr algn="ctr">
              <a:lnSpc>
                <a:spcPct val="110000"/>
              </a:lnSpc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Excess Soil Quality Standards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6416FC1-D497-185A-933F-0D0FC0E2D936}"/>
              </a:ext>
            </a:extLst>
          </p:cNvPr>
          <p:cNvSpPr/>
          <p:nvPr/>
        </p:nvSpPr>
        <p:spPr>
          <a:xfrm>
            <a:off x="569623" y="4944776"/>
            <a:ext cx="2752417" cy="138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</a:rPr>
              <a:t>Big implications when “Species at Risk” are present!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8916591-568A-EF97-CF1B-AFB60707429A}"/>
              </a:ext>
            </a:extLst>
          </p:cNvPr>
          <p:cNvGrpSpPr/>
          <p:nvPr/>
        </p:nvGrpSpPr>
        <p:grpSpPr>
          <a:xfrm>
            <a:off x="0" y="6577588"/>
            <a:ext cx="12195048" cy="280412"/>
            <a:chOff x="0" y="6577588"/>
            <a:chExt cx="12195048" cy="280412"/>
          </a:xfrm>
          <a:gradFill>
            <a:gsLst>
              <a:gs pos="0">
                <a:srgbClr val="363231"/>
              </a:gs>
              <a:gs pos="86000">
                <a:srgbClr val="317ABE"/>
              </a:gs>
            </a:gsLst>
            <a:lin ang="0" scaled="1"/>
          </a:gra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D40CD09-B117-5CFB-0A62-BE26892E7D39}"/>
                </a:ext>
              </a:extLst>
            </p:cNvPr>
            <p:cNvSpPr/>
            <p:nvPr userDrawn="1"/>
          </p:nvSpPr>
          <p:spPr>
            <a:xfrm>
              <a:off x="6096000" y="6775704"/>
              <a:ext cx="6099048" cy="82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1FAD256-2115-E412-4280-A705AB6709D3}"/>
                </a:ext>
              </a:extLst>
            </p:cNvPr>
            <p:cNvGrpSpPr/>
            <p:nvPr userDrawn="1"/>
          </p:nvGrpSpPr>
          <p:grpSpPr>
            <a:xfrm>
              <a:off x="0" y="6577588"/>
              <a:ext cx="6338083" cy="280412"/>
              <a:chOff x="0" y="6577588"/>
              <a:chExt cx="6338083" cy="280412"/>
            </a:xfrm>
            <a:grpFill/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4879DD0-864C-1302-0085-0FD5F628BB06}"/>
                  </a:ext>
                </a:extLst>
              </p:cNvPr>
              <p:cNvSpPr/>
              <p:nvPr userDrawn="1"/>
            </p:nvSpPr>
            <p:spPr>
              <a:xfrm>
                <a:off x="0" y="6775704"/>
                <a:ext cx="6099048" cy="8229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Google Shape;24;p54">
                <a:extLst>
                  <a:ext uri="{FF2B5EF4-FFF2-40B4-BE49-F238E27FC236}">
                    <a16:creationId xmlns:a16="http://schemas.microsoft.com/office/drawing/2014/main" id="{5CF3796F-36A3-DA2D-5FC4-6862B0258BC2}"/>
                  </a:ext>
                </a:extLst>
              </p:cNvPr>
              <p:cNvSpPr/>
              <p:nvPr userDrawn="1"/>
            </p:nvSpPr>
            <p:spPr>
              <a:xfrm>
                <a:off x="5853918" y="6577588"/>
                <a:ext cx="484165" cy="268981"/>
              </a:xfrm>
              <a:custGeom>
                <a:avLst/>
                <a:gdLst/>
                <a:ahLst/>
                <a:cxnLst/>
                <a:rect l="l" t="t" r="r" b="b"/>
                <a:pathLst>
                  <a:path w="365760" h="203200" extrusionOk="0">
                    <a:moveTo>
                      <a:pt x="182880" y="0"/>
                    </a:moveTo>
                    <a:cubicBezTo>
                      <a:pt x="283882" y="0"/>
                      <a:pt x="365760" y="81878"/>
                      <a:pt x="365760" y="182880"/>
                    </a:cubicBezTo>
                    <a:lnTo>
                      <a:pt x="361658" y="203200"/>
                    </a:lnTo>
                    <a:lnTo>
                      <a:pt x="4103" y="203200"/>
                    </a:lnTo>
                    <a:lnTo>
                      <a:pt x="0" y="182880"/>
                    </a:lnTo>
                    <a:cubicBezTo>
                      <a:pt x="0" y="81878"/>
                      <a:pt x="81878" y="0"/>
                      <a:pt x="18288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E636FADD-E26E-0875-472E-B89C6A707F3A}"/>
              </a:ext>
            </a:extLst>
          </p:cNvPr>
          <p:cNvSpPr txBox="1">
            <a:spLocks/>
          </p:cNvSpPr>
          <p:nvPr/>
        </p:nvSpPr>
        <p:spPr>
          <a:xfrm>
            <a:off x="5699948" y="6529516"/>
            <a:ext cx="792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8868B4-BCB4-40C5-8F5B-96F1F985AC30}" type="slidenum">
              <a:rPr lang="en-US" smtClean="0">
                <a:latin typeface="+mn-lt"/>
              </a:rPr>
              <a:pPr/>
              <a:t>3</a:t>
            </a:fld>
            <a:endParaRPr lang="en-US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A05A4A-5649-9235-433C-D2C40EFEEA9B}"/>
              </a:ext>
            </a:extLst>
          </p:cNvPr>
          <p:cNvSpPr txBox="1"/>
          <p:nvPr/>
        </p:nvSpPr>
        <p:spPr>
          <a:xfrm>
            <a:off x="4617829" y="538034"/>
            <a:ext cx="76021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007DBA"/>
                </a:solidFill>
              </a:rPr>
              <a:t>O. Reg. 406/19</a:t>
            </a:r>
          </a:p>
          <a:p>
            <a:r>
              <a:rPr lang="en-CA" i="1" dirty="0">
                <a:solidFill>
                  <a:srgbClr val="007DBA"/>
                </a:solidFill>
              </a:rPr>
              <a:t>On-Site and Excess</a:t>
            </a:r>
          </a:p>
          <a:p>
            <a:r>
              <a:rPr lang="en-CA" i="1" dirty="0">
                <a:solidFill>
                  <a:srgbClr val="007DBA"/>
                </a:solidFill>
              </a:rPr>
              <a:t>Soil Management</a:t>
            </a:r>
          </a:p>
          <a:p>
            <a:endParaRPr lang="en-CA" i="1" dirty="0">
              <a:solidFill>
                <a:srgbClr val="007DBA"/>
              </a:solidFill>
            </a:endParaRPr>
          </a:p>
          <a:p>
            <a:endParaRPr lang="en-CA" i="1" dirty="0">
              <a:solidFill>
                <a:srgbClr val="007DBA"/>
              </a:solidFill>
            </a:endParaRPr>
          </a:p>
          <a:p>
            <a:r>
              <a:rPr lang="en-CA" i="1" dirty="0">
                <a:solidFill>
                  <a:srgbClr val="007DBA"/>
                </a:solidFill>
              </a:rPr>
              <a:t>Rules for Soil </a:t>
            </a:r>
          </a:p>
          <a:p>
            <a:r>
              <a:rPr lang="en-CA" i="1" dirty="0">
                <a:solidFill>
                  <a:srgbClr val="007DBA"/>
                </a:solidFill>
              </a:rPr>
              <a:t>Management and</a:t>
            </a:r>
          </a:p>
          <a:p>
            <a:r>
              <a:rPr lang="en-CA" i="1" dirty="0">
                <a:solidFill>
                  <a:srgbClr val="007DBA"/>
                </a:solidFill>
              </a:rPr>
              <a:t>Excess Soil</a:t>
            </a:r>
          </a:p>
          <a:p>
            <a:r>
              <a:rPr lang="en-CA" i="1" dirty="0">
                <a:solidFill>
                  <a:srgbClr val="007DBA"/>
                </a:solidFill>
              </a:rPr>
              <a:t>Quality Standards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660754-E8D4-394C-9AEB-616A79578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9712" y="768096"/>
            <a:ext cx="4897159" cy="56870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DFD4B66-D7A5-EB23-0331-1BC4C678C438}"/>
              </a:ext>
            </a:extLst>
          </p:cNvPr>
          <p:cNvSpPr/>
          <p:nvPr/>
        </p:nvSpPr>
        <p:spPr>
          <a:xfrm>
            <a:off x="7132646" y="4431612"/>
            <a:ext cx="4468803" cy="349937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3BBAAC-1DD1-2FEC-51FD-47A360BAD4A6}"/>
              </a:ext>
            </a:extLst>
          </p:cNvPr>
          <p:cNvSpPr/>
          <p:nvPr/>
        </p:nvSpPr>
        <p:spPr>
          <a:xfrm>
            <a:off x="7132646" y="4860237"/>
            <a:ext cx="4468803" cy="50233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565B55-947B-5A17-AAC9-666797820222}"/>
              </a:ext>
            </a:extLst>
          </p:cNvPr>
          <p:cNvSpPr/>
          <p:nvPr/>
        </p:nvSpPr>
        <p:spPr>
          <a:xfrm>
            <a:off x="8170871" y="2152650"/>
            <a:ext cx="858829" cy="196850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B56EB5-20DB-90D4-1B81-7CC94754F558}"/>
              </a:ext>
            </a:extLst>
          </p:cNvPr>
          <p:cNvSpPr/>
          <p:nvPr/>
        </p:nvSpPr>
        <p:spPr>
          <a:xfrm>
            <a:off x="9834571" y="2311400"/>
            <a:ext cx="1709729" cy="349250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DE12EE-35C3-BD2E-3591-D0A46475283A}"/>
              </a:ext>
            </a:extLst>
          </p:cNvPr>
          <p:cNvSpPr/>
          <p:nvPr/>
        </p:nvSpPr>
        <p:spPr>
          <a:xfrm>
            <a:off x="7379805" y="2463800"/>
            <a:ext cx="2456345" cy="196850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A8DEF0-F3B4-1CCD-ED22-8CC8ACD7C994}"/>
              </a:ext>
            </a:extLst>
          </p:cNvPr>
          <p:cNvSpPr/>
          <p:nvPr/>
        </p:nvSpPr>
        <p:spPr>
          <a:xfrm>
            <a:off x="7379804" y="2714624"/>
            <a:ext cx="4164495" cy="349249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949206E2-6732-3811-378C-AEF9C16771BF}"/>
              </a:ext>
            </a:extLst>
          </p:cNvPr>
          <p:cNvSpPr/>
          <p:nvPr/>
        </p:nvSpPr>
        <p:spPr>
          <a:xfrm>
            <a:off x="5352669" y="4873340"/>
            <a:ext cx="1596202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C273AB-1028-90A7-3B34-181A385BCD75}"/>
              </a:ext>
            </a:extLst>
          </p:cNvPr>
          <p:cNvSpPr/>
          <p:nvPr/>
        </p:nvSpPr>
        <p:spPr>
          <a:xfrm>
            <a:off x="7084219" y="4814888"/>
            <a:ext cx="4557712" cy="5834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882AD2-060F-939A-9E2C-A429EF4E61A5}"/>
              </a:ext>
            </a:extLst>
          </p:cNvPr>
          <p:cNvSpPr txBox="1"/>
          <p:nvPr/>
        </p:nvSpPr>
        <p:spPr>
          <a:xfrm>
            <a:off x="4617829" y="6075673"/>
            <a:ext cx="72788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2400" b="1" baseline="30000" dirty="0">
                <a:solidFill>
                  <a:srgbClr val="FF0000"/>
                </a:solidFill>
              </a:rPr>
              <a:t>*</a:t>
            </a:r>
            <a:r>
              <a:rPr lang="en-CA" b="1" dirty="0">
                <a:solidFill>
                  <a:srgbClr val="FF0000"/>
                </a:solidFill>
              </a:rPr>
              <a:t>As of March 30, 2026, the </a:t>
            </a:r>
            <a:r>
              <a:rPr lang="en-CA" b="1" i="1" dirty="0">
                <a:solidFill>
                  <a:srgbClr val="FF0000"/>
                </a:solidFill>
              </a:rPr>
              <a:t>Species Conservation Act, 2025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FEC3B9-75BF-4121-7A9A-4113D9429C9C}"/>
              </a:ext>
            </a:extLst>
          </p:cNvPr>
          <p:cNvSpPr txBox="1"/>
          <p:nvPr/>
        </p:nvSpPr>
        <p:spPr>
          <a:xfrm>
            <a:off x="8972550" y="4981575"/>
            <a:ext cx="19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aseline="30000" dirty="0">
                <a:solidFill>
                  <a:srgbClr val="FF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277661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5" grpId="0" animBg="1"/>
      <p:bldP spid="16" grpId="0" animBg="1"/>
      <p:bldP spid="17" grpId="0" animBg="1"/>
      <p:bldP spid="4" grpId="0" animBg="1"/>
      <p:bldP spid="6" grpId="0" animBg="1"/>
      <p:bldP spid="11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B2134-DCC8-23D8-68FE-2736E1DC0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18610FE-18C4-1EDE-DDD7-64FE2FC1AB8E}"/>
              </a:ext>
            </a:extLst>
          </p:cNvPr>
          <p:cNvSpPr/>
          <p:nvPr/>
        </p:nvSpPr>
        <p:spPr>
          <a:xfrm>
            <a:off x="0" y="0"/>
            <a:ext cx="4536678" cy="6895825"/>
          </a:xfrm>
          <a:custGeom>
            <a:avLst/>
            <a:gdLst>
              <a:gd name="connsiteX0" fmla="*/ 3769039 w 4536678"/>
              <a:gd name="connsiteY0" fmla="*/ 0 h 6895825"/>
              <a:gd name="connsiteX1" fmla="*/ 0 w 4536678"/>
              <a:gd name="connsiteY1" fmla="*/ 0 h 6895825"/>
              <a:gd name="connsiteX2" fmla="*/ 0 w 4536678"/>
              <a:gd name="connsiteY2" fmla="*/ 6895825 h 6895825"/>
              <a:gd name="connsiteX3" fmla="*/ 3984928 w 4536678"/>
              <a:gd name="connsiteY3" fmla="*/ 6895825 h 6895825"/>
              <a:gd name="connsiteX4" fmla="*/ 4138440 w 4536678"/>
              <a:gd name="connsiteY4" fmla="*/ 6446875 h 6895825"/>
              <a:gd name="connsiteX5" fmla="*/ 4536678 w 4536678"/>
              <a:gd name="connsiteY5" fmla="*/ 3708125 h 6895825"/>
              <a:gd name="connsiteX6" fmla="*/ 3808559 w 4536678"/>
              <a:gd name="connsiteY6" fmla="*/ 84485 h 689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6678" h="6895825">
                <a:moveTo>
                  <a:pt x="3769039" y="0"/>
                </a:moveTo>
                <a:lnTo>
                  <a:pt x="0" y="0"/>
                </a:lnTo>
                <a:lnTo>
                  <a:pt x="0" y="6895825"/>
                </a:lnTo>
                <a:lnTo>
                  <a:pt x="3984928" y="6895825"/>
                </a:lnTo>
                <a:lnTo>
                  <a:pt x="4138440" y="6446875"/>
                </a:lnTo>
                <a:cubicBezTo>
                  <a:pt x="4393963" y="5614942"/>
                  <a:pt x="4536678" y="4686870"/>
                  <a:pt x="4536678" y="3708125"/>
                </a:cubicBezTo>
                <a:cubicBezTo>
                  <a:pt x="4536678" y="2365847"/>
                  <a:pt x="4268256" y="1118874"/>
                  <a:pt x="3808559" y="84485"/>
                </a:cubicBezTo>
                <a:close/>
              </a:path>
            </a:pathLst>
          </a:custGeom>
          <a:gradFill flip="none" rotWithShape="1">
            <a:gsLst>
              <a:gs pos="0">
                <a:srgbClr val="317ABE"/>
              </a:gs>
              <a:gs pos="100000">
                <a:srgbClr val="36323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B97CCC9-89D0-3C8D-84D9-3308AC619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2" r="25382"/>
          <a:stretch/>
        </p:blipFill>
        <p:spPr>
          <a:xfrm>
            <a:off x="0" y="0"/>
            <a:ext cx="4378596" cy="6856234"/>
          </a:xfrm>
          <a:custGeom>
            <a:avLst/>
            <a:gdLst>
              <a:gd name="connsiteX0" fmla="*/ 0 w 4378596"/>
              <a:gd name="connsiteY0" fmla="*/ 0 h 6856234"/>
              <a:gd name="connsiteX1" fmla="*/ 3358042 w 4378596"/>
              <a:gd name="connsiteY1" fmla="*/ 0 h 6856234"/>
              <a:gd name="connsiteX2" fmla="*/ 3448008 w 4378596"/>
              <a:gd name="connsiteY2" fmla="*/ 162891 h 6856234"/>
              <a:gd name="connsiteX3" fmla="*/ 4378596 w 4378596"/>
              <a:gd name="connsiteY3" fmla="*/ 4150621 h 6856234"/>
              <a:gd name="connsiteX4" fmla="*/ 4053684 w 4378596"/>
              <a:gd name="connsiteY4" fmla="*/ 6594482 h 6856234"/>
              <a:gd name="connsiteX5" fmla="*/ 3973217 w 4378596"/>
              <a:gd name="connsiteY5" fmla="*/ 6856234 h 6856234"/>
              <a:gd name="connsiteX6" fmla="*/ 0 w 4378596"/>
              <a:gd name="connsiteY6" fmla="*/ 6856234 h 6856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78596" h="6856234">
                <a:moveTo>
                  <a:pt x="0" y="0"/>
                </a:moveTo>
                <a:lnTo>
                  <a:pt x="3358042" y="0"/>
                </a:lnTo>
                <a:lnTo>
                  <a:pt x="3448008" y="162891"/>
                </a:lnTo>
                <a:cubicBezTo>
                  <a:pt x="4032477" y="1274885"/>
                  <a:pt x="4378596" y="2655241"/>
                  <a:pt x="4378596" y="4150621"/>
                </a:cubicBezTo>
                <a:cubicBezTo>
                  <a:pt x="4378596" y="5013341"/>
                  <a:pt x="4263394" y="5837776"/>
                  <a:pt x="4053684" y="6594482"/>
                </a:cubicBezTo>
                <a:lnTo>
                  <a:pt x="3973217" y="6856234"/>
                </a:lnTo>
                <a:lnTo>
                  <a:pt x="0" y="6856234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6E38031-D076-BAD2-23EF-2FE8A3FABE64}"/>
              </a:ext>
            </a:extLst>
          </p:cNvPr>
          <p:cNvSpPr/>
          <p:nvPr/>
        </p:nvSpPr>
        <p:spPr>
          <a:xfrm>
            <a:off x="0" y="0"/>
            <a:ext cx="4378596" cy="6895825"/>
          </a:xfrm>
          <a:custGeom>
            <a:avLst/>
            <a:gdLst>
              <a:gd name="connsiteX0" fmla="*/ 3358042 w 4378596"/>
              <a:gd name="connsiteY0" fmla="*/ 0 h 6895825"/>
              <a:gd name="connsiteX1" fmla="*/ 0 w 4378596"/>
              <a:gd name="connsiteY1" fmla="*/ 0 h 6895825"/>
              <a:gd name="connsiteX2" fmla="*/ 0 w 4378596"/>
              <a:gd name="connsiteY2" fmla="*/ 6895825 h 6895825"/>
              <a:gd name="connsiteX3" fmla="*/ 3961046 w 4378596"/>
              <a:gd name="connsiteY3" fmla="*/ 6895825 h 6895825"/>
              <a:gd name="connsiteX4" fmla="*/ 4053684 w 4378596"/>
              <a:gd name="connsiteY4" fmla="*/ 6594482 h 6895825"/>
              <a:gd name="connsiteX5" fmla="*/ 4378596 w 4378596"/>
              <a:gd name="connsiteY5" fmla="*/ 4150621 h 6895825"/>
              <a:gd name="connsiteX6" fmla="*/ 3448008 w 4378596"/>
              <a:gd name="connsiteY6" fmla="*/ 162891 h 689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78596" h="6895825">
                <a:moveTo>
                  <a:pt x="3358042" y="0"/>
                </a:moveTo>
                <a:lnTo>
                  <a:pt x="0" y="0"/>
                </a:lnTo>
                <a:lnTo>
                  <a:pt x="0" y="6895825"/>
                </a:lnTo>
                <a:lnTo>
                  <a:pt x="3961046" y="6895825"/>
                </a:lnTo>
                <a:lnTo>
                  <a:pt x="4053684" y="6594482"/>
                </a:lnTo>
                <a:cubicBezTo>
                  <a:pt x="4263394" y="5837776"/>
                  <a:pt x="4378596" y="5013341"/>
                  <a:pt x="4378596" y="4150621"/>
                </a:cubicBezTo>
                <a:cubicBezTo>
                  <a:pt x="4378596" y="2655241"/>
                  <a:pt x="4032477" y="1274885"/>
                  <a:pt x="3448008" y="162891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D205ED-069A-9F4B-6388-B743796ADBBF}"/>
              </a:ext>
            </a:extLst>
          </p:cNvPr>
          <p:cNvSpPr/>
          <p:nvPr/>
        </p:nvSpPr>
        <p:spPr>
          <a:xfrm>
            <a:off x="390525" y="789230"/>
            <a:ext cx="3219450" cy="310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7 of the </a:t>
            </a:r>
          </a:p>
          <a:p>
            <a:pPr algn="ctr">
              <a:lnSpc>
                <a:spcPct val="110000"/>
              </a:lnSpc>
            </a:pP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Endangered Species Act, 2007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ED792AC-1049-B06B-1557-FC6ADF1BCE39}"/>
              </a:ext>
            </a:extLst>
          </p:cNvPr>
          <p:cNvSpPr/>
          <p:nvPr/>
        </p:nvSpPr>
        <p:spPr>
          <a:xfrm>
            <a:off x="569623" y="4363751"/>
            <a:ext cx="2752417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i="1" dirty="0">
                <a:solidFill>
                  <a:schemeClr val="bg1"/>
                </a:solidFill>
              </a:rPr>
              <a:t>Currently, </a:t>
            </a:r>
          </a:p>
          <a:p>
            <a:pPr algn="ctr">
              <a:lnSpc>
                <a:spcPct val="120000"/>
              </a:lnSpc>
            </a:pPr>
            <a:r>
              <a:rPr lang="en-US" sz="2400" b="1" i="1" dirty="0">
                <a:solidFill>
                  <a:schemeClr val="bg1"/>
                </a:solidFill>
              </a:rPr>
              <a:t>126</a:t>
            </a:r>
            <a:r>
              <a:rPr lang="en-US" sz="2400" i="1" dirty="0">
                <a:solidFill>
                  <a:schemeClr val="bg1"/>
                </a:solidFill>
              </a:rPr>
              <a:t> Endangered and </a:t>
            </a:r>
            <a:r>
              <a:rPr lang="en-US" sz="2400" b="1" i="1" dirty="0">
                <a:solidFill>
                  <a:schemeClr val="bg1"/>
                </a:solidFill>
              </a:rPr>
              <a:t>68</a:t>
            </a:r>
            <a:r>
              <a:rPr lang="en-US" sz="2400" i="1" dirty="0">
                <a:solidFill>
                  <a:schemeClr val="bg1"/>
                </a:solidFill>
              </a:rPr>
              <a:t> Threatened species are listed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ABF3EE4-EE48-89E7-3835-BAD05D2EBC5F}"/>
              </a:ext>
            </a:extLst>
          </p:cNvPr>
          <p:cNvGrpSpPr/>
          <p:nvPr/>
        </p:nvGrpSpPr>
        <p:grpSpPr>
          <a:xfrm>
            <a:off x="0" y="6577588"/>
            <a:ext cx="12195048" cy="280412"/>
            <a:chOff x="0" y="6577588"/>
            <a:chExt cx="12195048" cy="280412"/>
          </a:xfrm>
          <a:gradFill>
            <a:gsLst>
              <a:gs pos="0">
                <a:srgbClr val="363231"/>
              </a:gs>
              <a:gs pos="86000">
                <a:srgbClr val="317ABE"/>
              </a:gs>
            </a:gsLst>
            <a:lin ang="0" scaled="1"/>
          </a:gra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18E2056-E965-256F-F5CE-3C0DBF597297}"/>
                </a:ext>
              </a:extLst>
            </p:cNvPr>
            <p:cNvSpPr/>
            <p:nvPr userDrawn="1"/>
          </p:nvSpPr>
          <p:spPr>
            <a:xfrm>
              <a:off x="6096000" y="6775704"/>
              <a:ext cx="6099048" cy="82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43929B3-10F3-5DCD-0977-663FD98F450E}"/>
                </a:ext>
              </a:extLst>
            </p:cNvPr>
            <p:cNvGrpSpPr/>
            <p:nvPr userDrawn="1"/>
          </p:nvGrpSpPr>
          <p:grpSpPr>
            <a:xfrm>
              <a:off x="0" y="6577588"/>
              <a:ext cx="6338083" cy="280412"/>
              <a:chOff x="0" y="6577588"/>
              <a:chExt cx="6338083" cy="280412"/>
            </a:xfrm>
            <a:grpFill/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C62FD08-3E4B-D13F-6C73-15BB5997F1C6}"/>
                  </a:ext>
                </a:extLst>
              </p:cNvPr>
              <p:cNvSpPr/>
              <p:nvPr userDrawn="1"/>
            </p:nvSpPr>
            <p:spPr>
              <a:xfrm>
                <a:off x="0" y="6775704"/>
                <a:ext cx="6099048" cy="8229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Google Shape;24;p54">
                <a:extLst>
                  <a:ext uri="{FF2B5EF4-FFF2-40B4-BE49-F238E27FC236}">
                    <a16:creationId xmlns:a16="http://schemas.microsoft.com/office/drawing/2014/main" id="{D5E2C076-2C55-A0A4-73B1-C9C5F1803F8A}"/>
                  </a:ext>
                </a:extLst>
              </p:cNvPr>
              <p:cNvSpPr/>
              <p:nvPr userDrawn="1"/>
            </p:nvSpPr>
            <p:spPr>
              <a:xfrm>
                <a:off x="5853918" y="6577588"/>
                <a:ext cx="484165" cy="268981"/>
              </a:xfrm>
              <a:custGeom>
                <a:avLst/>
                <a:gdLst/>
                <a:ahLst/>
                <a:cxnLst/>
                <a:rect l="l" t="t" r="r" b="b"/>
                <a:pathLst>
                  <a:path w="365760" h="203200" extrusionOk="0">
                    <a:moveTo>
                      <a:pt x="182880" y="0"/>
                    </a:moveTo>
                    <a:cubicBezTo>
                      <a:pt x="283882" y="0"/>
                      <a:pt x="365760" y="81878"/>
                      <a:pt x="365760" y="182880"/>
                    </a:cubicBezTo>
                    <a:lnTo>
                      <a:pt x="361658" y="203200"/>
                    </a:lnTo>
                    <a:lnTo>
                      <a:pt x="4103" y="203200"/>
                    </a:lnTo>
                    <a:lnTo>
                      <a:pt x="0" y="182880"/>
                    </a:lnTo>
                    <a:cubicBezTo>
                      <a:pt x="0" y="81878"/>
                      <a:pt x="81878" y="0"/>
                      <a:pt x="18288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2BAE0F5B-C5AC-1369-1D4F-AE3C7DC13638}"/>
              </a:ext>
            </a:extLst>
          </p:cNvPr>
          <p:cNvSpPr txBox="1">
            <a:spLocks/>
          </p:cNvSpPr>
          <p:nvPr/>
        </p:nvSpPr>
        <p:spPr>
          <a:xfrm>
            <a:off x="5699948" y="6529516"/>
            <a:ext cx="792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8868B4-BCB4-40C5-8F5B-96F1F985AC30}" type="slidenum">
              <a:rPr lang="en-US" smtClean="0">
                <a:latin typeface="+mn-lt"/>
              </a:rPr>
              <a:pPr/>
              <a:t>4</a:t>
            </a:fld>
            <a:endParaRPr lang="en-US" dirty="0">
              <a:latin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587C76-48E5-E818-B338-98691E03D747}"/>
              </a:ext>
            </a:extLst>
          </p:cNvPr>
          <p:cNvGrpSpPr/>
          <p:nvPr/>
        </p:nvGrpSpPr>
        <p:grpSpPr>
          <a:xfrm>
            <a:off x="4953901" y="394292"/>
            <a:ext cx="6062681" cy="4939369"/>
            <a:chOff x="6166559" y="345319"/>
            <a:chExt cx="4576077" cy="372820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D3F880D-0BF2-7F6D-5849-DBDCF55A743F}"/>
                </a:ext>
              </a:extLst>
            </p:cNvPr>
            <p:cNvSpPr txBox="1"/>
            <p:nvPr/>
          </p:nvSpPr>
          <p:spPr>
            <a:xfrm>
              <a:off x="6888088" y="345319"/>
              <a:ext cx="29615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 dirty="0">
                  <a:solidFill>
                    <a:schemeClr val="bg1"/>
                  </a:solidFill>
                </a:rPr>
                <a:t>52% growth over 17 years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A25A677-A807-AD44-2B3C-B79CC7711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66559" y="921241"/>
              <a:ext cx="4576077" cy="315228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A795656-9239-BF2A-CEE1-95CB39CC837C}"/>
              </a:ext>
            </a:extLst>
          </p:cNvPr>
          <p:cNvSpPr txBox="1"/>
          <p:nvPr/>
        </p:nvSpPr>
        <p:spPr>
          <a:xfrm>
            <a:off x="6609285" y="5264018"/>
            <a:ext cx="4407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400" b="1" i="1" dirty="0">
                <a:solidFill>
                  <a:srgbClr val="007DBA"/>
                </a:solidFill>
              </a:rPr>
              <a:t>52% increase in the number of Species at Risk since 2008!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6A9F64-17EA-E487-D697-7361A4D933D7}"/>
              </a:ext>
            </a:extLst>
          </p:cNvPr>
          <p:cNvSpPr txBox="1"/>
          <p:nvPr/>
        </p:nvSpPr>
        <p:spPr>
          <a:xfrm>
            <a:off x="4305299" y="6053643"/>
            <a:ext cx="7667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baseline="30000" dirty="0">
                <a:solidFill>
                  <a:srgbClr val="FF0000"/>
                </a:solidFill>
              </a:rPr>
              <a:t>*</a:t>
            </a:r>
            <a:r>
              <a:rPr lang="en-CA" sz="1400" b="1" dirty="0">
                <a:solidFill>
                  <a:srgbClr val="FF0000"/>
                </a:solidFill>
              </a:rPr>
              <a:t>On March 30, 2026, the </a:t>
            </a:r>
            <a:r>
              <a:rPr lang="en-CA" sz="1400" b="1" i="1" dirty="0">
                <a:solidFill>
                  <a:srgbClr val="FF0000"/>
                </a:solidFill>
              </a:rPr>
              <a:t>Endangered Species Act, 2007</a:t>
            </a:r>
            <a:r>
              <a:rPr lang="en-CA" sz="1400" b="1" dirty="0">
                <a:solidFill>
                  <a:srgbClr val="FF0000"/>
                </a:solidFill>
              </a:rPr>
              <a:t> was replaced by the </a:t>
            </a:r>
            <a:r>
              <a:rPr lang="en-CA" sz="1400" b="1" i="1" dirty="0">
                <a:solidFill>
                  <a:srgbClr val="FF0000"/>
                </a:solidFill>
              </a:rPr>
              <a:t>Species Conservation Act,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18A95A-64BD-4F9E-8566-A07AECE62AC7}"/>
              </a:ext>
            </a:extLst>
          </p:cNvPr>
          <p:cNvSpPr txBox="1"/>
          <p:nvPr/>
        </p:nvSpPr>
        <p:spPr>
          <a:xfrm>
            <a:off x="2500917" y="3197284"/>
            <a:ext cx="548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FF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819357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/>
      <p:bldP spid="12" grpId="0" build="allAtOnce"/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413ACBE-873A-4661-B6B2-7710BAC43DE6}"/>
              </a:ext>
            </a:extLst>
          </p:cNvPr>
          <p:cNvSpPr/>
          <p:nvPr/>
        </p:nvSpPr>
        <p:spPr>
          <a:xfrm>
            <a:off x="1" y="197730"/>
            <a:ext cx="7825066" cy="1424036"/>
          </a:xfrm>
          <a:custGeom>
            <a:avLst/>
            <a:gdLst>
              <a:gd name="connsiteX0" fmla="*/ 0 w 7825066"/>
              <a:gd name="connsiteY0" fmla="*/ 0 h 1764696"/>
              <a:gd name="connsiteX1" fmla="*/ 7225508 w 7825066"/>
              <a:gd name="connsiteY1" fmla="*/ 0 h 1764696"/>
              <a:gd name="connsiteX2" fmla="*/ 7312920 w 7825066"/>
              <a:gd name="connsiteY2" fmla="*/ 62432 h 1764696"/>
              <a:gd name="connsiteX3" fmla="*/ 7651946 w 7825066"/>
              <a:gd name="connsiteY3" fmla="*/ 493709 h 1764696"/>
              <a:gd name="connsiteX4" fmla="*/ 7808184 w 7825066"/>
              <a:gd name="connsiteY4" fmla="*/ 999454 h 1764696"/>
              <a:gd name="connsiteX5" fmla="*/ 7794909 w 7825066"/>
              <a:gd name="connsiteY5" fmla="*/ 1549245 h 1764696"/>
              <a:gd name="connsiteX6" fmla="*/ 7759756 w 7825066"/>
              <a:gd name="connsiteY6" fmla="*/ 1694560 h 1764696"/>
              <a:gd name="connsiteX7" fmla="*/ 7735542 w 7825066"/>
              <a:gd name="connsiteY7" fmla="*/ 1764696 h 1764696"/>
              <a:gd name="connsiteX8" fmla="*/ 0 w 7825066"/>
              <a:gd name="connsiteY8" fmla="*/ 1764696 h 1764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25066" h="1764696">
                <a:moveTo>
                  <a:pt x="0" y="0"/>
                </a:moveTo>
                <a:lnTo>
                  <a:pt x="7225508" y="0"/>
                </a:lnTo>
                <a:lnTo>
                  <a:pt x="7312920" y="62432"/>
                </a:lnTo>
                <a:cubicBezTo>
                  <a:pt x="7451911" y="185065"/>
                  <a:pt x="7566282" y="328930"/>
                  <a:pt x="7651946" y="493709"/>
                </a:cubicBezTo>
                <a:cubicBezTo>
                  <a:pt x="7733866" y="649932"/>
                  <a:pt x="7781521" y="825168"/>
                  <a:pt x="7808184" y="999454"/>
                </a:cubicBezTo>
                <a:cubicBezTo>
                  <a:pt x="7835869" y="1180394"/>
                  <a:pt x="7828154" y="1370206"/>
                  <a:pt x="7794909" y="1549245"/>
                </a:cubicBezTo>
                <a:cubicBezTo>
                  <a:pt x="7785861" y="1598283"/>
                  <a:pt x="7773954" y="1646726"/>
                  <a:pt x="7759756" y="1694560"/>
                </a:cubicBezTo>
                <a:lnTo>
                  <a:pt x="7735542" y="1764696"/>
                </a:lnTo>
                <a:lnTo>
                  <a:pt x="0" y="1764696"/>
                </a:lnTo>
                <a:close/>
              </a:path>
            </a:pathLst>
          </a:custGeom>
          <a:solidFill>
            <a:srgbClr val="007D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3DADEA6-7E35-4671-AB28-9AF8EE4FC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7" r="23137"/>
          <a:stretch/>
        </p:blipFill>
        <p:spPr>
          <a:xfrm flipH="1">
            <a:off x="6953221" y="3"/>
            <a:ext cx="5238779" cy="6851331"/>
          </a:xfrm>
          <a:custGeom>
            <a:avLst/>
            <a:gdLst>
              <a:gd name="connsiteX0" fmla="*/ 4676185 w 5238779"/>
              <a:gd name="connsiteY0" fmla="*/ 0 h 6851331"/>
              <a:gd name="connsiteX1" fmla="*/ 3609385 w 5238779"/>
              <a:gd name="connsiteY1" fmla="*/ 0 h 6851331"/>
              <a:gd name="connsiteX2" fmla="*/ 1066800 w 5238779"/>
              <a:gd name="connsiteY2" fmla="*/ 0 h 6851331"/>
              <a:gd name="connsiteX3" fmla="*/ 0 w 5238779"/>
              <a:gd name="connsiteY3" fmla="*/ 0 h 6851331"/>
              <a:gd name="connsiteX4" fmla="*/ 0 w 5238779"/>
              <a:gd name="connsiteY4" fmla="*/ 6851331 h 6851331"/>
              <a:gd name="connsiteX5" fmla="*/ 1066800 w 5238779"/>
              <a:gd name="connsiteY5" fmla="*/ 6851331 h 6851331"/>
              <a:gd name="connsiteX6" fmla="*/ 2178635 w 5238779"/>
              <a:gd name="connsiteY6" fmla="*/ 6851331 h 6851331"/>
              <a:gd name="connsiteX7" fmla="*/ 3245435 w 5238779"/>
              <a:gd name="connsiteY7" fmla="*/ 6851331 h 6851331"/>
              <a:gd name="connsiteX8" fmla="*/ 3260926 w 5238779"/>
              <a:gd name="connsiteY8" fmla="*/ 6844447 h 6851331"/>
              <a:gd name="connsiteX9" fmla="*/ 5082872 w 5238779"/>
              <a:gd name="connsiteY9" fmla="*/ 5193691 h 6851331"/>
              <a:gd name="connsiteX10" fmla="*/ 4530737 w 5238779"/>
              <a:gd name="connsiteY10" fmla="*/ 2544510 h 6851331"/>
              <a:gd name="connsiteX11" fmla="*/ 4074278 w 5238779"/>
              <a:gd name="connsiteY11" fmla="*/ 1064812 h 6851331"/>
              <a:gd name="connsiteX12" fmla="*/ 4676185 w 5238779"/>
              <a:gd name="connsiteY12" fmla="*/ 0 h 685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38779" h="6851331">
                <a:moveTo>
                  <a:pt x="4676185" y="0"/>
                </a:moveTo>
                <a:lnTo>
                  <a:pt x="3609385" y="0"/>
                </a:lnTo>
                <a:lnTo>
                  <a:pt x="1066800" y="0"/>
                </a:lnTo>
                <a:lnTo>
                  <a:pt x="0" y="0"/>
                </a:lnTo>
                <a:lnTo>
                  <a:pt x="0" y="6851331"/>
                </a:lnTo>
                <a:lnTo>
                  <a:pt x="1066800" y="6851331"/>
                </a:lnTo>
                <a:lnTo>
                  <a:pt x="2178635" y="6851331"/>
                </a:lnTo>
                <a:lnTo>
                  <a:pt x="3245435" y="6851331"/>
                </a:lnTo>
                <a:lnTo>
                  <a:pt x="3260926" y="6844447"/>
                </a:lnTo>
                <a:cubicBezTo>
                  <a:pt x="3413112" y="6775721"/>
                  <a:pt x="4644303" y="6194628"/>
                  <a:pt x="5082872" y="5193691"/>
                </a:cubicBezTo>
                <a:cubicBezTo>
                  <a:pt x="5550422" y="4125074"/>
                  <a:pt x="4847421" y="3015538"/>
                  <a:pt x="4530737" y="2544510"/>
                </a:cubicBezTo>
                <a:cubicBezTo>
                  <a:pt x="4214052" y="2073480"/>
                  <a:pt x="3938114" y="1464472"/>
                  <a:pt x="4074278" y="1064812"/>
                </a:cubicBezTo>
                <a:cubicBezTo>
                  <a:pt x="4210442" y="665151"/>
                  <a:pt x="4676185" y="0"/>
                  <a:pt x="4676185" y="0"/>
                </a:cubicBezTo>
                <a:close/>
              </a:path>
            </a:pathLst>
          </a:cu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5EBB1DD-A923-4B30-843C-DAD659C4C7F7}"/>
              </a:ext>
            </a:extLst>
          </p:cNvPr>
          <p:cNvSpPr/>
          <p:nvPr/>
        </p:nvSpPr>
        <p:spPr>
          <a:xfrm flipH="1">
            <a:off x="6953221" y="-6666"/>
            <a:ext cx="5238779" cy="6851331"/>
          </a:xfrm>
          <a:custGeom>
            <a:avLst/>
            <a:gdLst>
              <a:gd name="connsiteX0" fmla="*/ 4676185 w 5238779"/>
              <a:gd name="connsiteY0" fmla="*/ 0 h 6851331"/>
              <a:gd name="connsiteX1" fmla="*/ 3609385 w 5238779"/>
              <a:gd name="connsiteY1" fmla="*/ 0 h 6851331"/>
              <a:gd name="connsiteX2" fmla="*/ 1066800 w 5238779"/>
              <a:gd name="connsiteY2" fmla="*/ 0 h 6851331"/>
              <a:gd name="connsiteX3" fmla="*/ 0 w 5238779"/>
              <a:gd name="connsiteY3" fmla="*/ 0 h 6851331"/>
              <a:gd name="connsiteX4" fmla="*/ 0 w 5238779"/>
              <a:gd name="connsiteY4" fmla="*/ 6851331 h 6851331"/>
              <a:gd name="connsiteX5" fmla="*/ 1066800 w 5238779"/>
              <a:gd name="connsiteY5" fmla="*/ 6851331 h 6851331"/>
              <a:gd name="connsiteX6" fmla="*/ 2178635 w 5238779"/>
              <a:gd name="connsiteY6" fmla="*/ 6851331 h 6851331"/>
              <a:gd name="connsiteX7" fmla="*/ 3245435 w 5238779"/>
              <a:gd name="connsiteY7" fmla="*/ 6851331 h 6851331"/>
              <a:gd name="connsiteX8" fmla="*/ 3260926 w 5238779"/>
              <a:gd name="connsiteY8" fmla="*/ 6844447 h 6851331"/>
              <a:gd name="connsiteX9" fmla="*/ 5082872 w 5238779"/>
              <a:gd name="connsiteY9" fmla="*/ 5193691 h 6851331"/>
              <a:gd name="connsiteX10" fmla="*/ 4530737 w 5238779"/>
              <a:gd name="connsiteY10" fmla="*/ 2544510 h 6851331"/>
              <a:gd name="connsiteX11" fmla="*/ 4074278 w 5238779"/>
              <a:gd name="connsiteY11" fmla="*/ 1064812 h 6851331"/>
              <a:gd name="connsiteX12" fmla="*/ 4676185 w 5238779"/>
              <a:gd name="connsiteY12" fmla="*/ 0 h 685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38779" h="6851331">
                <a:moveTo>
                  <a:pt x="4676185" y="0"/>
                </a:moveTo>
                <a:lnTo>
                  <a:pt x="3609385" y="0"/>
                </a:lnTo>
                <a:lnTo>
                  <a:pt x="1066800" y="0"/>
                </a:lnTo>
                <a:lnTo>
                  <a:pt x="0" y="0"/>
                </a:lnTo>
                <a:lnTo>
                  <a:pt x="0" y="6851331"/>
                </a:lnTo>
                <a:lnTo>
                  <a:pt x="1066800" y="6851331"/>
                </a:lnTo>
                <a:lnTo>
                  <a:pt x="2178635" y="6851331"/>
                </a:lnTo>
                <a:lnTo>
                  <a:pt x="3245435" y="6851331"/>
                </a:lnTo>
                <a:lnTo>
                  <a:pt x="3260926" y="6844447"/>
                </a:lnTo>
                <a:cubicBezTo>
                  <a:pt x="3413112" y="6775721"/>
                  <a:pt x="4644303" y="6194628"/>
                  <a:pt x="5082872" y="5193691"/>
                </a:cubicBezTo>
                <a:cubicBezTo>
                  <a:pt x="5550422" y="4125074"/>
                  <a:pt x="4847421" y="3015538"/>
                  <a:pt x="4530737" y="2544510"/>
                </a:cubicBezTo>
                <a:cubicBezTo>
                  <a:pt x="4214052" y="2073480"/>
                  <a:pt x="3938114" y="1464472"/>
                  <a:pt x="4074278" y="1064812"/>
                </a:cubicBezTo>
                <a:cubicBezTo>
                  <a:pt x="4210442" y="665151"/>
                  <a:pt x="4676185" y="0"/>
                  <a:pt x="4676185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Shape">
            <a:extLst>
              <a:ext uri="{FF2B5EF4-FFF2-40B4-BE49-F238E27FC236}">
                <a16:creationId xmlns:a16="http://schemas.microsoft.com/office/drawing/2014/main" id="{50F1B58C-7B64-4E77-A0B9-8C77672B57D8}"/>
              </a:ext>
            </a:extLst>
          </p:cNvPr>
          <p:cNvSpPr/>
          <p:nvPr/>
        </p:nvSpPr>
        <p:spPr>
          <a:xfrm>
            <a:off x="6629519" y="1"/>
            <a:ext cx="2429123" cy="6844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9" h="21600" extrusionOk="0">
                <a:moveTo>
                  <a:pt x="20569" y="21474"/>
                </a:moveTo>
                <a:cubicBezTo>
                  <a:pt x="19705" y="21332"/>
                  <a:pt x="18865" y="21173"/>
                  <a:pt x="18034" y="21011"/>
                </a:cubicBezTo>
                <a:cubicBezTo>
                  <a:pt x="16414" y="20689"/>
                  <a:pt x="14903" y="20317"/>
                  <a:pt x="13467" y="19899"/>
                </a:cubicBezTo>
                <a:cubicBezTo>
                  <a:pt x="11688" y="19358"/>
                  <a:pt x="10059" y="18750"/>
                  <a:pt x="8716" y="18065"/>
                </a:cubicBezTo>
                <a:cubicBezTo>
                  <a:pt x="7339" y="17362"/>
                  <a:pt x="6256" y="16577"/>
                  <a:pt x="5492" y="15763"/>
                </a:cubicBezTo>
                <a:cubicBezTo>
                  <a:pt x="4754" y="14975"/>
                  <a:pt x="4502" y="14127"/>
                  <a:pt x="4519" y="13298"/>
                </a:cubicBezTo>
                <a:cubicBezTo>
                  <a:pt x="4527" y="12865"/>
                  <a:pt x="4678" y="12435"/>
                  <a:pt x="4913" y="12011"/>
                </a:cubicBezTo>
                <a:cubicBezTo>
                  <a:pt x="5157" y="11585"/>
                  <a:pt x="5601" y="11179"/>
                  <a:pt x="6139" y="10791"/>
                </a:cubicBezTo>
                <a:cubicBezTo>
                  <a:pt x="6340" y="10662"/>
                  <a:pt x="6550" y="10532"/>
                  <a:pt x="6752" y="10400"/>
                </a:cubicBezTo>
                <a:cubicBezTo>
                  <a:pt x="6961" y="10268"/>
                  <a:pt x="7205" y="10142"/>
                  <a:pt x="7440" y="10015"/>
                </a:cubicBezTo>
                <a:cubicBezTo>
                  <a:pt x="7843" y="9793"/>
                  <a:pt x="8279" y="9580"/>
                  <a:pt x="8724" y="9369"/>
                </a:cubicBezTo>
                <a:cubicBezTo>
                  <a:pt x="9295" y="9102"/>
                  <a:pt x="9866" y="8837"/>
                  <a:pt x="10437" y="8573"/>
                </a:cubicBezTo>
                <a:cubicBezTo>
                  <a:pt x="10915" y="8353"/>
                  <a:pt x="11402" y="8137"/>
                  <a:pt x="11856" y="7911"/>
                </a:cubicBezTo>
                <a:cubicBezTo>
                  <a:pt x="12175" y="7752"/>
                  <a:pt x="12494" y="7593"/>
                  <a:pt x="12804" y="7433"/>
                </a:cubicBezTo>
                <a:cubicBezTo>
                  <a:pt x="13350" y="7160"/>
                  <a:pt x="13820" y="6862"/>
                  <a:pt x="14257" y="6565"/>
                </a:cubicBezTo>
                <a:cubicBezTo>
                  <a:pt x="14794" y="6195"/>
                  <a:pt x="15230" y="5807"/>
                  <a:pt x="15499" y="5402"/>
                </a:cubicBezTo>
                <a:cubicBezTo>
                  <a:pt x="15776" y="4984"/>
                  <a:pt x="15818" y="4551"/>
                  <a:pt x="15784" y="4124"/>
                </a:cubicBezTo>
                <a:cubicBezTo>
                  <a:pt x="15759" y="3757"/>
                  <a:pt x="15600" y="3394"/>
                  <a:pt x="15407" y="3033"/>
                </a:cubicBezTo>
                <a:cubicBezTo>
                  <a:pt x="15188" y="2636"/>
                  <a:pt x="14853" y="2248"/>
                  <a:pt x="14408" y="1879"/>
                </a:cubicBezTo>
                <a:cubicBezTo>
                  <a:pt x="14005" y="1548"/>
                  <a:pt x="13501" y="1232"/>
                  <a:pt x="12922" y="935"/>
                </a:cubicBezTo>
                <a:cubicBezTo>
                  <a:pt x="12233" y="580"/>
                  <a:pt x="11369" y="277"/>
                  <a:pt x="10428" y="9"/>
                </a:cubicBezTo>
                <a:cubicBezTo>
                  <a:pt x="10420" y="6"/>
                  <a:pt x="10412" y="3"/>
                  <a:pt x="10403" y="0"/>
                </a:cubicBezTo>
                <a:lnTo>
                  <a:pt x="2940" y="0"/>
                </a:lnTo>
                <a:cubicBezTo>
                  <a:pt x="3251" y="39"/>
                  <a:pt x="3561" y="81"/>
                  <a:pt x="3864" y="126"/>
                </a:cubicBezTo>
                <a:cubicBezTo>
                  <a:pt x="5022" y="298"/>
                  <a:pt x="6080" y="535"/>
                  <a:pt x="7054" y="821"/>
                </a:cubicBezTo>
                <a:cubicBezTo>
                  <a:pt x="8279" y="1208"/>
                  <a:pt x="9287" y="1662"/>
                  <a:pt x="10042" y="2182"/>
                </a:cubicBezTo>
                <a:cubicBezTo>
                  <a:pt x="10764" y="2675"/>
                  <a:pt x="11184" y="3228"/>
                  <a:pt x="11419" y="3778"/>
                </a:cubicBezTo>
                <a:cubicBezTo>
                  <a:pt x="11663" y="4349"/>
                  <a:pt x="11595" y="4948"/>
                  <a:pt x="11302" y="5513"/>
                </a:cubicBezTo>
                <a:cubicBezTo>
                  <a:pt x="10983" y="6132"/>
                  <a:pt x="10261" y="6721"/>
                  <a:pt x="9455" y="7277"/>
                </a:cubicBezTo>
                <a:cubicBezTo>
                  <a:pt x="8548" y="7878"/>
                  <a:pt x="7465" y="8434"/>
                  <a:pt x="6315" y="8978"/>
                </a:cubicBezTo>
                <a:cubicBezTo>
                  <a:pt x="5274" y="9471"/>
                  <a:pt x="4183" y="9946"/>
                  <a:pt x="3159" y="10442"/>
                </a:cubicBezTo>
                <a:cubicBezTo>
                  <a:pt x="2453" y="10782"/>
                  <a:pt x="1815" y="11143"/>
                  <a:pt x="1270" y="11518"/>
                </a:cubicBezTo>
                <a:cubicBezTo>
                  <a:pt x="162" y="12276"/>
                  <a:pt x="-191" y="13151"/>
                  <a:pt x="94" y="13998"/>
                </a:cubicBezTo>
                <a:cubicBezTo>
                  <a:pt x="371" y="14837"/>
                  <a:pt x="1186" y="15648"/>
                  <a:pt x="2369" y="16376"/>
                </a:cubicBezTo>
                <a:cubicBezTo>
                  <a:pt x="3612" y="17142"/>
                  <a:pt x="5232" y="17831"/>
                  <a:pt x="6995" y="18447"/>
                </a:cubicBezTo>
                <a:cubicBezTo>
                  <a:pt x="8699" y="19042"/>
                  <a:pt x="10554" y="19574"/>
                  <a:pt x="12502" y="20058"/>
                </a:cubicBezTo>
                <a:cubicBezTo>
                  <a:pt x="14534" y="20563"/>
                  <a:pt x="16716" y="20981"/>
                  <a:pt x="18949" y="21357"/>
                </a:cubicBezTo>
                <a:cubicBezTo>
                  <a:pt x="19436" y="21441"/>
                  <a:pt x="19931" y="21522"/>
                  <a:pt x="20427" y="21600"/>
                </a:cubicBezTo>
                <a:lnTo>
                  <a:pt x="21409" y="21600"/>
                </a:lnTo>
                <a:cubicBezTo>
                  <a:pt x="21132" y="21564"/>
                  <a:pt x="20855" y="21519"/>
                  <a:pt x="20569" y="21474"/>
                </a:cubicBezTo>
                <a:close/>
              </a:path>
            </a:pathLst>
          </a:custGeom>
          <a:gradFill flip="none" rotWithShape="1">
            <a:gsLst>
              <a:gs pos="8000">
                <a:srgbClr val="363231"/>
              </a:gs>
              <a:gs pos="100000">
                <a:srgbClr val="317ABE"/>
              </a:gs>
            </a:gsLst>
            <a:lin ang="5400000" scaled="1"/>
            <a:tileRect/>
          </a:gradFill>
          <a:ln w="12700">
            <a:miter lim="400000"/>
          </a:ln>
          <a:effectLst>
            <a:innerShdw blurRad="63500" dist="50800">
              <a:prstClr val="black">
                <a:alpha val="66000"/>
              </a:prstClr>
            </a:innerShdw>
          </a:effectLst>
        </p:spPr>
        <p:txBody>
          <a:bodyPr lIns="38100" tIns="38100" rIns="38100" bIns="38100" anchor="ctr"/>
          <a:lstStyle/>
          <a:p>
            <a:endParaRPr sz="3000" dirty="0">
              <a:solidFill>
                <a:srgbClr val="FFFFFF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6CD7E1-08D4-49A1-8E92-92A448D03E2E}"/>
              </a:ext>
            </a:extLst>
          </p:cNvPr>
          <p:cNvGrpSpPr/>
          <p:nvPr/>
        </p:nvGrpSpPr>
        <p:grpSpPr>
          <a:xfrm>
            <a:off x="0" y="6577588"/>
            <a:ext cx="12195048" cy="280412"/>
            <a:chOff x="0" y="6577588"/>
            <a:chExt cx="12195048" cy="280412"/>
          </a:xfrm>
          <a:gradFill>
            <a:gsLst>
              <a:gs pos="5000">
                <a:srgbClr val="363231"/>
              </a:gs>
              <a:gs pos="90000">
                <a:srgbClr val="317ABE"/>
              </a:gs>
            </a:gsLst>
            <a:lin ang="0" scaled="1"/>
          </a:gradFill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8197DFB-1144-493B-B7AE-DC187B0B61C6}"/>
                </a:ext>
              </a:extLst>
            </p:cNvPr>
            <p:cNvGrpSpPr/>
            <p:nvPr userDrawn="1"/>
          </p:nvGrpSpPr>
          <p:grpSpPr>
            <a:xfrm>
              <a:off x="0" y="6775704"/>
              <a:ext cx="12195048" cy="82296"/>
              <a:chOff x="0" y="6775704"/>
              <a:chExt cx="12195048" cy="82296"/>
            </a:xfrm>
            <a:grpFill/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C249E7F-2B7A-4806-BC74-F7816FB2DDE5}"/>
                  </a:ext>
                </a:extLst>
              </p:cNvPr>
              <p:cNvSpPr/>
              <p:nvPr userDrawn="1"/>
            </p:nvSpPr>
            <p:spPr>
              <a:xfrm>
                <a:off x="0" y="6775704"/>
                <a:ext cx="6099048" cy="8229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9524215-573F-42C6-9F5C-678E78926390}"/>
                  </a:ext>
                </a:extLst>
              </p:cNvPr>
              <p:cNvSpPr/>
              <p:nvPr userDrawn="1"/>
            </p:nvSpPr>
            <p:spPr>
              <a:xfrm>
                <a:off x="6096000" y="6775704"/>
                <a:ext cx="6099048" cy="8229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" name="Google Shape;24;p54">
              <a:extLst>
                <a:ext uri="{FF2B5EF4-FFF2-40B4-BE49-F238E27FC236}">
                  <a16:creationId xmlns:a16="http://schemas.microsoft.com/office/drawing/2014/main" id="{226CBD11-EA2D-4CE3-A135-EF3A92A84DBA}"/>
                </a:ext>
              </a:extLst>
            </p:cNvPr>
            <p:cNvSpPr/>
            <p:nvPr userDrawn="1"/>
          </p:nvSpPr>
          <p:spPr>
            <a:xfrm>
              <a:off x="5874873" y="6577588"/>
              <a:ext cx="484165" cy="268981"/>
            </a:xfrm>
            <a:custGeom>
              <a:avLst/>
              <a:gdLst/>
              <a:ahLst/>
              <a:cxnLst/>
              <a:rect l="l" t="t" r="r" b="b"/>
              <a:pathLst>
                <a:path w="365760" h="203200" extrusionOk="0">
                  <a:moveTo>
                    <a:pt x="182880" y="0"/>
                  </a:moveTo>
                  <a:cubicBezTo>
                    <a:pt x="283882" y="0"/>
                    <a:pt x="365760" y="81878"/>
                    <a:pt x="365760" y="182880"/>
                  </a:cubicBezTo>
                  <a:lnTo>
                    <a:pt x="361658" y="203200"/>
                  </a:lnTo>
                  <a:lnTo>
                    <a:pt x="4103" y="203200"/>
                  </a:lnTo>
                  <a:lnTo>
                    <a:pt x="0" y="182880"/>
                  </a:lnTo>
                  <a:cubicBezTo>
                    <a:pt x="0" y="81878"/>
                    <a:pt x="81878" y="0"/>
                    <a:pt x="1828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B696956-11C6-4D83-A5B3-FDC07836C4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20903" y="6529516"/>
            <a:ext cx="792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8868B4-BCB4-40C5-8F5B-96F1F985AC3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8D996-79C9-4765-AEF1-F9258351D994}"/>
              </a:ext>
            </a:extLst>
          </p:cNvPr>
          <p:cNvSpPr/>
          <p:nvPr/>
        </p:nvSpPr>
        <p:spPr>
          <a:xfrm>
            <a:off x="229865" y="248029"/>
            <a:ext cx="714650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Interdisciplinary Collaboration</a:t>
            </a:r>
            <a:endParaRPr lang="en-US" sz="4000" dirty="0">
              <a:solidFill>
                <a:schemeClr val="bg1"/>
              </a:solidFill>
            </a:endParaRPr>
          </a:p>
          <a:p>
            <a:r>
              <a:rPr lang="en-US" sz="4000" b="1" dirty="0">
                <a:solidFill>
                  <a:schemeClr val="bg1"/>
                </a:solidFill>
              </a:rPr>
              <a:t>in selecting SCS and ESQS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242E5FC8-05BB-EBE4-71C8-8B733F6C12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192" y="246736"/>
            <a:ext cx="1947912" cy="50672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3434CC3-322E-C801-3637-31458E8DE512}"/>
              </a:ext>
            </a:extLst>
          </p:cNvPr>
          <p:cNvSpPr/>
          <p:nvPr/>
        </p:nvSpPr>
        <p:spPr>
          <a:xfrm>
            <a:off x="8457282" y="1843568"/>
            <a:ext cx="3329822" cy="360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chemeClr val="bg1"/>
                </a:solidFill>
              </a:rPr>
              <a:t>The Screening Process requires relatively little time or effort and allow QPs an opportunity to scope more detailed ecological studies into their work programs.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C699B0-4998-764B-CDF8-DA55D3893AF1}"/>
              </a:ext>
            </a:extLst>
          </p:cNvPr>
          <p:cNvSpPr/>
          <p:nvPr/>
        </p:nvSpPr>
        <p:spPr>
          <a:xfrm>
            <a:off x="319362" y="1725440"/>
            <a:ext cx="6424338" cy="399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i="1" dirty="0"/>
              <a:t>126</a:t>
            </a:r>
            <a:r>
              <a:rPr lang="en-US" i="1" dirty="0"/>
              <a:t> Endangered and </a:t>
            </a:r>
            <a:r>
              <a:rPr lang="en-US" b="1" i="1" dirty="0"/>
              <a:t>68</a:t>
            </a:r>
            <a:r>
              <a:rPr lang="en-US" i="1" dirty="0"/>
              <a:t> Threatened species are currently listed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38EC5E2-31C2-23A1-79EC-B64140FE1BA4}"/>
              </a:ext>
            </a:extLst>
          </p:cNvPr>
          <p:cNvSpPr/>
          <p:nvPr/>
        </p:nvSpPr>
        <p:spPr>
          <a:xfrm>
            <a:off x="248816" y="2808297"/>
            <a:ext cx="1828800" cy="990600"/>
          </a:xfrm>
          <a:prstGeom prst="roundRect">
            <a:avLst/>
          </a:prstGeom>
          <a:solidFill>
            <a:srgbClr val="007DB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Background Review for species at risk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C923BCE-2CC5-38F9-B05C-B3994D282AE4}"/>
              </a:ext>
            </a:extLst>
          </p:cNvPr>
          <p:cNvSpPr/>
          <p:nvPr/>
        </p:nvSpPr>
        <p:spPr>
          <a:xfrm>
            <a:off x="3945949" y="2646770"/>
            <a:ext cx="2619612" cy="1314264"/>
          </a:xfrm>
          <a:prstGeom prst="roundRect">
            <a:avLst/>
          </a:prstGeom>
          <a:solidFill>
            <a:srgbClr val="007DB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 indent="-88900">
              <a:buFont typeface="+mj-lt"/>
              <a:buAutoNum type="arabicPeriod"/>
            </a:pPr>
            <a:r>
              <a:rPr lang="en-CA" b="1" dirty="0">
                <a:solidFill>
                  <a:schemeClr val="bg1"/>
                </a:solidFill>
              </a:rPr>
              <a:t>Communicate with the client</a:t>
            </a:r>
          </a:p>
          <a:p>
            <a:pPr marL="88900" indent="-88900">
              <a:buFont typeface="+mj-lt"/>
              <a:buAutoNum type="arabicPeriod"/>
            </a:pPr>
            <a:r>
              <a:rPr lang="en-CA" b="1" dirty="0">
                <a:solidFill>
                  <a:schemeClr val="bg1"/>
                </a:solidFill>
              </a:rPr>
              <a:t>Plan </a:t>
            </a:r>
            <a:r>
              <a:rPr lang="en-CA" b="1">
                <a:solidFill>
                  <a:schemeClr val="bg1"/>
                </a:solidFill>
              </a:rPr>
              <a:t>for the </a:t>
            </a:r>
            <a:r>
              <a:rPr lang="en-CA" b="1" dirty="0">
                <a:solidFill>
                  <a:schemeClr val="bg1"/>
                </a:solidFill>
              </a:rPr>
              <a:t>next steps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C8ABB42-2C49-12B5-F4C4-50EDA9305BB3}"/>
              </a:ext>
            </a:extLst>
          </p:cNvPr>
          <p:cNvCxnSpPr>
            <a:cxnSpLocks/>
            <a:stCxn id="30" idx="3"/>
            <a:endCxn id="31" idx="1"/>
          </p:cNvCxnSpPr>
          <p:nvPr/>
        </p:nvCxnSpPr>
        <p:spPr>
          <a:xfrm>
            <a:off x="2077616" y="3303597"/>
            <a:ext cx="1868333" cy="305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5A18230-AC3F-31C7-86FC-313F90875D85}"/>
              </a:ext>
            </a:extLst>
          </p:cNvPr>
          <p:cNvSpPr txBox="1"/>
          <p:nvPr/>
        </p:nvSpPr>
        <p:spPr>
          <a:xfrm>
            <a:off x="2108254" y="2523142"/>
            <a:ext cx="19115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SAR is </a:t>
            </a:r>
            <a:r>
              <a:rPr lang="en-CA" sz="1400" u="sng" dirty="0"/>
              <a:t>potentially</a:t>
            </a:r>
            <a:r>
              <a:rPr lang="en-CA" sz="1400" dirty="0"/>
              <a:t> present within the study area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4676E2-1202-6363-ADBF-4A14FFA1E532}"/>
              </a:ext>
            </a:extLst>
          </p:cNvPr>
          <p:cNvSpPr txBox="1"/>
          <p:nvPr/>
        </p:nvSpPr>
        <p:spPr>
          <a:xfrm>
            <a:off x="1272927" y="5081947"/>
            <a:ext cx="2619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SAR is not potentially present within the study area</a:t>
            </a:r>
          </a:p>
        </p:txBody>
      </p: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8C343EA1-01E2-F451-0C71-C522E8B5C71B}"/>
              </a:ext>
            </a:extLst>
          </p:cNvPr>
          <p:cNvCxnSpPr>
            <a:cxnSpLocks/>
            <a:stCxn id="30" idx="2"/>
            <a:endCxn id="36" idx="1"/>
          </p:cNvCxnSpPr>
          <p:nvPr/>
        </p:nvCxnSpPr>
        <p:spPr>
          <a:xfrm rot="16200000" flipH="1">
            <a:off x="1642394" y="3319719"/>
            <a:ext cx="1834902" cy="2793258"/>
          </a:xfrm>
          <a:prstGeom prst="bentConnector2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F9F92E1-CA96-0D1E-D5B6-4DF393C4B0E6}"/>
              </a:ext>
            </a:extLst>
          </p:cNvPr>
          <p:cNvSpPr/>
          <p:nvPr/>
        </p:nvSpPr>
        <p:spPr>
          <a:xfrm>
            <a:off x="3956474" y="5071808"/>
            <a:ext cx="2619612" cy="1123981"/>
          </a:xfrm>
          <a:prstGeom prst="roundRect">
            <a:avLst/>
          </a:prstGeom>
          <a:solidFill>
            <a:srgbClr val="007DB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b="1" dirty="0">
                <a:solidFill>
                  <a:schemeClr val="bg1"/>
                </a:solidFill>
              </a:rPr>
              <a:t>Report and document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39A341D-71EA-9AC2-8BAE-337439772E1E}"/>
              </a:ext>
            </a:extLst>
          </p:cNvPr>
          <p:cNvCxnSpPr>
            <a:cxnSpLocks/>
            <a:stCxn id="31" idx="2"/>
            <a:endCxn id="36" idx="0"/>
          </p:cNvCxnSpPr>
          <p:nvPr/>
        </p:nvCxnSpPr>
        <p:spPr>
          <a:xfrm>
            <a:off x="5255755" y="3961034"/>
            <a:ext cx="10525" cy="1110774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599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30" grpId="0" animBg="1"/>
      <p:bldP spid="31" grpId="0" animBg="1"/>
      <p:bldP spid="33" grpId="0"/>
      <p:bldP spid="34" grpId="0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170EC-0FE2-E1A6-6E05-929D4250E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5EA0E80-0F25-FD90-3E29-16F5978FB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" b="1803"/>
          <a:stretch/>
        </p:blipFill>
        <p:spPr>
          <a:xfrm>
            <a:off x="0" y="-1"/>
            <a:ext cx="10679004" cy="6857145"/>
          </a:xfrm>
          <a:custGeom>
            <a:avLst/>
            <a:gdLst>
              <a:gd name="connsiteX0" fmla="*/ 0 w 10679004"/>
              <a:gd name="connsiteY0" fmla="*/ 0 h 6857145"/>
              <a:gd name="connsiteX1" fmla="*/ 5171962 w 10679004"/>
              <a:gd name="connsiteY1" fmla="*/ 0 h 6857145"/>
              <a:gd name="connsiteX2" fmla="*/ 9342272 w 10679004"/>
              <a:gd name="connsiteY2" fmla="*/ 3904564 h 6857145"/>
              <a:gd name="connsiteX3" fmla="*/ 10678706 w 10679004"/>
              <a:gd name="connsiteY3" fmla="*/ 6817847 h 6857145"/>
              <a:gd name="connsiteX4" fmla="*/ 10679004 w 10679004"/>
              <a:gd name="connsiteY4" fmla="*/ 6857145 h 6857145"/>
              <a:gd name="connsiteX5" fmla="*/ 4372701 w 10679004"/>
              <a:gd name="connsiteY5" fmla="*/ 6857145 h 6857145"/>
              <a:gd name="connsiteX6" fmla="*/ 1453647 w 10679004"/>
              <a:gd name="connsiteY6" fmla="*/ 6857145 h 6857145"/>
              <a:gd name="connsiteX7" fmla="*/ 0 w 10679004"/>
              <a:gd name="connsiteY7" fmla="*/ 6857145 h 685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79004" h="6857145">
                <a:moveTo>
                  <a:pt x="0" y="0"/>
                </a:moveTo>
                <a:lnTo>
                  <a:pt x="5171962" y="0"/>
                </a:lnTo>
                <a:lnTo>
                  <a:pt x="9342272" y="3904564"/>
                </a:lnTo>
                <a:cubicBezTo>
                  <a:pt x="10185720" y="4694264"/>
                  <a:pt x="10633916" y="5747947"/>
                  <a:pt x="10678706" y="6817847"/>
                </a:cubicBezTo>
                <a:lnTo>
                  <a:pt x="10679004" y="6857145"/>
                </a:lnTo>
                <a:lnTo>
                  <a:pt x="4372701" y="6857145"/>
                </a:lnTo>
                <a:lnTo>
                  <a:pt x="1453647" y="6857145"/>
                </a:lnTo>
                <a:lnTo>
                  <a:pt x="0" y="6857145"/>
                </a:lnTo>
                <a:close/>
              </a:path>
            </a:pathLst>
          </a:cu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F3DDF6B-6890-4282-8367-D51B8F898E1E}"/>
              </a:ext>
            </a:extLst>
          </p:cNvPr>
          <p:cNvSpPr/>
          <p:nvPr/>
        </p:nvSpPr>
        <p:spPr>
          <a:xfrm>
            <a:off x="-7" y="-856"/>
            <a:ext cx="10679011" cy="6858000"/>
          </a:xfrm>
          <a:custGeom>
            <a:avLst/>
            <a:gdLst>
              <a:gd name="connsiteX0" fmla="*/ 0 w 10679011"/>
              <a:gd name="connsiteY0" fmla="*/ 0 h 6858000"/>
              <a:gd name="connsiteX1" fmla="*/ 1453654 w 10679011"/>
              <a:gd name="connsiteY1" fmla="*/ 0 h 6858000"/>
              <a:gd name="connsiteX2" fmla="*/ 4372708 w 10679011"/>
              <a:gd name="connsiteY2" fmla="*/ 0 h 6858000"/>
              <a:gd name="connsiteX3" fmla="*/ 5171055 w 10679011"/>
              <a:gd name="connsiteY3" fmla="*/ 0 h 6858000"/>
              <a:gd name="connsiteX4" fmla="*/ 9342279 w 10679011"/>
              <a:gd name="connsiteY4" fmla="*/ 3905419 h 6858000"/>
              <a:gd name="connsiteX5" fmla="*/ 10678713 w 10679011"/>
              <a:gd name="connsiteY5" fmla="*/ 6818702 h 6858000"/>
              <a:gd name="connsiteX6" fmla="*/ 10679011 w 10679011"/>
              <a:gd name="connsiteY6" fmla="*/ 6858000 h 6858000"/>
              <a:gd name="connsiteX7" fmla="*/ 4372708 w 10679011"/>
              <a:gd name="connsiteY7" fmla="*/ 6858000 h 6858000"/>
              <a:gd name="connsiteX8" fmla="*/ 1453654 w 10679011"/>
              <a:gd name="connsiteY8" fmla="*/ 6858000 h 6858000"/>
              <a:gd name="connsiteX9" fmla="*/ 0 w 10679011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79011" h="6858000">
                <a:moveTo>
                  <a:pt x="0" y="0"/>
                </a:moveTo>
                <a:lnTo>
                  <a:pt x="1453654" y="0"/>
                </a:lnTo>
                <a:lnTo>
                  <a:pt x="4372708" y="0"/>
                </a:lnTo>
                <a:lnTo>
                  <a:pt x="5171055" y="0"/>
                </a:lnTo>
                <a:lnTo>
                  <a:pt x="9342279" y="3905419"/>
                </a:lnTo>
                <a:cubicBezTo>
                  <a:pt x="10185727" y="4695119"/>
                  <a:pt x="10633923" y="5748802"/>
                  <a:pt x="10678713" y="6818702"/>
                </a:cubicBezTo>
                <a:lnTo>
                  <a:pt x="10679011" y="6858000"/>
                </a:lnTo>
                <a:lnTo>
                  <a:pt x="4372708" y="6858000"/>
                </a:lnTo>
                <a:lnTo>
                  <a:pt x="145365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00">
                <a:schemeClr val="tx1"/>
              </a:gs>
              <a:gs pos="33000">
                <a:schemeClr val="tx1">
                  <a:alpha val="4800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9DCDF45D-9710-D1DC-39C1-92B298E2AAE9}"/>
              </a:ext>
            </a:extLst>
          </p:cNvPr>
          <p:cNvSpPr/>
          <p:nvPr/>
        </p:nvSpPr>
        <p:spPr>
          <a:xfrm flipV="1">
            <a:off x="5271754" y="856"/>
            <a:ext cx="3616264" cy="1808893"/>
          </a:xfrm>
          <a:prstGeom prst="triangle">
            <a:avLst>
              <a:gd name="adj" fmla="val 52929"/>
            </a:avLst>
          </a:prstGeom>
          <a:solidFill>
            <a:srgbClr val="317A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black and white text&#10;&#10;Description automatically generated">
            <a:extLst>
              <a:ext uri="{FF2B5EF4-FFF2-40B4-BE49-F238E27FC236}">
                <a16:creationId xmlns:a16="http://schemas.microsoft.com/office/drawing/2014/main" id="{019ED0B9-DAF5-2AA9-F814-1AA3804455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41"/>
          <a:stretch/>
        </p:blipFill>
        <p:spPr>
          <a:xfrm>
            <a:off x="9049132" y="863668"/>
            <a:ext cx="2243708" cy="18921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462D98D-B9A3-FFA0-5E34-409B4A7313DA}"/>
              </a:ext>
            </a:extLst>
          </p:cNvPr>
          <p:cNvSpPr/>
          <p:nvPr/>
        </p:nvSpPr>
        <p:spPr>
          <a:xfrm>
            <a:off x="609641" y="2102296"/>
            <a:ext cx="6839666" cy="3243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</a:p>
          <a:p>
            <a:pPr>
              <a:lnSpc>
                <a:spcPct val="110000"/>
              </a:lnSpc>
            </a:pPr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 Study</a:t>
            </a:r>
          </a:p>
        </p:txBody>
      </p:sp>
    </p:spTree>
    <p:extLst>
      <p:ext uri="{BB962C8B-B14F-4D97-AF65-F5344CB8AC3E}">
        <p14:creationId xmlns:p14="http://schemas.microsoft.com/office/powerpoint/2010/main" val="3167145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1C63D-1B6E-1AC0-1FAB-A7ACCF2B5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56AE8A3-D9D0-2BE7-610D-2F8835D9209F}"/>
              </a:ext>
            </a:extLst>
          </p:cNvPr>
          <p:cNvSpPr/>
          <p:nvPr/>
        </p:nvSpPr>
        <p:spPr>
          <a:xfrm>
            <a:off x="0" y="0"/>
            <a:ext cx="4536678" cy="6895825"/>
          </a:xfrm>
          <a:custGeom>
            <a:avLst/>
            <a:gdLst>
              <a:gd name="connsiteX0" fmla="*/ 3769039 w 4536678"/>
              <a:gd name="connsiteY0" fmla="*/ 0 h 6895825"/>
              <a:gd name="connsiteX1" fmla="*/ 0 w 4536678"/>
              <a:gd name="connsiteY1" fmla="*/ 0 h 6895825"/>
              <a:gd name="connsiteX2" fmla="*/ 0 w 4536678"/>
              <a:gd name="connsiteY2" fmla="*/ 6895825 h 6895825"/>
              <a:gd name="connsiteX3" fmla="*/ 3984928 w 4536678"/>
              <a:gd name="connsiteY3" fmla="*/ 6895825 h 6895825"/>
              <a:gd name="connsiteX4" fmla="*/ 4138440 w 4536678"/>
              <a:gd name="connsiteY4" fmla="*/ 6446875 h 6895825"/>
              <a:gd name="connsiteX5" fmla="*/ 4536678 w 4536678"/>
              <a:gd name="connsiteY5" fmla="*/ 3708125 h 6895825"/>
              <a:gd name="connsiteX6" fmla="*/ 3808559 w 4536678"/>
              <a:gd name="connsiteY6" fmla="*/ 84485 h 689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6678" h="6895825">
                <a:moveTo>
                  <a:pt x="3769039" y="0"/>
                </a:moveTo>
                <a:lnTo>
                  <a:pt x="0" y="0"/>
                </a:lnTo>
                <a:lnTo>
                  <a:pt x="0" y="6895825"/>
                </a:lnTo>
                <a:lnTo>
                  <a:pt x="3984928" y="6895825"/>
                </a:lnTo>
                <a:lnTo>
                  <a:pt x="4138440" y="6446875"/>
                </a:lnTo>
                <a:cubicBezTo>
                  <a:pt x="4393963" y="5614942"/>
                  <a:pt x="4536678" y="4686870"/>
                  <a:pt x="4536678" y="3708125"/>
                </a:cubicBezTo>
                <a:cubicBezTo>
                  <a:pt x="4536678" y="2365847"/>
                  <a:pt x="4268256" y="1118874"/>
                  <a:pt x="3808559" y="84485"/>
                </a:cubicBezTo>
                <a:close/>
              </a:path>
            </a:pathLst>
          </a:custGeom>
          <a:gradFill flip="none" rotWithShape="1">
            <a:gsLst>
              <a:gs pos="0">
                <a:srgbClr val="317ABE"/>
              </a:gs>
              <a:gs pos="100000">
                <a:srgbClr val="36323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7F51A79-3162-5CAF-AF51-CABB792B4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1" r="7531"/>
          <a:stretch/>
        </p:blipFill>
        <p:spPr>
          <a:xfrm>
            <a:off x="0" y="0"/>
            <a:ext cx="4378596" cy="6856234"/>
          </a:xfrm>
          <a:custGeom>
            <a:avLst/>
            <a:gdLst>
              <a:gd name="connsiteX0" fmla="*/ 0 w 4378596"/>
              <a:gd name="connsiteY0" fmla="*/ 0 h 6856234"/>
              <a:gd name="connsiteX1" fmla="*/ 3358042 w 4378596"/>
              <a:gd name="connsiteY1" fmla="*/ 0 h 6856234"/>
              <a:gd name="connsiteX2" fmla="*/ 3448008 w 4378596"/>
              <a:gd name="connsiteY2" fmla="*/ 162891 h 6856234"/>
              <a:gd name="connsiteX3" fmla="*/ 4378596 w 4378596"/>
              <a:gd name="connsiteY3" fmla="*/ 4150621 h 6856234"/>
              <a:gd name="connsiteX4" fmla="*/ 4053684 w 4378596"/>
              <a:gd name="connsiteY4" fmla="*/ 6594482 h 6856234"/>
              <a:gd name="connsiteX5" fmla="*/ 3973217 w 4378596"/>
              <a:gd name="connsiteY5" fmla="*/ 6856234 h 6856234"/>
              <a:gd name="connsiteX6" fmla="*/ 0 w 4378596"/>
              <a:gd name="connsiteY6" fmla="*/ 6856234 h 6856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78596" h="6856234">
                <a:moveTo>
                  <a:pt x="0" y="0"/>
                </a:moveTo>
                <a:lnTo>
                  <a:pt x="3358042" y="0"/>
                </a:lnTo>
                <a:lnTo>
                  <a:pt x="3448008" y="162891"/>
                </a:lnTo>
                <a:cubicBezTo>
                  <a:pt x="4032477" y="1274885"/>
                  <a:pt x="4378596" y="2655241"/>
                  <a:pt x="4378596" y="4150621"/>
                </a:cubicBezTo>
                <a:cubicBezTo>
                  <a:pt x="4378596" y="5013341"/>
                  <a:pt x="4263394" y="5837776"/>
                  <a:pt x="4053684" y="6594482"/>
                </a:cubicBezTo>
                <a:lnTo>
                  <a:pt x="3973217" y="6856234"/>
                </a:lnTo>
                <a:lnTo>
                  <a:pt x="0" y="6856234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E4DB7AD1-5307-E9C4-E4C6-CC07F97343CA}"/>
              </a:ext>
            </a:extLst>
          </p:cNvPr>
          <p:cNvSpPr/>
          <p:nvPr/>
        </p:nvSpPr>
        <p:spPr>
          <a:xfrm>
            <a:off x="0" y="0"/>
            <a:ext cx="4378596" cy="6895825"/>
          </a:xfrm>
          <a:custGeom>
            <a:avLst/>
            <a:gdLst>
              <a:gd name="connsiteX0" fmla="*/ 3358042 w 4378596"/>
              <a:gd name="connsiteY0" fmla="*/ 0 h 6895825"/>
              <a:gd name="connsiteX1" fmla="*/ 0 w 4378596"/>
              <a:gd name="connsiteY1" fmla="*/ 0 h 6895825"/>
              <a:gd name="connsiteX2" fmla="*/ 0 w 4378596"/>
              <a:gd name="connsiteY2" fmla="*/ 6895825 h 6895825"/>
              <a:gd name="connsiteX3" fmla="*/ 3961046 w 4378596"/>
              <a:gd name="connsiteY3" fmla="*/ 6895825 h 6895825"/>
              <a:gd name="connsiteX4" fmla="*/ 4053684 w 4378596"/>
              <a:gd name="connsiteY4" fmla="*/ 6594482 h 6895825"/>
              <a:gd name="connsiteX5" fmla="*/ 4378596 w 4378596"/>
              <a:gd name="connsiteY5" fmla="*/ 4150621 h 6895825"/>
              <a:gd name="connsiteX6" fmla="*/ 3448008 w 4378596"/>
              <a:gd name="connsiteY6" fmla="*/ 162891 h 689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78596" h="6895825">
                <a:moveTo>
                  <a:pt x="3358042" y="0"/>
                </a:moveTo>
                <a:lnTo>
                  <a:pt x="0" y="0"/>
                </a:lnTo>
                <a:lnTo>
                  <a:pt x="0" y="6895825"/>
                </a:lnTo>
                <a:lnTo>
                  <a:pt x="3961046" y="6895825"/>
                </a:lnTo>
                <a:lnTo>
                  <a:pt x="4053684" y="6594482"/>
                </a:lnTo>
                <a:cubicBezTo>
                  <a:pt x="4263394" y="5837776"/>
                  <a:pt x="4378596" y="5013341"/>
                  <a:pt x="4378596" y="4150621"/>
                </a:cubicBezTo>
                <a:cubicBezTo>
                  <a:pt x="4378596" y="2655241"/>
                  <a:pt x="4032477" y="1274885"/>
                  <a:pt x="3448008" y="162891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DFB0D9-FC8B-6A21-93FA-68EE2954D61D}"/>
              </a:ext>
            </a:extLst>
          </p:cNvPr>
          <p:cNvSpPr/>
          <p:nvPr/>
        </p:nvSpPr>
        <p:spPr>
          <a:xfrm>
            <a:off x="304801" y="341555"/>
            <a:ext cx="3286124" cy="4321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January 2025 update to the list of Threatened and Endangered species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7386E91-7F99-2D92-EF98-8825C9862C0E}"/>
              </a:ext>
            </a:extLst>
          </p:cNvPr>
          <p:cNvGrpSpPr/>
          <p:nvPr/>
        </p:nvGrpSpPr>
        <p:grpSpPr>
          <a:xfrm>
            <a:off x="0" y="6577588"/>
            <a:ext cx="12195048" cy="280412"/>
            <a:chOff x="0" y="6577588"/>
            <a:chExt cx="12195048" cy="280412"/>
          </a:xfrm>
          <a:gradFill>
            <a:gsLst>
              <a:gs pos="0">
                <a:srgbClr val="363231"/>
              </a:gs>
              <a:gs pos="86000">
                <a:srgbClr val="317ABE"/>
              </a:gs>
            </a:gsLst>
            <a:lin ang="0" scaled="1"/>
          </a:gra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FF6613F-5C7F-8937-DDE9-7456757B63B5}"/>
                </a:ext>
              </a:extLst>
            </p:cNvPr>
            <p:cNvSpPr/>
            <p:nvPr userDrawn="1"/>
          </p:nvSpPr>
          <p:spPr>
            <a:xfrm>
              <a:off x="6096000" y="6775704"/>
              <a:ext cx="6099048" cy="82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9C0D396-0E4B-6061-FDF4-A508905FFB4D}"/>
                </a:ext>
              </a:extLst>
            </p:cNvPr>
            <p:cNvGrpSpPr/>
            <p:nvPr userDrawn="1"/>
          </p:nvGrpSpPr>
          <p:grpSpPr>
            <a:xfrm>
              <a:off x="0" y="6577588"/>
              <a:ext cx="6338083" cy="280412"/>
              <a:chOff x="0" y="6577588"/>
              <a:chExt cx="6338083" cy="280412"/>
            </a:xfrm>
            <a:grpFill/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CB06F16-AD8E-8304-6A5E-60CF42311CB7}"/>
                  </a:ext>
                </a:extLst>
              </p:cNvPr>
              <p:cNvSpPr/>
              <p:nvPr userDrawn="1"/>
            </p:nvSpPr>
            <p:spPr>
              <a:xfrm>
                <a:off x="0" y="6775704"/>
                <a:ext cx="6099048" cy="8229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Google Shape;24;p54">
                <a:extLst>
                  <a:ext uri="{FF2B5EF4-FFF2-40B4-BE49-F238E27FC236}">
                    <a16:creationId xmlns:a16="http://schemas.microsoft.com/office/drawing/2014/main" id="{282E19B4-46F8-C046-4B62-5E4EC102217B}"/>
                  </a:ext>
                </a:extLst>
              </p:cNvPr>
              <p:cNvSpPr/>
              <p:nvPr userDrawn="1"/>
            </p:nvSpPr>
            <p:spPr>
              <a:xfrm>
                <a:off x="5853918" y="6577588"/>
                <a:ext cx="484165" cy="268981"/>
              </a:xfrm>
              <a:custGeom>
                <a:avLst/>
                <a:gdLst/>
                <a:ahLst/>
                <a:cxnLst/>
                <a:rect l="l" t="t" r="r" b="b"/>
                <a:pathLst>
                  <a:path w="365760" h="203200" extrusionOk="0">
                    <a:moveTo>
                      <a:pt x="182880" y="0"/>
                    </a:moveTo>
                    <a:cubicBezTo>
                      <a:pt x="283882" y="0"/>
                      <a:pt x="365760" y="81878"/>
                      <a:pt x="365760" y="182880"/>
                    </a:cubicBezTo>
                    <a:lnTo>
                      <a:pt x="361658" y="203200"/>
                    </a:lnTo>
                    <a:lnTo>
                      <a:pt x="4103" y="203200"/>
                    </a:lnTo>
                    <a:lnTo>
                      <a:pt x="0" y="182880"/>
                    </a:lnTo>
                    <a:cubicBezTo>
                      <a:pt x="0" y="81878"/>
                      <a:pt x="81878" y="0"/>
                      <a:pt x="18288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1E6C3271-F9BD-D95D-BF56-D1C00B88436F}"/>
              </a:ext>
            </a:extLst>
          </p:cNvPr>
          <p:cNvSpPr txBox="1">
            <a:spLocks/>
          </p:cNvSpPr>
          <p:nvPr/>
        </p:nvSpPr>
        <p:spPr>
          <a:xfrm>
            <a:off x="5699948" y="6529516"/>
            <a:ext cx="792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8868B4-BCB4-40C5-8F5B-96F1F985AC30}" type="slidenum">
              <a:rPr lang="en-US" smtClean="0">
                <a:latin typeface="+mn-lt"/>
              </a:rPr>
              <a:pPr/>
              <a:t>7</a:t>
            </a:fld>
            <a:endParaRPr lang="en-US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CBECCB-D81E-F94D-1174-2A678C577199}"/>
              </a:ext>
            </a:extLst>
          </p:cNvPr>
          <p:cNvSpPr txBox="1"/>
          <p:nvPr/>
        </p:nvSpPr>
        <p:spPr>
          <a:xfrm>
            <a:off x="4674770" y="341555"/>
            <a:ext cx="7014719" cy="6391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CA" sz="3600" dirty="0">
                <a:solidFill>
                  <a:srgbClr val="007DBA"/>
                </a:solidFill>
              </a:rPr>
              <a:t>Listed as “Endangered”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CA" sz="2400" dirty="0"/>
              <a:t>Hoary Bat</a:t>
            </a:r>
            <a:r>
              <a:rPr lang="en-CA" dirty="0"/>
              <a:t> (</a:t>
            </a:r>
            <a:r>
              <a:rPr lang="en-CA" i="1" dirty="0"/>
              <a:t>Lasiurus cinereus</a:t>
            </a:r>
            <a:r>
              <a:rPr lang="en-CA" dirty="0"/>
              <a:t>)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CA" sz="2400" dirty="0"/>
              <a:t>Eastern Red Bat</a:t>
            </a:r>
            <a:r>
              <a:rPr lang="en-CA" dirty="0"/>
              <a:t> (</a:t>
            </a:r>
            <a:r>
              <a:rPr lang="en-CA" i="1" dirty="0"/>
              <a:t>Lasiurus borealis</a:t>
            </a:r>
            <a:r>
              <a:rPr lang="en-CA" dirty="0"/>
              <a:t>)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CA" sz="2400" dirty="0"/>
              <a:t>Silver-Haired Bat</a:t>
            </a:r>
            <a:r>
              <a:rPr lang="en-CA" i="1" dirty="0"/>
              <a:t> </a:t>
            </a:r>
            <a:r>
              <a:rPr lang="en-CA" dirty="0"/>
              <a:t>(</a:t>
            </a:r>
            <a:r>
              <a:rPr lang="en-CA" i="1" dirty="0" err="1"/>
              <a:t>Lasionycteris</a:t>
            </a:r>
            <a:r>
              <a:rPr lang="en-CA" i="1" dirty="0"/>
              <a:t> </a:t>
            </a:r>
            <a:r>
              <a:rPr lang="en-CA" i="1" dirty="0" err="1"/>
              <a:t>noctivagans</a:t>
            </a:r>
            <a:r>
              <a:rPr lang="en-CA" dirty="0"/>
              <a:t>)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CA" sz="2400" dirty="0"/>
              <a:t>Tri-colored Bat</a:t>
            </a:r>
            <a:r>
              <a:rPr lang="en-CA" dirty="0"/>
              <a:t> (</a:t>
            </a:r>
            <a:r>
              <a:rPr lang="en-CA" i="1" dirty="0" err="1"/>
              <a:t>Perimyotis</a:t>
            </a:r>
            <a:r>
              <a:rPr lang="en-CA" i="1" dirty="0"/>
              <a:t> </a:t>
            </a:r>
            <a:r>
              <a:rPr lang="en-CA" i="1" dirty="0" err="1"/>
              <a:t>subflavus</a:t>
            </a:r>
            <a:r>
              <a:rPr lang="en-CA" dirty="0"/>
              <a:t>)</a:t>
            </a:r>
            <a:endParaRPr lang="en-CA" sz="2400" dirty="0"/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CA" sz="2400" dirty="0"/>
              <a:t>Little Brown Myotis</a:t>
            </a:r>
            <a:r>
              <a:rPr lang="en-CA" dirty="0"/>
              <a:t> (</a:t>
            </a:r>
            <a:r>
              <a:rPr lang="en-CA" i="1" dirty="0"/>
              <a:t>Myotis </a:t>
            </a:r>
            <a:r>
              <a:rPr lang="en-CA" i="1" dirty="0" err="1"/>
              <a:t>lucifugus</a:t>
            </a:r>
            <a:r>
              <a:rPr lang="en-CA" dirty="0"/>
              <a:t>)</a:t>
            </a:r>
            <a:endParaRPr lang="en-CA" sz="2400" dirty="0"/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CA" sz="2400" dirty="0"/>
              <a:t>Northern Long-eared Myotis</a:t>
            </a:r>
            <a:r>
              <a:rPr lang="en-CA" dirty="0"/>
              <a:t> (</a:t>
            </a:r>
            <a:r>
              <a:rPr lang="en-CA" i="1" dirty="0"/>
              <a:t>Myotis septentrionalis</a:t>
            </a:r>
            <a:r>
              <a:rPr lang="en-CA" dirty="0"/>
              <a:t>)</a:t>
            </a:r>
            <a:endParaRPr lang="en-CA" sz="2400" dirty="0"/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CA" sz="2400" dirty="0"/>
              <a:t>Eastern Small-footed Myotis</a:t>
            </a:r>
            <a:r>
              <a:rPr lang="en-CA" dirty="0"/>
              <a:t> (</a:t>
            </a:r>
            <a:r>
              <a:rPr lang="en-CA" i="1" dirty="0"/>
              <a:t>Myotis </a:t>
            </a:r>
            <a:r>
              <a:rPr lang="en-CA" i="1" dirty="0" err="1"/>
              <a:t>leibii</a:t>
            </a:r>
            <a:r>
              <a:rPr lang="en-CA" dirty="0"/>
              <a:t>)</a:t>
            </a:r>
            <a:endParaRPr lang="en-CA" sz="2400" dirty="0"/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CA" sz="3600" dirty="0">
                <a:solidFill>
                  <a:srgbClr val="007DBA"/>
                </a:solidFill>
              </a:rPr>
              <a:t>Listed as “Threatened”</a:t>
            </a:r>
          </a:p>
          <a:p>
            <a:pPr marL="571500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CA" sz="2400" dirty="0"/>
              <a:t>none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CA" sz="3600" dirty="0">
                <a:solidFill>
                  <a:srgbClr val="007DBA"/>
                </a:solidFill>
              </a:rPr>
              <a:t>Species not listed:</a:t>
            </a:r>
          </a:p>
          <a:p>
            <a:pPr marL="571500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CA" sz="2400" dirty="0"/>
              <a:t>Big Brown Bat</a:t>
            </a:r>
            <a:r>
              <a:rPr lang="en-CA" dirty="0"/>
              <a:t> (</a:t>
            </a:r>
            <a:r>
              <a:rPr lang="en-CA" i="1" dirty="0"/>
              <a:t>Eptesicus fuscus</a:t>
            </a:r>
            <a:r>
              <a:rPr lang="en-CA" dirty="0"/>
              <a:t>)</a:t>
            </a:r>
            <a:endParaRPr lang="en-CA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3475178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5509B2E-C5F6-4FAE-BAD5-F0E6B031FB88}"/>
              </a:ext>
            </a:extLst>
          </p:cNvPr>
          <p:cNvSpPr/>
          <p:nvPr/>
        </p:nvSpPr>
        <p:spPr>
          <a:xfrm>
            <a:off x="0" y="0"/>
            <a:ext cx="4536678" cy="6895825"/>
          </a:xfrm>
          <a:custGeom>
            <a:avLst/>
            <a:gdLst>
              <a:gd name="connsiteX0" fmla="*/ 3769039 w 4536678"/>
              <a:gd name="connsiteY0" fmla="*/ 0 h 6895825"/>
              <a:gd name="connsiteX1" fmla="*/ 0 w 4536678"/>
              <a:gd name="connsiteY1" fmla="*/ 0 h 6895825"/>
              <a:gd name="connsiteX2" fmla="*/ 0 w 4536678"/>
              <a:gd name="connsiteY2" fmla="*/ 6895825 h 6895825"/>
              <a:gd name="connsiteX3" fmla="*/ 3984928 w 4536678"/>
              <a:gd name="connsiteY3" fmla="*/ 6895825 h 6895825"/>
              <a:gd name="connsiteX4" fmla="*/ 4138440 w 4536678"/>
              <a:gd name="connsiteY4" fmla="*/ 6446875 h 6895825"/>
              <a:gd name="connsiteX5" fmla="*/ 4536678 w 4536678"/>
              <a:gd name="connsiteY5" fmla="*/ 3708125 h 6895825"/>
              <a:gd name="connsiteX6" fmla="*/ 3808559 w 4536678"/>
              <a:gd name="connsiteY6" fmla="*/ 84485 h 689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6678" h="6895825">
                <a:moveTo>
                  <a:pt x="3769039" y="0"/>
                </a:moveTo>
                <a:lnTo>
                  <a:pt x="0" y="0"/>
                </a:lnTo>
                <a:lnTo>
                  <a:pt x="0" y="6895825"/>
                </a:lnTo>
                <a:lnTo>
                  <a:pt x="3984928" y="6895825"/>
                </a:lnTo>
                <a:lnTo>
                  <a:pt x="4138440" y="6446875"/>
                </a:lnTo>
                <a:cubicBezTo>
                  <a:pt x="4393963" y="5614942"/>
                  <a:pt x="4536678" y="4686870"/>
                  <a:pt x="4536678" y="3708125"/>
                </a:cubicBezTo>
                <a:cubicBezTo>
                  <a:pt x="4536678" y="2365847"/>
                  <a:pt x="4268256" y="1118874"/>
                  <a:pt x="3808559" y="84485"/>
                </a:cubicBezTo>
                <a:close/>
              </a:path>
            </a:pathLst>
          </a:custGeom>
          <a:gradFill flip="none" rotWithShape="1">
            <a:gsLst>
              <a:gs pos="0">
                <a:srgbClr val="317ABE"/>
              </a:gs>
              <a:gs pos="100000">
                <a:srgbClr val="36323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0BAB804-71A3-4015-AAC2-EC056FA16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1" r="7531"/>
          <a:stretch/>
        </p:blipFill>
        <p:spPr>
          <a:xfrm>
            <a:off x="0" y="0"/>
            <a:ext cx="4378596" cy="6856234"/>
          </a:xfrm>
          <a:custGeom>
            <a:avLst/>
            <a:gdLst>
              <a:gd name="connsiteX0" fmla="*/ 0 w 4378596"/>
              <a:gd name="connsiteY0" fmla="*/ 0 h 6856234"/>
              <a:gd name="connsiteX1" fmla="*/ 3358042 w 4378596"/>
              <a:gd name="connsiteY1" fmla="*/ 0 h 6856234"/>
              <a:gd name="connsiteX2" fmla="*/ 3448008 w 4378596"/>
              <a:gd name="connsiteY2" fmla="*/ 162891 h 6856234"/>
              <a:gd name="connsiteX3" fmla="*/ 4378596 w 4378596"/>
              <a:gd name="connsiteY3" fmla="*/ 4150621 h 6856234"/>
              <a:gd name="connsiteX4" fmla="*/ 4053684 w 4378596"/>
              <a:gd name="connsiteY4" fmla="*/ 6594482 h 6856234"/>
              <a:gd name="connsiteX5" fmla="*/ 3973217 w 4378596"/>
              <a:gd name="connsiteY5" fmla="*/ 6856234 h 6856234"/>
              <a:gd name="connsiteX6" fmla="*/ 0 w 4378596"/>
              <a:gd name="connsiteY6" fmla="*/ 6856234 h 6856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78596" h="6856234">
                <a:moveTo>
                  <a:pt x="0" y="0"/>
                </a:moveTo>
                <a:lnTo>
                  <a:pt x="3358042" y="0"/>
                </a:lnTo>
                <a:lnTo>
                  <a:pt x="3448008" y="162891"/>
                </a:lnTo>
                <a:cubicBezTo>
                  <a:pt x="4032477" y="1274885"/>
                  <a:pt x="4378596" y="2655241"/>
                  <a:pt x="4378596" y="4150621"/>
                </a:cubicBezTo>
                <a:cubicBezTo>
                  <a:pt x="4378596" y="5013341"/>
                  <a:pt x="4263394" y="5837776"/>
                  <a:pt x="4053684" y="6594482"/>
                </a:cubicBezTo>
                <a:lnTo>
                  <a:pt x="3973217" y="6856234"/>
                </a:lnTo>
                <a:lnTo>
                  <a:pt x="0" y="6856234"/>
                </a:ln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8027267-3B8E-4719-A417-9BA9948EB113}"/>
              </a:ext>
            </a:extLst>
          </p:cNvPr>
          <p:cNvSpPr/>
          <p:nvPr/>
        </p:nvSpPr>
        <p:spPr>
          <a:xfrm>
            <a:off x="0" y="0"/>
            <a:ext cx="4378596" cy="6895825"/>
          </a:xfrm>
          <a:custGeom>
            <a:avLst/>
            <a:gdLst>
              <a:gd name="connsiteX0" fmla="*/ 3358042 w 4378596"/>
              <a:gd name="connsiteY0" fmla="*/ 0 h 6895825"/>
              <a:gd name="connsiteX1" fmla="*/ 0 w 4378596"/>
              <a:gd name="connsiteY1" fmla="*/ 0 h 6895825"/>
              <a:gd name="connsiteX2" fmla="*/ 0 w 4378596"/>
              <a:gd name="connsiteY2" fmla="*/ 6895825 h 6895825"/>
              <a:gd name="connsiteX3" fmla="*/ 3961046 w 4378596"/>
              <a:gd name="connsiteY3" fmla="*/ 6895825 h 6895825"/>
              <a:gd name="connsiteX4" fmla="*/ 4053684 w 4378596"/>
              <a:gd name="connsiteY4" fmla="*/ 6594482 h 6895825"/>
              <a:gd name="connsiteX5" fmla="*/ 4378596 w 4378596"/>
              <a:gd name="connsiteY5" fmla="*/ 4150621 h 6895825"/>
              <a:gd name="connsiteX6" fmla="*/ 3448008 w 4378596"/>
              <a:gd name="connsiteY6" fmla="*/ 162891 h 689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78596" h="6895825">
                <a:moveTo>
                  <a:pt x="3358042" y="0"/>
                </a:moveTo>
                <a:lnTo>
                  <a:pt x="0" y="0"/>
                </a:lnTo>
                <a:lnTo>
                  <a:pt x="0" y="6895825"/>
                </a:lnTo>
                <a:lnTo>
                  <a:pt x="3961046" y="6895825"/>
                </a:lnTo>
                <a:lnTo>
                  <a:pt x="4053684" y="6594482"/>
                </a:lnTo>
                <a:cubicBezTo>
                  <a:pt x="4263394" y="5837776"/>
                  <a:pt x="4378596" y="5013341"/>
                  <a:pt x="4378596" y="4150621"/>
                </a:cubicBezTo>
                <a:cubicBezTo>
                  <a:pt x="4378596" y="2655241"/>
                  <a:pt x="4032477" y="1274885"/>
                  <a:pt x="3448008" y="162891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AACA92-5639-4E60-9DAD-A9B304ED0FF0}"/>
              </a:ext>
            </a:extLst>
          </p:cNvPr>
          <p:cNvSpPr/>
          <p:nvPr/>
        </p:nvSpPr>
        <p:spPr>
          <a:xfrm>
            <a:off x="361951" y="341555"/>
            <a:ext cx="3027202" cy="2767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Involvement of Ecologists in Environmental Site Assessment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F54D7DA-3DFE-408B-AD0D-9139DDCF21C0}"/>
              </a:ext>
            </a:extLst>
          </p:cNvPr>
          <p:cNvSpPr/>
          <p:nvPr/>
        </p:nvSpPr>
        <p:spPr>
          <a:xfrm>
            <a:off x="502511" y="4944776"/>
            <a:ext cx="2752417" cy="138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i="1" dirty="0">
                <a:solidFill>
                  <a:schemeClr val="bg1"/>
                </a:solidFill>
              </a:rPr>
              <a:t>Calls for increased collaboration… </a:t>
            </a:r>
          </a:p>
          <a:p>
            <a:pPr>
              <a:lnSpc>
                <a:spcPct val="120000"/>
              </a:lnSpc>
            </a:pPr>
            <a:r>
              <a:rPr lang="en-US" sz="2400" i="1" dirty="0">
                <a:solidFill>
                  <a:schemeClr val="bg1"/>
                </a:solidFill>
              </a:rPr>
              <a:t>and pushback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07E70BD-A561-4CED-9320-7537982F7DEF}"/>
              </a:ext>
            </a:extLst>
          </p:cNvPr>
          <p:cNvGrpSpPr/>
          <p:nvPr/>
        </p:nvGrpSpPr>
        <p:grpSpPr>
          <a:xfrm>
            <a:off x="0" y="6577588"/>
            <a:ext cx="12195048" cy="280412"/>
            <a:chOff x="0" y="6577588"/>
            <a:chExt cx="12195048" cy="280412"/>
          </a:xfrm>
          <a:gradFill>
            <a:gsLst>
              <a:gs pos="0">
                <a:srgbClr val="363231"/>
              </a:gs>
              <a:gs pos="86000">
                <a:srgbClr val="317ABE"/>
              </a:gs>
            </a:gsLst>
            <a:lin ang="0" scaled="1"/>
          </a:gra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3DE8716-B9E3-42E3-B39D-333B6ACB455B}"/>
                </a:ext>
              </a:extLst>
            </p:cNvPr>
            <p:cNvSpPr/>
            <p:nvPr userDrawn="1"/>
          </p:nvSpPr>
          <p:spPr>
            <a:xfrm>
              <a:off x="6096000" y="6775704"/>
              <a:ext cx="6099048" cy="82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7AB9672-A475-4160-B809-1E7D7A2F99B6}"/>
                </a:ext>
              </a:extLst>
            </p:cNvPr>
            <p:cNvGrpSpPr/>
            <p:nvPr userDrawn="1"/>
          </p:nvGrpSpPr>
          <p:grpSpPr>
            <a:xfrm>
              <a:off x="0" y="6577588"/>
              <a:ext cx="6338083" cy="280412"/>
              <a:chOff x="0" y="6577588"/>
              <a:chExt cx="6338083" cy="280412"/>
            </a:xfrm>
            <a:grpFill/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A69064A-A4A5-4C67-8E99-7321BAE93759}"/>
                  </a:ext>
                </a:extLst>
              </p:cNvPr>
              <p:cNvSpPr/>
              <p:nvPr userDrawn="1"/>
            </p:nvSpPr>
            <p:spPr>
              <a:xfrm>
                <a:off x="0" y="6775704"/>
                <a:ext cx="6099048" cy="8229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Google Shape;24;p54">
                <a:extLst>
                  <a:ext uri="{FF2B5EF4-FFF2-40B4-BE49-F238E27FC236}">
                    <a16:creationId xmlns:a16="http://schemas.microsoft.com/office/drawing/2014/main" id="{5B8A979A-CB94-4F57-B6A6-D52544DC2712}"/>
                  </a:ext>
                </a:extLst>
              </p:cNvPr>
              <p:cNvSpPr/>
              <p:nvPr userDrawn="1"/>
            </p:nvSpPr>
            <p:spPr>
              <a:xfrm>
                <a:off x="5853918" y="6577588"/>
                <a:ext cx="484165" cy="268981"/>
              </a:xfrm>
              <a:custGeom>
                <a:avLst/>
                <a:gdLst/>
                <a:ahLst/>
                <a:cxnLst/>
                <a:rect l="l" t="t" r="r" b="b"/>
                <a:pathLst>
                  <a:path w="365760" h="203200" extrusionOk="0">
                    <a:moveTo>
                      <a:pt x="182880" y="0"/>
                    </a:moveTo>
                    <a:cubicBezTo>
                      <a:pt x="283882" y="0"/>
                      <a:pt x="365760" y="81878"/>
                      <a:pt x="365760" y="182880"/>
                    </a:cubicBezTo>
                    <a:lnTo>
                      <a:pt x="361658" y="203200"/>
                    </a:lnTo>
                    <a:lnTo>
                      <a:pt x="4103" y="203200"/>
                    </a:lnTo>
                    <a:lnTo>
                      <a:pt x="0" y="182880"/>
                    </a:lnTo>
                    <a:cubicBezTo>
                      <a:pt x="0" y="81878"/>
                      <a:pt x="81878" y="0"/>
                      <a:pt x="18288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886E24DC-2683-4138-A19B-B04D7E7E0B8C}"/>
              </a:ext>
            </a:extLst>
          </p:cNvPr>
          <p:cNvSpPr txBox="1">
            <a:spLocks/>
          </p:cNvSpPr>
          <p:nvPr/>
        </p:nvSpPr>
        <p:spPr>
          <a:xfrm>
            <a:off x="5699948" y="6529516"/>
            <a:ext cx="792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8868B4-BCB4-40C5-8F5B-96F1F985AC30}" type="slidenum">
              <a:rPr lang="en-US" smtClean="0">
                <a:latin typeface="+mn-lt"/>
              </a:rPr>
              <a:pPr/>
              <a:t>8</a:t>
            </a:fld>
            <a:endParaRPr lang="en-US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2948A7-F31A-98B9-F2CE-FFF2A4FDA219}"/>
              </a:ext>
            </a:extLst>
          </p:cNvPr>
          <p:cNvSpPr txBox="1"/>
          <p:nvPr/>
        </p:nvSpPr>
        <p:spPr>
          <a:xfrm>
            <a:off x="4674770" y="293066"/>
            <a:ext cx="7014719" cy="6047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CA" sz="3600" dirty="0">
                <a:solidFill>
                  <a:srgbClr val="007DBA"/>
                </a:solidFill>
              </a:rPr>
              <a:t>Concern: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As of January 2025, with one exception, all of the native bat species in Ontario are considered Endangered per the </a:t>
            </a:r>
            <a:r>
              <a:rPr lang="en-CA" sz="2000" i="1" dirty="0"/>
              <a:t>Endangered Species Act, 2007</a:t>
            </a:r>
            <a:endParaRPr lang="en-CA" sz="2000" dirty="0"/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Identifying (and speciating) bats and their habitat is a complex, multi-step process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The echolocation calls of the Silver-Haired Bat (endangered) overlap with those of the Big Brown Bat (not threatened or endangered)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CA" sz="3600" dirty="0">
                <a:solidFill>
                  <a:srgbClr val="007DBA"/>
                </a:solidFill>
              </a:rPr>
              <a:t>Competing Concern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While SAR assessments by Terrapex ecologists do not require significant time, there is a cost nonetheless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A perception amongst QPs that SAR are not really a concern in urban environments unless there are significant natural heritage features or rural areas nearby</a:t>
            </a:r>
          </a:p>
        </p:txBody>
      </p:sp>
    </p:spTree>
    <p:extLst>
      <p:ext uri="{BB962C8B-B14F-4D97-AF65-F5344CB8AC3E}">
        <p14:creationId xmlns:p14="http://schemas.microsoft.com/office/powerpoint/2010/main" val="3925184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C43C5-EFB6-7B12-4E11-D868984C0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2FD2A806-5754-A604-D85B-BEB9554F60E1}"/>
              </a:ext>
            </a:extLst>
          </p:cNvPr>
          <p:cNvSpPr/>
          <p:nvPr/>
        </p:nvSpPr>
        <p:spPr>
          <a:xfrm>
            <a:off x="1" y="197730"/>
            <a:ext cx="7825066" cy="1424036"/>
          </a:xfrm>
          <a:custGeom>
            <a:avLst/>
            <a:gdLst>
              <a:gd name="connsiteX0" fmla="*/ 0 w 7825066"/>
              <a:gd name="connsiteY0" fmla="*/ 0 h 1764696"/>
              <a:gd name="connsiteX1" fmla="*/ 7225508 w 7825066"/>
              <a:gd name="connsiteY1" fmla="*/ 0 h 1764696"/>
              <a:gd name="connsiteX2" fmla="*/ 7312920 w 7825066"/>
              <a:gd name="connsiteY2" fmla="*/ 62432 h 1764696"/>
              <a:gd name="connsiteX3" fmla="*/ 7651946 w 7825066"/>
              <a:gd name="connsiteY3" fmla="*/ 493709 h 1764696"/>
              <a:gd name="connsiteX4" fmla="*/ 7808184 w 7825066"/>
              <a:gd name="connsiteY4" fmla="*/ 999454 h 1764696"/>
              <a:gd name="connsiteX5" fmla="*/ 7794909 w 7825066"/>
              <a:gd name="connsiteY5" fmla="*/ 1549245 h 1764696"/>
              <a:gd name="connsiteX6" fmla="*/ 7759756 w 7825066"/>
              <a:gd name="connsiteY6" fmla="*/ 1694560 h 1764696"/>
              <a:gd name="connsiteX7" fmla="*/ 7735542 w 7825066"/>
              <a:gd name="connsiteY7" fmla="*/ 1764696 h 1764696"/>
              <a:gd name="connsiteX8" fmla="*/ 0 w 7825066"/>
              <a:gd name="connsiteY8" fmla="*/ 1764696 h 1764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25066" h="1764696">
                <a:moveTo>
                  <a:pt x="0" y="0"/>
                </a:moveTo>
                <a:lnTo>
                  <a:pt x="7225508" y="0"/>
                </a:lnTo>
                <a:lnTo>
                  <a:pt x="7312920" y="62432"/>
                </a:lnTo>
                <a:cubicBezTo>
                  <a:pt x="7451911" y="185065"/>
                  <a:pt x="7566282" y="328930"/>
                  <a:pt x="7651946" y="493709"/>
                </a:cubicBezTo>
                <a:cubicBezTo>
                  <a:pt x="7733866" y="649932"/>
                  <a:pt x="7781521" y="825168"/>
                  <a:pt x="7808184" y="999454"/>
                </a:cubicBezTo>
                <a:cubicBezTo>
                  <a:pt x="7835869" y="1180394"/>
                  <a:pt x="7828154" y="1370206"/>
                  <a:pt x="7794909" y="1549245"/>
                </a:cubicBezTo>
                <a:cubicBezTo>
                  <a:pt x="7785861" y="1598283"/>
                  <a:pt x="7773954" y="1646726"/>
                  <a:pt x="7759756" y="1694560"/>
                </a:cubicBezTo>
                <a:lnTo>
                  <a:pt x="7735542" y="1764696"/>
                </a:lnTo>
                <a:lnTo>
                  <a:pt x="0" y="1764696"/>
                </a:lnTo>
                <a:close/>
              </a:path>
            </a:pathLst>
          </a:custGeom>
          <a:solidFill>
            <a:srgbClr val="007D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D5386591-CE5B-E1E2-1616-039A6599E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" b="834"/>
          <a:stretch/>
        </p:blipFill>
        <p:spPr>
          <a:xfrm flipH="1">
            <a:off x="6953221" y="3"/>
            <a:ext cx="5238779" cy="6851331"/>
          </a:xfrm>
          <a:custGeom>
            <a:avLst/>
            <a:gdLst>
              <a:gd name="connsiteX0" fmla="*/ 4676185 w 5238779"/>
              <a:gd name="connsiteY0" fmla="*/ 0 h 6851331"/>
              <a:gd name="connsiteX1" fmla="*/ 3609385 w 5238779"/>
              <a:gd name="connsiteY1" fmla="*/ 0 h 6851331"/>
              <a:gd name="connsiteX2" fmla="*/ 1066800 w 5238779"/>
              <a:gd name="connsiteY2" fmla="*/ 0 h 6851331"/>
              <a:gd name="connsiteX3" fmla="*/ 0 w 5238779"/>
              <a:gd name="connsiteY3" fmla="*/ 0 h 6851331"/>
              <a:gd name="connsiteX4" fmla="*/ 0 w 5238779"/>
              <a:gd name="connsiteY4" fmla="*/ 6851331 h 6851331"/>
              <a:gd name="connsiteX5" fmla="*/ 1066800 w 5238779"/>
              <a:gd name="connsiteY5" fmla="*/ 6851331 h 6851331"/>
              <a:gd name="connsiteX6" fmla="*/ 2178635 w 5238779"/>
              <a:gd name="connsiteY6" fmla="*/ 6851331 h 6851331"/>
              <a:gd name="connsiteX7" fmla="*/ 3245435 w 5238779"/>
              <a:gd name="connsiteY7" fmla="*/ 6851331 h 6851331"/>
              <a:gd name="connsiteX8" fmla="*/ 3260926 w 5238779"/>
              <a:gd name="connsiteY8" fmla="*/ 6844447 h 6851331"/>
              <a:gd name="connsiteX9" fmla="*/ 5082872 w 5238779"/>
              <a:gd name="connsiteY9" fmla="*/ 5193691 h 6851331"/>
              <a:gd name="connsiteX10" fmla="*/ 4530737 w 5238779"/>
              <a:gd name="connsiteY10" fmla="*/ 2544510 h 6851331"/>
              <a:gd name="connsiteX11" fmla="*/ 4074278 w 5238779"/>
              <a:gd name="connsiteY11" fmla="*/ 1064812 h 6851331"/>
              <a:gd name="connsiteX12" fmla="*/ 4676185 w 5238779"/>
              <a:gd name="connsiteY12" fmla="*/ 0 h 685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38779" h="6851331">
                <a:moveTo>
                  <a:pt x="4676185" y="0"/>
                </a:moveTo>
                <a:lnTo>
                  <a:pt x="3609385" y="0"/>
                </a:lnTo>
                <a:lnTo>
                  <a:pt x="1066800" y="0"/>
                </a:lnTo>
                <a:lnTo>
                  <a:pt x="0" y="0"/>
                </a:lnTo>
                <a:lnTo>
                  <a:pt x="0" y="6851331"/>
                </a:lnTo>
                <a:lnTo>
                  <a:pt x="1066800" y="6851331"/>
                </a:lnTo>
                <a:lnTo>
                  <a:pt x="2178635" y="6851331"/>
                </a:lnTo>
                <a:lnTo>
                  <a:pt x="3245435" y="6851331"/>
                </a:lnTo>
                <a:lnTo>
                  <a:pt x="3260926" y="6844447"/>
                </a:lnTo>
                <a:cubicBezTo>
                  <a:pt x="3413112" y="6775721"/>
                  <a:pt x="4644303" y="6194628"/>
                  <a:pt x="5082872" y="5193691"/>
                </a:cubicBezTo>
                <a:cubicBezTo>
                  <a:pt x="5550422" y="4125074"/>
                  <a:pt x="4847421" y="3015538"/>
                  <a:pt x="4530737" y="2544510"/>
                </a:cubicBezTo>
                <a:cubicBezTo>
                  <a:pt x="4214052" y="2073480"/>
                  <a:pt x="3938114" y="1464472"/>
                  <a:pt x="4074278" y="1064812"/>
                </a:cubicBezTo>
                <a:cubicBezTo>
                  <a:pt x="4210442" y="665151"/>
                  <a:pt x="4676185" y="0"/>
                  <a:pt x="4676185" y="0"/>
                </a:cubicBezTo>
                <a:close/>
              </a:path>
            </a:pathLst>
          </a:cu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5A3D3B-D14C-0EA9-B4E4-BCE53FBCC6CA}"/>
              </a:ext>
            </a:extLst>
          </p:cNvPr>
          <p:cNvSpPr/>
          <p:nvPr/>
        </p:nvSpPr>
        <p:spPr>
          <a:xfrm flipH="1">
            <a:off x="6953221" y="2"/>
            <a:ext cx="5238779" cy="6851331"/>
          </a:xfrm>
          <a:custGeom>
            <a:avLst/>
            <a:gdLst>
              <a:gd name="connsiteX0" fmla="*/ 4676185 w 5238779"/>
              <a:gd name="connsiteY0" fmla="*/ 0 h 6851331"/>
              <a:gd name="connsiteX1" fmla="*/ 3609385 w 5238779"/>
              <a:gd name="connsiteY1" fmla="*/ 0 h 6851331"/>
              <a:gd name="connsiteX2" fmla="*/ 1066800 w 5238779"/>
              <a:gd name="connsiteY2" fmla="*/ 0 h 6851331"/>
              <a:gd name="connsiteX3" fmla="*/ 0 w 5238779"/>
              <a:gd name="connsiteY3" fmla="*/ 0 h 6851331"/>
              <a:gd name="connsiteX4" fmla="*/ 0 w 5238779"/>
              <a:gd name="connsiteY4" fmla="*/ 6851331 h 6851331"/>
              <a:gd name="connsiteX5" fmla="*/ 1066800 w 5238779"/>
              <a:gd name="connsiteY5" fmla="*/ 6851331 h 6851331"/>
              <a:gd name="connsiteX6" fmla="*/ 2178635 w 5238779"/>
              <a:gd name="connsiteY6" fmla="*/ 6851331 h 6851331"/>
              <a:gd name="connsiteX7" fmla="*/ 3245435 w 5238779"/>
              <a:gd name="connsiteY7" fmla="*/ 6851331 h 6851331"/>
              <a:gd name="connsiteX8" fmla="*/ 3260926 w 5238779"/>
              <a:gd name="connsiteY8" fmla="*/ 6844447 h 6851331"/>
              <a:gd name="connsiteX9" fmla="*/ 5082872 w 5238779"/>
              <a:gd name="connsiteY9" fmla="*/ 5193691 h 6851331"/>
              <a:gd name="connsiteX10" fmla="*/ 4530737 w 5238779"/>
              <a:gd name="connsiteY10" fmla="*/ 2544510 h 6851331"/>
              <a:gd name="connsiteX11" fmla="*/ 4074278 w 5238779"/>
              <a:gd name="connsiteY11" fmla="*/ 1064812 h 6851331"/>
              <a:gd name="connsiteX12" fmla="*/ 4676185 w 5238779"/>
              <a:gd name="connsiteY12" fmla="*/ 0 h 685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38779" h="6851331">
                <a:moveTo>
                  <a:pt x="4676185" y="0"/>
                </a:moveTo>
                <a:lnTo>
                  <a:pt x="3609385" y="0"/>
                </a:lnTo>
                <a:lnTo>
                  <a:pt x="1066800" y="0"/>
                </a:lnTo>
                <a:lnTo>
                  <a:pt x="0" y="0"/>
                </a:lnTo>
                <a:lnTo>
                  <a:pt x="0" y="6851331"/>
                </a:lnTo>
                <a:lnTo>
                  <a:pt x="1066800" y="6851331"/>
                </a:lnTo>
                <a:lnTo>
                  <a:pt x="2178635" y="6851331"/>
                </a:lnTo>
                <a:lnTo>
                  <a:pt x="3245435" y="6851331"/>
                </a:lnTo>
                <a:lnTo>
                  <a:pt x="3260926" y="6844447"/>
                </a:lnTo>
                <a:cubicBezTo>
                  <a:pt x="3413112" y="6775721"/>
                  <a:pt x="4644303" y="6194628"/>
                  <a:pt x="5082872" y="5193691"/>
                </a:cubicBezTo>
                <a:cubicBezTo>
                  <a:pt x="5550422" y="4125074"/>
                  <a:pt x="4847421" y="3015538"/>
                  <a:pt x="4530737" y="2544510"/>
                </a:cubicBezTo>
                <a:cubicBezTo>
                  <a:pt x="4214052" y="2073480"/>
                  <a:pt x="3938114" y="1464472"/>
                  <a:pt x="4074278" y="1064812"/>
                </a:cubicBezTo>
                <a:cubicBezTo>
                  <a:pt x="4210442" y="665151"/>
                  <a:pt x="4676185" y="0"/>
                  <a:pt x="4676185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Shape">
            <a:extLst>
              <a:ext uri="{FF2B5EF4-FFF2-40B4-BE49-F238E27FC236}">
                <a16:creationId xmlns:a16="http://schemas.microsoft.com/office/drawing/2014/main" id="{E55FBF81-320A-6799-3F7F-5F731A25E75B}"/>
              </a:ext>
            </a:extLst>
          </p:cNvPr>
          <p:cNvSpPr/>
          <p:nvPr/>
        </p:nvSpPr>
        <p:spPr>
          <a:xfrm>
            <a:off x="6629519" y="1"/>
            <a:ext cx="2429123" cy="6844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9" h="21600" extrusionOk="0">
                <a:moveTo>
                  <a:pt x="20569" y="21474"/>
                </a:moveTo>
                <a:cubicBezTo>
                  <a:pt x="19705" y="21332"/>
                  <a:pt x="18865" y="21173"/>
                  <a:pt x="18034" y="21011"/>
                </a:cubicBezTo>
                <a:cubicBezTo>
                  <a:pt x="16414" y="20689"/>
                  <a:pt x="14903" y="20317"/>
                  <a:pt x="13467" y="19899"/>
                </a:cubicBezTo>
                <a:cubicBezTo>
                  <a:pt x="11688" y="19358"/>
                  <a:pt x="10059" y="18750"/>
                  <a:pt x="8716" y="18065"/>
                </a:cubicBezTo>
                <a:cubicBezTo>
                  <a:pt x="7339" y="17362"/>
                  <a:pt x="6256" y="16577"/>
                  <a:pt x="5492" y="15763"/>
                </a:cubicBezTo>
                <a:cubicBezTo>
                  <a:pt x="4754" y="14975"/>
                  <a:pt x="4502" y="14127"/>
                  <a:pt x="4519" y="13298"/>
                </a:cubicBezTo>
                <a:cubicBezTo>
                  <a:pt x="4527" y="12865"/>
                  <a:pt x="4678" y="12435"/>
                  <a:pt x="4913" y="12011"/>
                </a:cubicBezTo>
                <a:cubicBezTo>
                  <a:pt x="5157" y="11585"/>
                  <a:pt x="5601" y="11179"/>
                  <a:pt x="6139" y="10791"/>
                </a:cubicBezTo>
                <a:cubicBezTo>
                  <a:pt x="6340" y="10662"/>
                  <a:pt x="6550" y="10532"/>
                  <a:pt x="6752" y="10400"/>
                </a:cubicBezTo>
                <a:cubicBezTo>
                  <a:pt x="6961" y="10268"/>
                  <a:pt x="7205" y="10142"/>
                  <a:pt x="7440" y="10015"/>
                </a:cubicBezTo>
                <a:cubicBezTo>
                  <a:pt x="7843" y="9793"/>
                  <a:pt x="8279" y="9580"/>
                  <a:pt x="8724" y="9369"/>
                </a:cubicBezTo>
                <a:cubicBezTo>
                  <a:pt x="9295" y="9102"/>
                  <a:pt x="9866" y="8837"/>
                  <a:pt x="10437" y="8573"/>
                </a:cubicBezTo>
                <a:cubicBezTo>
                  <a:pt x="10915" y="8353"/>
                  <a:pt x="11402" y="8137"/>
                  <a:pt x="11856" y="7911"/>
                </a:cubicBezTo>
                <a:cubicBezTo>
                  <a:pt x="12175" y="7752"/>
                  <a:pt x="12494" y="7593"/>
                  <a:pt x="12804" y="7433"/>
                </a:cubicBezTo>
                <a:cubicBezTo>
                  <a:pt x="13350" y="7160"/>
                  <a:pt x="13820" y="6862"/>
                  <a:pt x="14257" y="6565"/>
                </a:cubicBezTo>
                <a:cubicBezTo>
                  <a:pt x="14794" y="6195"/>
                  <a:pt x="15230" y="5807"/>
                  <a:pt x="15499" y="5402"/>
                </a:cubicBezTo>
                <a:cubicBezTo>
                  <a:pt x="15776" y="4984"/>
                  <a:pt x="15818" y="4551"/>
                  <a:pt x="15784" y="4124"/>
                </a:cubicBezTo>
                <a:cubicBezTo>
                  <a:pt x="15759" y="3757"/>
                  <a:pt x="15600" y="3394"/>
                  <a:pt x="15407" y="3033"/>
                </a:cubicBezTo>
                <a:cubicBezTo>
                  <a:pt x="15188" y="2636"/>
                  <a:pt x="14853" y="2248"/>
                  <a:pt x="14408" y="1879"/>
                </a:cubicBezTo>
                <a:cubicBezTo>
                  <a:pt x="14005" y="1548"/>
                  <a:pt x="13501" y="1232"/>
                  <a:pt x="12922" y="935"/>
                </a:cubicBezTo>
                <a:cubicBezTo>
                  <a:pt x="12233" y="580"/>
                  <a:pt x="11369" y="277"/>
                  <a:pt x="10428" y="9"/>
                </a:cubicBezTo>
                <a:cubicBezTo>
                  <a:pt x="10420" y="6"/>
                  <a:pt x="10412" y="3"/>
                  <a:pt x="10403" y="0"/>
                </a:cubicBezTo>
                <a:lnTo>
                  <a:pt x="2940" y="0"/>
                </a:lnTo>
                <a:cubicBezTo>
                  <a:pt x="3251" y="39"/>
                  <a:pt x="3561" y="81"/>
                  <a:pt x="3864" y="126"/>
                </a:cubicBezTo>
                <a:cubicBezTo>
                  <a:pt x="5022" y="298"/>
                  <a:pt x="6080" y="535"/>
                  <a:pt x="7054" y="821"/>
                </a:cubicBezTo>
                <a:cubicBezTo>
                  <a:pt x="8279" y="1208"/>
                  <a:pt x="9287" y="1662"/>
                  <a:pt x="10042" y="2182"/>
                </a:cubicBezTo>
                <a:cubicBezTo>
                  <a:pt x="10764" y="2675"/>
                  <a:pt x="11184" y="3228"/>
                  <a:pt x="11419" y="3778"/>
                </a:cubicBezTo>
                <a:cubicBezTo>
                  <a:pt x="11663" y="4349"/>
                  <a:pt x="11595" y="4948"/>
                  <a:pt x="11302" y="5513"/>
                </a:cubicBezTo>
                <a:cubicBezTo>
                  <a:pt x="10983" y="6132"/>
                  <a:pt x="10261" y="6721"/>
                  <a:pt x="9455" y="7277"/>
                </a:cubicBezTo>
                <a:cubicBezTo>
                  <a:pt x="8548" y="7878"/>
                  <a:pt x="7465" y="8434"/>
                  <a:pt x="6315" y="8978"/>
                </a:cubicBezTo>
                <a:cubicBezTo>
                  <a:pt x="5274" y="9471"/>
                  <a:pt x="4183" y="9946"/>
                  <a:pt x="3159" y="10442"/>
                </a:cubicBezTo>
                <a:cubicBezTo>
                  <a:pt x="2453" y="10782"/>
                  <a:pt x="1815" y="11143"/>
                  <a:pt x="1270" y="11518"/>
                </a:cubicBezTo>
                <a:cubicBezTo>
                  <a:pt x="162" y="12276"/>
                  <a:pt x="-191" y="13151"/>
                  <a:pt x="94" y="13998"/>
                </a:cubicBezTo>
                <a:cubicBezTo>
                  <a:pt x="371" y="14837"/>
                  <a:pt x="1186" y="15648"/>
                  <a:pt x="2369" y="16376"/>
                </a:cubicBezTo>
                <a:cubicBezTo>
                  <a:pt x="3612" y="17142"/>
                  <a:pt x="5232" y="17831"/>
                  <a:pt x="6995" y="18447"/>
                </a:cubicBezTo>
                <a:cubicBezTo>
                  <a:pt x="8699" y="19042"/>
                  <a:pt x="10554" y="19574"/>
                  <a:pt x="12502" y="20058"/>
                </a:cubicBezTo>
                <a:cubicBezTo>
                  <a:pt x="14534" y="20563"/>
                  <a:pt x="16716" y="20981"/>
                  <a:pt x="18949" y="21357"/>
                </a:cubicBezTo>
                <a:cubicBezTo>
                  <a:pt x="19436" y="21441"/>
                  <a:pt x="19931" y="21522"/>
                  <a:pt x="20427" y="21600"/>
                </a:cubicBezTo>
                <a:lnTo>
                  <a:pt x="21409" y="21600"/>
                </a:lnTo>
                <a:cubicBezTo>
                  <a:pt x="21132" y="21564"/>
                  <a:pt x="20855" y="21519"/>
                  <a:pt x="20569" y="21474"/>
                </a:cubicBezTo>
                <a:close/>
              </a:path>
            </a:pathLst>
          </a:custGeom>
          <a:gradFill flip="none" rotWithShape="1">
            <a:gsLst>
              <a:gs pos="8000">
                <a:srgbClr val="363231"/>
              </a:gs>
              <a:gs pos="100000">
                <a:srgbClr val="317ABE"/>
              </a:gs>
            </a:gsLst>
            <a:lin ang="5400000" scaled="1"/>
            <a:tileRect/>
          </a:gradFill>
          <a:ln w="12700">
            <a:miter lim="400000"/>
          </a:ln>
          <a:effectLst>
            <a:innerShdw blurRad="63500" dist="50800">
              <a:prstClr val="black">
                <a:alpha val="66000"/>
              </a:prstClr>
            </a:innerShdw>
          </a:effectLst>
        </p:spPr>
        <p:txBody>
          <a:bodyPr lIns="38100" tIns="38100" rIns="38100" bIns="38100" anchor="ctr"/>
          <a:lstStyle/>
          <a:p>
            <a:endParaRPr sz="3000" dirty="0">
              <a:solidFill>
                <a:srgbClr val="FFFFFF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A943BD-935A-E643-53D6-37A12DA9B0C7}"/>
              </a:ext>
            </a:extLst>
          </p:cNvPr>
          <p:cNvGrpSpPr/>
          <p:nvPr/>
        </p:nvGrpSpPr>
        <p:grpSpPr>
          <a:xfrm>
            <a:off x="0" y="6577588"/>
            <a:ext cx="12195048" cy="280412"/>
            <a:chOff x="0" y="6577588"/>
            <a:chExt cx="12195048" cy="280412"/>
          </a:xfrm>
          <a:gradFill>
            <a:gsLst>
              <a:gs pos="5000">
                <a:srgbClr val="363231"/>
              </a:gs>
              <a:gs pos="90000">
                <a:srgbClr val="317ABE"/>
              </a:gs>
            </a:gsLst>
            <a:lin ang="0" scaled="1"/>
          </a:gradFill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BD52317-B4E1-A15D-C87C-85E4ECEDF26E}"/>
                </a:ext>
              </a:extLst>
            </p:cNvPr>
            <p:cNvGrpSpPr/>
            <p:nvPr userDrawn="1"/>
          </p:nvGrpSpPr>
          <p:grpSpPr>
            <a:xfrm>
              <a:off x="0" y="6775704"/>
              <a:ext cx="12195048" cy="82296"/>
              <a:chOff x="0" y="6775704"/>
              <a:chExt cx="12195048" cy="82296"/>
            </a:xfrm>
            <a:grpFill/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64E1E8-2A8A-12BD-407A-BE9091A624A6}"/>
                  </a:ext>
                </a:extLst>
              </p:cNvPr>
              <p:cNvSpPr/>
              <p:nvPr userDrawn="1"/>
            </p:nvSpPr>
            <p:spPr>
              <a:xfrm>
                <a:off x="0" y="6775704"/>
                <a:ext cx="6099048" cy="8229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B463BC0-ABAA-7243-317E-A2A0FF6DA2AC}"/>
                  </a:ext>
                </a:extLst>
              </p:cNvPr>
              <p:cNvSpPr/>
              <p:nvPr userDrawn="1"/>
            </p:nvSpPr>
            <p:spPr>
              <a:xfrm>
                <a:off x="6096000" y="6775704"/>
                <a:ext cx="6099048" cy="8229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" name="Google Shape;24;p54">
              <a:extLst>
                <a:ext uri="{FF2B5EF4-FFF2-40B4-BE49-F238E27FC236}">
                  <a16:creationId xmlns:a16="http://schemas.microsoft.com/office/drawing/2014/main" id="{20711E69-26C4-112A-E034-FE9538531A3F}"/>
                </a:ext>
              </a:extLst>
            </p:cNvPr>
            <p:cNvSpPr/>
            <p:nvPr userDrawn="1"/>
          </p:nvSpPr>
          <p:spPr>
            <a:xfrm>
              <a:off x="5874873" y="6577588"/>
              <a:ext cx="484165" cy="268981"/>
            </a:xfrm>
            <a:custGeom>
              <a:avLst/>
              <a:gdLst/>
              <a:ahLst/>
              <a:cxnLst/>
              <a:rect l="l" t="t" r="r" b="b"/>
              <a:pathLst>
                <a:path w="365760" h="203200" extrusionOk="0">
                  <a:moveTo>
                    <a:pt x="182880" y="0"/>
                  </a:moveTo>
                  <a:cubicBezTo>
                    <a:pt x="283882" y="0"/>
                    <a:pt x="365760" y="81878"/>
                    <a:pt x="365760" y="182880"/>
                  </a:cubicBezTo>
                  <a:lnTo>
                    <a:pt x="361658" y="203200"/>
                  </a:lnTo>
                  <a:lnTo>
                    <a:pt x="4103" y="203200"/>
                  </a:lnTo>
                  <a:lnTo>
                    <a:pt x="0" y="182880"/>
                  </a:lnTo>
                  <a:cubicBezTo>
                    <a:pt x="0" y="81878"/>
                    <a:pt x="81878" y="0"/>
                    <a:pt x="1828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52E7BCC8-29A3-E221-37F2-02CC8F831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20903" y="6529516"/>
            <a:ext cx="792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8868B4-BCB4-40C5-8F5B-96F1F985AC3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18F6671-2BD0-CFC9-9E60-F4F42645407D}"/>
              </a:ext>
            </a:extLst>
          </p:cNvPr>
          <p:cNvSpPr/>
          <p:nvPr/>
        </p:nvSpPr>
        <p:spPr>
          <a:xfrm>
            <a:off x="95250" y="525028"/>
            <a:ext cx="79208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Objectives of the Bat Study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0E5A821-C145-CB4F-C60F-9E827D754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192" y="246736"/>
            <a:ext cx="1947912" cy="5067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11782D-F607-4847-88BB-F8AB56D1538E}"/>
              </a:ext>
            </a:extLst>
          </p:cNvPr>
          <p:cNvSpPr txBox="1"/>
          <p:nvPr/>
        </p:nvSpPr>
        <p:spPr>
          <a:xfrm>
            <a:off x="448120" y="1082606"/>
            <a:ext cx="692668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3200" dirty="0"/>
              <a:t>Evaluate the impact of bats on the identification of potential habitat of Threatened and Endangered species</a:t>
            </a:r>
            <a:endParaRPr lang="en-CA" sz="4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B8FAB1-8A3F-675F-8B0F-3774525FA35B}"/>
              </a:ext>
            </a:extLst>
          </p:cNvPr>
          <p:cNvSpPr txBox="1"/>
          <p:nvPr/>
        </p:nvSpPr>
        <p:spPr>
          <a:xfrm>
            <a:off x="448120" y="3929189"/>
            <a:ext cx="614025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3200" dirty="0"/>
              <a:t>Evaluate the utility of completing Species at Risk assessments for urban project locations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A" sz="4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1812138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3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17249C6A10CB4D864D3DD09BFBBD1C" ma:contentTypeVersion="15" ma:contentTypeDescription="Create a new document." ma:contentTypeScope="" ma:versionID="ed3fd6f8739a18e9c9d3dac44b2de593">
  <xsd:schema xmlns:xsd="http://www.w3.org/2001/XMLSchema" xmlns:xs="http://www.w3.org/2001/XMLSchema" xmlns:p="http://schemas.microsoft.com/office/2006/metadata/properties" xmlns:ns2="5d4bb175-c80a-47cc-9798-5299ebcc7612" xmlns:ns3="6353579e-05b6-42d7-81f4-538f22189206" targetNamespace="http://schemas.microsoft.com/office/2006/metadata/properties" ma:root="true" ma:fieldsID="8cfb228c84022262c04bf0ba78d4de6f" ns2:_="" ns3:_="">
    <xsd:import namespace="5d4bb175-c80a-47cc-9798-5299ebcc7612"/>
    <xsd:import namespace="6353579e-05b6-42d7-81f4-538f221892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4bb175-c80a-47cc-9798-5299ebcc76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6462f85-2808-4e73-9d72-fef7f2c0b9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53579e-05b6-42d7-81f4-538f2218920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df4e875-0647-448b-9dbd-d54d63dc5c13}" ma:internalName="TaxCatchAll" ma:showField="CatchAllData" ma:web="6353579e-05b6-42d7-81f4-538f221892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d4bb175-c80a-47cc-9798-5299ebcc7612">
      <Terms xmlns="http://schemas.microsoft.com/office/infopath/2007/PartnerControls"/>
    </lcf76f155ced4ddcb4097134ff3c332f>
    <TaxCatchAll xmlns="6353579e-05b6-42d7-81f4-538f2218920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114D285-559D-495A-B228-E3086980E4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4bb175-c80a-47cc-9798-5299ebcc7612"/>
    <ds:schemaRef ds:uri="6353579e-05b6-42d7-81f4-538f221892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E319004-E2B2-4CCF-A944-90BF62537BAD}">
  <ds:schemaRefs>
    <ds:schemaRef ds:uri="http://schemas.microsoft.com/office/2006/metadata/properties"/>
    <ds:schemaRef ds:uri="http://schemas.microsoft.com/office/infopath/2007/PartnerControls"/>
    <ds:schemaRef ds:uri="5d4bb175-c80a-47cc-9798-5299ebcc7612"/>
    <ds:schemaRef ds:uri="6353579e-05b6-42d7-81f4-538f22189206"/>
  </ds:schemaRefs>
</ds:datastoreItem>
</file>

<file path=customXml/itemProps3.xml><?xml version="1.0" encoding="utf-8"?>
<ds:datastoreItem xmlns:ds="http://schemas.openxmlformats.org/officeDocument/2006/customXml" ds:itemID="{B1A85331-FC84-4576-B57F-2F344343FDF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3655</TotalTime>
  <Words>1175</Words>
  <Application>Microsoft Office PowerPoint</Application>
  <PresentationFormat>Widescreen</PresentationFormat>
  <Paragraphs>222</Paragraphs>
  <Slides>21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Aptos</vt:lpstr>
      <vt:lpstr>Arial</vt:lpstr>
      <vt:lpstr>Calibri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Aixolit Productions</dc:creator>
  <cp:lastModifiedBy>Peter Sutton</cp:lastModifiedBy>
  <cp:revision>839</cp:revision>
  <dcterms:created xsi:type="dcterms:W3CDTF">2024-01-31T04:25:24Z</dcterms:created>
  <dcterms:modified xsi:type="dcterms:W3CDTF">2026-03-30T21:26:23Z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0x0101005317249C6A10CB4D864D3DD09BFBBD1C</vt:lpwstr>
  </property>
  <property fmtid="{D5CDD505-2E9C-101B-9397-08002B2CF9AE}" pid="3" name="MediaServiceImageTags">
    <vt:lpwstr/>
  </property>
</Properties>
</file>