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7FF650AD_E0C4FCA7.xml" ContentType="application/vnd.ms-powerpoint.comments+xml"/>
  <Override PartName="/ppt/comments/modernComment_7FF650AE_C297DBCA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modernComment_7FF650AA_23AFF496.xml" ContentType="application/vnd.ms-powerpoint.comments+xml"/>
  <Override PartName="/ppt/comments/modernComment_7FF65070_55ECBB5.xml" ContentType="application/vnd.ms-powerpoint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146848886" r:id="rId5"/>
    <p:sldId id="2146848933" r:id="rId6"/>
    <p:sldId id="2146848941" r:id="rId7"/>
    <p:sldId id="2146848942" r:id="rId8"/>
    <p:sldId id="1434" r:id="rId9"/>
    <p:sldId id="10841" r:id="rId10"/>
    <p:sldId id="2146848935" r:id="rId11"/>
    <p:sldId id="2146848936" r:id="rId12"/>
    <p:sldId id="2146848934" r:id="rId13"/>
    <p:sldId id="2146848938" r:id="rId14"/>
    <p:sldId id="2146848880" r:id="rId15"/>
    <p:sldId id="2146848944" r:id="rId16"/>
    <p:sldId id="2146848937" r:id="rId17"/>
    <p:sldId id="2146848931" r:id="rId18"/>
    <p:sldId id="2146848932" r:id="rId19"/>
    <p:sldId id="2146848943" r:id="rId20"/>
    <p:sldId id="2146848945" r:id="rId21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8A9308-DAF7-0FE8-FEC2-0D60C4752A2A}" name="Carl Sueli" initials="CS" userId="S::csueli@ect2.com::9add172b-7629-4e91-975a-086fe0bdec1e" providerId="AD"/>
  <p188:author id="{0E6B3A45-4E73-4D07-28A3-8B7768E7B1AF}" name="Andrew Bishop" initials="AB" userId="S::abishop@ect2.com::18b1a8bc-03fc-4e3f-abb6-e71783f76360" providerId="AD"/>
  <p188:author id="{A6E0B24D-F18A-05BC-5D18-A561DDEF7C6A}" name="Darrin Stoker" initials="DS" userId="S::dastoker@ect2.com::7d069291-9d15-4bd9-9d36-bfe4e4cec7f4" providerId="AD"/>
  <p188:author id="{5DB51C82-F22D-ECEF-E972-4FF308658739}" name="Steven Woodard" initials="SW" userId="S::swoodard@ect2.com::d0feb74d-1bee-40ac-95e3-f73ebcd65696" providerId="AD"/>
  <p188:author id="{09AC25CC-7112-F4E5-6AD1-0ECABA75A700}" name="Paul Rodriguez" initials="PR" userId="S::parodriguez@ect2.com::97d8ea55-43c4-4591-9ff3-880dc7038ea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Eyles" initials="AE" lastIdx="6" clrIdx="0">
    <p:extLst>
      <p:ext uri="{19B8F6BF-5375-455C-9EA6-DF929625EA0E}">
        <p15:presenceInfo xmlns:p15="http://schemas.microsoft.com/office/powerpoint/2012/main" userId="S-1-5-21-4252843610-973706729-844206288-127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7248"/>
    <a:srgbClr val="DA633E"/>
    <a:srgbClr val="B55A15"/>
    <a:srgbClr val="FFFFCC"/>
    <a:srgbClr val="09C763"/>
    <a:srgbClr val="82C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4C74F-AC2F-F97A-F6D9-76273EC9C37E}" v="3510" dt="2026-04-04T22:15:45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30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rodriguez\Desktop\File%20WIP\Presentations\Kent%20County\2024-0829%20Startup%20Data%20withmet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rodriguez\Desktop\File%20WIP\Presentations\Kent%20County\2024-0829%20Startup%20Data%20withmeta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1montroseenv-my.sharepoint.com/personal/parodriguez_ect2_com/Documents/Presentations/20260408%20RemTech%20East/2025-0730%20SL%20summary%20batch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/>
              <a:t>Two Stage FOAM-X Percent Removal by Compound</a:t>
            </a:r>
            <a:endParaRPr lang="en-US" sz="2000" b="1"/>
          </a:p>
        </c:rich>
      </c:tx>
      <c:layout>
        <c:manualLayout>
          <c:xMode val="edge"/>
          <c:yMode val="edge"/>
          <c:x val="0.25389758660583767"/>
          <c:y val="3.4848485310433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942743268202589E-2"/>
          <c:y val="0.22768195375913935"/>
          <c:w val="0.90542351187583037"/>
          <c:h val="0.5224470892977953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Graphic!$B$6</c:f>
              <c:strCache>
                <c:ptCount val="1"/>
                <c:pt idx="0">
                  <c:v>Percent Removal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D56-49A3-B28C-156D6FEA02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Graphic!$C$4:$J$4</c:f>
              <c:strCache>
                <c:ptCount val="8"/>
                <c:pt idx="0">
                  <c:v>Total Mass</c:v>
                </c:pt>
                <c:pt idx="1">
                  <c:v>Short Chain
(Sum5)</c:v>
                </c:pt>
                <c:pt idx="2">
                  <c:v>PFHpA</c:v>
                </c:pt>
                <c:pt idx="3">
                  <c:v>PFOA</c:v>
                </c:pt>
                <c:pt idx="4">
                  <c:v>PFNA</c:v>
                </c:pt>
                <c:pt idx="5">
                  <c:v>PFBS</c:v>
                </c:pt>
                <c:pt idx="6">
                  <c:v>PFHxS</c:v>
                </c:pt>
                <c:pt idx="7">
                  <c:v>PFOS</c:v>
                </c:pt>
              </c:strCache>
              <c:extLst xmlns:c15="http://schemas.microsoft.com/office/drawing/2012/chart"/>
            </c:strRef>
          </c:cat>
          <c:val>
            <c:numRef>
              <c:f>Graphic!$C$6:$J$6</c:f>
              <c:numCache>
                <c:formatCode>0%</c:formatCode>
                <c:ptCount val="8"/>
                <c:pt idx="0">
                  <c:v>0.71065312149103022</c:v>
                </c:pt>
                <c:pt idx="1">
                  <c:v>0.60547112462006081</c:v>
                </c:pt>
                <c:pt idx="2">
                  <c:v>0.93317191283292977</c:v>
                </c:pt>
                <c:pt idx="3">
                  <c:v>1</c:v>
                </c:pt>
                <c:pt idx="4">
                  <c:v>1</c:v>
                </c:pt>
                <c:pt idx="5">
                  <c:v>0.87246376811594206</c:v>
                </c:pt>
                <c:pt idx="6">
                  <c:v>1</c:v>
                </c:pt>
                <c:pt idx="7">
                  <c:v>1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0-C962-49D5-B433-208D49440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99655487"/>
        <c:axId val="139965596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Graphic!$B$5</c15:sqref>
                        </c15:formulaRef>
                      </c:ext>
                    </c:extLst>
                    <c:strCache>
                      <c:ptCount val="1"/>
                      <c:pt idx="0">
                        <c:v>Influent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Graphic!$C$4:$J$4</c15:sqref>
                        </c15:formulaRef>
                      </c:ext>
                    </c:extLst>
                    <c:strCache>
                      <c:ptCount val="8"/>
                      <c:pt idx="0">
                        <c:v>Total Mass</c:v>
                      </c:pt>
                      <c:pt idx="1">
                        <c:v>Short Chain
(Sum5)</c:v>
                      </c:pt>
                      <c:pt idx="2">
                        <c:v>PFHpA</c:v>
                      </c:pt>
                      <c:pt idx="3">
                        <c:v>PFOA</c:v>
                      </c:pt>
                      <c:pt idx="4">
                        <c:v>PFNA</c:v>
                      </c:pt>
                      <c:pt idx="5">
                        <c:v>PFBS</c:v>
                      </c:pt>
                      <c:pt idx="6">
                        <c:v>PFHxS</c:v>
                      </c:pt>
                      <c:pt idx="7">
                        <c:v>PFOS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Graphic!$C$5:$J$5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8"/>
                      <c:pt idx="0" formatCode="#,##0">
                        <c:v>11310.3</c:v>
                      </c:pt>
                      <c:pt idx="1">
                        <c:v>9018</c:v>
                      </c:pt>
                      <c:pt idx="2" formatCode="#,##0">
                        <c:v>413</c:v>
                      </c:pt>
                      <c:pt idx="3" formatCode="#,##0">
                        <c:v>1000</c:v>
                      </c:pt>
                      <c:pt idx="4" formatCode="#,##0">
                        <c:v>60.3</c:v>
                      </c:pt>
                      <c:pt idx="5" formatCode="#,##0">
                        <c:v>4130</c:v>
                      </c:pt>
                      <c:pt idx="6" formatCode="#,##0">
                        <c:v>510</c:v>
                      </c:pt>
                      <c:pt idx="7" formatCode="#,##0">
                        <c:v>258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962-49D5-B433-208D4944046A}"/>
                  </c:ext>
                </c:extLst>
              </c15:ser>
            </c15:filteredBarSeries>
          </c:ext>
        </c:extLst>
      </c:barChart>
      <c:catAx>
        <c:axId val="1399655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655967"/>
        <c:crosses val="autoZero"/>
        <c:auto val="1"/>
        <c:lblAlgn val="ctr"/>
        <c:lblOffset val="100"/>
        <c:noMultiLvlLbl val="0"/>
      </c:catAx>
      <c:valAx>
        <c:axId val="139965596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655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Feedwater</a:t>
            </a:r>
            <a:r>
              <a:rPr lang="en-US" sz="2000" b="1" baseline="0" dirty="0"/>
              <a:t> PFAS Content (ng/L)</a:t>
            </a:r>
            <a:endParaRPr lang="en-US" sz="2000" b="1" dirty="0"/>
          </a:p>
        </c:rich>
      </c:tx>
      <c:layout>
        <c:manualLayout>
          <c:xMode val="edge"/>
          <c:yMode val="edge"/>
          <c:x val="0.37543553519093448"/>
          <c:y val="3.4421564355423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Graphic!$B$5</c:f>
              <c:strCache>
                <c:ptCount val="1"/>
                <c:pt idx="0">
                  <c:v>Influent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D96-405C-93E1-BA4E69CAC2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Graphic!$C$4:$J$4</c:f>
              <c:strCache>
                <c:ptCount val="8"/>
                <c:pt idx="0">
                  <c:v>Total Mass</c:v>
                </c:pt>
                <c:pt idx="1">
                  <c:v>Short Chain
(Sum5)</c:v>
                </c:pt>
                <c:pt idx="2">
                  <c:v>PFHpA</c:v>
                </c:pt>
                <c:pt idx="3">
                  <c:v>PFOA</c:v>
                </c:pt>
                <c:pt idx="4">
                  <c:v>PFNA</c:v>
                </c:pt>
                <c:pt idx="5">
                  <c:v>PFBS</c:v>
                </c:pt>
                <c:pt idx="6">
                  <c:v>PFHxS</c:v>
                </c:pt>
                <c:pt idx="7">
                  <c:v>PFOS</c:v>
                </c:pt>
              </c:strCache>
            </c:strRef>
          </c:cat>
          <c:val>
            <c:numRef>
              <c:f>Graphic!$C$5:$J$5</c:f>
              <c:numCache>
                <c:formatCode>_(* #,##0_);_(* \(#,##0\);_(* "-"??_);_(@_)</c:formatCode>
                <c:ptCount val="8"/>
                <c:pt idx="0" formatCode="#,##0">
                  <c:v>11310.3</c:v>
                </c:pt>
                <c:pt idx="1">
                  <c:v>9018</c:v>
                </c:pt>
                <c:pt idx="2" formatCode="#,##0">
                  <c:v>413</c:v>
                </c:pt>
                <c:pt idx="3" formatCode="#,##0">
                  <c:v>1000</c:v>
                </c:pt>
                <c:pt idx="4" formatCode="#,##0">
                  <c:v>60.3</c:v>
                </c:pt>
                <c:pt idx="5" formatCode="#,##0">
                  <c:v>4130</c:v>
                </c:pt>
                <c:pt idx="6" formatCode="#,##0">
                  <c:v>510</c:v>
                </c:pt>
                <c:pt idx="7" formatCode="#,##0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36-45F7-927F-9728AC087D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99655487"/>
        <c:axId val="1399655967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Graphic!$B$6</c15:sqref>
                        </c15:formulaRef>
                      </c:ext>
                    </c:extLst>
                    <c:strCache>
                      <c:ptCount val="1"/>
                      <c:pt idx="0">
                        <c:v>Percent Removal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Graphic!$C$4:$J$4</c15:sqref>
                        </c15:formulaRef>
                      </c:ext>
                    </c:extLst>
                    <c:strCache>
                      <c:ptCount val="8"/>
                      <c:pt idx="0">
                        <c:v>Total Mass</c:v>
                      </c:pt>
                      <c:pt idx="1">
                        <c:v>Short Chain
(Sum5)</c:v>
                      </c:pt>
                      <c:pt idx="2">
                        <c:v>PFHpA</c:v>
                      </c:pt>
                      <c:pt idx="3">
                        <c:v>PFOA</c:v>
                      </c:pt>
                      <c:pt idx="4">
                        <c:v>PFNA</c:v>
                      </c:pt>
                      <c:pt idx="5">
                        <c:v>PFBS</c:v>
                      </c:pt>
                      <c:pt idx="6">
                        <c:v>PFHxS</c:v>
                      </c:pt>
                      <c:pt idx="7">
                        <c:v>PFOS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Graphic!$C$6:$J$6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0.71065312149103022</c:v>
                      </c:pt>
                      <c:pt idx="1">
                        <c:v>0.60547112462006081</c:v>
                      </c:pt>
                      <c:pt idx="2">
                        <c:v>0.93317191283292977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0.87246376811594206</c:v>
                      </c:pt>
                      <c:pt idx="6">
                        <c:v>1</c:v>
                      </c:pt>
                      <c:pt idx="7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836-45F7-927F-9728AC087DBA}"/>
                  </c:ext>
                </c:extLst>
              </c15:ser>
            </c15:filteredBarSeries>
          </c:ext>
        </c:extLst>
      </c:barChart>
      <c:catAx>
        <c:axId val="1399655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655967"/>
        <c:crosses val="autoZero"/>
        <c:auto val="1"/>
        <c:lblAlgn val="ctr"/>
        <c:lblOffset val="100"/>
        <c:noMultiLvlLbl val="0"/>
      </c:catAx>
      <c:valAx>
        <c:axId val="1399655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(ppt)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655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SuperLoader Effluent</a:t>
            </a:r>
            <a:r>
              <a:rPr lang="en-US" sz="1600" b="1" baseline="0"/>
              <a:t> PFAS Concentration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818676749064654"/>
          <c:y val="0.17882866649639098"/>
          <c:w val="0.76135818478967554"/>
          <c:h val="0.693346302276679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Sheet1!$AI$22:$AI$24</c:f>
              <c:strCache>
                <c:ptCount val="3"/>
                <c:pt idx="0">
                  <c:v>Lead</c:v>
                </c:pt>
                <c:pt idx="1">
                  <c:v>Lag</c:v>
                </c:pt>
                <c:pt idx="2">
                  <c:v>Polish</c:v>
                </c:pt>
              </c:strCache>
            </c:strRef>
          </c:cat>
          <c:val>
            <c:numRef>
              <c:f>Sheet1!$AJ$22:$AJ$24</c:f>
              <c:numCache>
                <c:formatCode>_(* #,##0_);_(* \(#,##0\);_(* "-"??_);_(@_)</c:formatCode>
                <c:ptCount val="3"/>
                <c:pt idx="0">
                  <c:v>88425.1</c:v>
                </c:pt>
                <c:pt idx="1">
                  <c:v>25796.300000000003</c:v>
                </c:pt>
                <c:pt idx="2">
                  <c:v>10175.799999999999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C-4B09-B371-2AC94C1C6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6436240"/>
        <c:axId val="986429040"/>
      </c:barChart>
      <c:catAx>
        <c:axId val="98643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429040"/>
        <c:crosses val="autoZero"/>
        <c:auto val="1"/>
        <c:lblAlgn val="ctr"/>
        <c:lblOffset val="100"/>
        <c:noMultiLvlLbl val="0"/>
      </c:catAx>
      <c:valAx>
        <c:axId val="98642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Total PFAS (ng/l)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43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65070_55ECBB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38BC46-21FF-4EE3-8634-92D87CB2FF16}" authorId="{09AC25CC-7112-F4E5-6AD1-0ECABA75A700}" status="resolved" created="2026-03-17T15:32:11.580" complete="100000">
    <pc:sldMkLst xmlns:pc="http://schemas.microsoft.com/office/powerpoint/2013/main/command">
      <pc:docMk/>
      <pc:sldMk cId="90098613" sldId="2146848880"/>
    </pc:sldMkLst>
    <p188:txBody>
      <a:bodyPr/>
      <a:lstStyle/>
      <a:p>
        <a:r>
          <a:rPr lang="en-US"/>
          <a:t>discuss concentration factor...maybe its own slide ---- gallons to --- gallons</a:t>
        </a:r>
      </a:p>
    </p188:txBody>
  </p188:cm>
</p188:cmLst>
</file>

<file path=ppt/comments/modernComment_7FF650AA_23AFF4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DA76D0-F7CF-4996-A292-E967686526AD}" authorId="{09AC25CC-7112-F4E5-6AD1-0ECABA75A700}" created="2026-03-17T15:14:19.773">
    <pc:sldMkLst xmlns:pc="http://schemas.microsoft.com/office/powerpoint/2013/main/command">
      <pc:docMk/>
      <pc:sldMk cId="598733974" sldId="2146848938"/>
    </pc:sldMkLst>
    <p188:replyLst>
      <p188:reply id="{6EB0620E-BC47-4160-8878-A21BAF83C822}" authorId="{09AC25CC-7112-F4E5-6AD1-0ECABA75A700}" created="2026-03-26T17:34:47.724">
        <p188:txBody>
          <a:bodyPr/>
          <a:lstStyle/>
          <a:p>
            <a:r>
              <a:rPr lang="en-US"/>
              <a:t>Increased cap between data and added boxes to help visualize the results as pairs, inserted as image so the text objects don’t auto re-size and look screwy later</a:t>
            </a:r>
          </a:p>
        </p188:txBody>
      </p188:reply>
    </p188:replyLst>
    <p188:txBody>
      <a:bodyPr/>
      <a:lstStyle/>
      <a:p>
        <a:r>
          <a:rPr lang="en-US"/>
          <a:t>pair influent effluent</a:t>
        </a:r>
      </a:p>
    </p188:txBody>
  </p188:cm>
</p188:cmLst>
</file>

<file path=ppt/comments/modernComment_7FF650AD_E0C4FC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3C94CA-A727-4C0D-8A1E-E7C995884D5E}" authorId="{09AC25CC-7112-F4E5-6AD1-0ECABA75A700}" status="resolved" created="2026-03-17T15:40:47.104">
    <pc:sldMkLst xmlns:pc="http://schemas.microsoft.com/office/powerpoint/2013/main/command">
      <pc:docMk/>
      <pc:sldMk cId="1137693632" sldId="2146848940"/>
    </pc:sldMkLst>
    <p188:txBody>
      <a:bodyPr/>
      <a:lstStyle/>
      <a:p>
        <a:r>
          <a:rPr lang="en-US"/>
          <a:t>Paul N to insert FF basics intro slide here</a:t>
        </a:r>
      </a:p>
    </p188:txBody>
  </p188:cm>
</p188:cmLst>
</file>

<file path=ppt/comments/modernComment_7FF650AE_C297DB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DB60AF-D8DE-41D9-8F2C-403C2AE320F0}" authorId="{09AC25CC-7112-F4E5-6AD1-0ECABA75A700}" status="resolved" created="2026-03-17T15:40:47.104">
    <pc:sldMkLst xmlns:pc="http://schemas.microsoft.com/office/powerpoint/2013/main/command">
      <pc:docMk/>
      <pc:sldMk cId="1137693632" sldId="2146848940"/>
    </pc:sldMkLst>
    <p188:txBody>
      <a:bodyPr/>
      <a:lstStyle/>
      <a:p>
        <a:r>
          <a:rPr lang="en-US"/>
          <a:t>Paul N to insert FF basics intro slide here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D31FA-1AF5-4944-882C-192042D3F3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7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441D7-6FEE-5347-8DE5-B2C2022C74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3407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r">
              <a:defRPr sz="1200"/>
            </a:lvl1pPr>
          </a:lstStyle>
          <a:p>
            <a:fld id="{D4175C77-F479-A14A-8AA5-8F0ED48106D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7D09B-9C5C-2542-AC52-6272C534F1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95ABF-0088-A141-8CCC-21C5DBF2FA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r">
              <a:defRPr sz="1200"/>
            </a:lvl1pPr>
          </a:lstStyle>
          <a:p>
            <a:fld id="{5F9C2365-EA3A-0F42-9037-A65FEE34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7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7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3407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r">
              <a:defRPr sz="1200"/>
            </a:lvl1pPr>
          </a:lstStyle>
          <a:p>
            <a:fld id="{013366BA-2EBE-B945-8730-7FDCF70FBAE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4" tIns="46412" rIns="92824" bIns="464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24" tIns="46412" rIns="92824" bIns="464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r">
              <a:defRPr sz="1200"/>
            </a:lvl1pPr>
          </a:lstStyle>
          <a:p>
            <a:fld id="{8F58C61B-FAB6-B343-93A9-C1D9B1EB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5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41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5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8C61B-FAB6-B343-93A9-C1D9B1EB3C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8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1882D-8803-2D42-B518-DE8EFB75E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8024" y="388937"/>
            <a:ext cx="5138928" cy="291802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1E7F0-5949-6248-985D-5DC0FD1E0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303" y="4967028"/>
            <a:ext cx="5138929" cy="150997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A10B0-A494-C649-A515-2963F2761D41}"/>
              </a:ext>
            </a:extLst>
          </p:cNvPr>
          <p:cNvSpPr/>
          <p:nvPr userDrawn="1"/>
        </p:nvSpPr>
        <p:spPr>
          <a:xfrm>
            <a:off x="381000" y="3637226"/>
            <a:ext cx="11430000" cy="94914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9A0E33-D980-1246-862D-A6BD9EB8C8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048" y="388938"/>
            <a:ext cx="5138928" cy="363233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1D9FE-F2A8-D342-BF6C-676C0B6F5573}"/>
              </a:ext>
            </a:extLst>
          </p:cNvPr>
          <p:cNvSpPr/>
          <p:nvPr userDrawn="1"/>
        </p:nvSpPr>
        <p:spPr>
          <a:xfrm>
            <a:off x="380999" y="4967029"/>
            <a:ext cx="4109721" cy="1502033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34" y="5135360"/>
            <a:ext cx="2867650" cy="11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2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8860"/>
            <a:ext cx="4894119" cy="4508140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E03A47-CFDE-A54D-8B17-82FF739F9A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11801" y="1968860"/>
            <a:ext cx="4894119" cy="4508140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83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en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en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91800" cy="609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en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02958-F390-C94A-A8A0-889AFA3F16A4}"/>
              </a:ext>
            </a:extLst>
          </p:cNvPr>
          <p:cNvSpPr/>
          <p:nvPr userDrawn="1"/>
        </p:nvSpPr>
        <p:spPr>
          <a:xfrm>
            <a:off x="1219200" y="4622800"/>
            <a:ext cx="10587220" cy="1534160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13488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6334" y="278865"/>
            <a:ext cx="874668" cy="6930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89EFC-A50A-CB42-9644-2B144257BC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87038" cy="609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60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02958-F390-C94A-A8A0-889AFA3F16A4}"/>
              </a:ext>
            </a:extLst>
          </p:cNvPr>
          <p:cNvSpPr/>
          <p:nvPr userDrawn="1"/>
        </p:nvSpPr>
        <p:spPr>
          <a:xfrm>
            <a:off x="1219200" y="4622800"/>
            <a:ext cx="10587220" cy="1534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5">
                    <a:lumMod val="75000"/>
                  </a:schemeClr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97849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w/ Sub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5430954" cy="38908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85914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3828BA4-1FE5-484B-BFFE-128A7544B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21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w/ Subtitl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4894119" cy="38908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85914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3828BA4-1FE5-484B-BFFE-128A7544B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3F7433-12F7-7A42-A0AA-A336597259A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12301" y="2586176"/>
            <a:ext cx="4894119" cy="389082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40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0701"/>
            <a:ext cx="5430954" cy="451629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5FCF521-D77B-6340-B08A-2334B2DB8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7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7D9F40B-8CCE-0743-A2C6-C4274E37C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044" y="388937"/>
            <a:ext cx="5138928" cy="2918027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BE3C557-2749-1845-8EF1-26FA37636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964" y="4967028"/>
            <a:ext cx="5138929" cy="1509971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1E15E1-62E4-D541-B48C-C862B0D61F78}"/>
              </a:ext>
            </a:extLst>
          </p:cNvPr>
          <p:cNvSpPr/>
          <p:nvPr userDrawn="1"/>
        </p:nvSpPr>
        <p:spPr>
          <a:xfrm>
            <a:off x="381000" y="3637226"/>
            <a:ext cx="11430000" cy="9491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22E4722-5D0F-5248-A9B8-0B96E6B7A6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024" y="388938"/>
            <a:ext cx="5138928" cy="363233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C40AEB-CCD4-544F-83E0-2A309EF56ED6}"/>
              </a:ext>
            </a:extLst>
          </p:cNvPr>
          <p:cNvSpPr/>
          <p:nvPr userDrawn="1"/>
        </p:nvSpPr>
        <p:spPr>
          <a:xfrm>
            <a:off x="7701279" y="4967029"/>
            <a:ext cx="4109721" cy="1502033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3884BD-30D1-604C-BF1E-876E0D611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314" y="5135360"/>
            <a:ext cx="2867650" cy="11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4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 - Title and Content 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0701"/>
            <a:ext cx="4894119" cy="451629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5FCF521-D77B-6340-B08A-2334B2DB8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D02BB1-2CAF-AF4A-8DE9-0C5E039886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11801" y="1960701"/>
            <a:ext cx="4894119" cy="451629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042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5FCF521-D77B-6340-B08A-2334B2DB8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8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91800" cy="609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9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02958-F390-C94A-A8A0-889AFA3F16A4}"/>
              </a:ext>
            </a:extLst>
          </p:cNvPr>
          <p:cNvSpPr/>
          <p:nvPr userDrawn="1"/>
        </p:nvSpPr>
        <p:spPr>
          <a:xfrm>
            <a:off x="1219200" y="4622800"/>
            <a:ext cx="10587220" cy="1534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4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0562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67456" y="-36095"/>
            <a:ext cx="885289" cy="6930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5FCF521-D77B-6340-B08A-2334B2DB8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" y="381000"/>
            <a:ext cx="10591800" cy="609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42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Single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02958-F390-C94A-A8A0-889AFA3F16A4}"/>
              </a:ext>
            </a:extLst>
          </p:cNvPr>
          <p:cNvSpPr/>
          <p:nvPr userDrawn="1"/>
        </p:nvSpPr>
        <p:spPr>
          <a:xfrm>
            <a:off x="1219200" y="4622800"/>
            <a:ext cx="10587220" cy="1534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F95D6-09D8-2E47-9E7A-270EB7B0E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5920" y="665480"/>
            <a:ext cx="6543040" cy="44733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65EF-338C-5244-846B-F04A15D40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200" y="2113280"/>
            <a:ext cx="2967038" cy="21844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accent2"/>
                </a:solidFill>
                <a:latin typeface="Bitter" pitchFamily="2" charset="77"/>
              </a:defRPr>
            </a:lvl1pPr>
          </a:lstStyle>
          <a:p>
            <a:pPr lvl="0"/>
            <a:r>
              <a:rPr lang="en-US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88756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94543-9B8B-2C42-B80C-94E1C38367B1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1372F8-655E-0E4F-83DE-D39850DEB7BC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1FFE615-72C8-ED4C-8A87-85F97171D81E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786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505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dient Slide_with 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3BCC49E-A31D-6D0D-62DE-22031272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73" b="9973"/>
          <a:stretch/>
        </p:blipFill>
        <p:spPr>
          <a:xfrm>
            <a:off x="4661210" y="809660"/>
            <a:ext cx="7530790" cy="6048339"/>
          </a:xfrm>
          <a:prstGeom prst="rect">
            <a:avLst/>
          </a:prstGeom>
        </p:spPr>
      </p:pic>
      <p:sp>
        <p:nvSpPr>
          <p:cNvPr id="5" name="Google Shape;151;p75">
            <a:extLst>
              <a:ext uri="{FF2B5EF4-FFF2-40B4-BE49-F238E27FC236}">
                <a16:creationId xmlns:a16="http://schemas.microsoft.com/office/drawing/2014/main" id="{6181015F-2C5F-2230-6C63-56AF21138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1881" y="1742896"/>
            <a:ext cx="4894119" cy="389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1450" lvl="0" indent="-16192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EE1D4D-D4E6-4B1F-F6A7-E36C4DB4A828}"/>
              </a:ext>
            </a:extLst>
          </p:cNvPr>
          <p:cNvSpPr/>
          <p:nvPr userDrawn="1"/>
        </p:nvSpPr>
        <p:spPr>
          <a:xfrm>
            <a:off x="-1" y="0"/>
            <a:ext cx="609601" cy="6858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0342EB0-2E60-5F1F-253F-1479AA6D6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9" y="6381174"/>
            <a:ext cx="401872" cy="318726"/>
          </a:xfrm>
          <a:prstGeom prst="rect">
            <a:avLst/>
          </a:prstGeom>
        </p:spPr>
      </p:pic>
      <p:sp>
        <p:nvSpPr>
          <p:cNvPr id="2" name="Google Shape;152;p75">
            <a:extLst>
              <a:ext uri="{FF2B5EF4-FFF2-40B4-BE49-F238E27FC236}">
                <a16:creationId xmlns:a16="http://schemas.microsoft.com/office/drawing/2014/main" id="{73489BFF-FBED-202A-1763-C9C021C6FA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1882" y="254001"/>
            <a:ext cx="4946904" cy="87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3716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itter"/>
              <a:buNone/>
              <a:defRPr sz="2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54E9FE-C850-C71A-3CB6-05F64A1CD717}"/>
              </a:ext>
            </a:extLst>
          </p:cNvPr>
          <p:cNvSpPr/>
          <p:nvPr userDrawn="1"/>
        </p:nvSpPr>
        <p:spPr>
          <a:xfrm>
            <a:off x="7821443" y="6574304"/>
            <a:ext cx="39849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9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Montrose Environmental Group, Inc.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0467BE-FDD6-A8DA-EB4F-B1A0BE3B028B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4A034-E132-C499-9D4B-478D3BC79B57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800" b="0" i="0" spc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1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64E6D1-BB94-6B42-9789-D0E49C9D87BB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6986FE8-FEDA-0648-AF74-B69F1D85966D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705D3CB-A856-B24B-8983-590AD0301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865" y="748244"/>
            <a:ext cx="2286000" cy="22860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00EB08A-E27F-7642-BD7C-60830A053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75301" y="1362228"/>
            <a:ext cx="7835699" cy="621792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1D84264-1893-0E4F-9F58-F8AB486086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75301" y="1993592"/>
            <a:ext cx="7835699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F6A6FC41-C1C3-984B-80EF-A8B8006640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5865" y="3800828"/>
            <a:ext cx="2286000" cy="22860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69F0C8D-44AD-EC4B-BD6F-1F3E59C418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5301" y="5046176"/>
            <a:ext cx="7835699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A32799A-2940-CA4E-A7A1-E66FC5C68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5218" y="4408526"/>
            <a:ext cx="7835656" cy="62179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3"/>
                </a:solidFill>
                <a:latin typeface="Bitter" pitchFamily="2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5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DD0D5B-4566-2441-9E5A-2BA83BE0F390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F3F8090-378A-2445-BEAC-236364EC4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54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Slide_Sizz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hite tanks with pipes&#10;&#10;Description automatically generated">
            <a:extLst>
              <a:ext uri="{FF2B5EF4-FFF2-40B4-BE49-F238E27FC236}">
                <a16:creationId xmlns:a16="http://schemas.microsoft.com/office/drawing/2014/main" id="{581B7863-A4C8-A13D-F291-48C9F4CF7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5" y="6369254"/>
            <a:ext cx="492889" cy="390912"/>
          </a:xfrm>
          <a:prstGeom prst="rect">
            <a:avLst/>
          </a:prstGeom>
        </p:spPr>
      </p:pic>
      <p:sp>
        <p:nvSpPr>
          <p:cNvPr id="5" name="Google Shape;152;p75">
            <a:extLst>
              <a:ext uri="{FF2B5EF4-FFF2-40B4-BE49-F238E27FC236}">
                <a16:creationId xmlns:a16="http://schemas.microsoft.com/office/drawing/2014/main" id="{A1C25557-56F2-BCEC-AF1B-234F72B5E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5627" y="1263403"/>
            <a:ext cx="3690752" cy="261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3716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itter"/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508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ight Blue Basic Slide">
  <p:cSld name="1_Light Blue Basic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4"/>
          <p:cNvPicPr preferRelativeResize="0"/>
          <p:nvPr/>
        </p:nvPicPr>
        <p:blipFill rotWithShape="1">
          <a:blip r:embed="rId2">
            <a:alphaModFix amt="35000"/>
          </a:blip>
          <a:srcRect r="10473" b="9972"/>
          <a:stretch/>
        </p:blipFill>
        <p:spPr>
          <a:xfrm>
            <a:off x="4661210" y="809660"/>
            <a:ext cx="7530790" cy="604833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1201882" y="254001"/>
            <a:ext cx="4946904" cy="87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371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itter"/>
              <a:buNone/>
              <a:defRPr sz="26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1201881" y="1742896"/>
            <a:ext cx="4894119" cy="389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 b="0" i="0">
                <a:solidFill>
                  <a:srgbClr val="7F7F7F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/>
          <p:nvPr/>
        </p:nvSpPr>
        <p:spPr>
          <a:xfrm>
            <a:off x="7821443" y="6574304"/>
            <a:ext cx="398497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Work Sans Medium"/>
              <a:buNone/>
            </a:pPr>
            <a:r>
              <a:rPr lang="en-US" sz="800" b="0" i="0">
                <a:solidFill>
                  <a:srgbClr val="7F7F7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© 2023 Montrose Environmental Group, Inc. Proprietary and Confidential.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4"/>
          <p:cNvCxnSpPr/>
          <p:nvPr/>
        </p:nvCxnSpPr>
        <p:spPr>
          <a:xfrm>
            <a:off x="11810169" y="6603886"/>
            <a:ext cx="0" cy="15628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9;p24"/>
          <p:cNvSpPr/>
          <p:nvPr/>
        </p:nvSpPr>
        <p:spPr>
          <a:xfrm>
            <a:off x="11806420" y="6569628"/>
            <a:ext cx="3855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Work Sans Medium"/>
              <a:buNone/>
            </a:pPr>
            <a:fld id="{00000000-1234-1234-1234-123412341234}" type="slidenum">
              <a:rPr lang="en-US" sz="800" b="0" i="0">
                <a:solidFill>
                  <a:srgbClr val="7F7F7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‹#›</a:t>
            </a:fld>
            <a:endParaRPr sz="800" b="0" i="0">
              <a:solidFill>
                <a:srgbClr val="7F7F7F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0" name="Google Shape;40;p24"/>
          <p:cNvSpPr/>
          <p:nvPr/>
        </p:nvSpPr>
        <p:spPr>
          <a:xfrm>
            <a:off x="-1" y="0"/>
            <a:ext cx="609601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24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89" y="6381174"/>
            <a:ext cx="401872" cy="318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59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50B114-6D05-B343-97A4-CEBD3DFDA9A5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64E6D1-BB94-6B42-9789-D0E49C9D87BB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6986FE8-FEDA-0648-AF74-B69F1D85966D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705D3CB-A856-B24B-8983-590AD0301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865" y="748244"/>
            <a:ext cx="2286000" cy="22860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00EB08A-E27F-7642-BD7C-60830A053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75301" y="1362228"/>
            <a:ext cx="7835826" cy="621792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1D84264-1893-0E4F-9F58-F8AB486086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75301" y="1993592"/>
            <a:ext cx="7835826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F6A6FC41-C1C3-984B-80EF-A8B8006640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5865" y="3800828"/>
            <a:ext cx="2286000" cy="22860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69F0C8D-44AD-EC4B-BD6F-1F3E59C418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5301" y="5046176"/>
            <a:ext cx="7835826" cy="4222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A32799A-2940-CA4E-A7A1-E66FC5C68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5217" y="4408526"/>
            <a:ext cx="7835783" cy="62179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4"/>
                </a:solidFill>
                <a:latin typeface="Bitter" pitchFamily="2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Bitter" pitchFamily="2" charset="77"/>
              </a:defRPr>
            </a:lvl5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DD0D5B-4566-2441-9E5A-2BA83BE0F390}"/>
              </a:ext>
            </a:extLst>
          </p:cNvPr>
          <p:cNvSpPr/>
          <p:nvPr userDrawn="1"/>
        </p:nvSpPr>
        <p:spPr>
          <a:xfrm>
            <a:off x="-52466" y="-36095"/>
            <a:ext cx="870299" cy="6930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F3F8090-378A-2445-BEAC-236364EC4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328DEC-3A35-C34B-A679-0BD1D5DA67C1}"/>
              </a:ext>
            </a:extLst>
          </p:cNvPr>
          <p:cNvSpPr/>
          <p:nvPr userDrawn="1"/>
        </p:nvSpPr>
        <p:spPr>
          <a:xfrm>
            <a:off x="4540102" y="381001"/>
            <a:ext cx="7270898" cy="4067787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87B79E-530C-BB44-9DD4-DDD7039382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645" y="608560"/>
            <a:ext cx="6561812" cy="3612667"/>
          </a:xfrm>
        </p:spPr>
        <p:txBody>
          <a:bodyPr anchor="b">
            <a:normAutofit/>
          </a:bodyPr>
          <a:lstStyle>
            <a:lvl1pPr algn="r">
              <a:lnSpc>
                <a:spcPts val="6740"/>
              </a:lnSpc>
              <a:spcBef>
                <a:spcPts val="0"/>
              </a:spcBef>
              <a:spcAft>
                <a:spcPts val="0"/>
              </a:spcAft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This is a really long Title Slide Header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3447E-A63B-B846-9432-1B145E48F05B}"/>
              </a:ext>
            </a:extLst>
          </p:cNvPr>
          <p:cNvSpPr/>
          <p:nvPr userDrawn="1"/>
        </p:nvSpPr>
        <p:spPr>
          <a:xfrm>
            <a:off x="4894645" y="4832835"/>
            <a:ext cx="4999655" cy="1644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A9344D2-26EE-CB49-9BF8-B740584C48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5138" y="5114925"/>
            <a:ext cx="4529137" cy="1168400"/>
          </a:xfrm>
        </p:spPr>
        <p:txBody>
          <a:bodyPr>
            <a:normAutofit/>
          </a:bodyPr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en-US"/>
              <a:t>This could be a subtitle slide header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EA8CB8B-582A-EC47-A15A-8416D6E882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1000" y="374954"/>
            <a:ext cx="3760788" cy="4067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 picture can go here if you need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B48002-41A2-2F4C-9E59-A859B0A219CB}"/>
              </a:ext>
            </a:extLst>
          </p:cNvPr>
          <p:cNvSpPr/>
          <p:nvPr userDrawn="1"/>
        </p:nvSpPr>
        <p:spPr>
          <a:xfrm>
            <a:off x="380999" y="4832835"/>
            <a:ext cx="4109721" cy="1636227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601ABD-4049-644D-A0AE-6D464FD261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34" y="5068263"/>
            <a:ext cx="2867650" cy="11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8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328DEC-3A35-C34B-A679-0BD1D5DA67C1}"/>
              </a:ext>
            </a:extLst>
          </p:cNvPr>
          <p:cNvSpPr/>
          <p:nvPr userDrawn="1"/>
        </p:nvSpPr>
        <p:spPr>
          <a:xfrm>
            <a:off x="4540102" y="381001"/>
            <a:ext cx="7270898" cy="4067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87B79E-530C-BB44-9DD4-DDD7039382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645" y="608560"/>
            <a:ext cx="6561812" cy="3612667"/>
          </a:xfrm>
        </p:spPr>
        <p:txBody>
          <a:bodyPr anchor="b">
            <a:normAutofit/>
          </a:bodyPr>
          <a:lstStyle>
            <a:lvl1pPr algn="r">
              <a:lnSpc>
                <a:spcPts val="6740"/>
              </a:lnSpc>
              <a:spcBef>
                <a:spcPts val="0"/>
              </a:spcBef>
              <a:spcAft>
                <a:spcPts val="0"/>
              </a:spcAft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This is a really long Title Slide Header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3447E-A63B-B846-9432-1B145E48F05B}"/>
              </a:ext>
            </a:extLst>
          </p:cNvPr>
          <p:cNvSpPr/>
          <p:nvPr userDrawn="1"/>
        </p:nvSpPr>
        <p:spPr>
          <a:xfrm>
            <a:off x="4894645" y="4832835"/>
            <a:ext cx="4999655" cy="16441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A9344D2-26EE-CB49-9BF8-B740584C48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5138" y="5114925"/>
            <a:ext cx="4529137" cy="1168400"/>
          </a:xfrm>
        </p:spPr>
        <p:txBody>
          <a:bodyPr>
            <a:normAutofit/>
          </a:bodyPr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en-US"/>
              <a:t>This could be a subtitle slide header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EA8CB8B-582A-EC47-A15A-8416D6E88260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81000" y="374954"/>
            <a:ext cx="3760788" cy="4067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 picture can go here if you need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624095-EA39-6B4E-979F-F8C985F16E2B}"/>
              </a:ext>
            </a:extLst>
          </p:cNvPr>
          <p:cNvSpPr/>
          <p:nvPr userDrawn="1"/>
        </p:nvSpPr>
        <p:spPr>
          <a:xfrm>
            <a:off x="380999" y="4832835"/>
            <a:ext cx="4109721" cy="1636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FCE8BA-6E24-8544-88F1-1D760E415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34" y="5068263"/>
            <a:ext cx="2867650" cy="11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tit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602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2023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474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1100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76200" y="-36095"/>
            <a:ext cx="893203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5430954" cy="389082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76653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31B6B15-EC61-2449-8671-7A2A7FE6F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2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title -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602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</a:t>
            </a:r>
            <a:r>
              <a:rPr lang="en-US" sz="800" b="0" i="0" spc="0" baseline="0">
                <a:solidFill>
                  <a:schemeClr val="accent5"/>
                </a:solidFill>
                <a:latin typeface="Work Sans" pitchFamily="2" charset="77"/>
                <a:cs typeface="Arial"/>
              </a:rPr>
              <a:t> </a:t>
            </a:r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474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1100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76200" y="-36095"/>
            <a:ext cx="893203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2586176"/>
            <a:ext cx="4904279" cy="389082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7348B-8BB0-0745-8548-FCB9D75CD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881" y="1576653"/>
            <a:ext cx="4946650" cy="6254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31B6B15-EC61-2449-8671-7A2A7FE6F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84174D-4108-FA40-A1F4-39FB120F859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06721" y="2586176"/>
            <a:ext cx="4904279" cy="389082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10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C08F81-CD6D-C542-BC5A-7852DB43719D}"/>
              </a:ext>
            </a:extLst>
          </p:cNvPr>
          <p:cNvSpPr/>
          <p:nvPr userDrawn="1"/>
        </p:nvSpPr>
        <p:spPr>
          <a:xfrm>
            <a:off x="7821443" y="6574304"/>
            <a:ext cx="39849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b="0" i="0" spc="0">
                <a:solidFill>
                  <a:schemeClr val="accent5"/>
                </a:solidFill>
                <a:latin typeface="Work Sans" pitchFamily="2" charset="77"/>
                <a:cs typeface="Arial"/>
              </a:rPr>
              <a:t>© 2020 ECT2 Proprietary and Confidential.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B5904-E540-FC46-8AA4-A88ECFDA3865}"/>
              </a:ext>
            </a:extLst>
          </p:cNvPr>
          <p:cNvCxnSpPr>
            <a:cxnSpLocks/>
          </p:cNvCxnSpPr>
          <p:nvPr userDrawn="1"/>
        </p:nvCxnSpPr>
        <p:spPr>
          <a:xfrm>
            <a:off x="11810169" y="6603886"/>
            <a:ext cx="0" cy="1562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54C49-3C4A-D246-AABA-B914AA4F7B51}"/>
              </a:ext>
            </a:extLst>
          </p:cNvPr>
          <p:cNvSpPr/>
          <p:nvPr userDrawn="1"/>
        </p:nvSpPr>
        <p:spPr>
          <a:xfrm>
            <a:off x="11806420" y="6569628"/>
            <a:ext cx="385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09585"/>
            <a:fld id="{025C911D-6DC3-CA43-8335-AC33A42F3B19}" type="slidenum">
              <a:rPr lang="en-US" sz="800" b="0" i="0" spc="0" smtClean="0">
                <a:solidFill>
                  <a:schemeClr val="accent5"/>
                </a:solidFill>
                <a:latin typeface="Work Sans" pitchFamily="2" charset="77"/>
                <a:cs typeface="Arial"/>
              </a:rPr>
              <a:t>‹#›</a:t>
            </a:fld>
            <a:endParaRPr lang="en-US" sz="800" b="0" i="0" spc="0">
              <a:solidFill>
                <a:schemeClr val="accent5"/>
              </a:solidFill>
              <a:latin typeface="Work Sans" pitchFamily="2" charset="77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2673A-CC1C-8545-BE88-B5134EA98172}"/>
              </a:ext>
            </a:extLst>
          </p:cNvPr>
          <p:cNvSpPr/>
          <p:nvPr userDrawn="1"/>
        </p:nvSpPr>
        <p:spPr>
          <a:xfrm>
            <a:off x="-57664" y="-36095"/>
            <a:ext cx="874668" cy="6930189"/>
          </a:xfrm>
          <a:prstGeom prst="rect">
            <a:avLst/>
          </a:prstGeom>
          <a:solidFill>
            <a:srgbClr val="82C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78466C-FDBA-EC40-86BC-9F26B13F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81" y="1968860"/>
            <a:ext cx="5430954" cy="4508140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A07A0-3763-2E43-BF5D-F3FF1E66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882" y="381000"/>
            <a:ext cx="4946904" cy="11956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Header Title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6C96B7B-4DBD-C549-AD35-12948A4C6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6" y="6369254"/>
            <a:ext cx="492889" cy="3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9E5CF-4F4F-1B42-8AE9-FE957DCB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E9D6-DFEA-9D4F-8FD5-DACF237D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415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9F040-82B3-0A45-88C4-079DAF9F9019}"/>
              </a:ext>
            </a:extLst>
          </p:cNvPr>
          <p:cNvSpPr>
            <a:spLocks noChangeAspect="1"/>
          </p:cNvSpPr>
          <p:nvPr userDrawn="1"/>
        </p:nvSpPr>
        <p:spPr>
          <a:xfrm>
            <a:off x="-756188" y="699977"/>
            <a:ext cx="384048" cy="384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55AE0-ED33-6F4A-9000-A326FDC7735D}"/>
              </a:ext>
            </a:extLst>
          </p:cNvPr>
          <p:cNvSpPr txBox="1"/>
          <p:nvPr userDrawn="1"/>
        </p:nvSpPr>
        <p:spPr>
          <a:xfrm>
            <a:off x="-2817629" y="699977"/>
            <a:ext cx="20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Spacing cube (.42”)</a:t>
            </a:r>
          </a:p>
        </p:txBody>
      </p:sp>
    </p:spTree>
    <p:extLst>
      <p:ext uri="{BB962C8B-B14F-4D97-AF65-F5344CB8AC3E}">
        <p14:creationId xmlns:p14="http://schemas.microsoft.com/office/powerpoint/2010/main" val="200904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73" r:id="rId4"/>
    <p:sldLayoutId id="2147483655" r:id="rId5"/>
    <p:sldLayoutId id="2147483675" r:id="rId6"/>
    <p:sldLayoutId id="2147483659" r:id="rId7"/>
    <p:sldLayoutId id="2147483684" r:id="rId8"/>
    <p:sldLayoutId id="2147483662" r:id="rId9"/>
    <p:sldLayoutId id="2147483685" r:id="rId10"/>
    <p:sldLayoutId id="2147483669" r:id="rId11"/>
    <p:sldLayoutId id="2147483676" r:id="rId12"/>
    <p:sldLayoutId id="2147483678" r:id="rId13"/>
    <p:sldLayoutId id="2147483671" r:id="rId14"/>
    <p:sldLayoutId id="2147483677" r:id="rId15"/>
    <p:sldLayoutId id="2147483679" r:id="rId16"/>
    <p:sldLayoutId id="2147483661" r:id="rId17"/>
    <p:sldLayoutId id="2147483686" r:id="rId18"/>
    <p:sldLayoutId id="2147483663" r:id="rId19"/>
    <p:sldLayoutId id="2147483687" r:id="rId20"/>
    <p:sldLayoutId id="2147483670" r:id="rId21"/>
    <p:sldLayoutId id="2147483680" r:id="rId22"/>
    <p:sldLayoutId id="2147483681" r:id="rId23"/>
    <p:sldLayoutId id="2147483672" r:id="rId24"/>
    <p:sldLayoutId id="2147483682" r:id="rId25"/>
    <p:sldLayoutId id="2147483683" r:id="rId26"/>
    <p:sldLayoutId id="2147483674" r:id="rId27"/>
    <p:sldLayoutId id="2147483658" r:id="rId28"/>
    <p:sldLayoutId id="2147483689" r:id="rId29"/>
    <p:sldLayoutId id="2147483690" r:id="rId30"/>
    <p:sldLayoutId id="2147483691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itter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Work Sans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pos="240" userDrawn="1">
          <p15:clr>
            <a:srgbClr val="F26B43"/>
          </p15:clr>
        </p15:guide>
        <p15:guide id="5" orient="horz" pos="240" userDrawn="1">
          <p15:clr>
            <a:srgbClr val="F26B43"/>
          </p15:clr>
        </p15:guide>
        <p15:guide id="6" orient="horz" pos="4080" userDrawn="1">
          <p15:clr>
            <a:srgbClr val="F26B43"/>
          </p15:clr>
        </p15:guide>
        <p15:guide id="7" pos="480" userDrawn="1">
          <p15:clr>
            <a:srgbClr val="F26B43"/>
          </p15:clr>
        </p15:guide>
        <p15:guide id="8" pos="7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8/10/relationships/comments" Target="../comments/modernComment_7FF650AA_23AFF49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18/10/relationships/comments" Target="../comments/modernComment_7FF65070_55ECBB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5" Type="http://schemas.openxmlformats.org/officeDocument/2006/relationships/chart" Target="../charts/char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7FF650AD_E0C4FCA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7FF650AE_C297DBCA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F8FA-3FE7-0F48-C9DC-A333AB277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182A-EC2E-9049-6B85-C6003F08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78" y="753626"/>
            <a:ext cx="4531807" cy="3496827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Converting PFAS-Impacted Landfill Leachate Waste from a Liquid to a Solid: 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i="1" dirty="0">
                <a:latin typeface="Arial"/>
                <a:cs typeface="Arial"/>
              </a:rPr>
              <a:t>Using Full-Scale Foam Fractionation and Media </a:t>
            </a:r>
            <a:r>
              <a:rPr lang="en-US" i="1" dirty="0" err="1">
                <a:latin typeface="Arial"/>
                <a:cs typeface="Arial"/>
              </a:rPr>
              <a:t>SuperLoading</a:t>
            </a:r>
            <a:r>
              <a:rPr lang="en-US" i="1" dirty="0">
                <a:latin typeface="Arial"/>
                <a:cs typeface="Arial"/>
              </a:rPr>
              <a:t> to Minimize Waste and Reduce Risk</a:t>
            </a:r>
            <a:endParaRPr lang="en-US" i="1">
              <a:cs typeface="Arial"/>
            </a:endParaRPr>
          </a:p>
        </p:txBody>
      </p:sp>
      <p:pic>
        <p:nvPicPr>
          <p:cNvPr id="3" name="Picture 2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A9085C0D-5FFA-1C2B-073A-496A9012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531" y="5172981"/>
            <a:ext cx="2725511" cy="94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EC844E-4BAB-6182-A190-449B0B5520CC}"/>
              </a:ext>
            </a:extLst>
          </p:cNvPr>
          <p:cNvSpPr/>
          <p:nvPr/>
        </p:nvSpPr>
        <p:spPr>
          <a:xfrm>
            <a:off x="3917372" y="1163782"/>
            <a:ext cx="7512627" cy="394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1F500-9FD2-1E3C-3567-79DC7103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254001"/>
            <a:ext cx="8942363" cy="842869"/>
          </a:xfrm>
        </p:spPr>
        <p:txBody>
          <a:bodyPr>
            <a:normAutofit fontScale="90000"/>
          </a:bodyPr>
          <a:lstStyle/>
          <a:p>
            <a:r>
              <a:rPr lang="en-US" sz="2600" dirty="0">
                <a:latin typeface="Arial"/>
                <a:cs typeface="Arial"/>
              </a:rPr>
              <a:t>Quarterly Compliance Results: Meeting Treatment Objectives</a:t>
            </a:r>
            <a:br>
              <a:rPr lang="en-US" dirty="0"/>
            </a:br>
            <a:r>
              <a:rPr lang="en-US" sz="2600" dirty="0">
                <a:latin typeface="Arial"/>
                <a:cs typeface="Arial"/>
              </a:rPr>
              <a:t>Total PFAS Influent vs. Effluent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2ED24-0881-D90A-D143-7F978E2B9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1127761"/>
            <a:ext cx="10647680" cy="5460851"/>
          </a:xfrm>
          <a:prstGeom prst="rect">
            <a:avLst/>
          </a:prstGeom>
        </p:spPr>
      </p:pic>
      <p:pic>
        <p:nvPicPr>
          <p:cNvPr id="4" name="Picture 3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15FE5F0D-B535-F244-2632-5EA029AC2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A9AE3C-048E-AB55-4710-72FB923DFCBC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8B792ED-5764-B153-63D7-07AC9DF3F6EB}"/>
              </a:ext>
            </a:extLst>
          </p:cNvPr>
          <p:cNvSpPr/>
          <p:nvPr/>
        </p:nvSpPr>
        <p:spPr>
          <a:xfrm>
            <a:off x="2305050" y="2524125"/>
            <a:ext cx="245745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F2C360-C74E-750C-75B3-EE5FC5872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266" y="3117160"/>
            <a:ext cx="476250" cy="285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8D0BFD-A5AA-FA3A-B065-B5934A480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920" y="2717801"/>
            <a:ext cx="466436" cy="2964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08AA54-B0D1-973C-9A35-50CE26E4E5D9}"/>
              </a:ext>
            </a:extLst>
          </p:cNvPr>
          <p:cNvSpPr txBox="1"/>
          <p:nvPr/>
        </p:nvSpPr>
        <p:spPr>
          <a:xfrm>
            <a:off x="3036859" y="2677225"/>
            <a:ext cx="2430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ƩPFAS ≤6C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1AB369-9387-EB3D-9054-CCEE44446FB5}"/>
              </a:ext>
            </a:extLst>
          </p:cNvPr>
          <p:cNvSpPr txBox="1"/>
          <p:nvPr/>
        </p:nvSpPr>
        <p:spPr>
          <a:xfrm>
            <a:off x="3036859" y="3058225"/>
            <a:ext cx="2430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ƩPFAS &gt;6C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21A685-DD30-4F3E-512D-5F9A614CC1AB}"/>
              </a:ext>
            </a:extLst>
          </p:cNvPr>
          <p:cNvSpPr txBox="1"/>
          <p:nvPr/>
        </p:nvSpPr>
        <p:spPr>
          <a:xfrm>
            <a:off x="3448050" y="1181100"/>
            <a:ext cx="7810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PFAS Quarterly Compliance Sampling Results (EPA1633)</a:t>
            </a:r>
          </a:p>
        </p:txBody>
      </p:sp>
    </p:spTree>
    <p:extLst>
      <p:ext uri="{BB962C8B-B14F-4D97-AF65-F5344CB8AC3E}">
        <p14:creationId xmlns:p14="http://schemas.microsoft.com/office/powerpoint/2010/main" val="5987339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EE359-C8B0-4E79-7ED4-C166E394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254001"/>
            <a:ext cx="5695875" cy="87376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What</a:t>
            </a:r>
            <a:r>
              <a:rPr lang="en-US" dirty="0">
                <a:latin typeface="Arial"/>
                <a:cs typeface="Arial"/>
              </a:rPr>
              <a:t> Happens to the PFAS?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4617F0-FCAA-28EB-43C9-F81F001A7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248" y="1203511"/>
            <a:ext cx="6026821" cy="4884941"/>
          </a:xfr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Liquid concentrated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foamate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from the FOAM-X fractionator is loaded onto our selective media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Superloading</a:t>
            </a:r>
            <a:r>
              <a:rPr lang="en-US" sz="2000" baseline="30000" dirty="0" err="1">
                <a:solidFill>
                  <a:schemeClr val="tx1"/>
                </a:solidFill>
                <a:latin typeface="Arial"/>
                <a:cs typeface="Arial"/>
              </a:rPr>
              <a:t>TM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generates a 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solid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waste vs liquid concentrate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Cost-effective and rapidly-mobilized residuals treatment method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Can be replaced with destruction technology in the future if desired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Treating up to 0.3 L/s of primary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foamate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Fully automated, 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continuous flow-through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icture containing text, blue, device, miller&#10;&#10;AI-generated content may be incorrect.">
            <a:extLst>
              <a:ext uri="{FF2B5EF4-FFF2-40B4-BE49-F238E27FC236}">
                <a16:creationId xmlns:a16="http://schemas.microsoft.com/office/drawing/2014/main" id="{FD9817C6-E658-0667-FE61-99DCE94B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44" y="1635997"/>
            <a:ext cx="4891836" cy="3635411"/>
          </a:xfrm>
          <a:prstGeom prst="rect">
            <a:avLst/>
          </a:prstGeom>
        </p:spPr>
      </p:pic>
      <p:pic>
        <p:nvPicPr>
          <p:cNvPr id="6" name="Picture 5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8CD4C79C-DFA7-A10A-627F-ACB47BE1B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A4BA9C-F917-4069-64A1-3C08065626EF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986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DEE4A-378B-46C6-76D3-D0A1FB75A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10C71-3D10-44BB-8C76-DEF58389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254001"/>
            <a:ext cx="8471566" cy="853968"/>
          </a:xfrm>
        </p:spPr>
        <p:txBody>
          <a:bodyPr spcFirstLastPara="1" vert="horz" wrap="square" lIns="91425" tIns="45700" rIns="91425" bIns="137150" rtlCol="0" anchor="b" anchorCtr="0">
            <a:noAutofit/>
          </a:bodyPr>
          <a:lstStyle/>
          <a:p>
            <a:r>
              <a:rPr lang="en-US">
                <a:latin typeface="Arial"/>
                <a:cs typeface="Arial"/>
              </a:rPr>
              <a:t>Concentration Factor:</a:t>
            </a:r>
            <a:br>
              <a:rPr lang="en-US" dirty="0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Volume of Leachate Treated to Residuals Created</a:t>
            </a:r>
          </a:p>
        </p:txBody>
      </p:sp>
      <p:pic>
        <p:nvPicPr>
          <p:cNvPr id="7" name="Picture 6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6990961F-9928-D049-F29A-D51FC03C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442FFF-F3F0-A074-119E-404F575BD35C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51" name="Picture 250" descr="A logo of a hockey team&#10;&#10;AI-generated content may be incorrect.">
            <a:extLst>
              <a:ext uri="{FF2B5EF4-FFF2-40B4-BE49-F238E27FC236}">
                <a16:creationId xmlns:a16="http://schemas.microsoft.com/office/drawing/2014/main" id="{611C0850-772D-D8B1-7723-4F80E617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38" t="312" r="19273" b="-1316"/>
          <a:stretch>
            <a:fillRect/>
          </a:stretch>
        </p:blipFill>
        <p:spPr>
          <a:xfrm>
            <a:off x="9631258" y="2847975"/>
            <a:ext cx="95381" cy="427929"/>
          </a:xfrm>
          <a:prstGeom prst="rect">
            <a:avLst/>
          </a:prstGeom>
        </p:spPr>
      </p:pic>
      <p:pic>
        <p:nvPicPr>
          <p:cNvPr id="252" name="Picture 251" descr="A logo of a hockey team&#10;&#10;AI-generated content may be incorrect.">
            <a:extLst>
              <a:ext uri="{FF2B5EF4-FFF2-40B4-BE49-F238E27FC236}">
                <a16:creationId xmlns:a16="http://schemas.microsoft.com/office/drawing/2014/main" id="{6384B7C8-38FF-3AAB-0892-6548D09D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51" y="1169902"/>
            <a:ext cx="545153" cy="385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4DA016-8266-7921-A087-A8C5A95309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05"/>
          <a:stretch>
            <a:fillRect/>
          </a:stretch>
        </p:blipFill>
        <p:spPr>
          <a:xfrm>
            <a:off x="1309688" y="2362200"/>
            <a:ext cx="6210300" cy="4324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E9F6F1-7500-B847-E778-310B319009DA}"/>
              </a:ext>
            </a:extLst>
          </p:cNvPr>
          <p:cNvSpPr/>
          <p:nvPr/>
        </p:nvSpPr>
        <p:spPr>
          <a:xfrm>
            <a:off x="4582964" y="1167402"/>
            <a:ext cx="3939223" cy="3888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Calibri"/>
                <a:cs typeface="Calibri"/>
              </a:rPr>
              <a:t>One Ottawa Senator = 1 Million </a:t>
            </a:r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Liters</a:t>
            </a:r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9F5286-5BF0-F79A-5888-ACBB4C028706}"/>
              </a:ext>
            </a:extLst>
          </p:cNvPr>
          <p:cNvSpPr txBox="1">
            <a:spLocks/>
          </p:cNvSpPr>
          <p:nvPr/>
        </p:nvSpPr>
        <p:spPr>
          <a:xfrm>
            <a:off x="2117890" y="1907710"/>
            <a:ext cx="4584123" cy="5209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85000" lnSpcReduction="10000"/>
          </a:bodyPr>
          <a:lstStyle>
            <a:lvl1pPr marL="457200" lvl="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155 million </a:t>
            </a: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liters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leachate treated</a:t>
            </a:r>
          </a:p>
          <a:p>
            <a:pPr marL="114300" indent="0">
              <a:buNone/>
            </a:pP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040BE3A-375B-906C-3FA7-EC4EF40B545C}"/>
              </a:ext>
            </a:extLst>
          </p:cNvPr>
          <p:cNvSpPr txBox="1">
            <a:spLocks/>
          </p:cNvSpPr>
          <p:nvPr/>
        </p:nvSpPr>
        <p:spPr>
          <a:xfrm>
            <a:off x="7470940" y="1983909"/>
            <a:ext cx="4584123" cy="5209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7500" lnSpcReduction="20000"/>
          </a:bodyPr>
          <a:lstStyle>
            <a:lvl1pPr marL="457200" lvl="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0.03 million liters residuals created</a:t>
            </a: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DFDF981-0A42-9BF7-AEC1-C15814B9F0AD}"/>
              </a:ext>
            </a:extLst>
          </p:cNvPr>
          <p:cNvSpPr txBox="1">
            <a:spLocks/>
          </p:cNvSpPr>
          <p:nvPr/>
        </p:nvSpPr>
        <p:spPr>
          <a:xfrm>
            <a:off x="7842415" y="3717459"/>
            <a:ext cx="4584123" cy="5209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000" dirty="0">
                <a:solidFill>
                  <a:srgbClr val="2B74BB"/>
                </a:solidFill>
                <a:latin typeface="Arial"/>
                <a:cs typeface="Arial"/>
              </a:rPr>
              <a:t>5,000:1 concentration factor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B5A75D1-6E60-F7A4-CE90-5C6F35E95661}"/>
              </a:ext>
            </a:extLst>
          </p:cNvPr>
          <p:cNvSpPr/>
          <p:nvPr/>
        </p:nvSpPr>
        <p:spPr>
          <a:xfrm>
            <a:off x="7949946" y="2843784"/>
            <a:ext cx="978408" cy="484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3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6A11-2AFB-158B-75DA-189D7AD4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57" y="254001"/>
            <a:ext cx="8427491" cy="85396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/>
                <a:cs typeface="Arial"/>
              </a:rPr>
              <a:t>SuperLoader</a:t>
            </a:r>
            <a:r>
              <a:rPr lang="en-US" dirty="0">
                <a:latin typeface="Arial"/>
                <a:cs typeface="Arial"/>
              </a:rPr>
              <a:t> Case Study Results at 400 Bed Volumes (~3 mo.)</a:t>
            </a:r>
          </a:p>
        </p:txBody>
      </p:sp>
      <p:pic>
        <p:nvPicPr>
          <p:cNvPr id="5" name="Picture 4" descr="A diagram of a foaming tank&#10;&#10;AI-generated content may be incorrect.">
            <a:extLst>
              <a:ext uri="{FF2B5EF4-FFF2-40B4-BE49-F238E27FC236}">
                <a16:creationId xmlns:a16="http://schemas.microsoft.com/office/drawing/2014/main" id="{BCA8CF0E-7556-5000-DFA9-45730D1F1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1" r="9140"/>
          <a:stretch>
            <a:fillRect/>
          </a:stretch>
        </p:blipFill>
        <p:spPr>
          <a:xfrm>
            <a:off x="694479" y="2420208"/>
            <a:ext cx="10657700" cy="4148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9B32B-6594-9673-45A0-C9D67A8E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63296" y="2794080"/>
            <a:ext cx="791844" cy="390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0B432-5301-2AAF-E892-A4D41ADAA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0179" y="2178568"/>
            <a:ext cx="791844" cy="330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53909-0B9D-62DD-D74A-06B16FC3108C}"/>
              </a:ext>
            </a:extLst>
          </p:cNvPr>
          <p:cNvSpPr txBox="1"/>
          <p:nvPr/>
        </p:nvSpPr>
        <p:spPr>
          <a:xfrm>
            <a:off x="2376517" y="1162771"/>
            <a:ext cx="1320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Leachate + SL Recycle to Fractionators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F2281-451A-1933-5145-CA2B7B268AD9}"/>
              </a:ext>
            </a:extLst>
          </p:cNvPr>
          <p:cNvSpPr txBox="1"/>
          <p:nvPr/>
        </p:nvSpPr>
        <p:spPr>
          <a:xfrm>
            <a:off x="4054131" y="1821081"/>
            <a:ext cx="15621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Primary </a:t>
            </a:r>
            <a:r>
              <a:rPr lang="en-US" sz="1600" b="1" dirty="0" err="1"/>
              <a:t>Foamate</a:t>
            </a:r>
            <a:r>
              <a:rPr lang="en-US" sz="1600" b="1" dirty="0"/>
              <a:t> from Fractionators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041E7F-B55D-B156-DE5C-B7FC2F08533F}"/>
              </a:ext>
            </a:extLst>
          </p:cNvPr>
          <p:cNvSpPr txBox="1"/>
          <p:nvPr/>
        </p:nvSpPr>
        <p:spPr>
          <a:xfrm>
            <a:off x="666440" y="1628017"/>
            <a:ext cx="132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</a:rPr>
              <a:t>100% of Total PFAS Influent 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A92C7-3A5C-4C86-3337-E54AD43186A0}"/>
              </a:ext>
            </a:extLst>
          </p:cNvPr>
          <p:cNvSpPr txBox="1"/>
          <p:nvPr/>
        </p:nvSpPr>
        <p:spPr>
          <a:xfrm>
            <a:off x="4357048" y="5619271"/>
            <a:ext cx="176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70C0"/>
                </a:solidFill>
              </a:rPr>
              <a:t>5% of Total PFAS Influent 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CE9FC-C06E-0B04-1BD2-A3BAFEDC6894}"/>
              </a:ext>
            </a:extLst>
          </p:cNvPr>
          <p:cNvSpPr txBox="1"/>
          <p:nvPr/>
        </p:nvSpPr>
        <p:spPr>
          <a:xfrm>
            <a:off x="10174048" y="5759013"/>
            <a:ext cx="8949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To Landfill</a:t>
            </a:r>
            <a:endParaRPr lang="en-US" b="1" dirty="0"/>
          </a:p>
        </p:txBody>
      </p:sp>
      <p:pic>
        <p:nvPicPr>
          <p:cNvPr id="6" name="Picture 5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E47BF799-211D-6E2F-71D1-63DD7A9C7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97F905-CF72-C3B1-3A32-5C3D252C4FF6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6BE88C0-1257-0FBE-1D00-0662667F3B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6380189"/>
              </p:ext>
            </p:extLst>
          </p:nvPr>
        </p:nvGraphicFramePr>
        <p:xfrm>
          <a:off x="7333103" y="1079771"/>
          <a:ext cx="4858897" cy="265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1749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BE252E-11C6-7A00-43F8-0204034B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254001"/>
            <a:ext cx="9050633" cy="853968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Does PFAS Desorb from </a:t>
            </a:r>
            <a:r>
              <a:rPr lang="en-US" dirty="0" err="1">
                <a:latin typeface="Arial"/>
                <a:cs typeface="Arial"/>
              </a:rPr>
              <a:t>SuperLoaded</a:t>
            </a:r>
            <a:r>
              <a:rPr lang="en-US" dirty="0">
                <a:latin typeface="Arial"/>
                <a:cs typeface="Arial"/>
              </a:rPr>
              <a:t> Media?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DBC292-FF0D-84E4-66BC-19C7FA2E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565" y="1393360"/>
            <a:ext cx="4260273" cy="4873837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Methodology:</a:t>
            </a:r>
          </a:p>
          <a:p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Standard EPA TCLP</a:t>
            </a:r>
          </a:p>
          <a:p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Loaded PFAS mass consistent (1.83 – 1.86 mg/g) across three media</a:t>
            </a:r>
          </a:p>
          <a:p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PFAS analysis using EPA 8327M</a:t>
            </a:r>
          </a:p>
          <a:p>
            <a:pPr marL="114300" indent="0">
              <a:buNone/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All three media types tested exhibited </a:t>
            </a:r>
            <a:r>
              <a:rPr lang="en-US" sz="2600" b="1" dirty="0">
                <a:solidFill>
                  <a:srgbClr val="000000"/>
                </a:solidFill>
                <a:latin typeface="Arial"/>
                <a:cs typeface="Arial"/>
              </a:rPr>
              <a:t>very low desorption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 of long-chain PFAS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A244AF5D-3B77-9D87-5F39-FFEF36F8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AE571A-06B0-64AA-F043-FE6727F70139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25FAAA6-612D-433E-A221-413929293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84" y="1454047"/>
            <a:ext cx="6032542" cy="48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0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05989-2092-181C-7B20-CEA5EB55B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6C9D2-E0F6-DC34-F2C7-2DD8C860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rial"/>
                <a:cs typeface="Arial"/>
              </a:rPr>
              <a:t>SuperLoaded</a:t>
            </a:r>
            <a:r>
              <a:rPr lang="en-US" dirty="0">
                <a:latin typeface="Arial"/>
                <a:cs typeface="Arial"/>
              </a:rPr>
              <a:t> Media Leaching Test Results Summary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3A6F9D-1D70-0D89-D6A4-719ED93D1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788870"/>
              </p:ext>
            </p:extLst>
          </p:nvPr>
        </p:nvGraphicFramePr>
        <p:xfrm>
          <a:off x="5649565" y="1405845"/>
          <a:ext cx="6140357" cy="2465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8117">
                  <a:extLst>
                    <a:ext uri="{9D8B030D-6E8A-4147-A177-3AD203B41FA5}">
                      <a16:colId xmlns:a16="http://schemas.microsoft.com/office/drawing/2014/main" val="267633449"/>
                    </a:ext>
                  </a:extLst>
                </a:gridCol>
                <a:gridCol w="2090349">
                  <a:extLst>
                    <a:ext uri="{9D8B030D-6E8A-4147-A177-3AD203B41FA5}">
                      <a16:colId xmlns:a16="http://schemas.microsoft.com/office/drawing/2014/main" val="3661105975"/>
                    </a:ext>
                  </a:extLst>
                </a:gridCol>
                <a:gridCol w="1961891">
                  <a:extLst>
                    <a:ext uri="{9D8B030D-6E8A-4147-A177-3AD203B41FA5}">
                      <a16:colId xmlns:a16="http://schemas.microsoft.com/office/drawing/2014/main" val="4256673899"/>
                    </a:ext>
                  </a:extLst>
                </a:gridCol>
              </a:tblGrid>
              <a:tr h="946853"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PFAS Mass Desorbed in TCLP Test</a:t>
                      </a:r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135577"/>
                  </a:ext>
                </a:extLst>
              </a:tr>
              <a:tr h="90824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ECT2 SL Media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Organoclay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GAC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309689"/>
                  </a:ext>
                </a:extLst>
              </a:tr>
              <a:tr h="61066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0.002%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0.016%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0.144%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668565"/>
                  </a:ext>
                </a:extLst>
              </a:tr>
            </a:tbl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31F1C68-D259-B757-68BD-2DBCB836C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8925" y="1157502"/>
            <a:ext cx="4466930" cy="536003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Desorption Testing Results: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ECT2 SL Media desorption rate was lowest of the media tested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Organoclay desorption mass 8x the ECT2 media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GAC desorption rate was the highest of the media tested (</a:t>
            </a:r>
            <a:r>
              <a:rPr lang="en-US" sz="2400" i="1" u="sng" dirty="0">
                <a:solidFill>
                  <a:srgbClr val="000000"/>
                </a:solidFill>
                <a:latin typeface="Arial"/>
                <a:cs typeface="Arial"/>
              </a:rPr>
              <a:t>72x the ECT2 SL Media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42281A2-B303-7663-7A61-8448E27D7302}"/>
              </a:ext>
            </a:extLst>
          </p:cNvPr>
          <p:cNvSpPr/>
          <p:nvPr/>
        </p:nvSpPr>
        <p:spPr>
          <a:xfrm>
            <a:off x="6556674" y="3878345"/>
            <a:ext cx="2436349" cy="12227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5562C07E-8EC2-E138-E2E2-D57EF7338A1E}"/>
              </a:ext>
            </a:extLst>
          </p:cNvPr>
          <p:cNvSpPr/>
          <p:nvPr/>
        </p:nvSpPr>
        <p:spPr>
          <a:xfrm>
            <a:off x="6658446" y="3890939"/>
            <a:ext cx="4445228" cy="1201942"/>
          </a:xfrm>
          <a:prstGeom prst="curved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6A8CC-A1F7-AAAC-79B0-8A689BB1F3FE}"/>
              </a:ext>
            </a:extLst>
          </p:cNvPr>
          <p:cNvSpPr txBox="1"/>
          <p:nvPr/>
        </p:nvSpPr>
        <p:spPr>
          <a:xfrm>
            <a:off x="7552843" y="5256040"/>
            <a:ext cx="15784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8x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2F415-78FF-C27D-4F7D-42CB2227354F}"/>
              </a:ext>
            </a:extLst>
          </p:cNvPr>
          <p:cNvSpPr txBox="1"/>
          <p:nvPr/>
        </p:nvSpPr>
        <p:spPr>
          <a:xfrm>
            <a:off x="9425789" y="5278926"/>
            <a:ext cx="157842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72x</a:t>
            </a:r>
          </a:p>
        </p:txBody>
      </p:sp>
      <p:pic>
        <p:nvPicPr>
          <p:cNvPr id="11" name="Picture 10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FB79D673-3F2C-9E32-55EA-DFC7ED6F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2DE523-EDF3-20CF-BABE-161BCC44CFB9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4589B24-A7A8-2DBB-3CFE-EFD57146A0A7}"/>
              </a:ext>
            </a:extLst>
          </p:cNvPr>
          <p:cNvSpPr txBox="1">
            <a:spLocks/>
          </p:cNvSpPr>
          <p:nvPr/>
        </p:nvSpPr>
        <p:spPr>
          <a:xfrm>
            <a:off x="1123231" y="5791156"/>
            <a:ext cx="10880701" cy="6290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dk2"/>
                </a:solidFill>
                <a:latin typeface="Work Sans" pitchFamily="2" charset="77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accent4"/>
                </a:solidFill>
                <a:latin typeface="Arial"/>
                <a:cs typeface="Arial"/>
              </a:rPr>
              <a:t>Using ECT2 </a:t>
            </a:r>
            <a:r>
              <a:rPr lang="en-US" sz="2400" i="1" dirty="0" err="1">
                <a:solidFill>
                  <a:schemeClr val="accent4"/>
                </a:solidFill>
                <a:latin typeface="Arial"/>
                <a:cs typeface="Arial"/>
              </a:rPr>
              <a:t>SuperLoader</a:t>
            </a:r>
            <a:r>
              <a:rPr lang="en-US" sz="2400" i="1" dirty="0">
                <a:solidFill>
                  <a:schemeClr val="accent4"/>
                </a:solidFill>
                <a:latin typeface="Arial"/>
                <a:cs typeface="Arial"/>
              </a:rPr>
              <a:t> technology PFAS is solidified and captured on-site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466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C3A0B-B8DE-2E65-9CCE-00520A48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FEA30B-3740-52AC-D114-2B676775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163287"/>
            <a:ext cx="4946904" cy="87376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Conclusions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5AD85-800C-C6A0-510F-426845D63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105" y="1469191"/>
            <a:ext cx="5537365" cy="4441372"/>
          </a:xfr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Removal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: foam fractionation is effective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Concentration: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creates a PFAS-rich liquid waste</a:t>
            </a:r>
            <a:endParaRPr lang="en-US">
              <a:solidFill>
                <a:schemeClr val="tx1"/>
              </a:solidFill>
              <a:cs typeface="Arial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Superloading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: media treatment turns a liquid waste into a solid waste suitable for destruction or disposal</a:t>
            </a:r>
          </a:p>
          <a:p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PFAS Retention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: leaching data from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SuperLoaded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media to confirm we are breaking the PFAS cycle</a:t>
            </a:r>
          </a:p>
          <a:p>
            <a:pPr marL="114300" indent="0">
              <a:buNone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7" name="Picture 6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31AC47F9-647C-B8F5-B224-60A5D466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AB9EB8-82E8-F4D2-2ED2-1E8C881A34E9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BE704EC-5C3C-340E-18D3-7333A23008B2}"/>
              </a:ext>
            </a:extLst>
          </p:cNvPr>
          <p:cNvGrpSpPr/>
          <p:nvPr/>
        </p:nvGrpSpPr>
        <p:grpSpPr>
          <a:xfrm>
            <a:off x="7323351" y="1468102"/>
            <a:ext cx="2554511" cy="2479041"/>
            <a:chOff x="6675651" y="-360698"/>
            <a:chExt cx="2554511" cy="2479041"/>
          </a:xfrm>
        </p:grpSpPr>
        <p:pic>
          <p:nvPicPr>
            <p:cNvPr id="6" name="Graphic 8" descr="Arrow circle with solid fill">
              <a:extLst>
                <a:ext uri="{FF2B5EF4-FFF2-40B4-BE49-F238E27FC236}">
                  <a16:creationId xmlns:a16="http://schemas.microsoft.com/office/drawing/2014/main" id="{6124F40E-2D2F-DD00-AC96-E33245F8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75651" y="-360698"/>
              <a:ext cx="2479041" cy="247904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E5234C-B1F6-E275-302A-5FF47D275732}"/>
                </a:ext>
              </a:extLst>
            </p:cNvPr>
            <p:cNvSpPr/>
            <p:nvPr/>
          </p:nvSpPr>
          <p:spPr>
            <a:xfrm>
              <a:off x="8508802" y="515602"/>
              <a:ext cx="365760" cy="784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0" name="Graphic 12" descr="Stop with solid fill">
              <a:extLst>
                <a:ext uri="{FF2B5EF4-FFF2-40B4-BE49-F238E27FC236}">
                  <a16:creationId xmlns:a16="http://schemas.microsoft.com/office/drawing/2014/main" id="{E337F5E5-85B0-008B-DC05-03CA276BE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0292" y="391506"/>
              <a:ext cx="989870" cy="98987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CAD0A66-E05B-87ED-B60F-F4DB3C47128B}"/>
              </a:ext>
            </a:extLst>
          </p:cNvPr>
          <p:cNvSpPr/>
          <p:nvPr/>
        </p:nvSpPr>
        <p:spPr>
          <a:xfrm>
            <a:off x="7321987" y="3962111"/>
            <a:ext cx="30262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>
                <a:ln w="0"/>
                <a:gradFill>
                  <a:gsLst>
                    <a:gs pos="0">
                      <a:schemeClr val="accent1"/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BREAK THE</a:t>
            </a:r>
          </a:p>
          <a:p>
            <a:pPr algn="ctr"/>
            <a:r>
              <a:rPr lang="en-US" sz="3600">
                <a:ln w="0"/>
                <a:gradFill>
                  <a:gsLst>
                    <a:gs pos="0">
                      <a:schemeClr val="accent1"/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PFAS </a:t>
            </a:r>
            <a:r>
              <a:rPr lang="en-US" sz="3600" b="0" cap="none" spc="0">
                <a:ln w="0"/>
                <a:gradFill>
                  <a:gsLst>
                    <a:gs pos="0">
                      <a:schemeClr val="accent1"/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CYCLE!</a:t>
            </a:r>
          </a:p>
        </p:txBody>
      </p:sp>
    </p:spTree>
    <p:extLst>
      <p:ext uri="{BB962C8B-B14F-4D97-AF65-F5344CB8AC3E}">
        <p14:creationId xmlns:p14="http://schemas.microsoft.com/office/powerpoint/2010/main" val="251423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7A712-819D-1ADF-7E0E-B5B557E0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CC43-EF33-2F45-82D5-3B1FA86E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78" y="753626"/>
            <a:ext cx="4531807" cy="3496827"/>
          </a:xfrm>
        </p:spPr>
        <p:txBody>
          <a:bodyPr>
            <a:normAutofit/>
          </a:bodyPr>
          <a:lstStyle/>
          <a:p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Thank You!</a:t>
            </a:r>
            <a:endParaRPr lang="en-US" i="1">
              <a:cs typeface="Arial"/>
            </a:endParaRPr>
          </a:p>
        </p:txBody>
      </p:sp>
      <p:pic>
        <p:nvPicPr>
          <p:cNvPr id="4" name="Picture 3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83CA74FE-0B8F-831B-633A-B14DAA04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02" y="3848552"/>
            <a:ext cx="2725511" cy="94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6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48C563-F135-57C5-D57C-7689B4C4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163287"/>
            <a:ext cx="4946904" cy="87376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Presentation</a:t>
            </a:r>
            <a:r>
              <a:rPr lang="en-US" dirty="0">
                <a:latin typeface="Arial"/>
                <a:cs typeface="Arial"/>
              </a:rPr>
              <a:t>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48093-5BF7-AA85-870D-78F645F5D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105" y="1469191"/>
            <a:ext cx="5537365" cy="4441372"/>
          </a:xfr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Foam fractionation 101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Case study: full-scale treatment of landfill leachate over two-year period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Effectiveness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PFAS waste produced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lvl="1"/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Superloading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media treatment to convert </a:t>
            </a:r>
            <a:r>
              <a:rPr lang="en-US" sz="2000" u="sng" dirty="0">
                <a:solidFill>
                  <a:schemeClr val="tx1"/>
                </a:solidFill>
                <a:latin typeface="Arial"/>
                <a:cs typeface="Arial"/>
              </a:rPr>
              <a:t>liquid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waste to a </a:t>
            </a:r>
            <a:r>
              <a:rPr lang="en-US" sz="2000" u="sng" dirty="0">
                <a:solidFill>
                  <a:schemeClr val="tx1"/>
                </a:solidFill>
                <a:latin typeface="Arial"/>
                <a:cs typeface="Arial"/>
              </a:rPr>
              <a:t>solid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waste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Options for PFAS waste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PFAS retention in solid waste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Breaking the PFAS cycle = reduce risk</a:t>
            </a:r>
            <a:endParaRPr lang="en-US" dirty="0">
              <a:solidFill>
                <a:schemeClr val="tx1"/>
              </a:solidFill>
              <a:latin typeface="Work Sans" pitchFamily="2" charset="77"/>
            </a:endParaRPr>
          </a:p>
        </p:txBody>
      </p:sp>
      <p:pic>
        <p:nvPicPr>
          <p:cNvPr id="7" name="Picture 6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8582CB4F-6514-2290-629E-6A2C721E3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391EAC-28FA-BA9E-AC32-76D97C38CF0C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0AF5F9A-47EF-A95B-ED98-4C3974407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834" y="1468086"/>
            <a:ext cx="3692732" cy="49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B15A0-182D-0485-AF9A-CE47C38BB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03E8-11DF-6993-5747-737C4516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Foam Fractionation 101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70BFB-6AB1-603E-A427-794A67573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9076" y="1396532"/>
            <a:ext cx="6101443" cy="3920512"/>
          </a:xfr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Leverages hydrophobic properties of PFAS compounds to remove from water using air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Bubbles are introduced at base of water column flow countercurrent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PFAS binds to the bubbles (head in the water, tail in the air – like a duck)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 descr="A duck diving in water&#10;&#10;AI-generated content may be incorrect.">
            <a:extLst>
              <a:ext uri="{FF2B5EF4-FFF2-40B4-BE49-F238E27FC236}">
                <a16:creationId xmlns:a16="http://schemas.microsoft.com/office/drawing/2014/main" id="{03F63DC3-9F8D-13BF-9DBD-B2C288C6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90" y="3908110"/>
            <a:ext cx="4032760" cy="2160154"/>
          </a:xfrm>
          <a:prstGeom prst="rect">
            <a:avLst/>
          </a:prstGeom>
        </p:spPr>
      </p:pic>
      <p:pic>
        <p:nvPicPr>
          <p:cNvPr id="7" name="Picture 6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748B3151-68D8-44D6-1B36-F174DB416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EEF14F-EC11-2E32-6AD0-3257C9D394E8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glass of milk with a straw&#10;&#10;AI-generated content may be incorrect.">
            <a:extLst>
              <a:ext uri="{FF2B5EF4-FFF2-40B4-BE49-F238E27FC236}">
                <a16:creationId xmlns:a16="http://schemas.microsoft.com/office/drawing/2014/main" id="{A62CDF25-DBE5-8CDD-289A-77C4074352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58" r="278" b="209"/>
          <a:stretch>
            <a:fillRect/>
          </a:stretch>
        </p:blipFill>
        <p:spPr>
          <a:xfrm>
            <a:off x="1373972" y="1464624"/>
            <a:ext cx="3635063" cy="452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061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C5AFF-AECF-0D98-ADF7-6B575D6BA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20BE0-B656-8E94-5A93-E10458D4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Foam Fractionation 101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E4071-765F-5621-D9C4-292193383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7102" y="1386636"/>
            <a:ext cx="6101443" cy="3920512"/>
          </a:xfr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Foam contains highly-concentrated PFAS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Foam can be </a:t>
            </a:r>
            <a:r>
              <a:rPr lang="en-US" sz="2000" i="1" dirty="0">
                <a:solidFill>
                  <a:srgbClr val="000000"/>
                </a:solidFill>
                <a:latin typeface="Arial"/>
                <a:cs typeface="Arial"/>
              </a:rPr>
              <a:t>further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concentrated, loaded onto a solid media, or destroyed as a liquid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Works very well on "long-chain" PFAS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Unlikely to get fouled, easy to maintain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Great technology for landfill leachate, complex industrial wastewater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A7A921AB-8895-405A-C34C-71FB160DF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A10F8B-5022-C460-9976-2044C17CC098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 descr="A diagram of a water treatment system&#10;&#10;AI-generated content may be incorrect.">
            <a:extLst>
              <a:ext uri="{FF2B5EF4-FFF2-40B4-BE49-F238E27FC236}">
                <a16:creationId xmlns:a16="http://schemas.microsoft.com/office/drawing/2014/main" id="{F6CE6130-FA90-B336-9838-026C24840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268" y="1482217"/>
            <a:ext cx="3948871" cy="489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321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D6C2BC-A565-62C5-A0C3-B66D2DB8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254001"/>
            <a:ext cx="9589850" cy="873760"/>
          </a:xfrm>
        </p:spPr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Equipment: FOAM-X™ 3000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84298-1DE9-DD76-ABCE-BEA6B9982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0" r="25524"/>
          <a:stretch/>
        </p:blipFill>
        <p:spPr>
          <a:xfrm>
            <a:off x="8064024" y="1128922"/>
            <a:ext cx="3836489" cy="4857453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E8793C4-40A9-3332-0C8D-4DBD193B4198}"/>
              </a:ext>
            </a:extLst>
          </p:cNvPr>
          <p:cNvSpPr txBox="1">
            <a:spLocks/>
          </p:cNvSpPr>
          <p:nvPr/>
        </p:nvSpPr>
        <p:spPr>
          <a:xfrm>
            <a:off x="1199243" y="1238332"/>
            <a:ext cx="7003327" cy="405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Compact design for high throughput in small footprint 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Continuous flow-through process (not batch)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Can be installed in existing buildings, along with ancillary equipment (e.g. blowers, chemicals, etc.)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Modular – can be installed in parallel/lead-lag to meet flows/treatment targets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Outpacing all other foam fractionation technologies for PFAS removal in terms of flow treated and online operational experience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9C2D19-A014-30EA-D58A-0A1DFE4BA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206514"/>
              </p:ext>
            </p:extLst>
          </p:nvPr>
        </p:nvGraphicFramePr>
        <p:xfrm>
          <a:off x="2481842" y="4863830"/>
          <a:ext cx="4249698" cy="155578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24849">
                  <a:extLst>
                    <a:ext uri="{9D8B030D-6E8A-4147-A177-3AD203B41FA5}">
                      <a16:colId xmlns:a16="http://schemas.microsoft.com/office/drawing/2014/main" val="671898464"/>
                    </a:ext>
                  </a:extLst>
                </a:gridCol>
                <a:gridCol w="2124849">
                  <a:extLst>
                    <a:ext uri="{9D8B030D-6E8A-4147-A177-3AD203B41FA5}">
                      <a16:colId xmlns:a16="http://schemas.microsoft.com/office/drawing/2014/main" val="3208620183"/>
                    </a:ext>
                  </a:extLst>
                </a:gridCol>
              </a:tblGrid>
              <a:tr h="6397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Hydraulic Capacity Flow Range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(L/s)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442245"/>
                  </a:ext>
                </a:extLst>
              </a:tr>
              <a:tr h="4578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507959"/>
                  </a:ext>
                </a:extLst>
              </a:tr>
              <a:tr h="45785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267368"/>
                  </a:ext>
                </a:extLst>
              </a:tr>
            </a:tbl>
          </a:graphicData>
        </a:graphic>
      </p:graphicFrame>
      <p:pic>
        <p:nvPicPr>
          <p:cNvPr id="7" name="Picture 6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514A3177-E443-94DF-062D-9176CDB3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D424FD-5F06-EB7E-D67F-824E68C7370A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9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B331B0B-9A95-DAEE-0157-89F4F4795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2129" y="1191197"/>
            <a:ext cx="4729470" cy="3176622"/>
          </a:xfrm>
        </p:spPr>
        <p:txBody>
          <a:bodyPr spcFirstLastPara="1" vert="horz" wrap="square" lIns="91440" tIns="45720" rIns="91440" bIns="45720" rtlCol="0" anchor="t" anchorCtr="0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Treatment at 0.4 ML/day </a:t>
            </a:r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24/7 operation since 2024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155 ML of leachate treated to date</a:t>
            </a: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Dual-stage FOAM-X 3000 with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SuperLoader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solution concentrating liquid residuals on to solid media 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Online since Summer 2024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Customer's goal: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Remove 50% Total PFAS mass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Abate accumulation of PFAS in landfill</a:t>
            </a: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tx1"/>
              </a:solidFill>
              <a:latin typeface="Bitter" panose="020B0604020202020204" charset="0"/>
            </a:endParaRPr>
          </a:p>
          <a:p>
            <a:endParaRPr lang="en-US" sz="2000" dirty="0">
              <a:solidFill>
                <a:schemeClr val="tx1"/>
              </a:solidFill>
              <a:latin typeface="Bitter" panose="020B060402020202020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2E8960-D229-43F1-B557-21198D1A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223667"/>
            <a:ext cx="8994159" cy="883656"/>
          </a:xfrm>
        </p:spPr>
        <p:txBody>
          <a:bodyPr>
            <a:normAutofit/>
          </a:bodyPr>
          <a:lstStyle/>
          <a:p>
            <a:r>
              <a:rPr lang="en-US" sz="2600">
                <a:latin typeface="Arial"/>
                <a:cs typeface="Arial"/>
              </a:rPr>
              <a:t>Case Study: Full-Scale Treatment of Landfill Leachate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A63CC2-0BED-4A8B-F18E-457F440C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968" y="1353392"/>
            <a:ext cx="5863435" cy="477211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EA91D068-5B6A-DCAA-9DBC-30B645971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C4612C-27E9-1725-21AE-E241300C1246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09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62CC83-D23D-E19E-6C10-9BD89DCE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>
                <a:latin typeface="Arial"/>
                <a:cs typeface="Arial"/>
              </a:rPr>
              <a:t>System Process Flow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A5B24-FC76-F78C-28F8-D76415D4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07"/>
          <a:stretch>
            <a:fillRect/>
          </a:stretch>
        </p:blipFill>
        <p:spPr>
          <a:xfrm>
            <a:off x="769507" y="1386930"/>
            <a:ext cx="10440140" cy="5156809"/>
          </a:xfrm>
          <a:prstGeom prst="rect">
            <a:avLst/>
          </a:prstGeom>
        </p:spPr>
      </p:pic>
      <p:pic>
        <p:nvPicPr>
          <p:cNvPr id="5" name="Picture 4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5F9AA5A6-AA69-8562-78DC-5EFDD152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6C92E9-FBE1-2A08-ECE7-F0EEB4534951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4BC295F-F30A-2998-77A3-356E30762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948" y="1127352"/>
            <a:ext cx="1590675" cy="46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7B3A8-2911-B0AC-26D6-E667C202B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010" y="2021650"/>
            <a:ext cx="1352550" cy="400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19B0AF-D330-E44C-51A9-5060112D2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272" y="1591726"/>
            <a:ext cx="9906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65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37490D-D041-C444-C280-C3E7406E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254001"/>
            <a:ext cx="8361059" cy="853968"/>
          </a:xfrm>
        </p:spPr>
        <p:txBody>
          <a:bodyPr>
            <a:noAutofit/>
          </a:bodyPr>
          <a:lstStyle/>
          <a:p>
            <a:r>
              <a:rPr lang="en-US" sz="2600">
                <a:latin typeface="Arial"/>
                <a:cs typeface="Arial"/>
              </a:rPr>
              <a:t>Full Scale Two-Stage FOAM-X System Layout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29027B-7685-3C94-7645-BCCA0015F0EE}"/>
              </a:ext>
            </a:extLst>
          </p:cNvPr>
          <p:cNvSpPr txBox="1"/>
          <p:nvPr/>
        </p:nvSpPr>
        <p:spPr>
          <a:xfrm>
            <a:off x="5878153" y="6285741"/>
            <a:ext cx="215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m x 8 m footprint</a:t>
            </a:r>
          </a:p>
        </p:txBody>
      </p:sp>
      <p:pic>
        <p:nvPicPr>
          <p:cNvPr id="4" name="Picture 3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E3375D4E-DB46-1E85-C226-D08AC660D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9D7798-6D9D-F818-C8ED-794D8BB95DF0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3590C73-CF74-2E0D-A905-AA24EFB8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15" y="1344457"/>
            <a:ext cx="10608272" cy="46857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EA9B93F-4CB5-2F1A-2913-11AD3F492B57}"/>
              </a:ext>
            </a:extLst>
          </p:cNvPr>
          <p:cNvSpPr/>
          <p:nvPr/>
        </p:nvSpPr>
        <p:spPr>
          <a:xfrm>
            <a:off x="2771775" y="1438274"/>
            <a:ext cx="2276475" cy="27146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A45476-F9D2-0A2C-50B8-30FA4D41CA9C}"/>
              </a:ext>
            </a:extLst>
          </p:cNvPr>
          <p:cNvSpPr/>
          <p:nvPr/>
        </p:nvSpPr>
        <p:spPr>
          <a:xfrm>
            <a:off x="7686675" y="1428749"/>
            <a:ext cx="2276475" cy="27146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27DE4FFF-F78F-0231-0BF3-6BC6BA7F88D8}"/>
              </a:ext>
            </a:extLst>
          </p:cNvPr>
          <p:cNvSpPr/>
          <p:nvPr/>
        </p:nvSpPr>
        <p:spPr>
          <a:xfrm>
            <a:off x="10239375" y="2609850"/>
            <a:ext cx="1114425" cy="36195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19FC9750-6AFE-59CC-785F-39A7E389D8BA}"/>
              </a:ext>
            </a:extLst>
          </p:cNvPr>
          <p:cNvSpPr/>
          <p:nvPr/>
        </p:nvSpPr>
        <p:spPr>
          <a:xfrm>
            <a:off x="5400675" y="2514600"/>
            <a:ext cx="1114425" cy="36195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BF9836B9-2FAA-EB5E-3561-E8AD4FD07266}"/>
              </a:ext>
            </a:extLst>
          </p:cNvPr>
          <p:cNvSpPr/>
          <p:nvPr/>
        </p:nvSpPr>
        <p:spPr>
          <a:xfrm rot="12333118">
            <a:off x="4561417" y="4205817"/>
            <a:ext cx="1114425" cy="36195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4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AEC264-201C-7998-4CE8-DB39478013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403112"/>
              </p:ext>
            </p:extLst>
          </p:nvPr>
        </p:nvGraphicFramePr>
        <p:xfrm>
          <a:off x="1079852" y="3836504"/>
          <a:ext cx="10496752" cy="327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407FD6E-1398-78A4-38E6-C238C466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2" y="254001"/>
            <a:ext cx="7638644" cy="863864"/>
          </a:xfrm>
        </p:spPr>
        <p:txBody>
          <a:bodyPr/>
          <a:lstStyle/>
          <a:p>
            <a:r>
              <a:rPr lang="en-US" sz="2600">
                <a:latin typeface="Arial"/>
                <a:cs typeface="Arial"/>
              </a:rPr>
              <a:t>Successful System Startup and Optimization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A8EB208-72DD-B5B6-4D8F-87CD2E351D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466340"/>
              </p:ext>
            </p:extLst>
          </p:nvPr>
        </p:nvGraphicFramePr>
        <p:xfrm>
          <a:off x="1079851" y="1031493"/>
          <a:ext cx="10355650" cy="2875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F1E1B96A-BE88-DA63-65FB-615E7F9B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95" y="254906"/>
            <a:ext cx="1471841" cy="678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79385D-6008-1828-3DAB-9587B4B1A93E}"/>
              </a:ext>
            </a:extLst>
          </p:cNvPr>
          <p:cNvCxnSpPr/>
          <p:nvPr/>
        </p:nvCxnSpPr>
        <p:spPr>
          <a:xfrm flipV="1">
            <a:off x="1200604" y="1035503"/>
            <a:ext cx="10702469" cy="19957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622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ntrose 2020 v3">
      <a:dk1>
        <a:srgbClr val="000000"/>
      </a:dk1>
      <a:lt1>
        <a:srgbClr val="FFFFFF"/>
      </a:lt1>
      <a:dk2>
        <a:srgbClr val="333433"/>
      </a:dk2>
      <a:lt2>
        <a:srgbClr val="E7E6E6"/>
      </a:lt2>
      <a:accent1>
        <a:srgbClr val="82C750"/>
      </a:accent1>
      <a:accent2>
        <a:srgbClr val="38A9E0"/>
      </a:accent2>
      <a:accent3>
        <a:srgbClr val="26944F"/>
      </a:accent3>
      <a:accent4>
        <a:srgbClr val="2B74BB"/>
      </a:accent4>
      <a:accent5>
        <a:srgbClr val="A4A2A7"/>
      </a:accent5>
      <a:accent6>
        <a:srgbClr val="B1D23D"/>
      </a:accent6>
      <a:hlink>
        <a:srgbClr val="2B74B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5DFC35CF1B9D4584E0F82BFD3041C8" ma:contentTypeVersion="3" ma:contentTypeDescription="Create a new document." ma:contentTypeScope="" ma:versionID="74c6415c3d0c560886105a40f6b371a8">
  <xsd:schema xmlns:xsd="http://www.w3.org/2001/XMLSchema" xmlns:xs="http://www.w3.org/2001/XMLSchema" xmlns:p="http://schemas.microsoft.com/office/2006/metadata/properties" xmlns:ns2="20b28e4d-343a-4e7a-8ee6-2174a85fdef5" targetNamespace="http://schemas.microsoft.com/office/2006/metadata/properties" ma:root="true" ma:fieldsID="9ab2a0de6a01e0d12e1ce6e0a9787576" ns2:_="">
    <xsd:import namespace="20b28e4d-343a-4e7a-8ee6-2174a85fde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b28e4d-343a-4e7a-8ee6-2174a85fde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C2A72C-F5F1-4EC9-8232-F894133FA5EB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0b28e4d-343a-4e7a-8ee6-2174a85fdef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430AC54-3F78-4EAA-9D08-EA5C3E4DE4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D7CE50-37D0-4E6F-961D-82186F248EDF}">
  <ds:schemaRefs>
    <ds:schemaRef ds:uri="20b28e4d-343a-4e7a-8ee6-2174a85fde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699</Words>
  <Application>Microsoft Office PowerPoint</Application>
  <PresentationFormat>Widescreen</PresentationFormat>
  <Paragraphs>105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Bitter</vt:lpstr>
      <vt:lpstr>Calibri</vt:lpstr>
      <vt:lpstr>Work Sans</vt:lpstr>
      <vt:lpstr>Work Sans Medium</vt:lpstr>
      <vt:lpstr>Office Theme</vt:lpstr>
      <vt:lpstr>Converting PFAS-Impacted Landfill Leachate Waste from a Liquid to a Solid:   Using Full-Scale Foam Fractionation and Media SuperLoading to Minimize Waste and Reduce Risk</vt:lpstr>
      <vt:lpstr>Presentation Overview</vt:lpstr>
      <vt:lpstr>Foam Fractionation 101</vt:lpstr>
      <vt:lpstr>Foam Fractionation 101</vt:lpstr>
      <vt:lpstr>Equipment: FOAM-X™ 3000 </vt:lpstr>
      <vt:lpstr>Case Study: Full-Scale Treatment of Landfill Leachate</vt:lpstr>
      <vt:lpstr>System Process Flow Diagram</vt:lpstr>
      <vt:lpstr>Full Scale Two-Stage FOAM-X System Layout</vt:lpstr>
      <vt:lpstr>Successful System Startup and Optimization</vt:lpstr>
      <vt:lpstr>Quarterly Compliance Results: Meeting Treatment Objectives Total PFAS Influent vs. Effluent </vt:lpstr>
      <vt:lpstr>What Happens to the PFAS?</vt:lpstr>
      <vt:lpstr>Concentration Factor: Volume of Leachate Treated to Residuals Created</vt:lpstr>
      <vt:lpstr>SuperLoader Case Study Results at 400 Bed Volumes (~3 mo.)</vt:lpstr>
      <vt:lpstr>Does PFAS Desorb from SuperLoaded Media? </vt:lpstr>
      <vt:lpstr>SuperLoaded Media Leaching Test Results Summary</vt:lpstr>
      <vt:lpstr>Conclusions</vt:lpstr>
      <vt:lpstr>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Jackson</dc:creator>
  <cp:lastModifiedBy>Paul Newman</cp:lastModifiedBy>
  <cp:revision>664</cp:revision>
  <cp:lastPrinted>2025-08-15T14:24:24Z</cp:lastPrinted>
  <dcterms:created xsi:type="dcterms:W3CDTF">2020-01-02T18:25:36Z</dcterms:created>
  <dcterms:modified xsi:type="dcterms:W3CDTF">2026-04-08T17:44:01Z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0x010100805DFC35CF1B9D4584E0F82BFD3041C8</vt:lpwstr>
  </property>
  <property fmtid="{D5CDD505-2E9C-101B-9397-08002B2CF9AE}" pid="3" name="MediaServiceImageTags">
    <vt:lpwstr/>
  </property>
</Properties>
</file>